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43891200" cy="32918400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3446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1pPr>
    <a:lvl2pPr marL="492289" algn="l" rtl="0" fontAlgn="base">
      <a:spcBef>
        <a:spcPct val="0"/>
      </a:spcBef>
      <a:spcAft>
        <a:spcPct val="0"/>
      </a:spcAft>
      <a:defRPr sz="3446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2pPr>
    <a:lvl3pPr marL="984579" algn="l" rtl="0" fontAlgn="base">
      <a:spcBef>
        <a:spcPct val="0"/>
      </a:spcBef>
      <a:spcAft>
        <a:spcPct val="0"/>
      </a:spcAft>
      <a:defRPr sz="3446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3pPr>
    <a:lvl4pPr marL="1476867" algn="l" rtl="0" fontAlgn="base">
      <a:spcBef>
        <a:spcPct val="0"/>
      </a:spcBef>
      <a:spcAft>
        <a:spcPct val="0"/>
      </a:spcAft>
      <a:defRPr sz="3446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4pPr>
    <a:lvl5pPr marL="1969157" algn="l" rtl="0" fontAlgn="base">
      <a:spcBef>
        <a:spcPct val="0"/>
      </a:spcBef>
      <a:spcAft>
        <a:spcPct val="0"/>
      </a:spcAft>
      <a:defRPr sz="3446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5pPr>
    <a:lvl6pPr marL="2461445" algn="l" defTabSz="984579" rtl="0" eaLnBrk="1" latinLnBrk="0" hangingPunct="1">
      <a:defRPr sz="3446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6pPr>
    <a:lvl7pPr marL="2953737" algn="l" defTabSz="984579" rtl="0" eaLnBrk="1" latinLnBrk="0" hangingPunct="1">
      <a:defRPr sz="3446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7pPr>
    <a:lvl8pPr marL="3446025" algn="l" defTabSz="984579" rtl="0" eaLnBrk="1" latinLnBrk="0" hangingPunct="1">
      <a:defRPr sz="3446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8pPr>
    <a:lvl9pPr marL="3938314" algn="l" defTabSz="984579" rtl="0" eaLnBrk="1" latinLnBrk="0" hangingPunct="1">
      <a:defRPr sz="3446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17" userDrawn="1">
          <p15:clr>
            <a:srgbClr val="A4A3A4"/>
          </p15:clr>
        </p15:guide>
        <p15:guide id="2" orient="horz" pos="19632" userDrawn="1">
          <p15:clr>
            <a:srgbClr val="A4A3A4"/>
          </p15:clr>
        </p15:guide>
        <p15:guide id="3" orient="horz" pos="3765" userDrawn="1">
          <p15:clr>
            <a:srgbClr val="A4A3A4"/>
          </p15:clr>
        </p15:guide>
        <p15:guide id="4" orient="horz" pos="2129" userDrawn="1">
          <p15:clr>
            <a:srgbClr val="A4A3A4"/>
          </p15:clr>
        </p15:guide>
        <p15:guide id="5" pos="6377" userDrawn="1">
          <p15:clr>
            <a:srgbClr val="A4A3A4"/>
          </p15:clr>
        </p15:guide>
        <p15:guide id="6" pos="7211" userDrawn="1">
          <p15:clr>
            <a:srgbClr val="A4A3A4"/>
          </p15:clr>
        </p15:guide>
        <p15:guide id="7" pos="13124" userDrawn="1">
          <p15:clr>
            <a:srgbClr val="A4A3A4"/>
          </p15:clr>
        </p15:guide>
        <p15:guide id="8" pos="21029" userDrawn="1">
          <p15:clr>
            <a:srgbClr val="A4A3A4"/>
          </p15:clr>
        </p15:guide>
        <p15:guide id="9" pos="987" userDrawn="1">
          <p15:clr>
            <a:srgbClr val="A4A3A4"/>
          </p15:clr>
        </p15:guide>
        <p15:guide id="10" pos="13996" userDrawn="1">
          <p15:clr>
            <a:srgbClr val="A4A3A4"/>
          </p15:clr>
        </p15:guide>
        <p15:guide id="11" pos="20196" userDrawn="1">
          <p15:clr>
            <a:srgbClr val="A4A3A4"/>
          </p15:clr>
        </p15:guide>
        <p15:guide id="12" pos="26460" userDrawn="1">
          <p15:clr>
            <a:srgbClr val="A4A3A4"/>
          </p15:clr>
        </p15:guide>
        <p15:guide id="13" pos="13824" userDrawn="1">
          <p15:clr>
            <a:srgbClr val="A4A3A4"/>
          </p15:clr>
        </p15:guide>
        <p15:guide id="14" orient="horz" pos="13989" userDrawn="1">
          <p15:clr>
            <a:srgbClr val="A4A3A4"/>
          </p15:clr>
        </p15:guide>
        <p15:guide id="15" orient="horz" pos="1045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080"/>
    <a:srgbClr val="FF8000"/>
    <a:srgbClr val="F4B542"/>
    <a:srgbClr val="CCECFF"/>
    <a:srgbClr val="57B7FF"/>
    <a:srgbClr val="800040"/>
    <a:srgbClr val="FFFFE1"/>
    <a:srgbClr val="FFF3F3"/>
    <a:srgbClr val="FF6FC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86355" autoAdjust="0"/>
  </p:normalViewPr>
  <p:slideViewPr>
    <p:cSldViewPr snapToGrid="0">
      <p:cViewPr>
        <p:scale>
          <a:sx n="20" d="100"/>
          <a:sy n="20" d="100"/>
        </p:scale>
        <p:origin x="12" y="-624"/>
      </p:cViewPr>
      <p:guideLst>
        <p:guide orient="horz" pos="717"/>
        <p:guide orient="horz" pos="19632"/>
        <p:guide orient="horz" pos="3765"/>
        <p:guide orient="horz" pos="2129"/>
        <p:guide pos="6377"/>
        <p:guide pos="7211"/>
        <p:guide pos="13124"/>
        <p:guide pos="21029"/>
        <p:guide pos="987"/>
        <p:guide pos="13996"/>
        <p:guide pos="20196"/>
        <p:guide pos="26460"/>
        <p:guide pos="13824"/>
        <p:guide orient="horz" pos="13989"/>
        <p:guide orient="horz" pos="1045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7721" tIns="8861" rIns="17721" bIns="8861" numCol="1" anchor="t" anchorCtr="0" compatLnSpc="1">
            <a:prstTxWarp prst="textNoShape">
              <a:avLst/>
            </a:prstTxWarp>
          </a:bodyPr>
          <a:lstStyle>
            <a:lvl1pPr>
              <a:defRPr sz="200"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7721" tIns="8861" rIns="17721" bIns="8861" numCol="1" anchor="t" anchorCtr="0" compatLnSpc="1">
            <a:prstTxWarp prst="textNoShape">
              <a:avLst/>
            </a:prstTxWarp>
          </a:bodyPr>
          <a:lstStyle>
            <a:lvl1pPr algn="r">
              <a:defRPr sz="200"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16426"/>
            <a:ext cx="5607050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7721" tIns="8861" rIns="17721" bIns="886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7721" tIns="8861" rIns="17721" bIns="8861" numCol="1" anchor="b" anchorCtr="0" compatLnSpc="1">
            <a:prstTxWarp prst="textNoShape">
              <a:avLst/>
            </a:prstTxWarp>
          </a:bodyPr>
          <a:lstStyle>
            <a:lvl1pPr>
              <a:defRPr sz="200"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7721" tIns="8861" rIns="17721" bIns="8861" numCol="1" anchor="b" anchorCtr="0" compatLnSpc="1">
            <a:prstTxWarp prst="textNoShape">
              <a:avLst/>
            </a:prstTxWarp>
          </a:bodyPr>
          <a:lstStyle>
            <a:lvl1pPr algn="r">
              <a:defRPr sz="200">
                <a:latin typeface="Times New Roman" panose="02020603050405020304" pitchFamily="18" charset="0"/>
              </a:defRPr>
            </a:lvl1pPr>
          </a:lstStyle>
          <a:p>
            <a:fld id="{F5F73FF5-F6F5-42F5-88F2-DD60D1B7F1D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998867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92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ＭＳ Ｐゴシック" charset="0"/>
      </a:defRPr>
    </a:lvl1pPr>
    <a:lvl2pPr marL="492289" algn="l" rtl="0" eaLnBrk="0" fontAlgn="base" hangingPunct="0">
      <a:spcBef>
        <a:spcPct val="30000"/>
      </a:spcBef>
      <a:spcAft>
        <a:spcPct val="0"/>
      </a:spcAft>
      <a:defRPr sz="1292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+mn-cs"/>
      </a:defRPr>
    </a:lvl2pPr>
    <a:lvl3pPr marL="984579" algn="l" rtl="0" eaLnBrk="0" fontAlgn="base" hangingPunct="0">
      <a:spcBef>
        <a:spcPct val="30000"/>
      </a:spcBef>
      <a:spcAft>
        <a:spcPct val="0"/>
      </a:spcAft>
      <a:defRPr sz="1292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+mn-cs"/>
      </a:defRPr>
    </a:lvl3pPr>
    <a:lvl4pPr marL="1476867" algn="l" rtl="0" eaLnBrk="0" fontAlgn="base" hangingPunct="0">
      <a:spcBef>
        <a:spcPct val="30000"/>
      </a:spcBef>
      <a:spcAft>
        <a:spcPct val="0"/>
      </a:spcAft>
      <a:defRPr sz="1292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+mn-cs"/>
      </a:defRPr>
    </a:lvl4pPr>
    <a:lvl5pPr marL="1969157" algn="l" rtl="0" eaLnBrk="0" fontAlgn="base" hangingPunct="0">
      <a:spcBef>
        <a:spcPct val="30000"/>
      </a:spcBef>
      <a:spcAft>
        <a:spcPct val="0"/>
      </a:spcAft>
      <a:defRPr sz="1292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+mn-cs"/>
      </a:defRPr>
    </a:lvl5pPr>
    <a:lvl6pPr marL="2461445" algn="l" defTabSz="984579" rtl="0" eaLnBrk="1" latinLnBrk="0" hangingPunct="1">
      <a:defRPr sz="1292" kern="1200">
        <a:solidFill>
          <a:schemeClr val="tx1"/>
        </a:solidFill>
        <a:latin typeface="+mn-lt"/>
        <a:ea typeface="+mn-ea"/>
        <a:cs typeface="+mn-cs"/>
      </a:defRPr>
    </a:lvl6pPr>
    <a:lvl7pPr marL="2953737" algn="l" defTabSz="984579" rtl="0" eaLnBrk="1" latinLnBrk="0" hangingPunct="1">
      <a:defRPr sz="1292" kern="1200">
        <a:solidFill>
          <a:schemeClr val="tx1"/>
        </a:solidFill>
        <a:latin typeface="+mn-lt"/>
        <a:ea typeface="+mn-ea"/>
        <a:cs typeface="+mn-cs"/>
      </a:defRPr>
    </a:lvl7pPr>
    <a:lvl8pPr marL="3446025" algn="l" defTabSz="984579" rtl="0" eaLnBrk="1" latinLnBrk="0" hangingPunct="1">
      <a:defRPr sz="1292" kern="1200">
        <a:solidFill>
          <a:schemeClr val="tx1"/>
        </a:solidFill>
        <a:latin typeface="+mn-lt"/>
        <a:ea typeface="+mn-ea"/>
        <a:cs typeface="+mn-cs"/>
      </a:defRPr>
    </a:lvl8pPr>
    <a:lvl9pPr marL="3938314" algn="l" defTabSz="984579" rtl="0" eaLnBrk="1" latinLnBrk="0" hangingPunct="1">
      <a:defRPr sz="1292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2036837E-9AF3-4927-9C14-36356732DA44}" type="slidenum">
              <a:rPr lang="en-US" altLang="en-US" sz="200">
                <a:latin typeface="Times New Roman" panose="02020603050405020304" pitchFamily="18" charset="0"/>
              </a:rPr>
              <a:pPr eaLnBrk="1" hangingPunct="1"/>
              <a:t>1</a:t>
            </a:fld>
            <a:endParaRPr lang="en-US" altLang="en-US" sz="200">
              <a:latin typeface="Times New Roman" panose="02020603050405020304" pitchFamily="18" charset="0"/>
            </a:endParaRPr>
          </a:p>
        </p:txBody>
      </p:sp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1100" y="696913"/>
            <a:ext cx="4648200" cy="3486150"/>
          </a:xfrm>
          <a:ln/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883911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2480" y="10226680"/>
            <a:ext cx="37306251" cy="705485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367" y="18653129"/>
            <a:ext cx="30724476" cy="8413751"/>
          </a:xfrm>
        </p:spPr>
        <p:txBody>
          <a:bodyPr/>
          <a:lstStyle>
            <a:lvl1pPr marL="0" indent="0" algn="ctr">
              <a:buNone/>
              <a:defRPr/>
            </a:lvl1pPr>
            <a:lvl2pPr marL="457159" indent="0" algn="ctr">
              <a:buNone/>
              <a:defRPr/>
            </a:lvl2pPr>
            <a:lvl3pPr marL="914320" indent="0" algn="ctr">
              <a:buNone/>
              <a:defRPr/>
            </a:lvl3pPr>
            <a:lvl4pPr marL="1371478" indent="0" algn="ctr">
              <a:buNone/>
              <a:defRPr/>
            </a:lvl4pPr>
            <a:lvl5pPr marL="1828637" indent="0" algn="ctr">
              <a:buNone/>
              <a:defRPr/>
            </a:lvl5pPr>
            <a:lvl6pPr marL="2285796" indent="0" algn="ctr">
              <a:buNone/>
              <a:defRPr/>
            </a:lvl6pPr>
            <a:lvl7pPr marL="2742957" indent="0" algn="ctr">
              <a:buNone/>
              <a:defRPr/>
            </a:lvl7pPr>
            <a:lvl8pPr marL="3200117" indent="0" algn="ctr">
              <a:buNone/>
              <a:defRPr/>
            </a:lvl8pPr>
            <a:lvl9pPr marL="3657277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73C1AEF-41EB-4ABE-9AF8-AC1FE9C8280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89049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DF29653-800F-4C7B-9A68-D88A6ECE3B3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897183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4" y="21153446"/>
            <a:ext cx="37307837" cy="65373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4" y="13952543"/>
            <a:ext cx="37307837" cy="7200901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59" indent="0">
              <a:buNone/>
              <a:defRPr sz="1800"/>
            </a:lvl2pPr>
            <a:lvl3pPr marL="914320" indent="0">
              <a:buNone/>
              <a:defRPr sz="1600"/>
            </a:lvl3pPr>
            <a:lvl4pPr marL="1371478" indent="0">
              <a:buNone/>
              <a:defRPr sz="1400"/>
            </a:lvl4pPr>
            <a:lvl5pPr marL="1828637" indent="0">
              <a:buNone/>
              <a:defRPr sz="1400"/>
            </a:lvl5pPr>
            <a:lvl6pPr marL="2285796" indent="0">
              <a:buNone/>
              <a:defRPr sz="1400"/>
            </a:lvl6pPr>
            <a:lvl7pPr marL="2742957" indent="0">
              <a:buNone/>
              <a:defRPr sz="1400"/>
            </a:lvl7pPr>
            <a:lvl8pPr marL="3200117" indent="0">
              <a:buNone/>
              <a:defRPr sz="1400"/>
            </a:lvl8pPr>
            <a:lvl9pPr marL="3657277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7001B38-E1F5-434E-AA7F-2AB459B30E4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78176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90888" y="9510717"/>
            <a:ext cx="18578512" cy="197500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21804" y="9510717"/>
            <a:ext cx="18578513" cy="197500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777155-E118-4088-B737-D74AC3685D2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75980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30" y="1317625"/>
            <a:ext cx="39503349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3930" y="7369182"/>
            <a:ext cx="19392900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9" indent="0">
              <a:buNone/>
              <a:defRPr sz="2000" b="1"/>
            </a:lvl2pPr>
            <a:lvl3pPr marL="914320" indent="0">
              <a:buNone/>
              <a:defRPr sz="1800" b="1"/>
            </a:lvl3pPr>
            <a:lvl4pPr marL="1371478" indent="0">
              <a:buNone/>
              <a:defRPr sz="1600" b="1"/>
            </a:lvl4pPr>
            <a:lvl5pPr marL="1828637" indent="0">
              <a:buNone/>
              <a:defRPr sz="1600" b="1"/>
            </a:lvl5pPr>
            <a:lvl6pPr marL="2285796" indent="0">
              <a:buNone/>
              <a:defRPr sz="1600" b="1"/>
            </a:lvl6pPr>
            <a:lvl7pPr marL="2742957" indent="0">
              <a:buNone/>
              <a:defRPr sz="1600" b="1"/>
            </a:lvl7pPr>
            <a:lvl8pPr marL="3200117" indent="0">
              <a:buNone/>
              <a:defRPr sz="1600" b="1"/>
            </a:lvl8pPr>
            <a:lvl9pPr marL="3657277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3930" y="10439403"/>
            <a:ext cx="19392900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443" y="7369182"/>
            <a:ext cx="19400836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9" indent="0">
              <a:buNone/>
              <a:defRPr sz="2000" b="1"/>
            </a:lvl2pPr>
            <a:lvl3pPr marL="914320" indent="0">
              <a:buNone/>
              <a:defRPr sz="1800" b="1"/>
            </a:lvl3pPr>
            <a:lvl4pPr marL="1371478" indent="0">
              <a:buNone/>
              <a:defRPr sz="1600" b="1"/>
            </a:lvl4pPr>
            <a:lvl5pPr marL="1828637" indent="0">
              <a:buNone/>
              <a:defRPr sz="1600" b="1"/>
            </a:lvl5pPr>
            <a:lvl6pPr marL="2285796" indent="0">
              <a:buNone/>
              <a:defRPr sz="1600" b="1"/>
            </a:lvl6pPr>
            <a:lvl7pPr marL="2742957" indent="0">
              <a:buNone/>
              <a:defRPr sz="1600" b="1"/>
            </a:lvl7pPr>
            <a:lvl8pPr marL="3200117" indent="0">
              <a:buNone/>
              <a:defRPr sz="1600" b="1"/>
            </a:lvl8pPr>
            <a:lvl9pPr marL="3657277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443" y="10439403"/>
            <a:ext cx="19400836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2F79AB5-CB5E-439E-BA75-F97760C6FCE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04829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2A63F57-7248-4073-8728-3FE16D710B1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38453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7A325D8-79D6-4258-ACBC-00DFE2EA264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530829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6" y="1311281"/>
            <a:ext cx="14439900" cy="55768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876" y="1311281"/>
            <a:ext cx="24536400" cy="280939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3926" y="6888169"/>
            <a:ext cx="14439900" cy="22517101"/>
          </a:xfrm>
        </p:spPr>
        <p:txBody>
          <a:bodyPr/>
          <a:lstStyle>
            <a:lvl1pPr marL="0" indent="0">
              <a:buNone/>
              <a:defRPr sz="1400"/>
            </a:lvl1pPr>
            <a:lvl2pPr marL="457159" indent="0">
              <a:buNone/>
              <a:defRPr sz="1200"/>
            </a:lvl2pPr>
            <a:lvl3pPr marL="914320" indent="0">
              <a:buNone/>
              <a:defRPr sz="1000"/>
            </a:lvl3pPr>
            <a:lvl4pPr marL="1371478" indent="0">
              <a:buNone/>
              <a:defRPr sz="901"/>
            </a:lvl4pPr>
            <a:lvl5pPr marL="1828637" indent="0">
              <a:buNone/>
              <a:defRPr sz="901"/>
            </a:lvl5pPr>
            <a:lvl6pPr marL="2285796" indent="0">
              <a:buNone/>
              <a:defRPr sz="901"/>
            </a:lvl6pPr>
            <a:lvl7pPr marL="2742957" indent="0">
              <a:buNone/>
              <a:defRPr sz="901"/>
            </a:lvl7pPr>
            <a:lvl8pPr marL="3200117" indent="0">
              <a:buNone/>
              <a:defRPr sz="901"/>
            </a:lvl8pPr>
            <a:lvl9pPr marL="3657277" indent="0">
              <a:buNone/>
              <a:defRPr sz="90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98822D9-DB31-4F44-ABDA-57E8AAA9578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114813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666" y="23042572"/>
            <a:ext cx="26335036" cy="27209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666" y="2941641"/>
            <a:ext cx="26335036" cy="19750087"/>
          </a:xfrm>
        </p:spPr>
        <p:txBody>
          <a:bodyPr/>
          <a:lstStyle>
            <a:lvl1pPr marL="0" indent="0">
              <a:buNone/>
              <a:defRPr sz="3200"/>
            </a:lvl1pPr>
            <a:lvl2pPr marL="457159" indent="0">
              <a:buNone/>
              <a:defRPr sz="2800"/>
            </a:lvl2pPr>
            <a:lvl3pPr marL="914320" indent="0">
              <a:buNone/>
              <a:defRPr sz="2400"/>
            </a:lvl3pPr>
            <a:lvl4pPr marL="1371478" indent="0">
              <a:buNone/>
              <a:defRPr sz="2000"/>
            </a:lvl4pPr>
            <a:lvl5pPr marL="1828637" indent="0">
              <a:buNone/>
              <a:defRPr sz="2000"/>
            </a:lvl5pPr>
            <a:lvl6pPr marL="2285796" indent="0">
              <a:buNone/>
              <a:defRPr sz="2000"/>
            </a:lvl6pPr>
            <a:lvl7pPr marL="2742957" indent="0">
              <a:buNone/>
              <a:defRPr sz="2000"/>
            </a:lvl7pPr>
            <a:lvl8pPr marL="3200117" indent="0">
              <a:buNone/>
              <a:defRPr sz="2000"/>
            </a:lvl8pPr>
            <a:lvl9pPr marL="3657277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666" y="25763543"/>
            <a:ext cx="26335036" cy="3862388"/>
          </a:xfrm>
        </p:spPr>
        <p:txBody>
          <a:bodyPr/>
          <a:lstStyle>
            <a:lvl1pPr marL="0" indent="0">
              <a:buNone/>
              <a:defRPr sz="1400"/>
            </a:lvl1pPr>
            <a:lvl2pPr marL="457159" indent="0">
              <a:buNone/>
              <a:defRPr sz="1200"/>
            </a:lvl2pPr>
            <a:lvl3pPr marL="914320" indent="0">
              <a:buNone/>
              <a:defRPr sz="1000"/>
            </a:lvl3pPr>
            <a:lvl4pPr marL="1371478" indent="0">
              <a:buNone/>
              <a:defRPr sz="901"/>
            </a:lvl4pPr>
            <a:lvl5pPr marL="1828637" indent="0">
              <a:buNone/>
              <a:defRPr sz="901"/>
            </a:lvl5pPr>
            <a:lvl6pPr marL="2285796" indent="0">
              <a:buNone/>
              <a:defRPr sz="901"/>
            </a:lvl6pPr>
            <a:lvl7pPr marL="2742957" indent="0">
              <a:buNone/>
              <a:defRPr sz="901"/>
            </a:lvl7pPr>
            <a:lvl8pPr marL="3200117" indent="0">
              <a:buNone/>
              <a:defRPr sz="901"/>
            </a:lvl8pPr>
            <a:lvl9pPr marL="3657277" indent="0">
              <a:buNone/>
              <a:defRPr sz="90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C8B314-8392-4C3B-8E10-E0BAC3479E8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792113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189D484-9305-448E-A5DB-C0207975C19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187693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273754" y="2925768"/>
            <a:ext cx="9326564" cy="263350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290893" y="2925768"/>
            <a:ext cx="27830461" cy="263350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1898703-45F3-4EEE-B123-AD060475188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70009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291117" y="2925764"/>
            <a:ext cx="37308972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07557" tIns="203779" rIns="407557" bIns="20377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291117" y="9510716"/>
            <a:ext cx="37308972" cy="1975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07557" tIns="203779" rIns="407557" bIns="20377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291115" y="29992645"/>
            <a:ext cx="9144000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07557" tIns="203779" rIns="407557" bIns="203779" numCol="1" anchor="t" anchorCtr="0" compatLnSpc="1">
            <a:prstTxWarp prst="textNoShape">
              <a:avLst/>
            </a:prstTxWarp>
          </a:bodyPr>
          <a:lstStyle>
            <a:lvl1pPr>
              <a:defRPr sz="6200"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996890" y="29992645"/>
            <a:ext cx="13897428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07557" tIns="203779" rIns="407557" bIns="203779" numCol="1" anchor="t" anchorCtr="0" compatLnSpc="1">
            <a:prstTxWarp prst="textNoShape">
              <a:avLst/>
            </a:prstTxWarp>
          </a:bodyPr>
          <a:lstStyle>
            <a:lvl1pPr algn="ctr">
              <a:defRPr sz="6200"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1456085" y="29992645"/>
            <a:ext cx="9144000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07557" tIns="203779" rIns="407557" bIns="203779" numCol="1" anchor="t" anchorCtr="0" compatLnSpc="1">
            <a:prstTxWarp prst="textNoShape">
              <a:avLst/>
            </a:prstTxWarp>
          </a:bodyPr>
          <a:lstStyle>
            <a:lvl1pPr algn="r">
              <a:defRPr sz="6200">
                <a:latin typeface="Times New Roman" panose="02020603050405020304" pitchFamily="18" charset="0"/>
              </a:defRPr>
            </a:lvl1pPr>
          </a:lstStyle>
          <a:p>
            <a:fld id="{E6E0ADDC-FE6A-400D-8E41-1CC13F7AB0F2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074752" rtl="0" eaLnBrk="0" fontAlgn="base" hangingPunct="0">
        <a:spcBef>
          <a:spcPct val="0"/>
        </a:spcBef>
        <a:spcAft>
          <a:spcPct val="0"/>
        </a:spcAft>
        <a:defRPr sz="19598">
          <a:solidFill>
            <a:schemeClr val="tx2"/>
          </a:solidFill>
          <a:latin typeface="+mj-lt"/>
          <a:ea typeface="MS PGothic" panose="020B0600070205080204" pitchFamily="34" charset="-128"/>
          <a:cs typeface="ＭＳ Ｐゴシック" charset="0"/>
        </a:defRPr>
      </a:lvl1pPr>
      <a:lvl2pPr algn="ctr" defTabSz="4074752" rtl="0" eaLnBrk="0" fontAlgn="base" hangingPunct="0">
        <a:spcBef>
          <a:spcPct val="0"/>
        </a:spcBef>
        <a:spcAft>
          <a:spcPct val="0"/>
        </a:spcAft>
        <a:defRPr sz="19598">
          <a:solidFill>
            <a:schemeClr val="tx2"/>
          </a:solidFill>
          <a:latin typeface="Times New Roman" pitchFamily="18" charset="0"/>
          <a:ea typeface="MS PGothic" panose="020B0600070205080204" pitchFamily="34" charset="-128"/>
          <a:cs typeface="ＭＳ Ｐゴシック" charset="0"/>
        </a:defRPr>
      </a:lvl2pPr>
      <a:lvl3pPr algn="ctr" defTabSz="4074752" rtl="0" eaLnBrk="0" fontAlgn="base" hangingPunct="0">
        <a:spcBef>
          <a:spcPct val="0"/>
        </a:spcBef>
        <a:spcAft>
          <a:spcPct val="0"/>
        </a:spcAft>
        <a:defRPr sz="19598">
          <a:solidFill>
            <a:schemeClr val="tx2"/>
          </a:solidFill>
          <a:latin typeface="Times New Roman" pitchFamily="18" charset="0"/>
          <a:ea typeface="MS PGothic" panose="020B0600070205080204" pitchFamily="34" charset="-128"/>
          <a:cs typeface="ＭＳ Ｐゴシック" charset="0"/>
        </a:defRPr>
      </a:lvl3pPr>
      <a:lvl4pPr algn="ctr" defTabSz="4074752" rtl="0" eaLnBrk="0" fontAlgn="base" hangingPunct="0">
        <a:spcBef>
          <a:spcPct val="0"/>
        </a:spcBef>
        <a:spcAft>
          <a:spcPct val="0"/>
        </a:spcAft>
        <a:defRPr sz="19598">
          <a:solidFill>
            <a:schemeClr val="tx2"/>
          </a:solidFill>
          <a:latin typeface="Times New Roman" pitchFamily="18" charset="0"/>
          <a:ea typeface="MS PGothic" panose="020B0600070205080204" pitchFamily="34" charset="-128"/>
          <a:cs typeface="ＭＳ Ｐゴシック" charset="0"/>
        </a:defRPr>
      </a:lvl4pPr>
      <a:lvl5pPr algn="ctr" defTabSz="4074752" rtl="0" eaLnBrk="0" fontAlgn="base" hangingPunct="0">
        <a:spcBef>
          <a:spcPct val="0"/>
        </a:spcBef>
        <a:spcAft>
          <a:spcPct val="0"/>
        </a:spcAft>
        <a:defRPr sz="19598">
          <a:solidFill>
            <a:schemeClr val="tx2"/>
          </a:solidFill>
          <a:latin typeface="Times New Roman" pitchFamily="18" charset="0"/>
          <a:ea typeface="MS PGothic" panose="020B0600070205080204" pitchFamily="34" charset="-128"/>
          <a:cs typeface="ＭＳ Ｐゴシック" charset="0"/>
        </a:defRPr>
      </a:lvl5pPr>
      <a:lvl6pPr marL="457159" algn="ctr" defTabSz="4074752" rtl="0" fontAlgn="base">
        <a:spcBef>
          <a:spcPct val="0"/>
        </a:spcBef>
        <a:spcAft>
          <a:spcPct val="0"/>
        </a:spcAft>
        <a:defRPr sz="19598">
          <a:solidFill>
            <a:schemeClr val="tx2"/>
          </a:solidFill>
          <a:latin typeface="Times New Roman" pitchFamily="18" charset="0"/>
        </a:defRPr>
      </a:lvl6pPr>
      <a:lvl7pPr marL="914320" algn="ctr" defTabSz="4074752" rtl="0" fontAlgn="base">
        <a:spcBef>
          <a:spcPct val="0"/>
        </a:spcBef>
        <a:spcAft>
          <a:spcPct val="0"/>
        </a:spcAft>
        <a:defRPr sz="19598">
          <a:solidFill>
            <a:schemeClr val="tx2"/>
          </a:solidFill>
          <a:latin typeface="Times New Roman" pitchFamily="18" charset="0"/>
        </a:defRPr>
      </a:lvl7pPr>
      <a:lvl8pPr marL="1371478" algn="ctr" defTabSz="4074752" rtl="0" fontAlgn="base">
        <a:spcBef>
          <a:spcPct val="0"/>
        </a:spcBef>
        <a:spcAft>
          <a:spcPct val="0"/>
        </a:spcAft>
        <a:defRPr sz="19598">
          <a:solidFill>
            <a:schemeClr val="tx2"/>
          </a:solidFill>
          <a:latin typeface="Times New Roman" pitchFamily="18" charset="0"/>
        </a:defRPr>
      </a:lvl8pPr>
      <a:lvl9pPr marL="1828637" algn="ctr" defTabSz="4074752" rtl="0" fontAlgn="base">
        <a:spcBef>
          <a:spcPct val="0"/>
        </a:spcBef>
        <a:spcAft>
          <a:spcPct val="0"/>
        </a:spcAft>
        <a:defRPr sz="19598">
          <a:solidFill>
            <a:schemeClr val="tx2"/>
          </a:solidFill>
          <a:latin typeface="Times New Roman" pitchFamily="18" charset="0"/>
        </a:defRPr>
      </a:lvl9pPr>
    </p:titleStyle>
    <p:bodyStyle>
      <a:lvl1pPr marL="1528628" indent="-1528628" algn="l" defTabSz="4074752" rtl="0" eaLnBrk="0" fontAlgn="base" hangingPunct="0">
        <a:spcBef>
          <a:spcPct val="20000"/>
        </a:spcBef>
        <a:spcAft>
          <a:spcPct val="0"/>
        </a:spcAft>
        <a:buChar char="•"/>
        <a:defRPr sz="14297">
          <a:solidFill>
            <a:schemeClr val="tx1"/>
          </a:solidFill>
          <a:latin typeface="+mn-lt"/>
          <a:ea typeface="MS PGothic" panose="020B0600070205080204" pitchFamily="34" charset="-128"/>
          <a:cs typeface="ＭＳ Ｐゴシック" charset="0"/>
        </a:defRPr>
      </a:lvl1pPr>
      <a:lvl2pPr marL="3311230" indent="-1273063" algn="l" defTabSz="4074752" rtl="0" eaLnBrk="0" fontAlgn="base" hangingPunct="0">
        <a:spcBef>
          <a:spcPct val="20000"/>
        </a:spcBef>
        <a:spcAft>
          <a:spcPct val="0"/>
        </a:spcAft>
        <a:buChar char="–"/>
        <a:defRPr sz="12500">
          <a:solidFill>
            <a:schemeClr val="tx1"/>
          </a:solidFill>
          <a:latin typeface="+mn-lt"/>
          <a:ea typeface="MS PGothic" panose="020B0600070205080204" pitchFamily="34" charset="-128"/>
        </a:defRPr>
      </a:lvl2pPr>
      <a:lvl3pPr marL="5093837" indent="-1019084" algn="l" defTabSz="4074752" rtl="0" eaLnBrk="0" fontAlgn="base" hangingPunct="0">
        <a:spcBef>
          <a:spcPct val="20000"/>
        </a:spcBef>
        <a:spcAft>
          <a:spcPct val="0"/>
        </a:spcAft>
        <a:buChar char="•"/>
        <a:defRPr sz="10700">
          <a:solidFill>
            <a:schemeClr val="tx1"/>
          </a:solidFill>
          <a:latin typeface="+mn-lt"/>
          <a:ea typeface="MS PGothic" panose="020B0600070205080204" pitchFamily="34" charset="-128"/>
        </a:defRPr>
      </a:lvl3pPr>
      <a:lvl4pPr marL="7132006" indent="-1019084" algn="l" defTabSz="4074752" rtl="0" eaLnBrk="0" fontAlgn="base" hangingPunct="0">
        <a:spcBef>
          <a:spcPct val="20000"/>
        </a:spcBef>
        <a:spcAft>
          <a:spcPct val="0"/>
        </a:spcAft>
        <a:buChar char="–"/>
        <a:defRPr sz="8900">
          <a:solidFill>
            <a:schemeClr val="tx1"/>
          </a:solidFill>
          <a:latin typeface="+mn-lt"/>
          <a:ea typeface="MS PGothic" panose="020B0600070205080204" pitchFamily="34" charset="-128"/>
        </a:defRPr>
      </a:lvl4pPr>
      <a:lvl5pPr marL="9168587" indent="-1017497" algn="l" defTabSz="4074752" rtl="0" eaLnBrk="0" fontAlgn="base" hangingPunct="0">
        <a:spcBef>
          <a:spcPct val="20000"/>
        </a:spcBef>
        <a:spcAft>
          <a:spcPct val="0"/>
        </a:spcAft>
        <a:buChar char="»"/>
        <a:defRPr sz="8900">
          <a:solidFill>
            <a:schemeClr val="tx1"/>
          </a:solidFill>
          <a:latin typeface="+mn-lt"/>
          <a:ea typeface="MS PGothic" panose="020B0600070205080204" pitchFamily="34" charset="-128"/>
        </a:defRPr>
      </a:lvl5pPr>
      <a:lvl6pPr marL="9625745" indent="-1017497" algn="l" defTabSz="4074752" rtl="0" fontAlgn="base">
        <a:spcBef>
          <a:spcPct val="20000"/>
        </a:spcBef>
        <a:spcAft>
          <a:spcPct val="0"/>
        </a:spcAft>
        <a:buChar char="»"/>
        <a:defRPr sz="8900">
          <a:solidFill>
            <a:schemeClr val="tx1"/>
          </a:solidFill>
          <a:latin typeface="+mn-lt"/>
        </a:defRPr>
      </a:lvl6pPr>
      <a:lvl7pPr marL="10082905" indent="-1017497" algn="l" defTabSz="4074752" rtl="0" fontAlgn="base">
        <a:spcBef>
          <a:spcPct val="20000"/>
        </a:spcBef>
        <a:spcAft>
          <a:spcPct val="0"/>
        </a:spcAft>
        <a:buChar char="»"/>
        <a:defRPr sz="8900">
          <a:solidFill>
            <a:schemeClr val="tx1"/>
          </a:solidFill>
          <a:latin typeface="+mn-lt"/>
        </a:defRPr>
      </a:lvl7pPr>
      <a:lvl8pPr marL="10540066" indent="-1017497" algn="l" defTabSz="4074752" rtl="0" fontAlgn="base">
        <a:spcBef>
          <a:spcPct val="20000"/>
        </a:spcBef>
        <a:spcAft>
          <a:spcPct val="0"/>
        </a:spcAft>
        <a:buChar char="»"/>
        <a:defRPr sz="8900">
          <a:solidFill>
            <a:schemeClr val="tx1"/>
          </a:solidFill>
          <a:latin typeface="+mn-lt"/>
        </a:defRPr>
      </a:lvl8pPr>
      <a:lvl9pPr marL="10997225" indent="-1017497" algn="l" defTabSz="4074752" rtl="0" fontAlgn="base">
        <a:spcBef>
          <a:spcPct val="20000"/>
        </a:spcBef>
        <a:spcAft>
          <a:spcPct val="0"/>
        </a:spcAft>
        <a:buChar char="»"/>
        <a:defRPr sz="89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32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9" algn="l" defTabSz="91432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0" algn="l" defTabSz="91432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78" algn="l" defTabSz="91432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37" algn="l" defTabSz="91432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96" algn="l" defTabSz="91432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57" algn="l" defTabSz="91432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17" algn="l" defTabSz="91432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77" algn="l" defTabSz="91432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tiff"/><Relationship Id="rId12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3.jpg"/><Relationship Id="rId11" Type="http://schemas.openxmlformats.org/officeDocument/2006/relationships/image" Target="../media/image8.png"/><Relationship Id="rId5" Type="http://schemas.openxmlformats.org/officeDocument/2006/relationships/image" Target="../media/image2.jpg"/><Relationship Id="rId15" Type="http://schemas.openxmlformats.org/officeDocument/2006/relationships/image" Target="../media/image12.jpeg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gif"/><Relationship Id="rId1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Rounded Rectangle 257"/>
          <p:cNvSpPr/>
          <p:nvPr/>
        </p:nvSpPr>
        <p:spPr>
          <a:xfrm>
            <a:off x="20763316" y="17488260"/>
            <a:ext cx="8602790" cy="2204601"/>
          </a:xfrm>
          <a:prstGeom prst="roundRect">
            <a:avLst/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81928" y="7565475"/>
            <a:ext cx="12180881" cy="5805855"/>
          </a:xfrm>
          <a:prstGeom prst="rect">
            <a:avLst/>
          </a:prstGeom>
          <a:ln>
            <a:noFill/>
          </a:ln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295904" y="7340955"/>
            <a:ext cx="9633557" cy="11385194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  <a:effectLst/>
        </p:spPr>
        <p:txBody>
          <a:bodyPr lIns="914400" tIns="457201" rIns="914400" bIns="914400"/>
          <a:lstStyle>
            <a:lvl1pPr eaLnBrk="0" hangingPunct="0"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500" dirty="0" smtClean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Two-dimensional </a:t>
            </a:r>
            <a:r>
              <a:rPr lang="en-US" sz="3500" dirty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(2D) materials have attracted the attention of many </a:t>
            </a:r>
            <a:r>
              <a:rPr lang="en-US" sz="3500" dirty="0" smtClean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researchers.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500" dirty="0" smtClean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3500" dirty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first created 2D material was graphene, it was discovered in the early 2000’s</a:t>
            </a:r>
            <a:r>
              <a:rPr lang="en-US" sz="3500" dirty="0" smtClean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500" dirty="0" smtClean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Graphene </a:t>
            </a:r>
            <a:r>
              <a:rPr lang="en-US" sz="3500" dirty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a single layer of carbon atoms with amazing </a:t>
            </a:r>
            <a:r>
              <a:rPr lang="en-US" sz="3500" dirty="0" smtClean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properties:</a:t>
            </a:r>
          </a:p>
          <a:p>
            <a:pPr marL="1200150" lvl="1" indent="-457200">
              <a:buFont typeface="Wingdings" panose="05000000000000000000" pitchFamily="2" charset="2"/>
              <a:buChar char="§"/>
            </a:pPr>
            <a:r>
              <a:rPr lang="en-US" sz="3500" dirty="0" smtClean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 </a:t>
            </a:r>
            <a:r>
              <a:rPr lang="en-US" sz="3500" dirty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the strongest </a:t>
            </a:r>
            <a:r>
              <a:rPr lang="en-US" sz="3500" dirty="0" smtClean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materials</a:t>
            </a:r>
          </a:p>
          <a:p>
            <a:pPr marL="1200150" lvl="1" indent="-457200">
              <a:buFont typeface="Wingdings" panose="05000000000000000000" pitchFamily="2" charset="2"/>
              <a:buChar char="§"/>
            </a:pPr>
            <a:r>
              <a:rPr lang="en-US" sz="3500" dirty="0" smtClean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 of the lightest materials</a:t>
            </a:r>
          </a:p>
          <a:p>
            <a:pPr marL="1200150" lvl="1" indent="-457200">
              <a:buFont typeface="Wingdings" panose="05000000000000000000" pitchFamily="2" charset="2"/>
              <a:buChar char="§"/>
            </a:pPr>
            <a:r>
              <a:rPr lang="en-US" sz="3500" dirty="0" smtClean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thinnest  material possible. </a:t>
            </a:r>
          </a:p>
          <a:p>
            <a:pPr marL="1200150" lvl="1" indent="-457200">
              <a:buFont typeface="Wingdings" panose="05000000000000000000" pitchFamily="2" charset="2"/>
              <a:buChar char="§"/>
            </a:pPr>
            <a:r>
              <a:rPr lang="en-US" sz="3500" dirty="0" smtClean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Very flexible and transparent.</a:t>
            </a:r>
          </a:p>
          <a:p>
            <a:pPr marL="1200150" lvl="1" indent="-457200">
              <a:buFont typeface="Wingdings" panose="05000000000000000000" pitchFamily="2" charset="2"/>
              <a:buChar char="§"/>
            </a:pPr>
            <a:r>
              <a:rPr lang="en-US" sz="3500" dirty="0" smtClean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Excellent electrical and heat conductor.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500" dirty="0" smtClean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Graphene can improve the performance of current technological devices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500" dirty="0" smtClean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grow graphene in an ultra-high vacuum chamber and characterize the structure of this 2D material by scanning tunneling microscopy and low energy electron diffraction.</a:t>
            </a:r>
          </a:p>
          <a:p>
            <a:endParaRPr lang="en-US" altLang="en-US" sz="24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indent="0" algn="just"/>
            <a:r>
              <a:rPr lang="en-US" sz="3086" dirty="0" smtClean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en-US" altLang="en-US" sz="24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9" name="Rounded Rectangle 108"/>
          <p:cNvSpPr/>
          <p:nvPr/>
        </p:nvSpPr>
        <p:spPr>
          <a:xfrm>
            <a:off x="11868455" y="5644345"/>
            <a:ext cx="16963229" cy="1718904"/>
          </a:xfrm>
          <a:prstGeom prst="roundRect">
            <a:avLst/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Rounded Rectangle 107"/>
          <p:cNvSpPr/>
          <p:nvPr/>
        </p:nvSpPr>
        <p:spPr>
          <a:xfrm>
            <a:off x="30746307" y="5691159"/>
            <a:ext cx="12082735" cy="1635546"/>
          </a:xfrm>
          <a:prstGeom prst="roundRect">
            <a:avLst/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Rounded Rectangle 105"/>
          <p:cNvSpPr/>
          <p:nvPr/>
        </p:nvSpPr>
        <p:spPr>
          <a:xfrm>
            <a:off x="30009725" y="27401176"/>
            <a:ext cx="12896419" cy="848654"/>
          </a:xfrm>
          <a:prstGeom prst="roundRect">
            <a:avLst/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Rounded Rectangle 98"/>
          <p:cNvSpPr/>
          <p:nvPr/>
        </p:nvSpPr>
        <p:spPr>
          <a:xfrm>
            <a:off x="1295904" y="25340869"/>
            <a:ext cx="9510870" cy="2204601"/>
          </a:xfrm>
          <a:prstGeom prst="roundRect">
            <a:avLst/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Rounded Rectangle 95"/>
          <p:cNvSpPr/>
          <p:nvPr/>
        </p:nvSpPr>
        <p:spPr>
          <a:xfrm>
            <a:off x="1295904" y="5610637"/>
            <a:ext cx="9350839" cy="1730099"/>
          </a:xfrm>
          <a:prstGeom prst="roundRect">
            <a:avLst/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0" y="-1535762"/>
            <a:ext cx="43891200" cy="6899440"/>
          </a:xfrm>
          <a:prstGeom prst="roundRect">
            <a:avLst/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7" name="Picture 9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039" y="19128153"/>
            <a:ext cx="9641437" cy="5829615"/>
          </a:xfrm>
          <a:prstGeom prst="rect">
            <a:avLst/>
          </a:prstGeom>
        </p:spPr>
      </p:pic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12072362" y="5609091"/>
            <a:ext cx="16928242" cy="1717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14400" tIns="457201" rIns="914400" bIns="914400"/>
          <a:lstStyle>
            <a:lvl1pPr eaLnBrk="0" hangingPunct="0"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5657" b="1" u="sng" dirty="0">
                <a:solidFill>
                  <a:srgbClr val="004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</a:rPr>
              <a:t>Materials And </a:t>
            </a:r>
            <a:r>
              <a:rPr lang="en-US" altLang="en-US" sz="5657" b="1" u="sng" dirty="0" smtClean="0">
                <a:solidFill>
                  <a:srgbClr val="004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</a:rPr>
              <a:t>Methods In Ultra-High Vacuum</a:t>
            </a:r>
            <a:endParaRPr lang="en-US" altLang="en-US" sz="5657" b="1" u="sng" dirty="0">
              <a:solidFill>
                <a:srgbClr val="00408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j-lt"/>
            </a:endParaRPr>
          </a:p>
        </p:txBody>
      </p:sp>
      <p:sp>
        <p:nvSpPr>
          <p:cNvPr id="2061" name="Text Box 13"/>
          <p:cNvSpPr txBox="1">
            <a:spLocks noChangeArrowheads="1"/>
          </p:cNvSpPr>
          <p:nvPr/>
        </p:nvSpPr>
        <p:spPr bwMode="auto">
          <a:xfrm>
            <a:off x="31231175" y="5558642"/>
            <a:ext cx="11132455" cy="191915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14400" tIns="457201" rIns="914400" bIns="914400"/>
          <a:lstStyle>
            <a:lvl1pPr eaLnBrk="0" hangingPunct="0">
              <a:tabLst>
                <a:tab pos="6350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tabLst>
                <a:tab pos="6350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tabLst>
                <a:tab pos="6350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tabLst>
                <a:tab pos="6350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tabLst>
                <a:tab pos="6350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US" altLang="en-US" sz="5657" b="1" u="sng" dirty="0" err="1" smtClean="0">
                <a:solidFill>
                  <a:srgbClr val="004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Results</a:t>
            </a:r>
            <a:r>
              <a:rPr lang="es-US" altLang="en-US" sz="5657" b="1" u="sng" dirty="0" smtClean="0">
                <a:solidFill>
                  <a:srgbClr val="004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s-US" altLang="en-US" sz="5657" b="1" u="sng" dirty="0" err="1" smtClean="0">
                <a:solidFill>
                  <a:srgbClr val="004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Conclusions</a:t>
            </a:r>
            <a:endParaRPr lang="en-US" altLang="en-US" sz="5657" b="1" u="sng" dirty="0">
              <a:solidFill>
                <a:srgbClr val="00408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44" name="Text Box 146"/>
          <p:cNvSpPr txBox="1">
            <a:spLocks noChangeArrowheads="1"/>
          </p:cNvSpPr>
          <p:nvPr/>
        </p:nvSpPr>
        <p:spPr bwMode="auto">
          <a:xfrm>
            <a:off x="11445828" y="145812"/>
            <a:ext cx="21005086" cy="530234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defTabSz="4389438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defTabSz="4389438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defTabSz="4389438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defTabSz="4389438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defTabSz="4389438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US" altLang="en-US" sz="7200" b="1" dirty="0">
                <a:solidFill>
                  <a:srgbClr val="004080"/>
                </a:solidFill>
                <a:effectLst>
                  <a:glow rad="635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Novel Method for Synthesizing Graphene on a </a:t>
            </a:r>
            <a:r>
              <a:rPr lang="en-US" altLang="en-US" sz="7200" b="1" dirty="0" smtClean="0">
                <a:solidFill>
                  <a:srgbClr val="004080"/>
                </a:solidFill>
                <a:effectLst>
                  <a:glow rad="635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Metal</a:t>
            </a:r>
          </a:p>
          <a:p>
            <a:pPr algn="ctr"/>
            <a:r>
              <a:rPr lang="en-US" altLang="en-US" sz="7200" b="1" dirty="0" smtClean="0">
                <a:solidFill>
                  <a:srgbClr val="004080"/>
                </a:solidFill>
                <a:effectLst>
                  <a:glow rad="635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Electrode for Photovoltaic Applications</a:t>
            </a:r>
          </a:p>
          <a:p>
            <a:pPr algn="ctr"/>
            <a:r>
              <a:rPr lang="en-US" altLang="en-US" sz="6600" b="1" dirty="0" smtClean="0">
                <a:solidFill>
                  <a:srgbClr val="004080"/>
                </a:solidFill>
                <a:effectLst>
                  <a:glow rad="635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5400" b="1" dirty="0" smtClean="0">
                <a:solidFill>
                  <a:srgbClr val="004080"/>
                </a:solidFill>
                <a:effectLst>
                  <a:glow rad="635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Steven Arias, University of New Hampshire</a:t>
            </a:r>
          </a:p>
          <a:p>
            <a:pPr algn="ctr"/>
            <a:r>
              <a:rPr lang="en-US" altLang="en-US" sz="4628" dirty="0" smtClean="0">
                <a:solidFill>
                  <a:srgbClr val="004080"/>
                </a:solidFill>
                <a:effectLst>
                  <a:glow rad="635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Faculty </a:t>
            </a:r>
            <a:r>
              <a:rPr lang="en-US" altLang="en-US" sz="4628" dirty="0">
                <a:solidFill>
                  <a:srgbClr val="004080"/>
                </a:solidFill>
                <a:effectLst>
                  <a:glow rad="635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Mentor : </a:t>
            </a:r>
            <a:r>
              <a:rPr lang="en-US" altLang="en-US" sz="4628" dirty="0" err="1">
                <a:solidFill>
                  <a:srgbClr val="004080"/>
                </a:solidFill>
                <a:effectLst>
                  <a:glow rad="635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Karsten</a:t>
            </a:r>
            <a:r>
              <a:rPr lang="en-US" altLang="en-US" sz="4628" dirty="0">
                <a:solidFill>
                  <a:srgbClr val="004080"/>
                </a:solidFill>
                <a:effectLst>
                  <a:glow rad="635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Pohl, UNH</a:t>
            </a:r>
          </a:p>
          <a:p>
            <a:pPr algn="ctr"/>
            <a:r>
              <a:rPr lang="en-US" altLang="en-US" sz="4628" dirty="0">
                <a:solidFill>
                  <a:srgbClr val="004080"/>
                </a:solidFill>
                <a:effectLst>
                  <a:glow rad="635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Maxwell Grady, UNH</a:t>
            </a:r>
          </a:p>
          <a:p>
            <a:pPr algn="ctr"/>
            <a:endParaRPr lang="en-US" altLang="en-US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2872196" y="25478532"/>
            <a:ext cx="6442076" cy="1833451"/>
          </a:xfrm>
          <a:prstGeom prst="rect">
            <a:avLst/>
          </a:prstGeom>
        </p:spPr>
        <p:txBody>
          <a:bodyPr>
            <a:spAutoFit/>
          </a:bodyPr>
          <a:lstStyle>
            <a:lvl1pPr eaLnBrk="0" hangingPunct="0"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5657" b="1" u="sng" dirty="0">
                <a:solidFill>
                  <a:srgbClr val="004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Significance And Applications</a:t>
            </a:r>
          </a:p>
        </p:txBody>
      </p:sp>
      <p:sp>
        <p:nvSpPr>
          <p:cNvPr id="27" name="Content Placeholder 2"/>
          <p:cNvSpPr txBox="1">
            <a:spLocks/>
          </p:cNvSpPr>
          <p:nvPr/>
        </p:nvSpPr>
        <p:spPr bwMode="auto">
          <a:xfrm>
            <a:off x="10878946" y="8566171"/>
            <a:ext cx="4850720" cy="3871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57159" indent="-457159" eaLnBrk="0" hangingPunct="0">
              <a:spcBef>
                <a:spcPct val="20000"/>
              </a:spcBef>
              <a:buFont typeface="Arial"/>
              <a:buChar char="•"/>
              <a:defRPr/>
            </a:pPr>
            <a:r>
              <a:rPr lang="en-US" sz="4114" kern="0" dirty="0">
                <a:solidFill>
                  <a:srgbClr val="004080"/>
                </a:solidFill>
                <a:latin typeface="Times New Roman"/>
                <a:ea typeface="+mn-ea"/>
                <a:cs typeface="Times New Roman"/>
              </a:rPr>
              <a:t>Homebuilt </a:t>
            </a:r>
            <a:r>
              <a:rPr lang="en-US" sz="4114" kern="0" dirty="0" smtClean="0">
                <a:solidFill>
                  <a:srgbClr val="004080"/>
                </a:solidFill>
                <a:latin typeface="Times New Roman"/>
                <a:ea typeface="+mn-ea"/>
                <a:cs typeface="Times New Roman"/>
              </a:rPr>
              <a:t>STM</a:t>
            </a:r>
            <a:endParaRPr lang="en-US" sz="4114" kern="0" dirty="0">
              <a:solidFill>
                <a:srgbClr val="004080"/>
              </a:solidFill>
              <a:latin typeface="Times New Roman"/>
              <a:ea typeface="+mn-ea"/>
              <a:cs typeface="Times New Roman"/>
            </a:endParaRPr>
          </a:p>
          <a:p>
            <a:pPr marL="457159" indent="-457159" eaLnBrk="0" hangingPunct="0">
              <a:spcBef>
                <a:spcPct val="20000"/>
              </a:spcBef>
              <a:buFont typeface="Arial"/>
              <a:buChar char="•"/>
              <a:defRPr/>
            </a:pPr>
            <a:r>
              <a:rPr lang="en-US" sz="4114" kern="0" dirty="0">
                <a:solidFill>
                  <a:srgbClr val="004080"/>
                </a:solidFill>
                <a:latin typeface="Times New Roman"/>
                <a:ea typeface="+mn-ea"/>
                <a:cs typeface="Times New Roman"/>
              </a:rPr>
              <a:t>Omicron SPECTALEED </a:t>
            </a:r>
            <a:r>
              <a:rPr lang="en-US" sz="4114" kern="0" dirty="0" err="1">
                <a:solidFill>
                  <a:srgbClr val="004080"/>
                </a:solidFill>
                <a:latin typeface="Times New Roman"/>
                <a:ea typeface="+mn-ea"/>
                <a:cs typeface="Times New Roman"/>
              </a:rPr>
              <a:t>Leed</a:t>
            </a:r>
            <a:r>
              <a:rPr lang="en-US" sz="4114" kern="0" dirty="0">
                <a:solidFill>
                  <a:srgbClr val="004080"/>
                </a:solidFill>
                <a:latin typeface="Times New Roman"/>
                <a:ea typeface="+mn-ea"/>
                <a:cs typeface="Times New Roman"/>
              </a:rPr>
              <a:t>/Auger Optics</a:t>
            </a:r>
          </a:p>
          <a:p>
            <a:pPr marL="571500" indent="-5715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4000" kern="0" dirty="0">
                <a:solidFill>
                  <a:srgbClr val="004080"/>
                </a:solidFill>
                <a:latin typeface="Times New Roman"/>
                <a:ea typeface="+mn-ea"/>
                <a:cs typeface="Times New Roman"/>
              </a:rPr>
              <a:t>Thermal evaporators for organic deposition</a:t>
            </a:r>
          </a:p>
          <a:p>
            <a:pPr eaLnBrk="0" hangingPunct="0">
              <a:spcBef>
                <a:spcPct val="20000"/>
              </a:spcBef>
              <a:defRPr/>
            </a:pPr>
            <a:endParaRPr lang="en-US" sz="3938" kern="0" dirty="0">
              <a:latin typeface="Times New Roman"/>
              <a:ea typeface="+mn-ea"/>
              <a:cs typeface="Times New Roman"/>
            </a:endParaRPr>
          </a:p>
          <a:p>
            <a:pPr marL="457159" indent="-457159" eaLnBrk="0" hangingPunct="0">
              <a:spcBef>
                <a:spcPct val="20000"/>
              </a:spcBef>
              <a:buFont typeface="Arial"/>
              <a:buChar char="•"/>
              <a:defRPr/>
            </a:pPr>
            <a:endParaRPr lang="en-US" sz="3938" kern="0" dirty="0">
              <a:latin typeface="Times New Roman"/>
              <a:ea typeface="+mn-ea"/>
              <a:cs typeface="Times New Roman"/>
            </a:endParaRPr>
          </a:p>
        </p:txBody>
      </p:sp>
      <p:sp>
        <p:nvSpPr>
          <p:cNvPr id="14357" name="TextBox 15"/>
          <p:cNvSpPr txBox="1">
            <a:spLocks noChangeArrowheads="1"/>
          </p:cNvSpPr>
          <p:nvPr/>
        </p:nvSpPr>
        <p:spPr bwMode="auto">
          <a:xfrm>
            <a:off x="20924654" y="12168824"/>
            <a:ext cx="8906658" cy="55839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altLang="en-US" sz="3000" dirty="0" smtClean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PVD  growth proceeds </a:t>
            </a:r>
            <a:r>
              <a:rPr lang="en-US" altLang="en-US" sz="3000" dirty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positioning the substrate near a solid rod of high purity carbon. </a:t>
            </a: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altLang="en-US" sz="3000" dirty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rod is heated to high temperatures (~2000K) which ejects carbon atoms that are deposited on the surface of the substrate</a:t>
            </a: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altLang="en-US" sz="3000" dirty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After the deposition the substrate is covered with unstructured carbon, but as you heat the sample at 800-900 K the disordered carbon slowly transitions into graphene.</a:t>
            </a:r>
          </a:p>
          <a:p>
            <a:pPr marL="0" indent="0" eaLnBrk="1" hangingPunct="1">
              <a:lnSpc>
                <a:spcPct val="120000"/>
              </a:lnSpc>
            </a:pPr>
            <a:endParaRPr lang="en-US" altLang="en-US" sz="3000" dirty="0">
              <a:solidFill>
                <a:srgbClr val="00408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65374" y="27784099"/>
            <a:ext cx="9142211" cy="47618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89833" indent="-489833">
              <a:buFont typeface="Arial" panose="020B0604020202020204" pitchFamily="34" charset="0"/>
              <a:buChar char="•"/>
            </a:pPr>
            <a:r>
              <a:rPr lang="en-US" altLang="en-US" sz="3086" dirty="0">
                <a:solidFill>
                  <a:srgbClr val="004080"/>
                </a:solidFill>
                <a:latin typeface="+mj-lt"/>
                <a:cs typeface="Times New Roman" panose="02020603050405020304" pitchFamily="18" charset="0"/>
              </a:rPr>
              <a:t>Creation of nanoscale templates based on graphene geometry.</a:t>
            </a:r>
          </a:p>
          <a:p>
            <a:pPr marL="489833" indent="-489833">
              <a:buFont typeface="Arial" panose="020B0604020202020204" pitchFamily="34" charset="0"/>
              <a:buChar char="•"/>
            </a:pPr>
            <a:r>
              <a:rPr lang="en-US" altLang="en-US" sz="3086" dirty="0">
                <a:solidFill>
                  <a:srgbClr val="004080"/>
                </a:solidFill>
                <a:latin typeface="+mj-lt"/>
                <a:cs typeface="Times New Roman" panose="02020603050405020304" pitchFamily="18" charset="0"/>
              </a:rPr>
              <a:t>Large scale uniform single layer graphene film.</a:t>
            </a:r>
          </a:p>
          <a:p>
            <a:pPr marL="489833" indent="-489833">
              <a:buFont typeface="Arial" panose="020B0604020202020204" pitchFamily="34" charset="0"/>
              <a:buChar char="•"/>
            </a:pPr>
            <a:r>
              <a:rPr lang="en-US" altLang="en-US" sz="3086" dirty="0">
                <a:solidFill>
                  <a:srgbClr val="004080"/>
                </a:solidFill>
                <a:latin typeface="+mj-lt"/>
                <a:cs typeface="Times New Roman" panose="02020603050405020304" pitchFamily="18" charset="0"/>
              </a:rPr>
              <a:t>Graphene has a huge potential in organic electronics.</a:t>
            </a:r>
          </a:p>
          <a:p>
            <a:pPr marL="391866" indent="-391866">
              <a:buFont typeface="Arial" panose="020B0604020202020204" pitchFamily="34" charset="0"/>
              <a:buChar char="•"/>
              <a:defRPr/>
            </a:pPr>
            <a:r>
              <a:rPr lang="en-US" sz="3000" dirty="0">
                <a:solidFill>
                  <a:srgbClr val="004080"/>
                </a:solidFill>
                <a:latin typeface="+mj-lt"/>
                <a:ea typeface="ＭＳ Ｐゴシック" charset="0"/>
                <a:cs typeface="ＭＳ Ｐゴシック" charset="0"/>
              </a:rPr>
              <a:t>Modern devices are switching to ‘organic electronics’</a:t>
            </a:r>
          </a:p>
          <a:p>
            <a:pPr marL="391866" indent="-391866">
              <a:buFont typeface="Arial" panose="020B0604020202020204" pitchFamily="34" charset="0"/>
              <a:buChar char="•"/>
              <a:defRPr/>
            </a:pPr>
            <a:r>
              <a:rPr lang="en-US" sz="3000" dirty="0">
                <a:solidFill>
                  <a:srgbClr val="004080"/>
                </a:solidFill>
                <a:latin typeface="+mj-lt"/>
                <a:ea typeface="ＭＳ Ｐゴシック" charset="0"/>
                <a:cs typeface="ＭＳ Ｐゴシック" charset="0"/>
              </a:rPr>
              <a:t>Mobile screens and displays are starting to be created with organic light emitting diodes</a:t>
            </a:r>
          </a:p>
          <a:p>
            <a:pPr marL="391866" indent="-391866">
              <a:buFont typeface="Arial" panose="020B0604020202020204" pitchFamily="34" charset="0"/>
              <a:buChar char="•"/>
              <a:defRPr/>
            </a:pPr>
            <a:r>
              <a:rPr lang="en-US" sz="3000" dirty="0">
                <a:solidFill>
                  <a:srgbClr val="004080"/>
                </a:solidFill>
                <a:latin typeface="+mj-lt"/>
                <a:ea typeface="ＭＳ Ｐゴシック" charset="0"/>
                <a:cs typeface="ＭＳ Ｐゴシック" charset="0"/>
              </a:rPr>
              <a:t>Organic electronics can lower the cost and power consumption of our devices in this way improving our Green Technologies</a:t>
            </a:r>
            <a:r>
              <a:rPr lang="en-US" sz="3000" dirty="0">
                <a:latin typeface="+mj-lt"/>
                <a:ea typeface="ＭＳ Ｐゴシック" charset="0"/>
                <a:cs typeface="ＭＳ Ｐゴシック" charset="0"/>
              </a:rPr>
              <a:t>.</a:t>
            </a:r>
          </a:p>
        </p:txBody>
      </p:sp>
      <p:sp>
        <p:nvSpPr>
          <p:cNvPr id="47" name="Content Placeholder 2"/>
          <p:cNvSpPr txBox="1">
            <a:spLocks/>
          </p:cNvSpPr>
          <p:nvPr/>
        </p:nvSpPr>
        <p:spPr bwMode="auto">
          <a:xfrm>
            <a:off x="20924718" y="10494306"/>
            <a:ext cx="8707684" cy="304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57159" indent="-457159" eaLnBrk="0" hangingPunct="0">
              <a:spcBef>
                <a:spcPct val="20000"/>
              </a:spcBef>
              <a:buFont typeface="Arial"/>
              <a:buChar char="•"/>
              <a:defRPr/>
            </a:pPr>
            <a:r>
              <a:rPr lang="en-US" sz="3000" b="1" kern="0" dirty="0" smtClean="0">
                <a:solidFill>
                  <a:srgbClr val="004080"/>
                </a:solidFill>
                <a:latin typeface="Times New Roman"/>
                <a:ea typeface="+mn-ea"/>
                <a:cs typeface="Times New Roman"/>
              </a:rPr>
              <a:t>Top: </a:t>
            </a:r>
            <a:r>
              <a:rPr lang="en-US" sz="3000" kern="0" dirty="0" smtClean="0">
                <a:solidFill>
                  <a:srgbClr val="004080"/>
                </a:solidFill>
                <a:latin typeface="Times New Roman"/>
                <a:ea typeface="+mn-ea"/>
                <a:cs typeface="Times New Roman"/>
              </a:rPr>
              <a:t>Solid </a:t>
            </a:r>
            <a:r>
              <a:rPr lang="en-US" sz="3000" kern="0" dirty="0">
                <a:solidFill>
                  <a:srgbClr val="004080"/>
                </a:solidFill>
                <a:latin typeface="Times New Roman"/>
                <a:ea typeface="+mn-ea"/>
                <a:cs typeface="Times New Roman"/>
              </a:rPr>
              <a:t>carbon source for PVD </a:t>
            </a:r>
            <a:r>
              <a:rPr lang="en-US" sz="3000" kern="0" dirty="0" smtClean="0">
                <a:solidFill>
                  <a:srgbClr val="004080"/>
                </a:solidFill>
                <a:latin typeface="Times New Roman"/>
                <a:ea typeface="+mn-ea"/>
                <a:cs typeface="Times New Roman"/>
              </a:rPr>
              <a:t>graphene in presence of hydrogen</a:t>
            </a:r>
            <a:r>
              <a:rPr lang="en-US" sz="3000" kern="0" dirty="0" smtClean="0">
                <a:solidFill>
                  <a:srgbClr val="004080"/>
                </a:solidFill>
                <a:latin typeface="Times New Roman"/>
                <a:ea typeface="+mn-ea"/>
                <a:cs typeface="Times New Roman"/>
              </a:rPr>
              <a:t>.</a:t>
            </a:r>
            <a:endParaRPr lang="en-US" sz="3000" kern="0" dirty="0">
              <a:solidFill>
                <a:srgbClr val="004080"/>
              </a:solidFill>
              <a:latin typeface="Times New Roman"/>
              <a:ea typeface="+mn-ea"/>
              <a:cs typeface="Times New Roman"/>
            </a:endParaRPr>
          </a:p>
          <a:p>
            <a:pPr marL="457159" indent="-457159" eaLnBrk="0" hangingPunct="0">
              <a:spcBef>
                <a:spcPct val="20000"/>
              </a:spcBef>
              <a:buFont typeface="Arial"/>
              <a:buChar char="•"/>
              <a:defRPr/>
            </a:pPr>
            <a:r>
              <a:rPr lang="en-US" sz="3000" b="1" kern="0" dirty="0" smtClean="0">
                <a:solidFill>
                  <a:srgbClr val="004080"/>
                </a:solidFill>
                <a:latin typeface="Times New Roman"/>
                <a:ea typeface="+mn-ea"/>
                <a:cs typeface="Times New Roman"/>
              </a:rPr>
              <a:t>Bottom: </a:t>
            </a:r>
            <a:r>
              <a:rPr lang="en-US" sz="3000" kern="0" dirty="0" smtClean="0">
                <a:solidFill>
                  <a:srgbClr val="004080"/>
                </a:solidFill>
                <a:latin typeface="Times New Roman"/>
                <a:ea typeface="+mn-ea"/>
                <a:cs typeface="Times New Roman"/>
              </a:rPr>
              <a:t>Ru(0001</a:t>
            </a:r>
            <a:r>
              <a:rPr lang="en-US" sz="3000" kern="0" dirty="0">
                <a:solidFill>
                  <a:srgbClr val="004080"/>
                </a:solidFill>
                <a:latin typeface="Times New Roman"/>
                <a:ea typeface="+mn-ea"/>
                <a:cs typeface="Times New Roman"/>
              </a:rPr>
              <a:t>) substrate</a:t>
            </a:r>
          </a:p>
          <a:p>
            <a:pPr marL="457159" indent="-457159" eaLnBrk="0" hangingPunct="0">
              <a:spcBef>
                <a:spcPct val="20000"/>
              </a:spcBef>
              <a:buFont typeface="Arial"/>
              <a:buChar char="•"/>
              <a:defRPr/>
            </a:pPr>
            <a:endParaRPr lang="en-US" sz="3938" kern="0" dirty="0">
              <a:latin typeface="Times New Roman"/>
              <a:ea typeface="+mn-ea"/>
              <a:cs typeface="Times New Roman"/>
            </a:endParaRPr>
          </a:p>
          <a:p>
            <a:pPr marL="457159" indent="-457159" eaLnBrk="0" hangingPunct="0">
              <a:spcBef>
                <a:spcPct val="20000"/>
              </a:spcBef>
              <a:buFont typeface="Arial"/>
              <a:buChar char="•"/>
              <a:defRPr/>
            </a:pPr>
            <a:endParaRPr lang="en-US" sz="3938" kern="0" dirty="0">
              <a:latin typeface="Times New Roman"/>
              <a:ea typeface="+mn-ea"/>
              <a:cs typeface="Times New Roman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47715" y="8566495"/>
            <a:ext cx="5060383" cy="4665036"/>
          </a:xfrm>
          <a:prstGeom prst="rect">
            <a:avLst/>
          </a:prstGeom>
          <a:ln>
            <a:solidFill>
              <a:srgbClr val="FF8000"/>
            </a:solidFill>
          </a:ln>
        </p:spPr>
      </p:pic>
      <p:sp>
        <p:nvSpPr>
          <p:cNvPr id="61" name="TextBox 60"/>
          <p:cNvSpPr txBox="1"/>
          <p:nvPr/>
        </p:nvSpPr>
        <p:spPr>
          <a:xfrm>
            <a:off x="34618873" y="3005065"/>
            <a:ext cx="6540500" cy="96289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5657" b="1" u="sng" dirty="0">
                <a:solidFill>
                  <a:srgbClr val="00408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Acknowledgments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2364318" y="6061550"/>
            <a:ext cx="7144321" cy="96289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5657" b="1" u="sng" dirty="0" smtClean="0">
                <a:solidFill>
                  <a:srgbClr val="004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endParaRPr lang="en-US" altLang="en-US" sz="5657" b="1" u="sng" dirty="0">
              <a:solidFill>
                <a:srgbClr val="00408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3517425" y="27286938"/>
            <a:ext cx="6540500" cy="96289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000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5657" b="1" u="sng" dirty="0">
                <a:solidFill>
                  <a:srgbClr val="004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</a:rPr>
              <a:t>References</a:t>
            </a:r>
          </a:p>
        </p:txBody>
      </p:sp>
      <p:sp>
        <p:nvSpPr>
          <p:cNvPr id="93" name="TextBox 5"/>
          <p:cNvSpPr txBox="1">
            <a:spLocks noChangeArrowheads="1"/>
          </p:cNvSpPr>
          <p:nvPr/>
        </p:nvSpPr>
        <p:spPr bwMode="auto">
          <a:xfrm>
            <a:off x="32228762" y="3832878"/>
            <a:ext cx="11662438" cy="2009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3086" b="1" dirty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work was funded by </a:t>
            </a:r>
            <a:r>
              <a:rPr lang="en-US" altLang="en-US" sz="3086" b="1" dirty="0" smtClean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the:</a:t>
            </a:r>
          </a:p>
          <a:p>
            <a:pPr algn="ctr" eaLnBrk="1" hangingPunct="1"/>
            <a:r>
              <a:rPr lang="en-US" altLang="en-US" sz="3086" b="1" dirty="0" smtClean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86" b="1" dirty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McNair </a:t>
            </a:r>
            <a:r>
              <a:rPr lang="en-US" altLang="en-US" sz="3086" b="1" dirty="0" smtClean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Scholars Program.</a:t>
            </a:r>
            <a:endParaRPr lang="en-US" altLang="en-US" sz="3086" b="1" dirty="0">
              <a:solidFill>
                <a:srgbClr val="00408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en-US" altLang="en-US" sz="3086" b="1" dirty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UNH Surface Science Group</a:t>
            </a:r>
            <a:endParaRPr lang="en-US" altLang="en-US" sz="3086" dirty="0">
              <a:solidFill>
                <a:srgbClr val="00408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en-US" altLang="en-US" dirty="0"/>
          </a:p>
        </p:txBody>
      </p:sp>
      <p:pic>
        <p:nvPicPr>
          <p:cNvPr id="72" name="Content Placeholder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98100" y="13478864"/>
            <a:ext cx="8817432" cy="4997589"/>
          </a:xfrm>
          <a:prstGeom prst="rect">
            <a:avLst/>
          </a:prstGeom>
        </p:spPr>
      </p:pic>
      <p:sp>
        <p:nvSpPr>
          <p:cNvPr id="82" name="TextBox 15"/>
          <p:cNvSpPr txBox="1">
            <a:spLocks noChangeArrowheads="1"/>
          </p:cNvSpPr>
          <p:nvPr/>
        </p:nvSpPr>
        <p:spPr bwMode="auto">
          <a:xfrm>
            <a:off x="28281638" y="25740581"/>
            <a:ext cx="16913925" cy="334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indent="0" algn="ctr" eaLnBrk="1" hangingPunct="1">
              <a:lnSpc>
                <a:spcPct val="120000"/>
              </a:lnSpc>
            </a:pPr>
            <a:r>
              <a:rPr lang="en-US" altLang="en-US" sz="3000" b="1" dirty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STM </a:t>
            </a:r>
            <a:r>
              <a:rPr lang="en-US" altLang="en-US" sz="3000" b="1" dirty="0" smtClean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Images </a:t>
            </a:r>
            <a:r>
              <a:rPr lang="en-US" altLang="en-US" sz="3000" b="1" dirty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altLang="en-US" sz="3000" b="1" dirty="0" smtClean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PVD Grown Graphene (UNH):</a:t>
            </a:r>
          </a:p>
          <a:p>
            <a:pPr algn="ctr" eaLnBrk="1" hangingPunct="1"/>
            <a:r>
              <a:rPr lang="en-US" altLang="en-US" sz="3000" b="1" dirty="0" smtClean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Top:</a:t>
            </a:r>
            <a:r>
              <a:rPr lang="en-US" altLang="en-US" sz="3000" dirty="0" smtClean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dirty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Atomically Resolved </a:t>
            </a:r>
            <a:r>
              <a:rPr lang="en-US" altLang="en-US" sz="3000" dirty="0" smtClean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Graphene. </a:t>
            </a:r>
            <a:r>
              <a:rPr lang="en-US" altLang="en-US" sz="3000" b="1" dirty="0" smtClean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Center: </a:t>
            </a:r>
            <a:r>
              <a:rPr lang="en-US" altLang="en-US" sz="3000" dirty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Moiré Structures </a:t>
            </a:r>
            <a:r>
              <a:rPr lang="en-US" altLang="en-US" sz="3000" dirty="0" smtClean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Graphene.</a:t>
            </a:r>
            <a:endParaRPr lang="en-US" altLang="en-US" sz="3000" dirty="0">
              <a:solidFill>
                <a:srgbClr val="00408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en-US" altLang="en-US" sz="3000" b="1" dirty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Bottom: </a:t>
            </a:r>
            <a:r>
              <a:rPr lang="en-US" altLang="en-US" sz="3000" dirty="0" smtClean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Atomically Resolved Moiré Structures of Graphene. </a:t>
            </a:r>
            <a:endParaRPr lang="en-US" altLang="en-US" sz="3000" dirty="0">
              <a:solidFill>
                <a:srgbClr val="00408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lnSpc>
                <a:spcPct val="120000"/>
              </a:lnSpc>
            </a:pPr>
            <a:endParaRPr lang="en-US" altLang="en-US" dirty="0" smtClean="0">
              <a:solidFill>
                <a:srgbClr val="00408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lnSpc>
                <a:spcPct val="120000"/>
              </a:lnSpc>
            </a:pPr>
            <a:endParaRPr lang="en-US" altLang="en-US" dirty="0" smtClean="0">
              <a:solidFill>
                <a:srgbClr val="00408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lnSpc>
                <a:spcPct val="120000"/>
              </a:lnSpc>
            </a:pPr>
            <a:endParaRPr lang="en-US" altLang="en-US" dirty="0">
              <a:solidFill>
                <a:srgbClr val="00408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0" name="TextBox 12"/>
          <p:cNvSpPr txBox="1">
            <a:spLocks noChangeArrowheads="1"/>
          </p:cNvSpPr>
          <p:nvPr/>
        </p:nvSpPr>
        <p:spPr bwMode="auto">
          <a:xfrm>
            <a:off x="5517470" y="21600335"/>
            <a:ext cx="2795089" cy="567207"/>
          </a:xfrm>
          <a:prstGeom prst="rect">
            <a:avLst/>
          </a:prstGeom>
          <a:noFill/>
          <a:ln>
            <a:noFill/>
          </a:ln>
          <a:effectLst>
            <a:glow rad="228600">
              <a:srgbClr val="800040">
                <a:alpha val="40000"/>
              </a:srgbClr>
            </a:glow>
          </a:effectLst>
        </p:spPr>
        <p:txBody>
          <a:bodyPr wrap="square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sz="3086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FLEXIBLE</a:t>
            </a:r>
            <a:endParaRPr lang="en-US" altLang="en-US" sz="3086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1" name="TextBox 12"/>
          <p:cNvSpPr txBox="1">
            <a:spLocks noChangeArrowheads="1"/>
          </p:cNvSpPr>
          <p:nvPr/>
        </p:nvSpPr>
        <p:spPr bwMode="auto">
          <a:xfrm>
            <a:off x="5664209" y="20865875"/>
            <a:ext cx="2795089" cy="56720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sz="3086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STRONG</a:t>
            </a:r>
            <a:endParaRPr lang="en-US" altLang="en-US" sz="3086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" name="TextBox 12"/>
          <p:cNvSpPr txBox="1">
            <a:spLocks noChangeArrowheads="1"/>
          </p:cNvSpPr>
          <p:nvPr/>
        </p:nvSpPr>
        <p:spPr bwMode="auto">
          <a:xfrm>
            <a:off x="5135176" y="22395494"/>
            <a:ext cx="3664498" cy="567207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sz="3086" b="1" dirty="0" smtClean="0">
                <a:solidFill>
                  <a:schemeClr val="bg1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LIGHT WEIGHT</a:t>
            </a:r>
            <a:endParaRPr lang="en-US" altLang="en-US" sz="3086" dirty="0">
              <a:solidFill>
                <a:schemeClr val="bg1"/>
              </a:solidFill>
              <a:effectLst>
                <a:glow rad="228600">
                  <a:schemeClr val="tx1">
                    <a:alpha val="4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" name="TextBox 12"/>
          <p:cNvSpPr txBox="1">
            <a:spLocks noChangeArrowheads="1"/>
          </p:cNvSpPr>
          <p:nvPr/>
        </p:nvSpPr>
        <p:spPr bwMode="auto">
          <a:xfrm>
            <a:off x="5928400" y="20274662"/>
            <a:ext cx="2795089" cy="567207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sz="3086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THIN</a:t>
            </a:r>
            <a:endParaRPr lang="en-US" altLang="en-US" sz="3086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" name="TextBox 12"/>
          <p:cNvSpPr txBox="1">
            <a:spLocks noChangeArrowheads="1"/>
          </p:cNvSpPr>
          <p:nvPr/>
        </p:nvSpPr>
        <p:spPr bwMode="auto">
          <a:xfrm>
            <a:off x="2648740" y="23899613"/>
            <a:ext cx="7922831" cy="56720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sz="3086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EXCELLENTELECTRICAL CONDUCTOR</a:t>
            </a:r>
            <a:endParaRPr lang="en-US" altLang="en-US" sz="3086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5" name="TextBox 12"/>
          <p:cNvSpPr txBox="1">
            <a:spLocks noChangeArrowheads="1"/>
          </p:cNvSpPr>
          <p:nvPr/>
        </p:nvSpPr>
        <p:spPr bwMode="auto">
          <a:xfrm>
            <a:off x="3297612" y="23053652"/>
            <a:ext cx="6766216" cy="567207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sz="3086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EXCELLENT HEAT CONDUCTOR</a:t>
            </a:r>
            <a:endParaRPr lang="en-US" altLang="en-US" sz="3086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1" name="TextBox 12"/>
          <p:cNvSpPr txBox="1">
            <a:spLocks noChangeArrowheads="1"/>
          </p:cNvSpPr>
          <p:nvPr/>
        </p:nvSpPr>
        <p:spPr bwMode="auto">
          <a:xfrm>
            <a:off x="2589085" y="20298668"/>
            <a:ext cx="2795089" cy="56720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sz="3086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GRAPHENE!</a:t>
            </a:r>
            <a:endParaRPr lang="en-US" altLang="en-US" sz="3086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904" y="1228895"/>
            <a:ext cx="9614878" cy="3895291"/>
          </a:xfrm>
          <a:prstGeom prst="rect">
            <a:avLst/>
          </a:prstGeom>
        </p:spPr>
      </p:pic>
      <p:pic>
        <p:nvPicPr>
          <p:cNvPr id="1026" name="Picture 2" descr="https://www.ivytech.edu/images/trio_logos-plain_trio_logo_red_NEW.gif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81742" y="78106"/>
            <a:ext cx="8681007" cy="3541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8" name="Oval 117"/>
          <p:cNvSpPr/>
          <p:nvPr/>
        </p:nvSpPr>
        <p:spPr>
          <a:xfrm>
            <a:off x="24463782" y="9328695"/>
            <a:ext cx="185617" cy="1830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sp>
        <p:nvSpPr>
          <p:cNvPr id="122" name="Oval 121"/>
          <p:cNvSpPr/>
          <p:nvPr/>
        </p:nvSpPr>
        <p:spPr>
          <a:xfrm>
            <a:off x="25601497" y="8919957"/>
            <a:ext cx="185617" cy="1830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sp>
        <p:nvSpPr>
          <p:cNvPr id="124" name="Oval 123"/>
          <p:cNvSpPr/>
          <p:nvPr/>
        </p:nvSpPr>
        <p:spPr>
          <a:xfrm>
            <a:off x="25132966" y="8794435"/>
            <a:ext cx="185617" cy="1830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sp>
        <p:nvSpPr>
          <p:cNvPr id="125" name="Oval 124"/>
          <p:cNvSpPr/>
          <p:nvPr/>
        </p:nvSpPr>
        <p:spPr>
          <a:xfrm>
            <a:off x="24340861" y="9121216"/>
            <a:ext cx="185617" cy="1830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sp>
        <p:nvSpPr>
          <p:cNvPr id="128" name="Oval 127"/>
          <p:cNvSpPr/>
          <p:nvPr/>
        </p:nvSpPr>
        <p:spPr>
          <a:xfrm>
            <a:off x="24793365" y="8908858"/>
            <a:ext cx="185617" cy="1830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sp>
        <p:nvSpPr>
          <p:cNvPr id="157" name="Oval 156"/>
          <p:cNvSpPr/>
          <p:nvPr/>
        </p:nvSpPr>
        <p:spPr>
          <a:xfrm>
            <a:off x="25225972" y="9018539"/>
            <a:ext cx="185617" cy="1830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sp>
        <p:nvSpPr>
          <p:cNvPr id="158" name="Oval 157"/>
          <p:cNvSpPr/>
          <p:nvPr/>
        </p:nvSpPr>
        <p:spPr>
          <a:xfrm>
            <a:off x="24765075" y="9199825"/>
            <a:ext cx="185617" cy="1830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sp>
        <p:nvSpPr>
          <p:cNvPr id="160" name="Oval 159"/>
          <p:cNvSpPr/>
          <p:nvPr/>
        </p:nvSpPr>
        <p:spPr>
          <a:xfrm>
            <a:off x="24489329" y="8741282"/>
            <a:ext cx="185617" cy="1830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sp>
        <p:nvSpPr>
          <p:cNvPr id="169" name="Oval 168"/>
          <p:cNvSpPr/>
          <p:nvPr/>
        </p:nvSpPr>
        <p:spPr>
          <a:xfrm>
            <a:off x="25409820" y="9306354"/>
            <a:ext cx="185617" cy="1830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sp>
        <p:nvSpPr>
          <p:cNvPr id="170" name="Oval 169"/>
          <p:cNvSpPr/>
          <p:nvPr/>
        </p:nvSpPr>
        <p:spPr>
          <a:xfrm>
            <a:off x="25083258" y="9334532"/>
            <a:ext cx="185617" cy="1830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sp>
        <p:nvSpPr>
          <p:cNvPr id="176" name="Content Placeholder 2"/>
          <p:cNvSpPr txBox="1">
            <a:spLocks/>
          </p:cNvSpPr>
          <p:nvPr/>
        </p:nvSpPr>
        <p:spPr>
          <a:xfrm>
            <a:off x="51772299" y="16591474"/>
            <a:ext cx="9905998" cy="85175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20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Physical Vapor Deposition (PVD) </a:t>
            </a:r>
          </a:p>
          <a:p>
            <a:pPr marL="0" indent="0">
              <a:buFont typeface="Arial"/>
              <a:buNone/>
            </a:pPr>
            <a:r>
              <a:rPr lang="en-US" sz="3000" dirty="0" smtClean="0">
                <a:solidFill>
                  <a:srgbClr val="004080"/>
                </a:solidFill>
              </a:rPr>
              <a:t>Is accomplished by positioning the substrate near a solid rod of high purity carbon. </a:t>
            </a:r>
          </a:p>
          <a:p>
            <a:pPr marL="0" indent="0">
              <a:buFont typeface="Arial"/>
              <a:buNone/>
            </a:pPr>
            <a:r>
              <a:rPr lang="en-US" sz="3000" dirty="0" smtClean="0">
                <a:solidFill>
                  <a:srgbClr val="004080"/>
                </a:solidFill>
              </a:rPr>
              <a:t>The rod is heated to high temperatures (~2000K) which ejects carbon atoms that are deposited on the surface of the substrate</a:t>
            </a:r>
          </a:p>
          <a:p>
            <a:pPr marL="0" indent="0">
              <a:buFont typeface="Arial"/>
              <a:buNone/>
            </a:pPr>
            <a:r>
              <a:rPr lang="en-US" sz="3000" dirty="0" smtClean="0">
                <a:solidFill>
                  <a:srgbClr val="004080"/>
                </a:solidFill>
              </a:rPr>
              <a:t>After the deposition the substrate is covered with unstructured carbon, but as you heat the sample at 800-900 K the disordered carbon slowly transitions into graphene.</a:t>
            </a:r>
          </a:p>
          <a:p>
            <a:pPr marL="0" indent="0">
              <a:buFont typeface="Arial"/>
              <a:buNone/>
            </a:pPr>
            <a:endParaRPr lang="en-US" dirty="0" smtClean="0"/>
          </a:p>
          <a:p>
            <a:pPr marL="0" indent="0">
              <a:buFont typeface="Arial"/>
              <a:buNone/>
            </a:pPr>
            <a:endParaRPr lang="en-US" dirty="0"/>
          </a:p>
        </p:txBody>
      </p:sp>
      <p:sp>
        <p:nvSpPr>
          <p:cNvPr id="228" name="Rounded Rectangle 227"/>
          <p:cNvSpPr/>
          <p:nvPr/>
        </p:nvSpPr>
        <p:spPr>
          <a:xfrm>
            <a:off x="12118674" y="13773058"/>
            <a:ext cx="8602790" cy="2204601"/>
          </a:xfrm>
          <a:prstGeom prst="roundRect">
            <a:avLst/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9" name="image02.png" descr="Schematica.png"/>
          <p:cNvPicPr/>
          <p:nvPr/>
        </p:nvPicPr>
        <p:blipFill>
          <a:blip r:embed="rId10"/>
          <a:srcRect/>
          <a:stretch>
            <a:fillRect/>
          </a:stretch>
        </p:blipFill>
        <p:spPr>
          <a:xfrm>
            <a:off x="12028347" y="17281814"/>
            <a:ext cx="7872487" cy="7111546"/>
          </a:xfrm>
          <a:prstGeom prst="rect">
            <a:avLst/>
          </a:prstGeom>
          <a:ln>
            <a:noFill/>
          </a:ln>
        </p:spPr>
      </p:pic>
      <p:pic>
        <p:nvPicPr>
          <p:cNvPr id="230" name="Picture 22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1605870" y="21264200"/>
            <a:ext cx="7060952" cy="6114103"/>
          </a:xfrm>
          <a:prstGeom prst="rect">
            <a:avLst/>
          </a:prstGeom>
        </p:spPr>
      </p:pic>
      <p:sp>
        <p:nvSpPr>
          <p:cNvPr id="231" name="TextBox 230"/>
          <p:cNvSpPr txBox="1"/>
          <p:nvPr/>
        </p:nvSpPr>
        <p:spPr>
          <a:xfrm>
            <a:off x="12434152" y="14063397"/>
            <a:ext cx="7276547" cy="232589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5657" b="1" u="sng" dirty="0">
                <a:solidFill>
                  <a:srgbClr val="004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Scanning Tunneling Microscopy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32" name="Picture 16" descr="graphene ruthenium hydrogen 2013 cropped.jpg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1260" y="27928528"/>
            <a:ext cx="7542945" cy="47617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3" name="TextBox 17"/>
          <p:cNvSpPr txBox="1">
            <a:spLocks noChangeArrowheads="1"/>
          </p:cNvSpPr>
          <p:nvPr/>
        </p:nvSpPr>
        <p:spPr bwMode="auto">
          <a:xfrm>
            <a:off x="21388379" y="26348175"/>
            <a:ext cx="8123586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sz="3000" b="1" dirty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Top: </a:t>
            </a:r>
            <a:r>
              <a:rPr lang="en-US" altLang="en-US" sz="3000" dirty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Schematic of the LEED setup</a:t>
            </a:r>
            <a:r>
              <a:rPr lang="en-US" altLang="en-US" sz="3000" dirty="0" smtClean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en-US" sz="3000" dirty="0">
              <a:solidFill>
                <a:srgbClr val="00408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en-US" sz="3000" b="1" dirty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Bottom: </a:t>
            </a:r>
            <a:r>
              <a:rPr lang="en-US" altLang="en-US" sz="3000" dirty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LEED showing Ru(1x1), Carbon satellites and Hydrogen atoms</a:t>
            </a:r>
            <a:r>
              <a:rPr lang="en-US" altLang="en-US" sz="3000" dirty="0" smtClean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.[2]</a:t>
            </a:r>
            <a:endParaRPr lang="en-US" altLang="en-US" sz="3000" dirty="0">
              <a:solidFill>
                <a:srgbClr val="00408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4" name="TextBox 233"/>
          <p:cNvSpPr txBox="1"/>
          <p:nvPr/>
        </p:nvSpPr>
        <p:spPr>
          <a:xfrm>
            <a:off x="21438362" y="17704056"/>
            <a:ext cx="7461250" cy="232589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5657" b="1" u="sng" dirty="0">
                <a:solidFill>
                  <a:srgbClr val="004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Low Energy Electron Diffraction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" name="TextBox 5"/>
          <p:cNvSpPr txBox="1">
            <a:spLocks noChangeArrowheads="1"/>
          </p:cNvSpPr>
          <p:nvPr/>
        </p:nvSpPr>
        <p:spPr bwMode="auto">
          <a:xfrm>
            <a:off x="12153727" y="16145756"/>
            <a:ext cx="8567737" cy="1042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buFont typeface="Arial" panose="020B0604020202020204" pitchFamily="34" charset="0"/>
              <a:buChar char="•"/>
            </a:pPr>
            <a:r>
              <a:rPr lang="en-US" altLang="en-US" sz="3086" dirty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Used to image surfaces at an atomic level thanks to a principle called quantum tunneling.</a:t>
            </a:r>
          </a:p>
        </p:txBody>
      </p:sp>
      <p:sp>
        <p:nvSpPr>
          <p:cNvPr id="236" name="TextBox 5"/>
          <p:cNvSpPr txBox="1">
            <a:spLocks noChangeArrowheads="1"/>
          </p:cNvSpPr>
          <p:nvPr/>
        </p:nvSpPr>
        <p:spPr bwMode="auto">
          <a:xfrm>
            <a:off x="21674143" y="19844108"/>
            <a:ext cx="6781136" cy="2431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buFont typeface="Arial" panose="020B0604020202020204" pitchFamily="34" charset="0"/>
              <a:buChar char="•"/>
            </a:pPr>
            <a:r>
              <a:rPr lang="en-US" altLang="en-US" sz="3000" dirty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Provides an image of the surface  crystal structure of the target.</a:t>
            </a:r>
          </a:p>
          <a:p>
            <a:pPr algn="ctr" eaLnBrk="1" hangingPunct="1">
              <a:buFont typeface="Arial" panose="020B0604020202020204" pitchFamily="34" charset="0"/>
              <a:buChar char="•"/>
            </a:pPr>
            <a:r>
              <a:rPr lang="en-US" altLang="en-US" sz="3000" dirty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Method for analyzing at a large scale the surface of our sample.</a:t>
            </a:r>
          </a:p>
          <a:p>
            <a:pPr eaLnBrk="1" hangingPunct="1"/>
            <a:endParaRPr lang="en-US" altLang="en-US" dirty="0"/>
          </a:p>
        </p:txBody>
      </p:sp>
      <p:sp>
        <p:nvSpPr>
          <p:cNvPr id="237" name="TextBox 236"/>
          <p:cNvSpPr txBox="1"/>
          <p:nvPr/>
        </p:nvSpPr>
        <p:spPr>
          <a:xfrm>
            <a:off x="17021753" y="22634777"/>
            <a:ext cx="2336330" cy="10015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S" sz="2954" dirty="0">
                <a:solidFill>
                  <a:srgbClr val="004080"/>
                </a:solidFill>
              </a:rPr>
              <a:t>I</a:t>
            </a:r>
            <a:r>
              <a:rPr lang="es-US" sz="2954" baseline="-25000" dirty="0">
                <a:solidFill>
                  <a:srgbClr val="004080"/>
                </a:solidFill>
              </a:rPr>
              <a:t>t</a:t>
            </a:r>
            <a:r>
              <a:rPr lang="es-US" sz="2954" dirty="0">
                <a:solidFill>
                  <a:srgbClr val="004080"/>
                </a:solidFill>
              </a:rPr>
              <a:t> </a:t>
            </a:r>
            <a:r>
              <a:rPr lang="es-US" sz="2954" dirty="0">
                <a:solidFill>
                  <a:srgbClr val="004080"/>
                </a:solidFill>
                <a:latin typeface="symbol" panose="05050102010706020507" pitchFamily="18" charset="2"/>
              </a:rPr>
              <a:t>~ </a:t>
            </a:r>
            <a:r>
              <a:rPr lang="es-US" sz="2954" dirty="0">
                <a:solidFill>
                  <a:srgbClr val="004080"/>
                </a:solidFill>
              </a:rPr>
              <a:t>e</a:t>
            </a:r>
            <a:r>
              <a:rPr lang="es-US" sz="2954" baseline="30000" dirty="0">
                <a:solidFill>
                  <a:srgbClr val="004080"/>
                </a:solidFill>
              </a:rPr>
              <a:t>-2</a:t>
            </a:r>
            <a:r>
              <a:rPr lang="es-US" sz="2954" baseline="30000" dirty="0">
                <a:solidFill>
                  <a:srgbClr val="004080"/>
                </a:solidFill>
                <a:latin typeface="symbol" panose="05050102010706020507" pitchFamily="18" charset="2"/>
              </a:rPr>
              <a:t>k</a:t>
            </a:r>
            <a:r>
              <a:rPr lang="es-US" sz="2954" baseline="30000" dirty="0">
                <a:solidFill>
                  <a:srgbClr val="004080"/>
                </a:solidFill>
              </a:rPr>
              <a:t>d</a:t>
            </a:r>
            <a:r>
              <a:rPr lang="es-US" sz="2954" dirty="0">
                <a:solidFill>
                  <a:srgbClr val="004080"/>
                </a:solidFill>
              </a:rPr>
              <a:t> </a:t>
            </a:r>
          </a:p>
          <a:p>
            <a:endParaRPr lang="es-US" sz="2954" dirty="0">
              <a:solidFill>
                <a:srgbClr val="004080"/>
              </a:solidFill>
            </a:endParaRPr>
          </a:p>
        </p:txBody>
      </p:sp>
      <p:cxnSp>
        <p:nvCxnSpPr>
          <p:cNvPr id="238" name="Straight Connector 237"/>
          <p:cNvCxnSpPr>
            <a:endCxn id="240" idx="0"/>
          </p:cNvCxnSpPr>
          <p:nvPr/>
        </p:nvCxnSpPr>
        <p:spPr>
          <a:xfrm flipV="1">
            <a:off x="13247306" y="23507454"/>
            <a:ext cx="1421078" cy="29782"/>
          </a:xfrm>
          <a:prstGeom prst="line">
            <a:avLst/>
          </a:prstGeom>
          <a:ln>
            <a:solidFill>
              <a:srgbClr val="0040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9" name="Straight Connector 238"/>
          <p:cNvCxnSpPr>
            <a:endCxn id="240" idx="2"/>
          </p:cNvCxnSpPr>
          <p:nvPr/>
        </p:nvCxnSpPr>
        <p:spPr>
          <a:xfrm flipV="1">
            <a:off x="13247306" y="23145641"/>
            <a:ext cx="1421078" cy="9189"/>
          </a:xfrm>
          <a:prstGeom prst="line">
            <a:avLst/>
          </a:prstGeom>
          <a:ln>
            <a:solidFill>
              <a:srgbClr val="0040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0" name="Right Brace 239"/>
          <p:cNvSpPr/>
          <p:nvPr/>
        </p:nvSpPr>
        <p:spPr>
          <a:xfrm flipV="1">
            <a:off x="14668384" y="23145641"/>
            <a:ext cx="356617" cy="361813"/>
          </a:xfrm>
          <a:prstGeom prst="rightBrace">
            <a:avLst/>
          </a:prstGeom>
          <a:ln>
            <a:solidFill>
              <a:srgbClr val="0040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US" sz="2954"/>
          </a:p>
        </p:txBody>
      </p:sp>
      <p:sp>
        <p:nvSpPr>
          <p:cNvPr id="241" name="Rectangle 240"/>
          <p:cNvSpPr/>
          <p:nvPr/>
        </p:nvSpPr>
        <p:spPr>
          <a:xfrm>
            <a:off x="13565412" y="20227809"/>
            <a:ext cx="595443" cy="546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US" sz="2954" baseline="30000" dirty="0">
                <a:solidFill>
                  <a:schemeClr val="bg1"/>
                </a:solidFill>
              </a:rPr>
              <a:t>d</a:t>
            </a:r>
            <a:endParaRPr lang="es-US" sz="2954" dirty="0"/>
          </a:p>
        </p:txBody>
      </p:sp>
      <p:sp>
        <p:nvSpPr>
          <p:cNvPr id="242" name="Rectangle 241"/>
          <p:cNvSpPr/>
          <p:nvPr/>
        </p:nvSpPr>
        <p:spPr>
          <a:xfrm>
            <a:off x="14995653" y="23130599"/>
            <a:ext cx="325730" cy="5469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US" sz="2954" baseline="30000" dirty="0">
                <a:solidFill>
                  <a:srgbClr val="004080"/>
                </a:solidFill>
              </a:rPr>
              <a:t>d</a:t>
            </a:r>
            <a:endParaRPr lang="es-US" sz="2954" dirty="0">
              <a:solidFill>
                <a:srgbClr val="004080"/>
              </a:solidFill>
            </a:endParaRPr>
          </a:p>
        </p:txBody>
      </p:sp>
      <p:pic>
        <p:nvPicPr>
          <p:cNvPr id="243" name="Picture 2" descr="http://cdn.phys.org/newman/gfx/news/hires/2008/grapheneruthenium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60994" y="27189031"/>
            <a:ext cx="8210707" cy="5352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4" name="Picture 24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2290581" y="24335782"/>
            <a:ext cx="3577310" cy="3443827"/>
          </a:xfrm>
          <a:prstGeom prst="rect">
            <a:avLst/>
          </a:prstGeom>
        </p:spPr>
      </p:pic>
      <p:sp>
        <p:nvSpPr>
          <p:cNvPr id="245" name="TextBox 17"/>
          <p:cNvSpPr txBox="1">
            <a:spLocks noChangeArrowheads="1"/>
          </p:cNvSpPr>
          <p:nvPr/>
        </p:nvSpPr>
        <p:spPr bwMode="auto">
          <a:xfrm>
            <a:off x="16229812" y="24430715"/>
            <a:ext cx="3818960" cy="2400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sz="3000" b="1" dirty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Top: </a:t>
            </a:r>
            <a:r>
              <a:rPr lang="en-US" altLang="en-US" sz="3000" dirty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Schematic of the STM setup</a:t>
            </a:r>
            <a:r>
              <a:rPr lang="en-US" altLang="en-US" sz="3000" dirty="0" smtClean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en-US" sz="3000" b="1" dirty="0">
              <a:solidFill>
                <a:srgbClr val="00408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en-US" sz="3000" b="1" dirty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Bottom: </a:t>
            </a:r>
            <a:r>
              <a:rPr lang="en-US" altLang="en-US" sz="3000" dirty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Schematic of a layer of Graphene on </a:t>
            </a:r>
            <a:r>
              <a:rPr lang="en-US" altLang="en-US" sz="3000" dirty="0" smtClean="0">
                <a:solidFill>
                  <a:srgbClr val="004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Ruthenium. [1]</a:t>
            </a:r>
            <a:endParaRPr lang="en-US" altLang="en-US" sz="3000" dirty="0">
              <a:solidFill>
                <a:srgbClr val="00408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7" name="TextBox 5"/>
          <p:cNvSpPr txBox="1">
            <a:spLocks noChangeArrowheads="1"/>
          </p:cNvSpPr>
          <p:nvPr/>
        </p:nvSpPr>
        <p:spPr bwMode="auto">
          <a:xfrm>
            <a:off x="29960301" y="28249830"/>
            <a:ext cx="12945843" cy="6089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sz="2800" dirty="0" smtClean="0">
                <a:solidFill>
                  <a:srgbClr val="004080"/>
                </a:solidFill>
                <a:latin typeface="+mn-lt"/>
              </a:rPr>
              <a:t>[</a:t>
            </a:r>
            <a:r>
              <a:rPr lang="en-US" sz="2800" dirty="0">
                <a:solidFill>
                  <a:srgbClr val="004080"/>
                </a:solidFill>
                <a:latin typeface="+mn-lt"/>
              </a:rPr>
              <a:t>1</a:t>
            </a:r>
            <a:r>
              <a:rPr lang="en-US" sz="2800" dirty="0" smtClean="0">
                <a:solidFill>
                  <a:srgbClr val="004080"/>
                </a:solidFill>
                <a:latin typeface="+mn-lt"/>
              </a:rPr>
              <a:t>] </a:t>
            </a:r>
            <a:r>
              <a:rPr lang="en-US" sz="2800" dirty="0">
                <a:solidFill>
                  <a:srgbClr val="004080"/>
                </a:solidFill>
                <a:latin typeface="+mn-lt"/>
              </a:rPr>
              <a:t>Peter Sutter, Jan-Ingo </a:t>
            </a:r>
            <a:r>
              <a:rPr lang="en-US" sz="2800" dirty="0" err="1">
                <a:solidFill>
                  <a:srgbClr val="004080"/>
                </a:solidFill>
                <a:latin typeface="+mn-lt"/>
              </a:rPr>
              <a:t>Flege</a:t>
            </a:r>
            <a:r>
              <a:rPr lang="en-US" sz="2800" dirty="0">
                <a:solidFill>
                  <a:srgbClr val="004080"/>
                </a:solidFill>
                <a:latin typeface="+mn-lt"/>
              </a:rPr>
              <a:t>, Eli Sutter. “Epitaxial Graphene on Ruthenium,” Nature Materials, 2008.</a:t>
            </a:r>
          </a:p>
          <a:p>
            <a:pPr eaLnBrk="1" hangingPunct="1"/>
            <a:r>
              <a:rPr lang="en-US" sz="2800" dirty="0" smtClean="0">
                <a:solidFill>
                  <a:srgbClr val="004080"/>
                </a:solidFill>
                <a:latin typeface="+mn-lt"/>
              </a:rPr>
              <a:t>[2] </a:t>
            </a:r>
            <a:r>
              <a:rPr lang="en-US" sz="2800" dirty="0" err="1">
                <a:solidFill>
                  <a:srgbClr val="004080"/>
                </a:solidFill>
                <a:latin typeface="+mn-lt"/>
              </a:rPr>
              <a:t>Valovcin</a:t>
            </a:r>
            <a:r>
              <a:rPr lang="en-US" sz="2800" dirty="0">
                <a:solidFill>
                  <a:srgbClr val="004080"/>
                </a:solidFill>
                <a:latin typeface="+mn-lt"/>
              </a:rPr>
              <a:t>, D. (2013), </a:t>
            </a:r>
            <a:r>
              <a:rPr lang="en-US" sz="2800" i="1" dirty="0">
                <a:solidFill>
                  <a:srgbClr val="004080"/>
                </a:solidFill>
                <a:latin typeface="+mn-lt"/>
              </a:rPr>
              <a:t>A study on the Growth of Graphene on Hydrogenated Ruthenium(001),</a:t>
            </a:r>
            <a:r>
              <a:rPr lang="en-US" sz="2800" dirty="0">
                <a:solidFill>
                  <a:srgbClr val="004080"/>
                </a:solidFill>
                <a:latin typeface="+mn-lt"/>
              </a:rPr>
              <a:t>Senior thesis, University Of New </a:t>
            </a:r>
            <a:r>
              <a:rPr lang="en-US" sz="2800" dirty="0" smtClean="0">
                <a:solidFill>
                  <a:srgbClr val="004080"/>
                </a:solidFill>
                <a:latin typeface="+mn-lt"/>
              </a:rPr>
              <a:t>Hampshire</a:t>
            </a:r>
          </a:p>
          <a:p>
            <a:pPr eaLnBrk="1" hangingPunct="1"/>
            <a:r>
              <a:rPr lang="en-US" sz="2800" dirty="0" smtClean="0">
                <a:solidFill>
                  <a:srgbClr val="004080"/>
                </a:solidFill>
                <a:latin typeface="+mn-lt"/>
              </a:rPr>
              <a:t>[3] Bogdan </a:t>
            </a:r>
            <a:r>
              <a:rPr lang="en-US" sz="2800" dirty="0" err="1" smtClean="0">
                <a:solidFill>
                  <a:srgbClr val="004080"/>
                </a:solidFill>
                <a:latin typeface="+mn-lt"/>
              </a:rPr>
              <a:t>Diaconscu</a:t>
            </a:r>
            <a:r>
              <a:rPr lang="en-US" sz="2800" dirty="0" smtClean="0">
                <a:solidFill>
                  <a:srgbClr val="004080"/>
                </a:solidFill>
                <a:latin typeface="+mn-lt"/>
              </a:rPr>
              <a:t>, </a:t>
            </a:r>
            <a:r>
              <a:rPr lang="en-US" sz="2800" dirty="0" err="1" smtClean="0">
                <a:solidFill>
                  <a:srgbClr val="004080"/>
                </a:solidFill>
                <a:latin typeface="+mn-lt"/>
              </a:rPr>
              <a:t>Teng</a:t>
            </a:r>
            <a:r>
              <a:rPr lang="en-US" sz="2800" dirty="0" smtClean="0">
                <a:solidFill>
                  <a:srgbClr val="004080"/>
                </a:solidFill>
                <a:latin typeface="+mn-lt"/>
              </a:rPr>
              <a:t> Yang, </a:t>
            </a:r>
            <a:r>
              <a:rPr lang="en-US" sz="2800" dirty="0" err="1" smtClean="0">
                <a:solidFill>
                  <a:srgbClr val="004080"/>
                </a:solidFill>
                <a:latin typeface="+mn-lt"/>
              </a:rPr>
              <a:t>Savas</a:t>
            </a:r>
            <a:r>
              <a:rPr lang="en-US" sz="2800" dirty="0" smtClean="0">
                <a:solidFill>
                  <a:srgbClr val="004080"/>
                </a:solidFill>
                <a:latin typeface="+mn-lt"/>
              </a:rPr>
              <a:t> Berber, Mikael </a:t>
            </a:r>
            <a:r>
              <a:rPr lang="en-US" sz="2800" dirty="0" err="1" smtClean="0">
                <a:solidFill>
                  <a:srgbClr val="004080"/>
                </a:solidFill>
                <a:latin typeface="+mn-lt"/>
              </a:rPr>
              <a:t>Jazdzyk</a:t>
            </a:r>
            <a:r>
              <a:rPr lang="en-US" sz="2800" dirty="0" smtClean="0">
                <a:solidFill>
                  <a:srgbClr val="004080"/>
                </a:solidFill>
                <a:latin typeface="+mn-lt"/>
              </a:rPr>
              <a:t>, Glen P. Miller, </a:t>
            </a:r>
            <a:r>
              <a:rPr lang="en-US" sz="2800" dirty="0" err="1" smtClean="0">
                <a:solidFill>
                  <a:srgbClr val="004080"/>
                </a:solidFill>
                <a:latin typeface="+mn-lt"/>
              </a:rPr>
              <a:t>Karsten</a:t>
            </a:r>
            <a:r>
              <a:rPr lang="en-US" sz="2800" dirty="0" smtClean="0">
                <a:solidFill>
                  <a:srgbClr val="004080"/>
                </a:solidFill>
                <a:latin typeface="+mn-lt"/>
              </a:rPr>
              <a:t> Pohl. “Molecular Self-Assembly of Functionalized </a:t>
            </a:r>
            <a:r>
              <a:rPr lang="en-US" sz="2800" dirty="0" err="1" smtClean="0">
                <a:solidFill>
                  <a:srgbClr val="004080"/>
                </a:solidFill>
                <a:latin typeface="+mn-lt"/>
              </a:rPr>
              <a:t>Fullrenes</a:t>
            </a:r>
            <a:r>
              <a:rPr lang="en-US" sz="2800" dirty="0" smtClean="0">
                <a:solidFill>
                  <a:srgbClr val="004080"/>
                </a:solidFill>
                <a:latin typeface="+mn-lt"/>
              </a:rPr>
              <a:t> on a Metal Surface,” Physical Review </a:t>
            </a:r>
            <a:r>
              <a:rPr lang="en-US" sz="2800" dirty="0">
                <a:solidFill>
                  <a:srgbClr val="004080"/>
                </a:solidFill>
                <a:latin typeface="+mn-lt"/>
              </a:rPr>
              <a:t>Letters, 2009</a:t>
            </a:r>
            <a:r>
              <a:rPr lang="en-US" sz="2800" dirty="0" smtClean="0">
                <a:solidFill>
                  <a:srgbClr val="004080"/>
                </a:solidFill>
                <a:latin typeface="+mn-lt"/>
              </a:rPr>
              <a:t>.</a:t>
            </a:r>
          </a:p>
          <a:p>
            <a:pPr eaLnBrk="1" hangingPunct="1"/>
            <a:r>
              <a:rPr lang="en-US" sz="2800" dirty="0" smtClean="0">
                <a:solidFill>
                  <a:srgbClr val="004080"/>
                </a:solidFill>
                <a:latin typeface="+mn-lt"/>
              </a:rPr>
              <a:t>[4] </a:t>
            </a:r>
            <a:r>
              <a:rPr lang="en-US" sz="2800" dirty="0">
                <a:solidFill>
                  <a:srgbClr val="004080"/>
                </a:solidFill>
                <a:latin typeface="+mn-lt"/>
              </a:rPr>
              <a:t>Yi Pan, Min Gao, Li Huang, Feng Liu, H.-J. Gao. “Directed self-assembly of monodispersed platinum nanoclusters on graphene Moiré template,” Applied Physics Letters, 2009.</a:t>
            </a:r>
          </a:p>
          <a:p>
            <a:pPr eaLnBrk="1" hangingPunct="1"/>
            <a:endParaRPr lang="en-US" sz="2743" dirty="0">
              <a:solidFill>
                <a:srgbClr val="004080"/>
              </a:solidFill>
            </a:endParaRPr>
          </a:p>
          <a:p>
            <a:pPr eaLnBrk="1" hangingPunct="1"/>
            <a:endParaRPr lang="en-US" sz="2743" dirty="0">
              <a:solidFill>
                <a:srgbClr val="004080"/>
              </a:solidFill>
            </a:endParaRPr>
          </a:p>
          <a:p>
            <a:pPr eaLnBrk="1" hangingPunct="1"/>
            <a:endParaRPr lang="en-US" altLang="en-US" sz="2743" dirty="0"/>
          </a:p>
          <a:p>
            <a:pPr eaLnBrk="1" hangingPunct="1"/>
            <a:endParaRPr lang="en-US" altLang="en-US" sz="2743" dirty="0"/>
          </a:p>
        </p:txBody>
      </p:sp>
      <p:pic>
        <p:nvPicPr>
          <p:cNvPr id="248" name="Picture 8" descr="moire_AT_STM_v2_jpegc.pdf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84932" y="19137840"/>
            <a:ext cx="12960469" cy="6340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9" name="Rectangle 248"/>
          <p:cNvSpPr/>
          <p:nvPr/>
        </p:nvSpPr>
        <p:spPr>
          <a:xfrm rot="5400000">
            <a:off x="22446918" y="9081922"/>
            <a:ext cx="649657" cy="1696278"/>
          </a:xfrm>
          <a:prstGeom prst="rect">
            <a:avLst/>
          </a:prstGeom>
          <a:solidFill>
            <a:srgbClr val="FF8000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sp>
        <p:nvSpPr>
          <p:cNvPr id="250" name="Oval 249"/>
          <p:cNvSpPr/>
          <p:nvPr/>
        </p:nvSpPr>
        <p:spPr>
          <a:xfrm rot="5400000">
            <a:off x="22655949" y="9242940"/>
            <a:ext cx="201084" cy="9276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sp>
        <p:nvSpPr>
          <p:cNvPr id="251" name="Rounded Rectangle 250"/>
          <p:cNvSpPr/>
          <p:nvPr/>
        </p:nvSpPr>
        <p:spPr>
          <a:xfrm rot="5400000">
            <a:off x="22544717" y="7491478"/>
            <a:ext cx="510445" cy="1696278"/>
          </a:xfrm>
          <a:prstGeom prst="roundRect">
            <a:avLst/>
          </a:prstGeom>
          <a:solidFill>
            <a:schemeClr val="tx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sp>
        <p:nvSpPr>
          <p:cNvPr id="252" name="Rectangle 251"/>
          <p:cNvSpPr/>
          <p:nvPr/>
        </p:nvSpPr>
        <p:spPr>
          <a:xfrm rot="5400000">
            <a:off x="27120912" y="9074900"/>
            <a:ext cx="649657" cy="1696278"/>
          </a:xfrm>
          <a:prstGeom prst="rect">
            <a:avLst/>
          </a:prstGeom>
          <a:solidFill>
            <a:srgbClr val="FF8000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sp>
        <p:nvSpPr>
          <p:cNvPr id="253" name="Oval 252"/>
          <p:cNvSpPr/>
          <p:nvPr/>
        </p:nvSpPr>
        <p:spPr>
          <a:xfrm rot="5400000">
            <a:off x="27345198" y="9234926"/>
            <a:ext cx="201084" cy="9276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sp>
        <p:nvSpPr>
          <p:cNvPr id="254" name="Rounded Rectangle 253"/>
          <p:cNvSpPr/>
          <p:nvPr/>
        </p:nvSpPr>
        <p:spPr>
          <a:xfrm rot="5400000">
            <a:off x="27190520" y="7488144"/>
            <a:ext cx="510445" cy="1696278"/>
          </a:xfrm>
          <a:prstGeom prst="roundRect">
            <a:avLst/>
          </a:prstGeom>
          <a:solidFill>
            <a:schemeClr val="tx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sp>
        <p:nvSpPr>
          <p:cNvPr id="255" name="Rectangle 254"/>
          <p:cNvSpPr/>
          <p:nvPr/>
        </p:nvSpPr>
        <p:spPr>
          <a:xfrm rot="5400000">
            <a:off x="24768651" y="9069363"/>
            <a:ext cx="649657" cy="1696278"/>
          </a:xfrm>
          <a:prstGeom prst="rect">
            <a:avLst/>
          </a:prstGeom>
          <a:solidFill>
            <a:srgbClr val="FF8000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sp>
        <p:nvSpPr>
          <p:cNvPr id="256" name="Oval 255"/>
          <p:cNvSpPr/>
          <p:nvPr/>
        </p:nvSpPr>
        <p:spPr>
          <a:xfrm rot="5400000">
            <a:off x="24992937" y="9229389"/>
            <a:ext cx="201084" cy="9276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sp>
        <p:nvSpPr>
          <p:cNvPr id="257" name="Rounded Rectangle 256"/>
          <p:cNvSpPr/>
          <p:nvPr/>
        </p:nvSpPr>
        <p:spPr>
          <a:xfrm rot="5400000">
            <a:off x="24855467" y="7487774"/>
            <a:ext cx="510445" cy="1696278"/>
          </a:xfrm>
          <a:prstGeom prst="roundRect">
            <a:avLst/>
          </a:prstGeom>
          <a:solidFill>
            <a:srgbClr val="FFC000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sp>
        <p:nvSpPr>
          <p:cNvPr id="162" name="Oval 161"/>
          <p:cNvSpPr/>
          <p:nvPr/>
        </p:nvSpPr>
        <p:spPr>
          <a:xfrm>
            <a:off x="27252968" y="9384068"/>
            <a:ext cx="216037" cy="17306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sp>
        <p:nvSpPr>
          <p:cNvPr id="163" name="Oval 162"/>
          <p:cNvSpPr/>
          <p:nvPr/>
        </p:nvSpPr>
        <p:spPr>
          <a:xfrm>
            <a:off x="26913598" y="9551306"/>
            <a:ext cx="216037" cy="17306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sp>
        <p:nvSpPr>
          <p:cNvPr id="164" name="Oval 163"/>
          <p:cNvSpPr/>
          <p:nvPr/>
        </p:nvSpPr>
        <p:spPr>
          <a:xfrm>
            <a:off x="27584683" y="9551306"/>
            <a:ext cx="216037" cy="17306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sp>
        <p:nvSpPr>
          <p:cNvPr id="165" name="Oval 164"/>
          <p:cNvSpPr/>
          <p:nvPr/>
        </p:nvSpPr>
        <p:spPr>
          <a:xfrm>
            <a:off x="27810723" y="9568107"/>
            <a:ext cx="216037" cy="17306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sp>
        <p:nvSpPr>
          <p:cNvPr id="166" name="Oval 165"/>
          <p:cNvSpPr/>
          <p:nvPr/>
        </p:nvSpPr>
        <p:spPr>
          <a:xfrm>
            <a:off x="27137293" y="9568107"/>
            <a:ext cx="216037" cy="17306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sp>
        <p:nvSpPr>
          <p:cNvPr id="167" name="Oval 166"/>
          <p:cNvSpPr/>
          <p:nvPr/>
        </p:nvSpPr>
        <p:spPr>
          <a:xfrm>
            <a:off x="27360988" y="9568107"/>
            <a:ext cx="216037" cy="17306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sp>
        <p:nvSpPr>
          <p:cNvPr id="168" name="Oval 167"/>
          <p:cNvSpPr/>
          <p:nvPr/>
        </p:nvSpPr>
        <p:spPr>
          <a:xfrm>
            <a:off x="27474075" y="9420613"/>
            <a:ext cx="216037" cy="17306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sp>
        <p:nvSpPr>
          <p:cNvPr id="171" name="Oval 170"/>
          <p:cNvSpPr/>
          <p:nvPr/>
        </p:nvSpPr>
        <p:spPr>
          <a:xfrm>
            <a:off x="27029274" y="9386646"/>
            <a:ext cx="216037" cy="17306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sp>
        <p:nvSpPr>
          <p:cNvPr id="172" name="Oval 171"/>
          <p:cNvSpPr/>
          <p:nvPr/>
        </p:nvSpPr>
        <p:spPr>
          <a:xfrm>
            <a:off x="27673573" y="9394814"/>
            <a:ext cx="216037" cy="17306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Default Design 3">
    <a:dk1>
      <a:srgbClr val="000000"/>
    </a:dk1>
    <a:lt1>
      <a:srgbClr val="FFFFFF"/>
    </a:lt1>
    <a:dk2>
      <a:srgbClr val="000000"/>
    </a:dk2>
    <a:lt2>
      <a:srgbClr val="333333"/>
    </a:lt2>
    <a:accent1>
      <a:srgbClr val="DDDDDD"/>
    </a:accent1>
    <a:accent2>
      <a:srgbClr val="808080"/>
    </a:accent2>
    <a:accent3>
      <a:srgbClr val="FFFFFF"/>
    </a:accent3>
    <a:accent4>
      <a:srgbClr val="000000"/>
    </a:accent4>
    <a:accent5>
      <a:srgbClr val="EBEBEB"/>
    </a:accent5>
    <a:accent6>
      <a:srgbClr val="737373"/>
    </a:accent6>
    <a:hlink>
      <a:srgbClr val="4D4D4D"/>
    </a:hlink>
    <a:folHlink>
      <a:srgbClr val="EAEAEA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8078</TotalTime>
  <Words>675</Words>
  <Application>Microsoft Office PowerPoint</Application>
  <PresentationFormat>Custom</PresentationFormat>
  <Paragraphs>74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ＭＳ Ｐゴシック</vt:lpstr>
      <vt:lpstr>ＭＳ Ｐゴシック</vt:lpstr>
      <vt:lpstr>Arial</vt:lpstr>
      <vt:lpstr>symbol</vt:lpstr>
      <vt:lpstr>Times New Roman</vt:lpstr>
      <vt:lpstr>Wingdings</vt:lpstr>
      <vt:lpstr>Default Design</vt:lpstr>
      <vt:lpstr>PowerPoint Presentation</vt:lpstr>
    </vt:vector>
  </TitlesOfParts>
  <Company>Swarthmore College</Company>
  <LinksUpToDate>false</LinksUpToDate>
  <SharedDoc>false</SharedDoc>
  <HyperlinkBase>http://www.swarthmore.edu/NatSci/cpurrin1/posteradvice.htm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for scientific posters (Swarthmore College)</dc:title>
  <dc:creator>Colin Purrington</dc:creator>
  <dc:description>Suggestions and gripes to: cpurrin1@swarthmore.edu</dc:description>
  <cp:lastModifiedBy>Steven</cp:lastModifiedBy>
  <cp:revision>589</cp:revision>
  <cp:lastPrinted>2012-10-12T20:28:29Z</cp:lastPrinted>
  <dcterms:created xsi:type="dcterms:W3CDTF">2012-10-22T12:57:44Z</dcterms:created>
  <dcterms:modified xsi:type="dcterms:W3CDTF">2016-04-18T21:09:19Z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wner">
    <vt:lpwstr>Colin Purrington</vt:lpwstr>
  </property>
</Properties>
</file>