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4FB3"/>
    <a:srgbClr val="FFFFFF"/>
    <a:srgbClr val="F3F5FA"/>
    <a:srgbClr val="CDD2DE"/>
    <a:srgbClr val="E3E9E5"/>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0658" autoAdjust="0"/>
    <p:restoredTop sz="98757" autoAdjust="0"/>
  </p:normalViewPr>
  <p:slideViewPr>
    <p:cSldViewPr snapToGrid="0" snapToObjects="1" showGuides="1">
      <p:cViewPr>
        <p:scale>
          <a:sx n="10" d="100"/>
          <a:sy n="10" d="100"/>
        </p:scale>
        <p:origin x="-2556" y="-504"/>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56" d="100"/>
          <a:sy n="56" d="100"/>
        </p:scale>
        <p:origin x="-2886"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Master" Target="slideMasters/slideMaster3.xml"/><Relationship Id="rId7" Type="http://schemas.openxmlformats.org/officeDocument/2006/relationships/commentAuthors" Target="commentAuthor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9.bin"/><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Ali\Documents\Research%20Jeong%20Lab\TiO2%20Project\XPS\Jeong\Analysis%204-16-16.xlsx"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spPr>
            <a:solidFill>
              <a:srgbClr val="D6ECFF">
                <a:lumMod val="50000"/>
              </a:srgbClr>
            </a:solidFill>
          </c:spPr>
          <c:invertIfNegative val="0"/>
          <c:dPt>
            <c:idx val="0"/>
            <c:invertIfNegative val="0"/>
            <c:bubble3D val="0"/>
            <c:spPr>
              <a:solidFill>
                <a:srgbClr val="D6ECFF">
                  <a:lumMod val="50000"/>
                </a:srgbClr>
              </a:solidFill>
              <a:ln>
                <a:solidFill>
                  <a:sysClr val="windowText" lastClr="000000"/>
                </a:solidFill>
              </a:ln>
            </c:spPr>
          </c:dPt>
          <c:dPt>
            <c:idx val="1"/>
            <c:invertIfNegative val="0"/>
            <c:bubble3D val="0"/>
            <c:spPr>
              <a:solidFill>
                <a:srgbClr val="D6ECFF">
                  <a:lumMod val="50000"/>
                </a:srgbClr>
              </a:solidFill>
              <a:ln>
                <a:solidFill>
                  <a:schemeClr val="tx1"/>
                </a:solidFill>
              </a:ln>
            </c:spPr>
          </c:dPt>
          <c:dPt>
            <c:idx val="3"/>
            <c:invertIfNegative val="0"/>
            <c:bubble3D val="0"/>
            <c:spPr>
              <a:solidFill>
                <a:srgbClr val="D6ECFF">
                  <a:lumMod val="50000"/>
                </a:srgbClr>
              </a:solidFill>
              <a:ln>
                <a:solidFill>
                  <a:sysClr val="windowText" lastClr="000000"/>
                </a:solidFill>
              </a:ln>
            </c:spPr>
          </c:dPt>
          <c:dPt>
            <c:idx val="4"/>
            <c:invertIfNegative val="0"/>
            <c:bubble3D val="0"/>
            <c:spPr>
              <a:solidFill>
                <a:srgbClr val="D6ECFF">
                  <a:lumMod val="50000"/>
                </a:srgbClr>
              </a:solidFill>
              <a:ln>
                <a:solidFill>
                  <a:sysClr val="windowText" lastClr="000000"/>
                </a:solidFill>
              </a:ln>
            </c:spPr>
          </c:dPt>
          <c:cat>
            <c:strRef>
              <c:f>'[Alamare Blue Adhesion Test.xlsx]Plate 1 - Sheet1'!$B$46:$B$50</c:f>
              <c:strCache>
                <c:ptCount val="5"/>
                <c:pt idx="0">
                  <c:v>1hr </c:v>
                </c:pt>
                <c:pt idx="1">
                  <c:v>4hr</c:v>
                </c:pt>
                <c:pt idx="2">
                  <c:v>24hr </c:v>
                </c:pt>
                <c:pt idx="3">
                  <c:v>PDA </c:v>
                </c:pt>
                <c:pt idx="4">
                  <c:v>TCPS</c:v>
                </c:pt>
              </c:strCache>
            </c:strRef>
          </c:cat>
          <c:val>
            <c:numRef>
              <c:f>'[Alamare Blue Adhesion Test.xlsx]Plate 1 - Sheet1'!$C$46:$C$50</c:f>
              <c:numCache>
                <c:formatCode>General</c:formatCode>
                <c:ptCount val="5"/>
                <c:pt idx="0">
                  <c:v>8.7703472055167986E-2</c:v>
                </c:pt>
                <c:pt idx="1">
                  <c:v>0.11027583994868094</c:v>
                </c:pt>
                <c:pt idx="2">
                  <c:v>-1.1446556009943067E-2</c:v>
                </c:pt>
                <c:pt idx="3">
                  <c:v>4.4082270868414722E-2</c:v>
                </c:pt>
                <c:pt idx="4">
                  <c:v>2.1048833293240317E-3</c:v>
                </c:pt>
              </c:numCache>
            </c:numRef>
          </c:val>
        </c:ser>
        <c:dLbls>
          <c:showLegendKey val="0"/>
          <c:showVal val="0"/>
          <c:showCatName val="0"/>
          <c:showSerName val="0"/>
          <c:showPercent val="0"/>
          <c:showBubbleSize val="0"/>
        </c:dLbls>
        <c:gapWidth val="150"/>
        <c:axId val="75956992"/>
        <c:axId val="75959680"/>
      </c:barChart>
      <c:catAx>
        <c:axId val="75956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500" b="0" i="0" u="none" strike="noStrike" kern="1200" baseline="0">
                <a:solidFill>
                  <a:schemeClr val="tx1">
                    <a:lumMod val="65000"/>
                    <a:lumOff val="35000"/>
                  </a:schemeClr>
                </a:solidFill>
                <a:latin typeface="+mn-lt"/>
                <a:ea typeface="+mn-ea"/>
                <a:cs typeface="+mn-cs"/>
              </a:defRPr>
            </a:pPr>
            <a:endParaRPr lang="en-US"/>
          </a:p>
        </c:txPr>
        <c:crossAx val="75959680"/>
        <c:crosses val="autoZero"/>
        <c:auto val="1"/>
        <c:lblAlgn val="ctr"/>
        <c:lblOffset val="100"/>
        <c:noMultiLvlLbl val="0"/>
      </c:catAx>
      <c:valAx>
        <c:axId val="75959680"/>
        <c:scaling>
          <c:orientation val="minMax"/>
          <c:min val="0"/>
        </c:scaling>
        <c:delete val="0"/>
        <c:axPos val="l"/>
        <c:majorGridlines>
          <c:spPr>
            <a:ln w="6350" cap="flat" cmpd="sng" algn="ctr">
              <a:solidFill>
                <a:schemeClr val="dk1"/>
              </a:solidFill>
              <a:prstDash val="solid"/>
              <a:miter lim="800000"/>
            </a:ln>
            <a:effectLst/>
          </c:spPr>
        </c:majorGridlines>
        <c:title>
          <c:tx>
            <c:rich>
              <a:bodyPr rot="-5400000" vert="horz"/>
              <a:lstStyle/>
              <a:p>
                <a:pPr>
                  <a:defRPr/>
                </a:pPr>
                <a:r>
                  <a:rPr lang="en-US" sz="2500"/>
                  <a:t>Normalized</a:t>
                </a:r>
                <a:r>
                  <a:rPr lang="en-US" sz="2500" baseline="0"/>
                  <a:t> Proliferation </a:t>
                </a:r>
                <a:endParaRPr lang="en-US" sz="2500"/>
              </a:p>
            </c:rich>
          </c:tx>
          <c:layout/>
          <c:overlay val="0"/>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500" b="0" i="0" u="none" strike="noStrike" kern="1200" baseline="0">
                <a:solidFill>
                  <a:schemeClr val="tx1">
                    <a:lumMod val="65000"/>
                    <a:lumOff val="35000"/>
                  </a:schemeClr>
                </a:solidFill>
                <a:latin typeface="+mn-lt"/>
                <a:ea typeface="+mn-ea"/>
                <a:cs typeface="+mn-cs"/>
              </a:defRPr>
            </a:pPr>
            <a:endParaRPr lang="en-US"/>
          </a:p>
        </c:txPr>
        <c:crossAx val="75956992"/>
        <c:crosses val="autoZero"/>
        <c:crossBetween val="between"/>
      </c:valAx>
      <c:spPr>
        <a:noFill/>
        <a:ln>
          <a:solidFill>
            <a:sysClr val="windowText" lastClr="000000"/>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Sheet1!$L$2</c:f>
              <c:strCache>
                <c:ptCount val="1"/>
                <c:pt idx="0">
                  <c:v>Carbon</c:v>
                </c:pt>
              </c:strCache>
            </c:strRef>
          </c:tx>
          <c:spPr>
            <a:ln>
              <a:solidFill>
                <a:sysClr val="windowText" lastClr="000000"/>
              </a:solidFill>
            </a:ln>
          </c:spPr>
          <c:invertIfNegative val="0"/>
          <c:cat>
            <c:strRef>
              <c:f>Sheet1!$A$3:$A$8</c:f>
              <c:strCache>
                <c:ptCount val="6"/>
                <c:pt idx="0">
                  <c:v>1 hr </c:v>
                </c:pt>
                <c:pt idx="1">
                  <c:v>1 hr +Dopa </c:v>
                </c:pt>
                <c:pt idx="2">
                  <c:v>4 hr</c:v>
                </c:pt>
                <c:pt idx="3">
                  <c:v>4 hr+ Dopa</c:v>
                </c:pt>
                <c:pt idx="4">
                  <c:v>24 hr</c:v>
                </c:pt>
                <c:pt idx="5">
                  <c:v>24 hr+Dopa</c:v>
                </c:pt>
              </c:strCache>
            </c:strRef>
          </c:cat>
          <c:val>
            <c:numRef>
              <c:f>Sheet1!$L$3:$L$8</c:f>
              <c:numCache>
                <c:formatCode>General</c:formatCode>
                <c:ptCount val="6"/>
                <c:pt idx="0">
                  <c:v>0.35574936878200136</c:v>
                </c:pt>
                <c:pt idx="1">
                  <c:v>0.30648116642245521</c:v>
                </c:pt>
                <c:pt idx="2">
                  <c:v>6.1823460058994646E-2</c:v>
                </c:pt>
                <c:pt idx="3">
                  <c:v>9.8813557102781405E-2</c:v>
                </c:pt>
                <c:pt idx="4">
                  <c:v>4.2285093196202016E-2</c:v>
                </c:pt>
                <c:pt idx="5">
                  <c:v>7.5608214621617792E-2</c:v>
                </c:pt>
              </c:numCache>
            </c:numRef>
          </c:val>
        </c:ser>
        <c:ser>
          <c:idx val="1"/>
          <c:order val="1"/>
          <c:tx>
            <c:strRef>
              <c:f>Sheet1!$L$12</c:f>
              <c:strCache>
                <c:ptCount val="1"/>
                <c:pt idx="0">
                  <c:v>Oxygen</c:v>
                </c:pt>
              </c:strCache>
            </c:strRef>
          </c:tx>
          <c:spPr>
            <a:solidFill>
              <a:schemeClr val="bg2"/>
            </a:solidFill>
            <a:ln>
              <a:solidFill>
                <a:sysClr val="windowText" lastClr="000000"/>
              </a:solidFill>
            </a:ln>
          </c:spPr>
          <c:invertIfNegative val="0"/>
          <c:cat>
            <c:strRef>
              <c:f>Sheet1!$A$3:$A$8</c:f>
              <c:strCache>
                <c:ptCount val="6"/>
                <c:pt idx="0">
                  <c:v>1 hr </c:v>
                </c:pt>
                <c:pt idx="1">
                  <c:v>1 hr +Dopa </c:v>
                </c:pt>
                <c:pt idx="2">
                  <c:v>4 hr</c:v>
                </c:pt>
                <c:pt idx="3">
                  <c:v>4 hr+ Dopa</c:v>
                </c:pt>
                <c:pt idx="4">
                  <c:v>24 hr</c:v>
                </c:pt>
                <c:pt idx="5">
                  <c:v>24 hr+Dopa</c:v>
                </c:pt>
              </c:strCache>
            </c:strRef>
          </c:cat>
          <c:val>
            <c:numRef>
              <c:f>Sheet1!$L$13:$L$18</c:f>
              <c:numCache>
                <c:formatCode>General</c:formatCode>
                <c:ptCount val="6"/>
                <c:pt idx="0">
                  <c:v>0.48050579831595697</c:v>
                </c:pt>
                <c:pt idx="1">
                  <c:v>0.55478141716293694</c:v>
                </c:pt>
                <c:pt idx="2">
                  <c:v>0.46722045838229831</c:v>
                </c:pt>
                <c:pt idx="3">
                  <c:v>0.48596203513664799</c:v>
                </c:pt>
                <c:pt idx="4">
                  <c:v>0.41651139428859851</c:v>
                </c:pt>
                <c:pt idx="5">
                  <c:v>0.45681099383101814</c:v>
                </c:pt>
              </c:numCache>
            </c:numRef>
          </c:val>
        </c:ser>
        <c:ser>
          <c:idx val="2"/>
          <c:order val="2"/>
          <c:tx>
            <c:strRef>
              <c:f>Sheet1!$I$24</c:f>
              <c:strCache>
                <c:ptCount val="1"/>
                <c:pt idx="0">
                  <c:v>Titanium</c:v>
                </c:pt>
              </c:strCache>
            </c:strRef>
          </c:tx>
          <c:spPr>
            <a:solidFill>
              <a:schemeClr val="bg1">
                <a:lumMod val="65000"/>
              </a:schemeClr>
            </a:solidFill>
            <a:ln>
              <a:solidFill>
                <a:sysClr val="windowText" lastClr="000000"/>
              </a:solidFill>
            </a:ln>
          </c:spPr>
          <c:invertIfNegative val="0"/>
          <c:cat>
            <c:strRef>
              <c:f>Sheet1!$A$3:$A$8</c:f>
              <c:strCache>
                <c:ptCount val="6"/>
                <c:pt idx="0">
                  <c:v>1 hr </c:v>
                </c:pt>
                <c:pt idx="1">
                  <c:v>1 hr +Dopa </c:v>
                </c:pt>
                <c:pt idx="2">
                  <c:v>4 hr</c:v>
                </c:pt>
                <c:pt idx="3">
                  <c:v>4 hr+ Dopa</c:v>
                </c:pt>
                <c:pt idx="4">
                  <c:v>24 hr</c:v>
                </c:pt>
                <c:pt idx="5">
                  <c:v>24 hr+Dopa</c:v>
                </c:pt>
              </c:strCache>
            </c:strRef>
          </c:cat>
          <c:val>
            <c:numRef>
              <c:f>Sheet1!$I$25:$I$30</c:f>
              <c:numCache>
                <c:formatCode>General</c:formatCode>
                <c:ptCount val="6"/>
                <c:pt idx="0">
                  <c:v>0.1637448329020417</c:v>
                </c:pt>
                <c:pt idx="1">
                  <c:v>0.13873741641460779</c:v>
                </c:pt>
                <c:pt idx="2">
                  <c:v>0.47095608155870711</c:v>
                </c:pt>
                <c:pt idx="3">
                  <c:v>0.41522440776057062</c:v>
                </c:pt>
                <c:pt idx="4">
                  <c:v>0.54120351251519949</c:v>
                </c:pt>
                <c:pt idx="5">
                  <c:v>0.46758079154736393</c:v>
                </c:pt>
              </c:numCache>
            </c:numRef>
          </c:val>
        </c:ser>
        <c:dLbls>
          <c:showLegendKey val="0"/>
          <c:showVal val="0"/>
          <c:showCatName val="0"/>
          <c:showSerName val="0"/>
          <c:showPercent val="0"/>
          <c:showBubbleSize val="0"/>
        </c:dLbls>
        <c:gapWidth val="150"/>
        <c:axId val="77102080"/>
        <c:axId val="77113984"/>
      </c:barChart>
      <c:catAx>
        <c:axId val="77102080"/>
        <c:scaling>
          <c:orientation val="minMax"/>
        </c:scaling>
        <c:delete val="0"/>
        <c:axPos val="b"/>
        <c:majorTickMark val="out"/>
        <c:minorTickMark val="none"/>
        <c:tickLblPos val="nextTo"/>
        <c:txPr>
          <a:bodyPr/>
          <a:lstStyle/>
          <a:p>
            <a:pPr>
              <a:defRPr sz="2400">
                <a:latin typeface="Times New Roman" panose="02020603050405020304" pitchFamily="18" charset="0"/>
                <a:cs typeface="Times New Roman" panose="02020603050405020304" pitchFamily="18" charset="0"/>
              </a:defRPr>
            </a:pPr>
            <a:endParaRPr lang="en-US"/>
          </a:p>
        </c:txPr>
        <c:crossAx val="77113984"/>
        <c:crosses val="autoZero"/>
        <c:auto val="1"/>
        <c:lblAlgn val="ctr"/>
        <c:lblOffset val="100"/>
        <c:noMultiLvlLbl val="0"/>
      </c:catAx>
      <c:valAx>
        <c:axId val="77113984"/>
        <c:scaling>
          <c:orientation val="minMax"/>
        </c:scaling>
        <c:delete val="0"/>
        <c:axPos val="l"/>
        <c:majorGridlines/>
        <c:title>
          <c:tx>
            <c:rich>
              <a:bodyPr rot="-5400000" vert="horz"/>
              <a:lstStyle/>
              <a:p>
                <a:pPr>
                  <a:defRPr sz="2400"/>
                </a:pPr>
                <a:r>
                  <a:rPr lang="en-US" sz="2400">
                    <a:latin typeface="Times New Roman" panose="02020603050405020304" pitchFamily="18" charset="0"/>
                    <a:cs typeface="Times New Roman" panose="02020603050405020304" pitchFamily="18" charset="0"/>
                  </a:rPr>
                  <a:t>Percent Composition</a:t>
                </a:r>
              </a:p>
            </c:rich>
          </c:tx>
          <c:layout/>
          <c:overlay val="0"/>
        </c:title>
        <c:numFmt formatCode="General" sourceLinked="1"/>
        <c:majorTickMark val="out"/>
        <c:minorTickMark val="none"/>
        <c:tickLblPos val="nextTo"/>
        <c:txPr>
          <a:bodyPr/>
          <a:lstStyle/>
          <a:p>
            <a:pPr>
              <a:defRPr sz="2400">
                <a:latin typeface="Times New Roman" panose="02020603050405020304" pitchFamily="18" charset="0"/>
                <a:cs typeface="Times New Roman" panose="02020603050405020304" pitchFamily="18" charset="0"/>
              </a:defRPr>
            </a:pPr>
            <a:endParaRPr lang="en-US"/>
          </a:p>
        </c:txPr>
        <c:crossAx val="77102080"/>
        <c:crosses val="autoZero"/>
        <c:crossBetween val="between"/>
      </c:valAx>
      <c:spPr>
        <a:ln>
          <a:solidFill>
            <a:sysClr val="windowText" lastClr="000000"/>
          </a:solidFill>
        </a:ln>
      </c:spPr>
    </c:plotArea>
    <c:legend>
      <c:legendPos val="r"/>
      <c:layout/>
      <c:overlay val="0"/>
      <c:txPr>
        <a:bodyPr/>
        <a:lstStyle/>
        <a:p>
          <a:pPr>
            <a:defRPr sz="2400">
              <a:latin typeface="Times New Roman" panose="02020603050405020304" pitchFamily="18" charset="0"/>
              <a:cs typeface="Times New Roman" panose="02020603050405020304" pitchFamily="18" charset="0"/>
            </a:defRPr>
          </a:pPr>
          <a:endParaRPr lang="en-US"/>
        </a:p>
      </c:txPr>
    </c:legend>
    <c:plotVisOnly val="1"/>
    <c:dispBlanksAs val="gap"/>
    <c:showDLblsOverMax val="0"/>
  </c:chart>
  <c:spPr>
    <a:solidFill>
      <a:sysClr val="window" lastClr="FFFFFF"/>
    </a:solidFill>
  </c:spPr>
  <c:externalData r:id="rId2">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image" Target="../media/image1.wmf"/><Relationship Id="rId4" Type="http://schemas.openxmlformats.org/officeDocument/2006/relationships/image" Target="../media/image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4/19/2016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4/19/2016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wmf"/><Relationship Id="rId13" Type="http://schemas.openxmlformats.org/officeDocument/2006/relationships/image" Target="../media/image9.png"/><Relationship Id="rId18" Type="http://schemas.openxmlformats.org/officeDocument/2006/relationships/image" Target="../media/image4.wmf"/><Relationship Id="rId3" Type="http://schemas.openxmlformats.org/officeDocument/2006/relationships/vmlDrawing" Target="../drawings/vmlDrawing1.vml"/><Relationship Id="rId7" Type="http://schemas.openxmlformats.org/officeDocument/2006/relationships/oleObject" Target="../embeddings/oleObject2.bin"/><Relationship Id="rId12" Type="http://schemas.openxmlformats.org/officeDocument/2006/relationships/image" Target="../media/image8.png"/><Relationship Id="rId17" Type="http://schemas.openxmlformats.org/officeDocument/2006/relationships/oleObject" Target="../embeddings/oleObject4.bin"/><Relationship Id="rId2" Type="http://schemas.openxmlformats.org/officeDocument/2006/relationships/theme" Target="../theme/theme2.xml"/><Relationship Id="rId16" Type="http://schemas.openxmlformats.org/officeDocument/2006/relationships/image" Target="../media/image3.wmf"/><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7.png"/><Relationship Id="rId5" Type="http://schemas.openxmlformats.org/officeDocument/2006/relationships/image" Target="../media/image1.wmf"/><Relationship Id="rId15" Type="http://schemas.openxmlformats.org/officeDocument/2006/relationships/oleObject" Target="../embeddings/oleObject3.bin"/><Relationship Id="rId10" Type="http://schemas.openxmlformats.org/officeDocument/2006/relationships/image" Target="../media/image6.jpeg"/><Relationship Id="rId4" Type="http://schemas.openxmlformats.org/officeDocument/2006/relationships/oleObject" Target="../embeddings/oleObject1.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10.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2.wmf"/><Relationship Id="rId13" Type="http://schemas.openxmlformats.org/officeDocument/2006/relationships/image" Target="../media/image9.png"/><Relationship Id="rId18" Type="http://schemas.openxmlformats.org/officeDocument/2006/relationships/image" Target="../media/image4.wmf"/><Relationship Id="rId3" Type="http://schemas.openxmlformats.org/officeDocument/2006/relationships/vmlDrawing" Target="../drawings/vmlDrawing2.vml"/><Relationship Id="rId7" Type="http://schemas.openxmlformats.org/officeDocument/2006/relationships/oleObject" Target="../embeddings/oleObject6.bin"/><Relationship Id="rId12" Type="http://schemas.openxmlformats.org/officeDocument/2006/relationships/image" Target="../media/image8.png"/><Relationship Id="rId17" Type="http://schemas.openxmlformats.org/officeDocument/2006/relationships/oleObject" Target="../embeddings/oleObject8.bin"/><Relationship Id="rId2" Type="http://schemas.openxmlformats.org/officeDocument/2006/relationships/theme" Target="../theme/theme3.xml"/><Relationship Id="rId16" Type="http://schemas.openxmlformats.org/officeDocument/2006/relationships/image" Target="../media/image3.wmf"/><Relationship Id="rId1" Type="http://schemas.openxmlformats.org/officeDocument/2006/relationships/slideLayout" Target="../slideLayouts/slideLayout3.xml"/><Relationship Id="rId6" Type="http://schemas.openxmlformats.org/officeDocument/2006/relationships/image" Target="../media/image5.png"/><Relationship Id="rId11" Type="http://schemas.openxmlformats.org/officeDocument/2006/relationships/image" Target="../media/image7.png"/><Relationship Id="rId5" Type="http://schemas.openxmlformats.org/officeDocument/2006/relationships/image" Target="../media/image1.wmf"/><Relationship Id="rId15" Type="http://schemas.openxmlformats.org/officeDocument/2006/relationships/oleObject" Target="../embeddings/oleObject7.bin"/><Relationship Id="rId10" Type="http://schemas.openxmlformats.org/officeDocument/2006/relationships/image" Target="../media/image6.jpeg"/><Relationship Id="rId4" Type="http://schemas.openxmlformats.org/officeDocument/2006/relationships/oleObject" Target="../embeddings/oleObject5.bin"/><Relationship Id="rId9" Type="http://schemas.openxmlformats.org/officeDocument/2006/relationships/hyperlink" Target="http://www.facebook.com/pages/PosterPresentationscom/217914411419?v=app_4949752878&amp;ref=ts" TargetMode="External"/><Relationship Id="rId14" Type="http://schemas.openxmlformats.org/officeDocument/2006/relationships/image" Target="../media/image10.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0600"/>
            <a:ext cx="43891200" cy="45719"/>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
        <p:nvSpPr>
          <p:cNvPr id="2" name="Rounded Rectangle 1"/>
          <p:cNvSpPr/>
          <p:nvPr userDrawn="1"/>
        </p:nvSpPr>
        <p:spPr>
          <a:xfrm>
            <a:off x="922338"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7692"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ounded Rectangle 23"/>
          <p:cNvSpPr/>
          <p:nvPr userDrawn="1"/>
        </p:nvSpPr>
        <p:spPr>
          <a:xfrm>
            <a:off x="22253046"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25"/>
          <p:cNvSpPr/>
          <p:nvPr userDrawn="1"/>
        </p:nvSpPr>
        <p:spPr>
          <a:xfrm>
            <a:off x="32918400" y="5475145"/>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15154504"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29386670" y="5392017"/>
            <a:ext cx="13577436"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194"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195"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50" name="TextBox 49"/>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11"/>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13"/>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13"/>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14"/>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196"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197"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40" name="Text Box 14"/>
          <p:cNvSpPr txBox="1">
            <a:spLocks noChangeArrowheads="1"/>
          </p:cNvSpPr>
          <p:nvPr userDrawn="1"/>
        </p:nvSpPr>
        <p:spPr bwMode="auto">
          <a:xfrm>
            <a:off x="1567305" y="32315729"/>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dirty="0"/>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dirty="0"/>
          </a:p>
        </p:txBody>
      </p:sp>
      <p:sp>
        <p:nvSpPr>
          <p:cNvPr id="21" name="Rounded Rectangle 20"/>
          <p:cNvSpPr/>
          <p:nvPr userDrawn="1"/>
        </p:nvSpPr>
        <p:spPr>
          <a:xfrm>
            <a:off x="922338"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ounded Rectangle 21"/>
          <p:cNvSpPr/>
          <p:nvPr userDrawn="1"/>
        </p:nvSpPr>
        <p:spPr>
          <a:xfrm>
            <a:off x="32918400" y="5257800"/>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2"/>
          <p:cNvSpPr/>
          <p:nvPr userDrawn="1"/>
        </p:nvSpPr>
        <p:spPr>
          <a:xfrm>
            <a:off x="11583194" y="5267325"/>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218"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6"/>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219" name="Image" r:id="rId7" imgW="1574280" imgH="1053720" progId="Photoshop.Image.13">
                    <p:embed/>
                  </p:oleObj>
                </mc:Choice>
                <mc:Fallback>
                  <p:oleObj name="Image" r:id="rId7" imgW="1574280" imgH="1053720" progId="Photoshop.Image.13">
                    <p:embed/>
                    <p:pic>
                      <p:nvPicPr>
                        <p:cNvPr id="0" name=""/>
                        <p:cNvPicPr/>
                        <p:nvPr/>
                      </p:nvPicPr>
                      <p:blipFill>
                        <a:blip r:embed="rId8"/>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9"/>
              </p:cNvPr>
              <p:cNvPicPr>
                <a:picLocks noChangeAspect="1" noChangeArrowheads="1"/>
              </p:cNvPicPr>
              <p:nvPr userDrawn="1"/>
            </p:nvPicPr>
            <p:blipFill>
              <a:blip r:embed="rId10"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sp>
          <p:nvSpPr>
            <p:cNvPr id="49" name="TextBox 48"/>
            <p:cNvSpPr txBox="1"/>
            <p:nvPr userDrawn="1"/>
          </p:nvSpPr>
          <p:spPr>
            <a:xfrm>
              <a:off x="44262808" y="31169782"/>
              <a:ext cx="6870215" cy="1399638"/>
            </a:xfrm>
            <a:prstGeom prst="rect">
              <a:avLst/>
            </a:prstGeom>
            <a:noFill/>
          </p:spPr>
          <p:txBody>
            <a:bodyPr wrap="square" lIns="65304" tIns="32651" rIns="65304" bIns="32651" rtlCol="0">
              <a:spAutoFit/>
            </a:bodyPr>
            <a:lstStyle/>
            <a:p>
              <a:pPr>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800" dirty="0" smtClean="0">
                  <a:solidFill>
                    <a:schemeClr val="bg1"/>
                  </a:solidFill>
                </a:rPr>
                <a:t>    </a:t>
              </a:r>
              <a:r>
                <a:rPr lang="en-US" sz="2400" dirty="0" smtClean="0">
                  <a:solidFill>
                    <a:schemeClr val="bg1"/>
                  </a:solidFill>
                </a:rPr>
                <a:t>2117 Fourth Street ,</a:t>
              </a:r>
              <a:r>
                <a:rPr lang="en-US" sz="2400" baseline="0" dirty="0" smtClean="0">
                  <a:solidFill>
                    <a:schemeClr val="bg1"/>
                  </a:solidFill>
                </a:rPr>
                <a:t> Unit C        </a:t>
              </a:r>
            </a:p>
            <a:p>
              <a:pPr>
                <a:lnSpc>
                  <a:spcPts val="2600"/>
                </a:lnSpc>
              </a:pPr>
              <a:r>
                <a:rPr lang="en-US" sz="2400" baseline="0" dirty="0" smtClean="0">
                  <a:solidFill>
                    <a:schemeClr val="bg1"/>
                  </a:solidFill>
                </a:rPr>
                <a:t>     Berkeley CA </a:t>
              </a:r>
              <a:r>
                <a:rPr lang="en-US" sz="2000" baseline="0" dirty="0" smtClean="0">
                  <a:solidFill>
                    <a:schemeClr val="bg1"/>
                  </a:solidFill>
                </a:rPr>
                <a:t>94710</a:t>
              </a:r>
              <a:r>
                <a:rPr lang="en-US" sz="2400" baseline="0" dirty="0" smtClean="0">
                  <a:solidFill>
                    <a:schemeClr val="bg1"/>
                  </a:solidFill>
                </a:rPr>
                <a:t/>
              </a:r>
              <a:br>
                <a:rPr lang="en-US" sz="2400" baseline="0" dirty="0" smtClean="0">
                  <a:solidFill>
                    <a:schemeClr val="bg1"/>
                  </a:solidFill>
                </a:rPr>
              </a:br>
              <a:r>
                <a:rPr lang="en-US" sz="2400" baseline="0" dirty="0" smtClean="0">
                  <a:solidFill>
                    <a:schemeClr val="bg1"/>
                  </a:solidFill>
                </a:rPr>
                <a:t>    </a:t>
              </a:r>
              <a:r>
                <a:rPr lang="en-US" sz="2400" b="1" baseline="0" dirty="0" smtClean="0">
                  <a:solidFill>
                    <a:srgbClr val="FFFF00"/>
                  </a:solidFill>
                </a:rPr>
                <a:t>posterpresenter@gmail.com</a:t>
              </a:r>
              <a:endParaRPr lang="en-US" sz="2800" b="1" dirty="0">
                <a:solidFill>
                  <a:srgbClr val="FFFF00"/>
                </a:solidFill>
              </a:endParaRPr>
            </a:p>
          </p:txBody>
        </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11"/>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12"/>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13"/>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13"/>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14"/>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220" name="Image" r:id="rId15" imgW="1828440" imgH="1117440" progId="Photoshop.Image.13">
                      <p:embed/>
                    </p:oleObj>
                  </mc:Choice>
                  <mc:Fallback>
                    <p:oleObj name="Image" r:id="rId15" imgW="1828440" imgH="1117440" progId="Photoshop.Image.13">
                      <p:embed/>
                      <p:pic>
                        <p:nvPicPr>
                          <p:cNvPr id="0" name=""/>
                          <p:cNvPicPr/>
                          <p:nvPr/>
                        </p:nvPicPr>
                        <p:blipFill>
                          <a:blip r:embed="rId16"/>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221" name="Image" r:id="rId17" imgW="1828440" imgH="1117440" progId="Photoshop.Image.13">
                      <p:embed/>
                    </p:oleObj>
                  </mc:Choice>
                  <mc:Fallback>
                    <p:oleObj name="Image" r:id="rId17" imgW="1828440" imgH="1117440" progId="Photoshop.Image.13">
                      <p:embed/>
                      <p:pic>
                        <p:nvPicPr>
                          <p:cNvPr id="0" name=""/>
                          <p:cNvPicPr/>
                          <p:nvPr/>
                        </p:nvPicPr>
                        <p:blipFill>
                          <a:blip r:embed="rId18"/>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1.wdp"/><Relationship Id="rId13" Type="http://schemas.openxmlformats.org/officeDocument/2006/relationships/image" Target="../media/image18.emf"/><Relationship Id="rId18" Type="http://schemas.openxmlformats.org/officeDocument/2006/relationships/image" Target="../media/image22.emf"/><Relationship Id="rId26" Type="http://schemas.openxmlformats.org/officeDocument/2006/relationships/image" Target="../media/image30.png"/><Relationship Id="rId3" Type="http://schemas.openxmlformats.org/officeDocument/2006/relationships/image" Target="../media/image11.jpeg"/><Relationship Id="rId21" Type="http://schemas.openxmlformats.org/officeDocument/2006/relationships/image" Target="../media/image25.png"/><Relationship Id="rId7" Type="http://schemas.openxmlformats.org/officeDocument/2006/relationships/image" Target="../media/image15.png"/><Relationship Id="rId12" Type="http://schemas.microsoft.com/office/2007/relationships/hdphoto" Target="../media/hdphoto3.wdp"/><Relationship Id="rId17" Type="http://schemas.openxmlformats.org/officeDocument/2006/relationships/image" Target="../media/image21.png"/><Relationship Id="rId25" Type="http://schemas.openxmlformats.org/officeDocument/2006/relationships/image" Target="../media/image29.png"/><Relationship Id="rId2" Type="http://schemas.openxmlformats.org/officeDocument/2006/relationships/notesSlide" Target="../notesSlides/notesSlide1.xml"/><Relationship Id="rId16" Type="http://schemas.openxmlformats.org/officeDocument/2006/relationships/chart" Target="../charts/chart1.xml"/><Relationship Id="rId20" Type="http://schemas.openxmlformats.org/officeDocument/2006/relationships/image" Target="../media/image24.png"/><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17.png"/><Relationship Id="rId24" Type="http://schemas.openxmlformats.org/officeDocument/2006/relationships/image" Target="../media/image28.png"/><Relationship Id="rId5" Type="http://schemas.openxmlformats.org/officeDocument/2006/relationships/image" Target="../media/image13.png"/><Relationship Id="rId15" Type="http://schemas.openxmlformats.org/officeDocument/2006/relationships/image" Target="../media/image20.emf"/><Relationship Id="rId23" Type="http://schemas.openxmlformats.org/officeDocument/2006/relationships/image" Target="../media/image27.png"/><Relationship Id="rId28" Type="http://schemas.openxmlformats.org/officeDocument/2006/relationships/chart" Target="../charts/chart2.xml"/><Relationship Id="rId10" Type="http://schemas.microsoft.com/office/2007/relationships/hdphoto" Target="../media/hdphoto2.wdp"/><Relationship Id="rId19" Type="http://schemas.openxmlformats.org/officeDocument/2006/relationships/image" Target="../media/image23.png"/><Relationship Id="rId4" Type="http://schemas.openxmlformats.org/officeDocument/2006/relationships/image" Target="../media/image12.png"/><Relationship Id="rId9" Type="http://schemas.openxmlformats.org/officeDocument/2006/relationships/image" Target="../media/image16.png"/><Relationship Id="rId14" Type="http://schemas.openxmlformats.org/officeDocument/2006/relationships/image" Target="../media/image19.emf"/><Relationship Id="rId22" Type="http://schemas.openxmlformats.org/officeDocument/2006/relationships/image" Target="../media/image26.png"/><Relationship Id="rId27"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17" name="Picture 21" descr="http://www.p-i-a.com/Magazine/Issue22/NervousSystem_Glia_SciAm_sma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2353" y="14920946"/>
            <a:ext cx="6071613" cy="3657600"/>
          </a:xfrm>
          <a:prstGeom prst="rect">
            <a:avLst/>
          </a:prstGeom>
          <a:noFill/>
          <a:extLst>
            <a:ext uri="{909E8E84-426E-40DD-AFC4-6F175D3DCCD1}">
              <a14:hiddenFill xmlns:a14="http://schemas.microsoft.com/office/drawing/2010/main">
                <a:solidFill>
                  <a:srgbClr val="FFFFFF"/>
                </a:solidFill>
              </a14:hiddenFill>
            </a:ext>
          </a:extLst>
        </p:spPr>
      </p:pic>
      <p:sp>
        <p:nvSpPr>
          <p:cNvPr id="449" name="Text Placeholder 448"/>
          <p:cNvSpPr>
            <a:spLocks noGrp="1"/>
          </p:cNvSpPr>
          <p:nvPr>
            <p:ph type="body" sz="quarter" idx="10"/>
          </p:nvPr>
        </p:nvSpPr>
        <p:spPr>
          <a:xfrm>
            <a:off x="950030" y="6051992"/>
            <a:ext cx="10056813" cy="8217612"/>
          </a:xfrm>
        </p:spPr>
        <p:txBody>
          <a:bodyPr/>
          <a:lstStyle/>
          <a:p>
            <a:r>
              <a:rPr lang="en-US" sz="2800" dirty="0" smtClean="0"/>
              <a:t>Neural tissue engineering aims to regenerate irreversibly damaged neural systems (either peripheral or central nervous systems) by differentiation of neural stem cells into neurons on three dimensional scaffolds by providing various chemical and physical cues. One physical cue that has received much attention is electrical stimulation by an external electric potential on conducting substrates such as graphene. Electrical stimulation of neural stem cells could also be achieved by UV irradiation on titanium dioxide/graphene substrates. However, UV irradiation is harmful to cells and has many limitations in clinical applications. The goal of this research is to develop a novel method to achieve visible light-triggered differentiation of human neural stem cells (NSCs) into neurons. We have discovered that TiO</a:t>
            </a:r>
            <a:r>
              <a:rPr lang="en-US" sz="2800" baseline="-25000" dirty="0" smtClean="0"/>
              <a:t>2 </a:t>
            </a:r>
            <a:r>
              <a:rPr lang="en-US" sz="2800" dirty="0" smtClean="0"/>
              <a:t>grown on polydopamine coating shows an absorption peak in the visible light range and that the addition of dopamine shifts </a:t>
            </a:r>
            <a:r>
              <a:rPr lang="en-US" sz="2800" dirty="0" err="1" smtClean="0"/>
              <a:t>Ti</a:t>
            </a:r>
            <a:r>
              <a:rPr lang="en-US" sz="2800" dirty="0" smtClean="0"/>
              <a:t> 2p peaks to lower binding energy. Visible light-induced free electron generation on TiO</a:t>
            </a:r>
            <a:r>
              <a:rPr lang="en-US" sz="2800" baseline="-25000" dirty="0" smtClean="0"/>
              <a:t>2</a:t>
            </a:r>
            <a:r>
              <a:rPr lang="en-US" sz="2800" dirty="0" smtClean="0"/>
              <a:t> and preferential differentiation of  </a:t>
            </a:r>
            <a:r>
              <a:rPr lang="en-US" sz="2800" dirty="0" err="1" smtClean="0"/>
              <a:t>hNSCs</a:t>
            </a:r>
            <a:r>
              <a:rPr lang="en-US" sz="2800" dirty="0" smtClean="0"/>
              <a:t> into neurons will be investigated.</a:t>
            </a:r>
            <a:endParaRPr lang="en-US" sz="2800" dirty="0"/>
          </a:p>
        </p:txBody>
      </p:sp>
      <p:sp>
        <p:nvSpPr>
          <p:cNvPr id="450" name="Text Placeholder 449"/>
          <p:cNvSpPr>
            <a:spLocks noGrp="1"/>
          </p:cNvSpPr>
          <p:nvPr>
            <p:ph type="body" sz="quarter" idx="11"/>
          </p:nvPr>
        </p:nvSpPr>
        <p:spPr/>
        <p:txBody>
          <a:bodyPr/>
          <a:lstStyle/>
          <a:p>
            <a:r>
              <a:rPr lang="en-US" dirty="0" smtClean="0"/>
              <a:t>Abstract</a:t>
            </a:r>
            <a:endParaRPr lang="en-US" dirty="0"/>
          </a:p>
        </p:txBody>
      </p:sp>
      <p:sp>
        <p:nvSpPr>
          <p:cNvPr id="453" name="Text Placeholder 452"/>
          <p:cNvSpPr>
            <a:spLocks noGrp="1"/>
          </p:cNvSpPr>
          <p:nvPr>
            <p:ph type="body" sz="quarter" idx="20"/>
          </p:nvPr>
        </p:nvSpPr>
        <p:spPr>
          <a:xfrm>
            <a:off x="977651" y="13953414"/>
            <a:ext cx="10050462" cy="754045"/>
          </a:xfrm>
        </p:spPr>
        <p:txBody>
          <a:bodyPr/>
          <a:lstStyle/>
          <a:p>
            <a:r>
              <a:rPr lang="en-US" dirty="0" smtClean="0"/>
              <a:t>Background</a:t>
            </a:r>
            <a:endParaRPr lang="en-US" dirty="0"/>
          </a:p>
        </p:txBody>
      </p:sp>
      <p:sp>
        <p:nvSpPr>
          <p:cNvPr id="454" name="Text Placeholder 453"/>
          <p:cNvSpPr>
            <a:spLocks noGrp="1"/>
          </p:cNvSpPr>
          <p:nvPr>
            <p:ph type="body" sz="quarter" idx="21"/>
          </p:nvPr>
        </p:nvSpPr>
        <p:spPr>
          <a:xfrm>
            <a:off x="11709466" y="10699484"/>
            <a:ext cx="10048874" cy="4062628"/>
          </a:xfrm>
        </p:spPr>
        <p:txBody>
          <a:bodyPr/>
          <a:lstStyle/>
          <a:p>
            <a:pPr marL="457200" indent="-457200">
              <a:buAutoNum type="alphaLcParenR"/>
            </a:pPr>
            <a:r>
              <a:rPr lang="en-US" sz="3000" dirty="0" smtClean="0"/>
              <a:t>TiO</a:t>
            </a:r>
            <a:r>
              <a:rPr lang="en-US" sz="3000" baseline="-25000" dirty="0" smtClean="0"/>
              <a:t>2</a:t>
            </a:r>
            <a:r>
              <a:rPr lang="en-US" sz="3000" dirty="0" smtClean="0"/>
              <a:t> deposited on a polydopamine coated surface.</a:t>
            </a:r>
          </a:p>
          <a:p>
            <a:r>
              <a:rPr lang="en-US" sz="3000" dirty="0" smtClean="0"/>
              <a:t>     TiO</a:t>
            </a:r>
            <a:r>
              <a:rPr lang="en-US" sz="3000" baseline="-25000" dirty="0" smtClean="0"/>
              <a:t>2</a:t>
            </a:r>
            <a:r>
              <a:rPr lang="en-US" sz="3000" dirty="0" smtClean="0"/>
              <a:t> cannot </a:t>
            </a:r>
            <a:r>
              <a:rPr lang="en-US" sz="3000" dirty="0"/>
              <a:t>be excited by visible light. </a:t>
            </a:r>
            <a:endParaRPr lang="en-US" sz="3000" dirty="0" smtClean="0"/>
          </a:p>
          <a:p>
            <a:r>
              <a:rPr lang="en-US" sz="3000" dirty="0" smtClean="0"/>
              <a:t>b) The addition </a:t>
            </a:r>
            <a:r>
              <a:rPr lang="en-US" sz="3000" dirty="0"/>
              <a:t>of </a:t>
            </a:r>
            <a:r>
              <a:rPr lang="en-US" sz="3000" dirty="0" smtClean="0"/>
              <a:t>dopamine allows electrons to pass </a:t>
            </a:r>
            <a:r>
              <a:rPr lang="en-US" sz="3000" dirty="0"/>
              <a:t>under visible light. </a:t>
            </a:r>
          </a:p>
          <a:p>
            <a:r>
              <a:rPr lang="en-US" sz="3000" dirty="0" smtClean="0"/>
              <a:t>c) TiO</a:t>
            </a:r>
            <a:r>
              <a:rPr lang="en-US" sz="3000" baseline="-25000" dirty="0" smtClean="0"/>
              <a:t>2</a:t>
            </a:r>
            <a:r>
              <a:rPr lang="en-US" sz="3000" dirty="0" smtClean="0"/>
              <a:t> irradiated with visible light generating surface free electrons, stimulating </a:t>
            </a:r>
            <a:r>
              <a:rPr lang="en-US" sz="3000" dirty="0" err="1" smtClean="0"/>
              <a:t>hNSCs</a:t>
            </a:r>
            <a:r>
              <a:rPr lang="en-US" sz="3000" dirty="0" smtClean="0"/>
              <a:t>.</a:t>
            </a:r>
          </a:p>
          <a:p>
            <a:r>
              <a:rPr lang="en-US" sz="3000" dirty="0" smtClean="0"/>
              <a:t>d). Fluorescent images of </a:t>
            </a:r>
            <a:r>
              <a:rPr lang="en-US" sz="3000" dirty="0" err="1" smtClean="0"/>
              <a:t>hNSC</a:t>
            </a:r>
            <a:r>
              <a:rPr lang="en-US" sz="3000" dirty="0" smtClean="0"/>
              <a:t> differentiating </a:t>
            </a:r>
            <a:endParaRPr lang="en-US" sz="3000" dirty="0"/>
          </a:p>
        </p:txBody>
      </p:sp>
      <p:sp>
        <p:nvSpPr>
          <p:cNvPr id="455" name="Text Placeholder 454"/>
          <p:cNvSpPr>
            <a:spLocks noGrp="1"/>
          </p:cNvSpPr>
          <p:nvPr>
            <p:ph type="body" sz="quarter" idx="22"/>
          </p:nvPr>
        </p:nvSpPr>
        <p:spPr/>
        <p:txBody>
          <a:bodyPr/>
          <a:lstStyle/>
          <a:p>
            <a:r>
              <a:rPr lang="en-US" dirty="0" smtClean="0"/>
              <a:t>Methods </a:t>
            </a:r>
            <a:endParaRPr lang="en-US" dirty="0"/>
          </a:p>
        </p:txBody>
      </p:sp>
      <p:sp>
        <p:nvSpPr>
          <p:cNvPr id="457" name="Text Placeholder 456"/>
          <p:cNvSpPr>
            <a:spLocks noGrp="1"/>
          </p:cNvSpPr>
          <p:nvPr>
            <p:ph type="body" sz="quarter" idx="24"/>
          </p:nvPr>
        </p:nvSpPr>
        <p:spPr/>
        <p:txBody>
          <a:bodyPr/>
          <a:lstStyle/>
          <a:p>
            <a:r>
              <a:rPr lang="en-US" dirty="0" smtClean="0"/>
              <a:t>X-ray Photoelectron Spectroscopy (XPS)</a:t>
            </a:r>
            <a:endParaRPr lang="en-US" dirty="0"/>
          </a:p>
        </p:txBody>
      </p:sp>
      <p:sp>
        <p:nvSpPr>
          <p:cNvPr id="458" name="Text Placeholder 457"/>
          <p:cNvSpPr>
            <a:spLocks noGrp="1"/>
          </p:cNvSpPr>
          <p:nvPr>
            <p:ph type="body" sz="quarter" idx="25"/>
          </p:nvPr>
        </p:nvSpPr>
        <p:spPr>
          <a:xfrm>
            <a:off x="32908052" y="17598797"/>
            <a:ext cx="10047018" cy="754045"/>
          </a:xfrm>
        </p:spPr>
        <p:txBody>
          <a:bodyPr/>
          <a:lstStyle/>
          <a:p>
            <a:r>
              <a:rPr lang="en-US" dirty="0" smtClean="0"/>
              <a:t>Future Work</a:t>
            </a:r>
            <a:endParaRPr lang="en-US" dirty="0"/>
          </a:p>
        </p:txBody>
      </p:sp>
      <p:sp>
        <p:nvSpPr>
          <p:cNvPr id="459" name="Text Placeholder 458"/>
          <p:cNvSpPr>
            <a:spLocks noGrp="1"/>
          </p:cNvSpPr>
          <p:nvPr>
            <p:ph type="body" sz="quarter" idx="26"/>
          </p:nvPr>
        </p:nvSpPr>
        <p:spPr>
          <a:xfrm>
            <a:off x="32919059" y="9817519"/>
            <a:ext cx="10047018" cy="4431960"/>
          </a:xfrm>
        </p:spPr>
        <p:txBody>
          <a:bodyPr/>
          <a:lstStyle/>
          <a:p>
            <a:pPr marL="342900" indent="-342900">
              <a:buFont typeface="Arial" panose="020B0604020202020204" pitchFamily="34" charset="0"/>
              <a:buChar char="•"/>
            </a:pPr>
            <a:r>
              <a:rPr lang="en-US" sz="3000" dirty="0" err="1" smtClean="0"/>
              <a:t>hNSCs</a:t>
            </a:r>
            <a:r>
              <a:rPr lang="en-US" sz="3000" dirty="0" smtClean="0"/>
              <a:t> (passage 3) were added to TiO2-coated surfaces, tissue culture polystyrene (TCPS) coated with a laminin analog (positive control), and unmodified TCPS. </a:t>
            </a:r>
          </a:p>
          <a:p>
            <a:pPr marL="342900" indent="-342900">
              <a:buFont typeface="Arial" panose="020B0604020202020204" pitchFamily="34" charset="0"/>
              <a:buChar char="•"/>
            </a:pPr>
            <a:r>
              <a:rPr lang="en-US" sz="3000" dirty="0" smtClean="0"/>
              <a:t>A proliferation assay was run after  24 hours (normalized to the positive control).</a:t>
            </a:r>
          </a:p>
          <a:p>
            <a:pPr marL="342900" indent="-342900">
              <a:buFont typeface="Arial" panose="020B0604020202020204" pitchFamily="34" charset="0"/>
              <a:buChar char="•"/>
            </a:pPr>
            <a:r>
              <a:rPr lang="en-US" sz="3000" dirty="0" smtClean="0"/>
              <a:t>TiO</a:t>
            </a:r>
            <a:r>
              <a:rPr lang="en-US" sz="3000" baseline="-25000" dirty="0" smtClean="0"/>
              <a:t>2</a:t>
            </a:r>
            <a:r>
              <a:rPr lang="en-US" sz="3000" dirty="0" smtClean="0"/>
              <a:t> (4hour deposition) resulted in 10% proliferation compared to the positive control.</a:t>
            </a:r>
          </a:p>
          <a:p>
            <a:pPr marL="342900" indent="-342900">
              <a:buFont typeface="Arial" panose="020B0604020202020204" pitchFamily="34" charset="0"/>
              <a:buChar char="•"/>
            </a:pPr>
            <a:r>
              <a:rPr lang="en-US" sz="3000" dirty="0" smtClean="0"/>
              <a:t> ~5 times higher compared to unmodified TCPS. </a:t>
            </a:r>
          </a:p>
        </p:txBody>
      </p:sp>
      <p:sp>
        <p:nvSpPr>
          <p:cNvPr id="460" name="Text Placeholder 459"/>
          <p:cNvSpPr>
            <a:spLocks noGrp="1"/>
          </p:cNvSpPr>
          <p:nvPr>
            <p:ph type="body" sz="quarter" idx="27"/>
          </p:nvPr>
        </p:nvSpPr>
        <p:spPr>
          <a:xfrm>
            <a:off x="32908052" y="26336347"/>
            <a:ext cx="10047018" cy="754045"/>
          </a:xfrm>
        </p:spPr>
        <p:txBody>
          <a:bodyPr/>
          <a:lstStyle/>
          <a:p>
            <a:r>
              <a:rPr lang="en-US" dirty="0" smtClean="0"/>
              <a:t>References </a:t>
            </a:r>
            <a:endParaRPr lang="en-US" dirty="0"/>
          </a:p>
        </p:txBody>
      </p:sp>
      <p:sp>
        <p:nvSpPr>
          <p:cNvPr id="461" name="Text Placeholder 460"/>
          <p:cNvSpPr>
            <a:spLocks noGrp="1"/>
          </p:cNvSpPr>
          <p:nvPr>
            <p:ph type="body" sz="quarter" idx="28"/>
          </p:nvPr>
        </p:nvSpPr>
        <p:spPr>
          <a:xfrm>
            <a:off x="33128460" y="26814061"/>
            <a:ext cx="10052050" cy="3108521"/>
          </a:xfrm>
        </p:spPr>
        <p:txBody>
          <a:bodyPr/>
          <a:lstStyle/>
          <a:p>
            <a:r>
              <a:rPr lang="en-US" sz="2000" dirty="0" smtClean="0"/>
              <a:t>[1] </a:t>
            </a:r>
            <a:r>
              <a:rPr lang="en-US" sz="2000" dirty="0" err="1"/>
              <a:t>Heo</a:t>
            </a:r>
            <a:r>
              <a:rPr lang="en-US" sz="2000" dirty="0"/>
              <a:t> C and </a:t>
            </a:r>
            <a:r>
              <a:rPr lang="en-US" sz="2000" dirty="0" err="1"/>
              <a:t>Yoo</a:t>
            </a:r>
            <a:r>
              <a:rPr lang="en-US" sz="2000" dirty="0"/>
              <a:t> J. "The control of neural cell-to-cell interactions through non-contact electrical field stimulation using graphene </a:t>
            </a:r>
            <a:r>
              <a:rPr lang="en-US" sz="2000" dirty="0" smtClean="0"/>
              <a:t>electrodes</a:t>
            </a:r>
            <a:r>
              <a:rPr lang="en-US" sz="2000" dirty="0"/>
              <a:t>" Biomaterials (2011) 32, 19-27.</a:t>
            </a:r>
          </a:p>
          <a:p>
            <a:r>
              <a:rPr lang="en-US" sz="2000" dirty="0" smtClean="0"/>
              <a:t> [2] </a:t>
            </a:r>
            <a:r>
              <a:rPr lang="en-US" sz="2000" dirty="0" err="1"/>
              <a:t>Kobelt</a:t>
            </a:r>
            <a:r>
              <a:rPr lang="en-US" sz="2000" dirty="0"/>
              <a:t> LJ, Wilkinson AE, McCormick AM, Willits RK and Leipzig ND. “Short duration electrical stimulation to enhance neurite outgrowth and maturation of adult neural stem progenitor cells”. Annals of Biomedical Engineering (2014) 42, </a:t>
            </a:r>
            <a:r>
              <a:rPr lang="en-US" sz="2000" dirty="0" smtClean="0"/>
              <a:t>2164–76</a:t>
            </a:r>
          </a:p>
          <a:p>
            <a:r>
              <a:rPr lang="en-US" sz="2000" dirty="0" smtClean="0"/>
              <a:t>[3]  Douglas Fields. “The Other Half of the Brain.” Scientific American (2004)</a:t>
            </a:r>
          </a:p>
          <a:p>
            <a:r>
              <a:rPr lang="en-US" sz="2000" dirty="0" smtClean="0"/>
              <a:t>[4] Omid </a:t>
            </a:r>
            <a:r>
              <a:rPr lang="en-US" sz="2000" dirty="0" err="1" smtClean="0"/>
              <a:t>Akhavan</a:t>
            </a:r>
            <a:r>
              <a:rPr lang="en-US" sz="2000" dirty="0" smtClean="0"/>
              <a:t> and </a:t>
            </a:r>
            <a:r>
              <a:rPr lang="en-US" sz="2000" dirty="0" err="1" smtClean="0"/>
              <a:t>Elham</a:t>
            </a:r>
            <a:r>
              <a:rPr lang="en-US" sz="2000" dirty="0" smtClean="0"/>
              <a:t> </a:t>
            </a:r>
            <a:r>
              <a:rPr lang="en-US" sz="2000" dirty="0" err="1" smtClean="0"/>
              <a:t>Ghaderi</a:t>
            </a:r>
            <a:r>
              <a:rPr lang="en-US" sz="2000" dirty="0" smtClean="0"/>
              <a:t>. “Differentiation of human neural stem cells into neural networks on graphene </a:t>
            </a:r>
            <a:r>
              <a:rPr lang="en-US" sz="2000" dirty="0" err="1" smtClean="0"/>
              <a:t>nanogrids</a:t>
            </a:r>
            <a:r>
              <a:rPr lang="en-US" sz="2000" dirty="0" smtClean="0"/>
              <a:t>.” Journal of Material Chemistry (2013) 1, 6291. </a:t>
            </a:r>
          </a:p>
        </p:txBody>
      </p:sp>
      <p:sp>
        <p:nvSpPr>
          <p:cNvPr id="462" name="Text Placeholder 461"/>
          <p:cNvSpPr>
            <a:spLocks noGrp="1"/>
          </p:cNvSpPr>
          <p:nvPr>
            <p:ph type="body" sz="quarter" idx="29"/>
          </p:nvPr>
        </p:nvSpPr>
        <p:spPr>
          <a:xfrm>
            <a:off x="32908052" y="29744178"/>
            <a:ext cx="10047018" cy="754045"/>
          </a:xfrm>
        </p:spPr>
        <p:txBody>
          <a:bodyPr/>
          <a:lstStyle/>
          <a:p>
            <a:r>
              <a:rPr lang="en-US" dirty="0" smtClean="0"/>
              <a:t>Acknowledgements </a:t>
            </a:r>
            <a:endParaRPr lang="en-US" dirty="0"/>
          </a:p>
        </p:txBody>
      </p:sp>
      <p:sp>
        <p:nvSpPr>
          <p:cNvPr id="463" name="Text Placeholder 462"/>
          <p:cNvSpPr>
            <a:spLocks noGrp="1"/>
          </p:cNvSpPr>
          <p:nvPr>
            <p:ph type="body" sz="quarter" idx="30"/>
          </p:nvPr>
        </p:nvSpPr>
        <p:spPr>
          <a:xfrm>
            <a:off x="33128460" y="30104447"/>
            <a:ext cx="10052050" cy="2231358"/>
          </a:xfrm>
        </p:spPr>
        <p:txBody>
          <a:bodyPr/>
          <a:lstStyle/>
          <a:p>
            <a:r>
              <a:rPr lang="en-US" dirty="0" err="1" smtClean="0"/>
              <a:t>Shujie</a:t>
            </a:r>
            <a:r>
              <a:rPr lang="en-US" dirty="0" smtClean="0"/>
              <a:t> </a:t>
            </a:r>
            <a:r>
              <a:rPr lang="en-US" dirty="0" err="1" smtClean="0"/>
              <a:t>Hou</a:t>
            </a:r>
            <a:r>
              <a:rPr lang="en-US" dirty="0" smtClean="0"/>
              <a:t>, Department of Chemical Engineering </a:t>
            </a:r>
          </a:p>
          <a:p>
            <a:r>
              <a:rPr lang="en-US" dirty="0" err="1" smtClean="0"/>
              <a:t>Salimah</a:t>
            </a:r>
            <a:r>
              <a:rPr lang="en-US" dirty="0"/>
              <a:t> </a:t>
            </a:r>
            <a:r>
              <a:rPr lang="en-US" dirty="0" err="1" smtClean="0"/>
              <a:t>Hussien</a:t>
            </a:r>
            <a:r>
              <a:rPr lang="en-US" dirty="0" smtClean="0"/>
              <a:t>, Department of Bioengineering</a:t>
            </a:r>
            <a:endParaRPr lang="en-US" dirty="0"/>
          </a:p>
          <a:p>
            <a:r>
              <a:rPr lang="en-US" dirty="0" smtClean="0"/>
              <a:t>Nancy </a:t>
            </a:r>
            <a:r>
              <a:rPr lang="en-US" dirty="0" err="1"/>
              <a:t>Cherim</a:t>
            </a:r>
            <a:r>
              <a:rPr lang="en-US" dirty="0"/>
              <a:t>, University Instrument </a:t>
            </a:r>
            <a:r>
              <a:rPr lang="en-US" dirty="0" smtClean="0"/>
              <a:t>Center</a:t>
            </a:r>
          </a:p>
          <a:p>
            <a:r>
              <a:rPr lang="en-US" dirty="0" smtClean="0"/>
              <a:t>Greg </a:t>
            </a:r>
            <a:r>
              <a:rPr lang="en-US" dirty="0"/>
              <a:t>L</a:t>
            </a:r>
            <a:r>
              <a:rPr lang="en-US" dirty="0" smtClean="0"/>
              <a:t>in, Center for Nanoscale Science, Harvard University </a:t>
            </a:r>
            <a:endParaRPr lang="en-US" dirty="0"/>
          </a:p>
        </p:txBody>
      </p:sp>
      <p:sp>
        <p:nvSpPr>
          <p:cNvPr id="464" name="Text Placeholder 463"/>
          <p:cNvSpPr>
            <a:spLocks noGrp="1"/>
          </p:cNvSpPr>
          <p:nvPr>
            <p:ph type="body" sz="quarter" idx="96"/>
          </p:nvPr>
        </p:nvSpPr>
        <p:spPr>
          <a:xfrm>
            <a:off x="922341" y="18394882"/>
            <a:ext cx="10056813" cy="8125279"/>
          </a:xfrm>
        </p:spPr>
        <p:txBody>
          <a:bodyPr/>
          <a:lstStyle/>
          <a:p>
            <a:pPr marL="342900" indent="-342900">
              <a:buFont typeface="Arial" panose="020B0604020202020204" pitchFamily="34" charset="0"/>
              <a:buChar char="•"/>
            </a:pPr>
            <a:r>
              <a:rPr lang="en-US" sz="3000" dirty="0" smtClean="0"/>
              <a:t>Neural </a:t>
            </a:r>
            <a:r>
              <a:rPr lang="en-US" sz="3000" dirty="0"/>
              <a:t>stem cells can be differentiated into two distinct lineages:  neurons, or glial </a:t>
            </a:r>
            <a:r>
              <a:rPr lang="en-US" sz="3000" dirty="0" smtClean="0"/>
              <a:t>cells</a:t>
            </a:r>
          </a:p>
          <a:p>
            <a:pPr marL="342900" indent="-342900">
              <a:buFont typeface="Arial" panose="020B0604020202020204" pitchFamily="34" charset="0"/>
              <a:buChar char="•"/>
            </a:pPr>
            <a:r>
              <a:rPr lang="en-US" sz="3000" dirty="0" smtClean="0"/>
              <a:t>Inducing </a:t>
            </a:r>
            <a:r>
              <a:rPr lang="en-US" sz="3000" dirty="0"/>
              <a:t>an electric field on the cells can </a:t>
            </a:r>
            <a:r>
              <a:rPr lang="en-US" sz="3000" dirty="0" smtClean="0"/>
              <a:t>cause them </a:t>
            </a:r>
            <a:r>
              <a:rPr lang="en-US" sz="3000" dirty="0"/>
              <a:t>to </a:t>
            </a:r>
            <a:r>
              <a:rPr lang="en-US" sz="3000" dirty="0" smtClean="0"/>
              <a:t>differentiate toward neurons [1]. </a:t>
            </a:r>
          </a:p>
          <a:p>
            <a:pPr marL="342900" indent="-342900">
              <a:buFont typeface="Arial" panose="020B0604020202020204" pitchFamily="34" charset="0"/>
              <a:buChar char="•"/>
            </a:pPr>
            <a:r>
              <a:rPr lang="en-US" sz="3000" dirty="0" smtClean="0"/>
              <a:t>Unfortunately inducing electrical </a:t>
            </a:r>
            <a:r>
              <a:rPr lang="en-US" sz="3000" dirty="0"/>
              <a:t>field can be </a:t>
            </a:r>
            <a:r>
              <a:rPr lang="en-US" sz="3000" dirty="0" smtClean="0"/>
              <a:t>cytotoxic [1]</a:t>
            </a:r>
          </a:p>
          <a:p>
            <a:pPr marL="342900" indent="-342900">
              <a:buFont typeface="Arial" panose="020B0604020202020204" pitchFamily="34" charset="0"/>
              <a:buChar char="•"/>
            </a:pPr>
            <a:r>
              <a:rPr lang="en-US" sz="3000" dirty="0"/>
              <a:t>Recently, a novel method to apply an electric field to </a:t>
            </a:r>
            <a:r>
              <a:rPr lang="en-US" sz="3000" dirty="0" err="1"/>
              <a:t>hNSCs</a:t>
            </a:r>
            <a:r>
              <a:rPr lang="en-US" sz="3000" dirty="0"/>
              <a:t> was </a:t>
            </a:r>
            <a:r>
              <a:rPr lang="en-US" sz="3000" dirty="0" smtClean="0"/>
              <a:t>reported  [</a:t>
            </a:r>
            <a:r>
              <a:rPr lang="en-US" sz="3000" dirty="0"/>
              <a:t>2</a:t>
            </a:r>
            <a:r>
              <a:rPr lang="en-US" sz="3000" dirty="0" smtClean="0"/>
              <a:t>]. </a:t>
            </a:r>
          </a:p>
          <a:p>
            <a:pPr marL="342900" indent="-342900">
              <a:buFont typeface="Arial" panose="020B0604020202020204" pitchFamily="34" charset="0"/>
              <a:buChar char="•"/>
            </a:pPr>
            <a:r>
              <a:rPr lang="en-US" sz="3000" dirty="0" smtClean="0"/>
              <a:t>This </a:t>
            </a:r>
            <a:r>
              <a:rPr lang="en-US" sz="3000" dirty="0"/>
              <a:t>method relies on the generation of free electrons on the surface of titanium dioxide (TiO</a:t>
            </a:r>
            <a:r>
              <a:rPr lang="en-US" sz="3000" baseline="-25000" dirty="0"/>
              <a:t>2</a:t>
            </a:r>
            <a:r>
              <a:rPr lang="en-US" sz="3000" dirty="0"/>
              <a:t>) by UV irradiation. </a:t>
            </a:r>
            <a:endParaRPr lang="en-US" sz="3000" dirty="0" smtClean="0"/>
          </a:p>
          <a:p>
            <a:pPr marL="342900" indent="-342900">
              <a:buFont typeface="Arial" panose="020B0604020202020204" pitchFamily="34" charset="0"/>
              <a:buChar char="•"/>
            </a:pPr>
            <a:r>
              <a:rPr lang="en-US" sz="3000" dirty="0"/>
              <a:t>UV which causes chromosomal damages to the cells </a:t>
            </a:r>
            <a:r>
              <a:rPr lang="en-US" sz="3000" dirty="0" smtClean="0"/>
              <a:t>and has short tissue penetration. </a:t>
            </a:r>
          </a:p>
          <a:p>
            <a:pPr marL="342900" indent="-342900">
              <a:buFont typeface="Arial" panose="020B0604020202020204" pitchFamily="34" charset="0"/>
              <a:buChar char="•"/>
            </a:pPr>
            <a:r>
              <a:rPr lang="en-US" sz="3000" dirty="0" smtClean="0"/>
              <a:t>Visible light is not harmful to cells and can penetrate tissue for implantable devices </a:t>
            </a:r>
          </a:p>
          <a:p>
            <a:pPr marL="342900" indent="-342900">
              <a:buFont typeface="Arial" panose="020B0604020202020204" pitchFamily="34" charset="0"/>
              <a:buChar char="•"/>
            </a:pPr>
            <a:endParaRPr lang="en-US" sz="3000" dirty="0" smtClean="0"/>
          </a:p>
          <a:p>
            <a:pPr marL="342900" indent="-342900">
              <a:buFont typeface="Arial" panose="020B0604020202020204" pitchFamily="34" charset="0"/>
              <a:buChar char="•"/>
            </a:pPr>
            <a:endParaRPr lang="en-US" sz="3000" dirty="0" smtClean="0"/>
          </a:p>
        </p:txBody>
      </p:sp>
      <p:sp>
        <p:nvSpPr>
          <p:cNvPr id="465" name="Text Placeholder 464"/>
          <p:cNvSpPr>
            <a:spLocks noGrp="1"/>
          </p:cNvSpPr>
          <p:nvPr>
            <p:ph type="body" sz="quarter" idx="150"/>
          </p:nvPr>
        </p:nvSpPr>
        <p:spPr/>
        <p:txBody>
          <a:bodyPr/>
          <a:lstStyle/>
          <a:p>
            <a:r>
              <a:rPr lang="en-US" dirty="0"/>
              <a:t>Department Chemical Engineering , University of New Hampshire, Durham NH, USA </a:t>
            </a:r>
          </a:p>
          <a:p>
            <a:endParaRPr lang="en-US" dirty="0"/>
          </a:p>
        </p:txBody>
      </p:sp>
      <p:sp>
        <p:nvSpPr>
          <p:cNvPr id="466" name="Text Placeholder 465"/>
          <p:cNvSpPr>
            <a:spLocks noGrp="1"/>
          </p:cNvSpPr>
          <p:nvPr>
            <p:ph type="body" sz="quarter" idx="151"/>
          </p:nvPr>
        </p:nvSpPr>
        <p:spPr/>
        <p:txBody>
          <a:bodyPr>
            <a:normAutofit fontScale="92500" lnSpcReduction="10000"/>
          </a:bodyPr>
          <a:lstStyle/>
          <a:p>
            <a:r>
              <a:rPr lang="en-US" dirty="0"/>
              <a:t>Alison </a:t>
            </a:r>
            <a:r>
              <a:rPr lang="en-US" dirty="0" smtClean="0"/>
              <a:t>Deyett and  Kyung Jae Jeong</a:t>
            </a:r>
            <a:endParaRPr lang="en-US" dirty="0"/>
          </a:p>
        </p:txBody>
      </p:sp>
      <p:sp>
        <p:nvSpPr>
          <p:cNvPr id="467" name="Text Placeholder 466"/>
          <p:cNvSpPr>
            <a:spLocks noGrp="1"/>
          </p:cNvSpPr>
          <p:nvPr>
            <p:ph type="body" sz="quarter" idx="153"/>
          </p:nvPr>
        </p:nvSpPr>
        <p:spPr>
          <a:xfrm>
            <a:off x="0" y="465813"/>
            <a:ext cx="43891200" cy="1637973"/>
          </a:xfrm>
        </p:spPr>
        <p:txBody>
          <a:bodyPr>
            <a:noAutofit/>
          </a:bodyPr>
          <a:lstStyle/>
          <a:p>
            <a:r>
              <a:rPr lang="en-US" sz="7200" b="1" dirty="0"/>
              <a:t>Differentiation of Neural Stem Cells into Neurons </a:t>
            </a:r>
            <a:r>
              <a:rPr lang="en-US" sz="7200" b="1" dirty="0" smtClean="0"/>
              <a:t>by Visible </a:t>
            </a:r>
            <a:r>
              <a:rPr lang="en-US" sz="7200" b="1" dirty="0"/>
              <a:t>Light‐ Induced Electrical Stimulation</a:t>
            </a:r>
          </a:p>
        </p:txBody>
      </p:sp>
      <p:pic>
        <p:nvPicPr>
          <p:cNvPr id="4102" name="Picture 6" descr="C:\Users\Ali\AppData\Local\Temp\EmblemWhiteDigital_RGB.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0030" y="1347266"/>
            <a:ext cx="2372914" cy="3134628"/>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68672" y="1438942"/>
            <a:ext cx="2371725" cy="3133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 name="Picture 23"/>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218084" y="6302794"/>
            <a:ext cx="7351746" cy="4572000"/>
          </a:xfrm>
          <a:prstGeom prst="rect">
            <a:avLst/>
          </a:prstGeom>
          <a:noFill/>
        </p:spPr>
      </p:pic>
      <p:grpSp>
        <p:nvGrpSpPr>
          <p:cNvPr id="13" name="Group 12"/>
          <p:cNvGrpSpPr/>
          <p:nvPr/>
        </p:nvGrpSpPr>
        <p:grpSpPr>
          <a:xfrm>
            <a:off x="11670560" y="14691002"/>
            <a:ext cx="10389303" cy="5710928"/>
            <a:chOff x="11618595" y="16079804"/>
            <a:chExt cx="10389303" cy="5710928"/>
          </a:xfrm>
        </p:grpSpPr>
        <p:sp>
          <p:nvSpPr>
            <p:cNvPr id="25" name="Text Placeholder 454"/>
            <p:cNvSpPr txBox="1">
              <a:spLocks/>
            </p:cNvSpPr>
            <p:nvPr/>
          </p:nvSpPr>
          <p:spPr>
            <a:xfrm>
              <a:off x="11618595" y="16079804"/>
              <a:ext cx="10048875" cy="754045"/>
            </a:xfrm>
            <a:prstGeom prst="rect">
              <a:avLst/>
            </a:prstGeom>
            <a:noFill/>
          </p:spPr>
          <p:txBody>
            <a:bodyPr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dirty="0" smtClean="0"/>
                <a:t>Scanning Electron Microscopy  (SEM )</a:t>
              </a:r>
              <a:endParaRPr lang="en-US" dirty="0"/>
            </a:p>
          </p:txBody>
        </p:sp>
        <p:grpSp>
          <p:nvGrpSpPr>
            <p:cNvPr id="4" name="Group 3"/>
            <p:cNvGrpSpPr/>
            <p:nvPr/>
          </p:nvGrpSpPr>
          <p:grpSpPr>
            <a:xfrm>
              <a:off x="11722015" y="16725155"/>
              <a:ext cx="3467100" cy="3457066"/>
              <a:chOff x="12034949" y="18191021"/>
              <a:chExt cx="3467100" cy="3457066"/>
            </a:xfrm>
          </p:grpSpPr>
          <p:pic>
            <p:nvPicPr>
              <p:cNvPr id="4105" name="Picture 9" descr="C:\Users\Ali\Documents\Research Jeong Lab\TiO2 Project\SEM_EDS\02-09-16 SEM_EDS\1hr_5um.png"/>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034949" y="18676287"/>
                <a:ext cx="3143722" cy="29718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2034949" y="18191021"/>
                <a:ext cx="34671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TiO</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Deposition - 1hr</a:t>
                </a:r>
                <a:endParaRPr lang="en-US" sz="2400" dirty="0">
                  <a:solidFill>
                    <a:srgbClr val="002060"/>
                  </a:solidFill>
                  <a:latin typeface="Times New Roman" panose="02020603050405020304" pitchFamily="18" charset="0"/>
                  <a:cs typeface="Times New Roman" panose="02020603050405020304" pitchFamily="18" charset="0"/>
                </a:endParaRPr>
              </a:p>
            </p:txBody>
          </p:sp>
        </p:grpSp>
        <p:grpSp>
          <p:nvGrpSpPr>
            <p:cNvPr id="5" name="Group 4"/>
            <p:cNvGrpSpPr/>
            <p:nvPr/>
          </p:nvGrpSpPr>
          <p:grpSpPr>
            <a:xfrm>
              <a:off x="14981697" y="16725155"/>
              <a:ext cx="3467100" cy="3451916"/>
              <a:chOff x="11971735" y="22262844"/>
              <a:chExt cx="3467100" cy="3451916"/>
            </a:xfrm>
          </p:grpSpPr>
          <p:pic>
            <p:nvPicPr>
              <p:cNvPr id="4106" name="Picture 10" descr="C:\Users\Ali\Documents\Research Jeong Lab\TiO2 Project\SEM_EDS\02-09-16 SEM_EDS\4hr_5um_3.png"/>
              <p:cNvPicPr>
                <a:picLocks noChangeAspect="1" noChangeArrowheads="1"/>
              </p:cNvPicPr>
              <p:nvPr/>
            </p:nvPicPr>
            <p:blipFill>
              <a:blip r:embed="rId9" cstate="print">
                <a:extLst>
                  <a:ext uri="{BEBA8EAE-BF5A-486C-A8C5-ECC9F3942E4B}">
                    <a14:imgProps xmlns:a14="http://schemas.microsoft.com/office/drawing/2010/main">
                      <a14:imgLayer r:embed="rId10">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034949" y="22742960"/>
                <a:ext cx="3143722" cy="2971800"/>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p:cNvSpPr txBox="1"/>
              <p:nvPr/>
            </p:nvSpPr>
            <p:spPr>
              <a:xfrm>
                <a:off x="11971735" y="22262844"/>
                <a:ext cx="3467100"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TiO</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Deposition - 4hr</a:t>
                </a:r>
                <a:endParaRPr lang="en-US" sz="2400" dirty="0">
                  <a:solidFill>
                    <a:srgbClr val="002060"/>
                  </a:solidFill>
                  <a:latin typeface="Times New Roman" panose="02020603050405020304" pitchFamily="18" charset="0"/>
                  <a:cs typeface="Times New Roman" panose="02020603050405020304" pitchFamily="18" charset="0"/>
                </a:endParaRPr>
              </a:p>
            </p:txBody>
          </p:sp>
        </p:grpSp>
        <p:grpSp>
          <p:nvGrpSpPr>
            <p:cNvPr id="6" name="Group 5"/>
            <p:cNvGrpSpPr/>
            <p:nvPr/>
          </p:nvGrpSpPr>
          <p:grpSpPr>
            <a:xfrm>
              <a:off x="18364696" y="16669788"/>
              <a:ext cx="3643202" cy="3504708"/>
              <a:chOff x="12164694" y="26296735"/>
              <a:chExt cx="3643202" cy="3504708"/>
            </a:xfrm>
          </p:grpSpPr>
          <p:pic>
            <p:nvPicPr>
              <p:cNvPr id="4107" name="Picture 11" descr="C:\Users\Ali\Documents\Research Jeong Lab\TiO2 Project\SEM_EDS\02-09-16 SEM_EDS\24hr_5um_2.png"/>
              <p:cNvPicPr>
                <a:picLocks noChangeAspect="1" noChangeArrowheads="1"/>
              </p:cNvPicPr>
              <p:nvPr/>
            </p:nvPicPr>
            <p:blipFill>
              <a:blip r:embed="rId11" cstate="print">
                <a:extLst>
                  <a:ext uri="{BEBA8EAE-BF5A-486C-A8C5-ECC9F3942E4B}">
                    <a14:imgProps xmlns:a14="http://schemas.microsoft.com/office/drawing/2010/main">
                      <a14:imgLayer r:embed="rId12">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12164694" y="26829643"/>
                <a:ext cx="3143722" cy="2971800"/>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12164694" y="26296735"/>
                <a:ext cx="3643202" cy="461665"/>
              </a:xfrm>
              <a:prstGeom prst="rect">
                <a:avLst/>
              </a:prstGeom>
              <a:noFill/>
            </p:spPr>
            <p:txBody>
              <a:bodyPr wrap="square" rtlCol="0">
                <a:spAutoFit/>
              </a:bodyPr>
              <a:lstStyle/>
              <a:p>
                <a:r>
                  <a:rPr lang="en-US" sz="2400" dirty="0" smtClean="0">
                    <a:solidFill>
                      <a:srgbClr val="002060"/>
                    </a:solidFill>
                    <a:latin typeface="Times New Roman" panose="02020603050405020304" pitchFamily="18" charset="0"/>
                    <a:cs typeface="Times New Roman" panose="02020603050405020304" pitchFamily="18" charset="0"/>
                  </a:rPr>
                  <a:t>TiO</a:t>
                </a:r>
                <a:r>
                  <a:rPr lang="en-US" sz="2400" baseline="-25000" dirty="0" smtClean="0">
                    <a:solidFill>
                      <a:srgbClr val="002060"/>
                    </a:solidFill>
                    <a:latin typeface="Times New Roman" panose="02020603050405020304" pitchFamily="18" charset="0"/>
                    <a:cs typeface="Times New Roman" panose="02020603050405020304" pitchFamily="18" charset="0"/>
                  </a:rPr>
                  <a:t>2 </a:t>
                </a:r>
                <a:r>
                  <a:rPr lang="en-US" sz="2400" dirty="0" smtClean="0">
                    <a:solidFill>
                      <a:srgbClr val="002060"/>
                    </a:solidFill>
                    <a:latin typeface="Times New Roman" panose="02020603050405020304" pitchFamily="18" charset="0"/>
                    <a:cs typeface="Times New Roman" panose="02020603050405020304" pitchFamily="18" charset="0"/>
                  </a:rPr>
                  <a:t>Deposition - 24hr</a:t>
                </a:r>
                <a:endParaRPr lang="en-US" sz="2400" dirty="0">
                  <a:solidFill>
                    <a:srgbClr val="002060"/>
                  </a:solidFill>
                  <a:latin typeface="Times New Roman" panose="02020603050405020304" pitchFamily="18" charset="0"/>
                  <a:cs typeface="Times New Roman" panose="02020603050405020304" pitchFamily="18" charset="0"/>
                </a:endParaRPr>
              </a:p>
            </p:txBody>
          </p:sp>
        </p:grpSp>
        <p:sp>
          <p:nvSpPr>
            <p:cNvPr id="8" name="TextBox 7"/>
            <p:cNvSpPr txBox="1"/>
            <p:nvPr/>
          </p:nvSpPr>
          <p:spPr>
            <a:xfrm>
              <a:off x="11722015" y="20313404"/>
              <a:ext cx="9549029" cy="1477328"/>
            </a:xfrm>
            <a:prstGeom prst="rect">
              <a:avLst/>
            </a:prstGeom>
            <a:noFill/>
          </p:spPr>
          <p:txBody>
            <a:bodyPr wrap="square" rtlCol="0">
              <a:spAutoFit/>
            </a:bodyPr>
            <a:lstStyle/>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As the reaction time increased the particle density of TiO</a:t>
              </a:r>
              <a:r>
                <a:rPr lang="en-US" sz="3000" baseline="-25000" dirty="0" smtClean="0">
                  <a:solidFill>
                    <a:schemeClr val="accent5">
                      <a:lumMod val="50000"/>
                    </a:schemeClr>
                  </a:solidFill>
                  <a:latin typeface="Times New Roman" panose="02020603050405020304" pitchFamily="18" charset="0"/>
                  <a:cs typeface="Times New Roman" panose="02020603050405020304" pitchFamily="18" charset="0"/>
                </a:rPr>
                <a:t>2 </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also increased. </a:t>
              </a:r>
            </a:p>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Crystalline structures begin to form after 24 </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hours </a:t>
              </a:r>
              <a:endParaRPr lang="en-US" sz="3000" dirty="0" smtClean="0">
                <a:solidFill>
                  <a:schemeClr val="accent5">
                    <a:lumMod val="50000"/>
                  </a:schemeClr>
                </a:solidFill>
                <a:latin typeface="Times New Roman" panose="02020603050405020304" pitchFamily="18" charset="0"/>
                <a:cs typeface="Times New Roman" panose="02020603050405020304" pitchFamily="18" charset="0"/>
              </a:endParaRPr>
            </a:p>
          </p:txBody>
        </p:sp>
      </p:grpSp>
      <p:sp>
        <p:nvSpPr>
          <p:cNvPr id="40" name="Text Placeholder 456"/>
          <p:cNvSpPr txBox="1">
            <a:spLocks/>
          </p:cNvSpPr>
          <p:nvPr/>
        </p:nvSpPr>
        <p:spPr>
          <a:xfrm>
            <a:off x="11587166" y="25153397"/>
            <a:ext cx="10058400" cy="754045"/>
          </a:xfrm>
          <a:prstGeom prst="rect">
            <a:avLst/>
          </a:prstGeom>
          <a:noFill/>
        </p:spPr>
        <p:txBody>
          <a:bodyPr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dirty="0" smtClean="0"/>
              <a:t>Absorbance </a:t>
            </a:r>
            <a:endParaRPr lang="en-US" dirty="0"/>
          </a:p>
        </p:txBody>
      </p:sp>
      <p:sp>
        <p:nvSpPr>
          <p:cNvPr id="41" name="Text Placeholder 457"/>
          <p:cNvSpPr txBox="1">
            <a:spLocks/>
          </p:cNvSpPr>
          <p:nvPr/>
        </p:nvSpPr>
        <p:spPr>
          <a:xfrm>
            <a:off x="32891010" y="14057122"/>
            <a:ext cx="10047018" cy="754045"/>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dirty="0" smtClean="0"/>
              <a:t>Summary</a:t>
            </a:r>
            <a:endParaRPr lang="en-US" dirty="0"/>
          </a:p>
        </p:txBody>
      </p:sp>
      <p:sp>
        <p:nvSpPr>
          <p:cNvPr id="43" name="Text Placeholder 454"/>
          <p:cNvSpPr txBox="1">
            <a:spLocks/>
          </p:cNvSpPr>
          <p:nvPr/>
        </p:nvSpPr>
        <p:spPr>
          <a:xfrm>
            <a:off x="33191522" y="5697289"/>
            <a:ext cx="10048875" cy="754045"/>
          </a:xfrm>
          <a:prstGeom prst="rect">
            <a:avLst/>
          </a:prstGeom>
          <a:noFill/>
        </p:spPr>
        <p:txBody>
          <a:bodyPr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dirty="0" smtClean="0"/>
              <a:t>Initial Cell Adhesion</a:t>
            </a:r>
            <a:endParaRPr lang="en-US" dirty="0"/>
          </a:p>
        </p:txBody>
      </p:sp>
      <p:grpSp>
        <p:nvGrpSpPr>
          <p:cNvPr id="14" name="Group 13"/>
          <p:cNvGrpSpPr/>
          <p:nvPr/>
        </p:nvGrpSpPr>
        <p:grpSpPr>
          <a:xfrm>
            <a:off x="11382153" y="20402833"/>
            <a:ext cx="10332681" cy="4817684"/>
            <a:chOff x="11587166" y="23605869"/>
            <a:chExt cx="10332681" cy="4817684"/>
          </a:xfrm>
        </p:grpSpPr>
        <p:sp>
          <p:nvSpPr>
            <p:cNvPr id="53" name="Text Placeholder 454"/>
            <p:cNvSpPr txBox="1">
              <a:spLocks/>
            </p:cNvSpPr>
            <p:nvPr/>
          </p:nvSpPr>
          <p:spPr>
            <a:xfrm>
              <a:off x="11587166" y="23605869"/>
              <a:ext cx="10048875" cy="754045"/>
            </a:xfrm>
            <a:prstGeom prst="rect">
              <a:avLst/>
            </a:prstGeom>
            <a:noFill/>
          </p:spPr>
          <p:txBody>
            <a:bodyPr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dirty="0" smtClean="0"/>
                <a:t>Energy Dispersion X-ray Spectroscopy (EDS)</a:t>
              </a:r>
              <a:endParaRPr lang="en-US" dirty="0"/>
            </a:p>
          </p:txBody>
        </p:sp>
        <p:grpSp>
          <p:nvGrpSpPr>
            <p:cNvPr id="9" name="Group 8"/>
            <p:cNvGrpSpPr/>
            <p:nvPr/>
          </p:nvGrpSpPr>
          <p:grpSpPr>
            <a:xfrm>
              <a:off x="12061891" y="24355010"/>
              <a:ext cx="3467100" cy="2325430"/>
              <a:chOff x="11709466" y="24359914"/>
              <a:chExt cx="3467100" cy="2325430"/>
            </a:xfrm>
          </p:grpSpPr>
          <p:pic>
            <p:nvPicPr>
              <p:cNvPr id="54" name="Picture 53"/>
              <p:cNvPicPr/>
              <p:nvPr/>
            </p:nvPicPr>
            <p:blipFill rotWithShape="1">
              <a:blip r:embed="rId13" cstate="print">
                <a:extLst>
                  <a:ext uri="{28A0092B-C50C-407E-A947-70E740481C1C}">
                    <a14:useLocalDpi xmlns:a14="http://schemas.microsoft.com/office/drawing/2010/main" val="0"/>
                  </a:ext>
                </a:extLst>
              </a:blip>
              <a:srcRect r="39349"/>
              <a:stretch/>
            </p:blipFill>
            <p:spPr bwMode="auto">
              <a:xfrm>
                <a:off x="11816947" y="24760024"/>
                <a:ext cx="2820035" cy="1925320"/>
              </a:xfrm>
              <a:prstGeom prst="rect">
                <a:avLst/>
              </a:prstGeom>
              <a:noFill/>
              <a:ln>
                <a:noFill/>
              </a:ln>
              <a:extLst>
                <a:ext uri="{53640926-AAD7-44D8-BBD7-CCE9431645EC}">
                  <a14:shadowObscured xmlns:a14="http://schemas.microsoft.com/office/drawing/2010/main"/>
                </a:ext>
              </a:extLst>
            </p:spPr>
          </p:pic>
          <p:sp>
            <p:nvSpPr>
              <p:cNvPr id="57" name="TextBox 56"/>
              <p:cNvSpPr txBox="1"/>
              <p:nvPr/>
            </p:nvSpPr>
            <p:spPr>
              <a:xfrm>
                <a:off x="11709466" y="24359914"/>
                <a:ext cx="3467100" cy="400110"/>
              </a:xfrm>
              <a:prstGeom prst="rect">
                <a:avLst/>
              </a:prstGeom>
              <a:noFill/>
            </p:spPr>
            <p:txBody>
              <a:bodyPr wrap="square" rtlCol="0">
                <a:spAutoFit/>
              </a:bodyPr>
              <a:lstStyle/>
              <a:p>
                <a:r>
                  <a:rPr lang="en-US" sz="2000" dirty="0" smtClean="0">
                    <a:solidFill>
                      <a:srgbClr val="002060"/>
                    </a:solidFill>
                    <a:latin typeface="Times New Roman" panose="02020603050405020304" pitchFamily="18" charset="0"/>
                    <a:cs typeface="Times New Roman" panose="02020603050405020304" pitchFamily="18" charset="0"/>
                  </a:rPr>
                  <a:t>TiO</a:t>
                </a:r>
                <a:r>
                  <a:rPr lang="en-US" sz="2000" baseline="-25000" dirty="0" smtClean="0">
                    <a:solidFill>
                      <a:srgbClr val="002060"/>
                    </a:solidFill>
                    <a:latin typeface="Times New Roman" panose="02020603050405020304" pitchFamily="18" charset="0"/>
                    <a:cs typeface="Times New Roman" panose="02020603050405020304" pitchFamily="18" charset="0"/>
                  </a:rPr>
                  <a:t>2 </a:t>
                </a:r>
                <a:r>
                  <a:rPr lang="en-US" sz="2000" dirty="0" smtClean="0">
                    <a:solidFill>
                      <a:srgbClr val="002060"/>
                    </a:solidFill>
                    <a:latin typeface="Times New Roman" panose="02020603050405020304" pitchFamily="18" charset="0"/>
                    <a:cs typeface="Times New Roman" panose="02020603050405020304" pitchFamily="18" charset="0"/>
                  </a:rPr>
                  <a:t>Deposited 1hr</a:t>
                </a:r>
                <a:endParaRPr lang="en-US" sz="2000" dirty="0">
                  <a:solidFill>
                    <a:srgbClr val="002060"/>
                  </a:solidFill>
                  <a:latin typeface="Times New Roman" panose="02020603050405020304" pitchFamily="18" charset="0"/>
                  <a:cs typeface="Times New Roman" panose="02020603050405020304" pitchFamily="18" charset="0"/>
                </a:endParaRPr>
              </a:p>
            </p:txBody>
          </p:sp>
        </p:grpSp>
        <p:grpSp>
          <p:nvGrpSpPr>
            <p:cNvPr id="10" name="Group 9"/>
            <p:cNvGrpSpPr/>
            <p:nvPr/>
          </p:nvGrpSpPr>
          <p:grpSpPr>
            <a:xfrm>
              <a:off x="15344004" y="24355010"/>
              <a:ext cx="3467100" cy="2313448"/>
              <a:chOff x="14762979" y="24373928"/>
              <a:chExt cx="3467100" cy="2313448"/>
            </a:xfrm>
          </p:grpSpPr>
          <p:pic>
            <p:nvPicPr>
              <p:cNvPr id="55" name="Picture 54"/>
              <p:cNvPicPr/>
              <p:nvPr/>
            </p:nvPicPr>
            <p:blipFill rotWithShape="1">
              <a:blip r:embed="rId14" cstate="print">
                <a:extLst>
                  <a:ext uri="{28A0092B-C50C-407E-A947-70E740481C1C}">
                    <a14:useLocalDpi xmlns:a14="http://schemas.microsoft.com/office/drawing/2010/main" val="0"/>
                  </a:ext>
                </a:extLst>
              </a:blip>
              <a:srcRect r="39645"/>
              <a:stretch/>
            </p:blipFill>
            <p:spPr bwMode="auto">
              <a:xfrm>
                <a:off x="14865737" y="24757992"/>
                <a:ext cx="2552065" cy="1929384"/>
              </a:xfrm>
              <a:prstGeom prst="rect">
                <a:avLst/>
              </a:prstGeom>
              <a:noFill/>
              <a:ln>
                <a:noFill/>
              </a:ln>
              <a:extLst>
                <a:ext uri="{53640926-AAD7-44D8-BBD7-CCE9431645EC}">
                  <a14:shadowObscured xmlns:a14="http://schemas.microsoft.com/office/drawing/2010/main"/>
                </a:ext>
              </a:extLst>
            </p:spPr>
          </p:pic>
          <p:sp>
            <p:nvSpPr>
              <p:cNvPr id="58" name="TextBox 57"/>
              <p:cNvSpPr txBox="1"/>
              <p:nvPr/>
            </p:nvSpPr>
            <p:spPr>
              <a:xfrm>
                <a:off x="14762979" y="24373928"/>
                <a:ext cx="3467100" cy="400110"/>
              </a:xfrm>
              <a:prstGeom prst="rect">
                <a:avLst/>
              </a:prstGeom>
              <a:noFill/>
            </p:spPr>
            <p:txBody>
              <a:bodyPr wrap="square" rtlCol="0">
                <a:spAutoFit/>
              </a:bodyPr>
              <a:lstStyle/>
              <a:p>
                <a:r>
                  <a:rPr lang="en-US" sz="2000" dirty="0" smtClean="0">
                    <a:solidFill>
                      <a:srgbClr val="002060"/>
                    </a:solidFill>
                    <a:latin typeface="Times New Roman" panose="02020603050405020304" pitchFamily="18" charset="0"/>
                    <a:cs typeface="Times New Roman" panose="02020603050405020304" pitchFamily="18" charset="0"/>
                  </a:rPr>
                  <a:t>TiO</a:t>
                </a:r>
                <a:r>
                  <a:rPr lang="en-US" sz="2000" baseline="-25000" dirty="0" smtClean="0">
                    <a:solidFill>
                      <a:srgbClr val="002060"/>
                    </a:solidFill>
                    <a:latin typeface="Times New Roman" panose="02020603050405020304" pitchFamily="18" charset="0"/>
                    <a:cs typeface="Times New Roman" panose="02020603050405020304" pitchFamily="18" charset="0"/>
                  </a:rPr>
                  <a:t>2 </a:t>
                </a:r>
                <a:r>
                  <a:rPr lang="en-US" sz="2000" dirty="0" smtClean="0">
                    <a:solidFill>
                      <a:srgbClr val="002060"/>
                    </a:solidFill>
                    <a:latin typeface="Times New Roman" panose="02020603050405020304" pitchFamily="18" charset="0"/>
                    <a:cs typeface="Times New Roman" panose="02020603050405020304" pitchFamily="18" charset="0"/>
                  </a:rPr>
                  <a:t>Deposited 4hr</a:t>
                </a:r>
                <a:endParaRPr lang="en-US" sz="2000" dirty="0">
                  <a:solidFill>
                    <a:srgbClr val="002060"/>
                  </a:solidFill>
                  <a:latin typeface="Times New Roman" panose="02020603050405020304" pitchFamily="18" charset="0"/>
                  <a:cs typeface="Times New Roman" panose="02020603050405020304" pitchFamily="18" charset="0"/>
                </a:endParaRPr>
              </a:p>
            </p:txBody>
          </p:sp>
        </p:grpSp>
        <p:grpSp>
          <p:nvGrpSpPr>
            <p:cNvPr id="11" name="Group 10"/>
            <p:cNvGrpSpPr/>
            <p:nvPr/>
          </p:nvGrpSpPr>
          <p:grpSpPr>
            <a:xfrm>
              <a:off x="18448797" y="24355010"/>
              <a:ext cx="3471050" cy="2330334"/>
              <a:chOff x="18448797" y="24500217"/>
              <a:chExt cx="3471050" cy="2330334"/>
            </a:xfrm>
          </p:grpSpPr>
          <p:pic>
            <p:nvPicPr>
              <p:cNvPr id="56" name="Picture 55"/>
              <p:cNvPicPr/>
              <p:nvPr/>
            </p:nvPicPr>
            <p:blipFill rotWithShape="1">
              <a:blip r:embed="rId15" cstate="print">
                <a:extLst>
                  <a:ext uri="{28A0092B-C50C-407E-A947-70E740481C1C}">
                    <a14:useLocalDpi xmlns:a14="http://schemas.microsoft.com/office/drawing/2010/main" val="0"/>
                  </a:ext>
                </a:extLst>
              </a:blip>
              <a:srcRect r="40238"/>
              <a:stretch/>
            </p:blipFill>
            <p:spPr bwMode="auto">
              <a:xfrm>
                <a:off x="18448797" y="24901421"/>
                <a:ext cx="2779395" cy="1929130"/>
              </a:xfrm>
              <a:prstGeom prst="rect">
                <a:avLst/>
              </a:prstGeom>
              <a:noFill/>
              <a:ln>
                <a:noFill/>
              </a:ln>
              <a:extLst>
                <a:ext uri="{53640926-AAD7-44D8-BBD7-CCE9431645EC}">
                  <a14:shadowObscured xmlns:a14="http://schemas.microsoft.com/office/drawing/2010/main"/>
                </a:ext>
              </a:extLst>
            </p:spPr>
          </p:pic>
          <p:sp>
            <p:nvSpPr>
              <p:cNvPr id="59" name="TextBox 58"/>
              <p:cNvSpPr txBox="1"/>
              <p:nvPr/>
            </p:nvSpPr>
            <p:spPr>
              <a:xfrm>
                <a:off x="18452747" y="24500217"/>
                <a:ext cx="3467100" cy="400110"/>
              </a:xfrm>
              <a:prstGeom prst="rect">
                <a:avLst/>
              </a:prstGeom>
              <a:noFill/>
            </p:spPr>
            <p:txBody>
              <a:bodyPr wrap="square" rtlCol="0">
                <a:spAutoFit/>
              </a:bodyPr>
              <a:lstStyle/>
              <a:p>
                <a:r>
                  <a:rPr lang="en-US" sz="2000" dirty="0" smtClean="0">
                    <a:solidFill>
                      <a:srgbClr val="002060"/>
                    </a:solidFill>
                    <a:latin typeface="Times New Roman" panose="02020603050405020304" pitchFamily="18" charset="0"/>
                    <a:cs typeface="Times New Roman" panose="02020603050405020304" pitchFamily="18" charset="0"/>
                  </a:rPr>
                  <a:t>TiO</a:t>
                </a:r>
                <a:r>
                  <a:rPr lang="en-US" sz="2000" baseline="-25000" dirty="0" smtClean="0">
                    <a:solidFill>
                      <a:srgbClr val="002060"/>
                    </a:solidFill>
                    <a:latin typeface="Times New Roman" panose="02020603050405020304" pitchFamily="18" charset="0"/>
                    <a:cs typeface="Times New Roman" panose="02020603050405020304" pitchFamily="18" charset="0"/>
                  </a:rPr>
                  <a:t>2 </a:t>
                </a:r>
                <a:r>
                  <a:rPr lang="en-US" sz="2000" dirty="0" smtClean="0">
                    <a:solidFill>
                      <a:srgbClr val="002060"/>
                    </a:solidFill>
                    <a:latin typeface="Times New Roman" panose="02020603050405020304" pitchFamily="18" charset="0"/>
                    <a:cs typeface="Times New Roman" panose="02020603050405020304" pitchFamily="18" charset="0"/>
                  </a:rPr>
                  <a:t>Deposited 24hr</a:t>
                </a:r>
                <a:endParaRPr lang="en-US" sz="2000" dirty="0">
                  <a:solidFill>
                    <a:srgbClr val="002060"/>
                  </a:solidFill>
                  <a:latin typeface="Times New Roman" panose="02020603050405020304" pitchFamily="18" charset="0"/>
                  <a:cs typeface="Times New Roman" panose="02020603050405020304" pitchFamily="18" charset="0"/>
                </a:endParaRPr>
              </a:p>
            </p:txBody>
          </p:sp>
        </p:grpSp>
        <p:sp>
          <p:nvSpPr>
            <p:cNvPr id="12" name="TextBox 11"/>
            <p:cNvSpPr txBox="1"/>
            <p:nvPr/>
          </p:nvSpPr>
          <p:spPr>
            <a:xfrm>
              <a:off x="12061891" y="26946225"/>
              <a:ext cx="8940734" cy="1477328"/>
            </a:xfrm>
            <a:prstGeom prst="rect">
              <a:avLst/>
            </a:prstGeom>
            <a:noFill/>
          </p:spPr>
          <p:txBody>
            <a:bodyPr wrap="square" rtlCol="0">
              <a:spAutoFit/>
            </a:bodyPr>
            <a:lstStyle/>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a:t>
              </a:r>
              <a:r>
                <a:rPr lang="en-US" sz="3000" dirty="0" err="1" smtClean="0">
                  <a:solidFill>
                    <a:schemeClr val="accent5">
                      <a:lumMod val="50000"/>
                    </a:schemeClr>
                  </a:solidFill>
                  <a:latin typeface="Times New Roman" panose="02020603050405020304" pitchFamily="18" charset="0"/>
                  <a:cs typeface="Times New Roman" panose="02020603050405020304" pitchFamily="18" charset="0"/>
                </a:rPr>
                <a:t>Ti</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peak increases as the reaction time increases. </a:t>
              </a:r>
            </a:p>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As the reaction time increases the silicon, oxygen and aluminum peaks decrease. </a:t>
              </a:r>
              <a:endParaRPr lang="en-US" sz="3000" dirty="0">
                <a:solidFill>
                  <a:schemeClr val="accent5">
                    <a:lumMod val="50000"/>
                  </a:schemeClr>
                </a:solidFill>
                <a:latin typeface="Times New Roman" panose="02020603050405020304" pitchFamily="18" charset="0"/>
                <a:cs typeface="Times New Roman" panose="02020603050405020304" pitchFamily="18" charset="0"/>
              </a:endParaRPr>
            </a:p>
          </p:txBody>
        </p:sp>
      </p:grpSp>
      <p:graphicFrame>
        <p:nvGraphicFramePr>
          <p:cNvPr id="68" name="Chart 67"/>
          <p:cNvGraphicFramePr>
            <a:graphicFrameLocks/>
          </p:cNvGraphicFramePr>
          <p:nvPr>
            <p:extLst>
              <p:ext uri="{D42A27DB-BD31-4B8C-83A1-F6EECF244321}">
                <p14:modId xmlns:p14="http://schemas.microsoft.com/office/powerpoint/2010/main" val="2661037767"/>
              </p:ext>
            </p:extLst>
          </p:nvPr>
        </p:nvGraphicFramePr>
        <p:xfrm>
          <a:off x="35472759" y="6378481"/>
          <a:ext cx="5486400" cy="3657600"/>
        </p:xfrm>
        <a:graphic>
          <a:graphicData uri="http://schemas.openxmlformats.org/drawingml/2006/chart">
            <c:chart xmlns:c="http://schemas.openxmlformats.org/drawingml/2006/chart" xmlns:r="http://schemas.openxmlformats.org/officeDocument/2006/relationships" r:id="rId16"/>
          </a:graphicData>
        </a:graphic>
      </p:graphicFrame>
      <p:sp>
        <p:nvSpPr>
          <p:cNvPr id="15" name="TextBox 14"/>
          <p:cNvSpPr txBox="1"/>
          <p:nvPr/>
        </p:nvSpPr>
        <p:spPr>
          <a:xfrm>
            <a:off x="33077617" y="18134600"/>
            <a:ext cx="9599402" cy="3323987"/>
          </a:xfrm>
          <a:prstGeom prst="rect">
            <a:avLst/>
          </a:prstGeom>
          <a:noFill/>
        </p:spPr>
        <p:txBody>
          <a:bodyPr wrap="square" rtlCol="0">
            <a:spAutoFit/>
          </a:bodyPr>
          <a:lstStyle/>
          <a:p>
            <a:r>
              <a:rPr lang="en-US" sz="3000" b="1" dirty="0" smtClean="0">
                <a:solidFill>
                  <a:srgbClr val="002060"/>
                </a:solidFill>
                <a:latin typeface="Times New Roman" panose="02020603050405020304" pitchFamily="18" charset="0"/>
                <a:cs typeface="Times New Roman" panose="02020603050405020304" pitchFamily="18" charset="0"/>
              </a:rPr>
              <a:t>Further Surface Characterization</a:t>
            </a:r>
          </a:p>
          <a:p>
            <a:pPr marL="342900" indent="-342900">
              <a:buFont typeface="Arial" panose="020B0604020202020204" pitchFamily="34" charset="0"/>
              <a:buChar char="•"/>
            </a:pPr>
            <a:r>
              <a:rPr lang="en-US" sz="3000" dirty="0">
                <a:solidFill>
                  <a:srgbClr val="002060"/>
                </a:solidFill>
                <a:latin typeface="Times New Roman" panose="02020603050405020304" pitchFamily="18" charset="0"/>
                <a:cs typeface="Times New Roman" panose="02020603050405020304" pitchFamily="18" charset="0"/>
              </a:rPr>
              <a:t> </a:t>
            </a:r>
            <a:r>
              <a:rPr lang="en-US" sz="3000" dirty="0" smtClean="0">
                <a:solidFill>
                  <a:srgbClr val="002060"/>
                </a:solidFill>
                <a:latin typeface="Times New Roman" panose="02020603050405020304" pitchFamily="18" charset="0"/>
                <a:cs typeface="Times New Roman" panose="02020603050405020304" pitchFamily="18" charset="0"/>
              </a:rPr>
              <a:t>XRD </a:t>
            </a:r>
            <a:r>
              <a:rPr lang="en-US" sz="3000" dirty="0" smtClean="0">
                <a:solidFill>
                  <a:srgbClr val="002060"/>
                </a:solidFill>
                <a:latin typeface="Times New Roman" panose="02020603050405020304" pitchFamily="18" charset="0"/>
                <a:cs typeface="Times New Roman" panose="02020603050405020304" pitchFamily="18" charset="0"/>
              </a:rPr>
              <a:t>to determine if the TiO</a:t>
            </a:r>
            <a:r>
              <a:rPr lang="en-US" sz="3000" baseline="-25000" dirty="0" smtClean="0">
                <a:solidFill>
                  <a:srgbClr val="002060"/>
                </a:solidFill>
                <a:latin typeface="Times New Roman" panose="02020603050405020304" pitchFamily="18" charset="0"/>
                <a:cs typeface="Times New Roman" panose="02020603050405020304" pitchFamily="18" charset="0"/>
              </a:rPr>
              <a:t>2</a:t>
            </a:r>
            <a:r>
              <a:rPr lang="en-US" sz="3000" dirty="0" smtClean="0">
                <a:solidFill>
                  <a:srgbClr val="002060"/>
                </a:solidFill>
                <a:latin typeface="Times New Roman" panose="02020603050405020304" pitchFamily="18" charset="0"/>
                <a:cs typeface="Times New Roman" panose="02020603050405020304" pitchFamily="18" charset="0"/>
              </a:rPr>
              <a:t>  on the surface is </a:t>
            </a:r>
            <a:r>
              <a:rPr lang="en-US" sz="3000" dirty="0">
                <a:solidFill>
                  <a:srgbClr val="002060"/>
                </a:solidFill>
                <a:latin typeface="Times New Roman" panose="02020603050405020304" pitchFamily="18" charset="0"/>
                <a:cs typeface="Times New Roman" panose="02020603050405020304" pitchFamily="18" charset="0"/>
              </a:rPr>
              <a:t>crystalline </a:t>
            </a:r>
            <a:r>
              <a:rPr lang="en-US" sz="3000" dirty="0" smtClean="0">
                <a:solidFill>
                  <a:srgbClr val="002060"/>
                </a:solidFill>
                <a:latin typeface="Times New Roman" panose="02020603050405020304" pitchFamily="18" charset="0"/>
                <a:cs typeface="Times New Roman" panose="02020603050405020304" pitchFamily="18" charset="0"/>
              </a:rPr>
              <a:t>or </a:t>
            </a:r>
            <a:r>
              <a:rPr lang="en-US" sz="3000" dirty="0">
                <a:solidFill>
                  <a:srgbClr val="002060"/>
                </a:solidFill>
                <a:latin typeface="Times New Roman" panose="02020603050405020304" pitchFamily="18" charset="0"/>
                <a:cs typeface="Times New Roman" panose="02020603050405020304" pitchFamily="18" charset="0"/>
              </a:rPr>
              <a:t>amorphous </a:t>
            </a:r>
            <a:r>
              <a:rPr lang="en-US" sz="3000" dirty="0" smtClean="0">
                <a:solidFill>
                  <a:srgbClr val="002060"/>
                </a:solidFill>
                <a:latin typeface="Times New Roman" panose="02020603050405020304" pitchFamily="18" charset="0"/>
                <a:cs typeface="Times New Roman" panose="02020603050405020304" pitchFamily="18" charset="0"/>
              </a:rPr>
              <a:t>(if </a:t>
            </a:r>
            <a:r>
              <a:rPr lang="en-US" sz="3000" dirty="0">
                <a:solidFill>
                  <a:srgbClr val="002060"/>
                </a:solidFill>
                <a:latin typeface="Times New Roman" panose="02020603050405020304" pitchFamily="18" charset="0"/>
                <a:cs typeface="Times New Roman" panose="02020603050405020304" pitchFamily="18" charset="0"/>
              </a:rPr>
              <a:t>want free electrons we need </a:t>
            </a:r>
            <a:r>
              <a:rPr lang="en-US" sz="3000" dirty="0" smtClean="0">
                <a:solidFill>
                  <a:srgbClr val="002060"/>
                </a:solidFill>
                <a:latin typeface="Times New Roman" panose="02020603050405020304" pitchFamily="18" charset="0"/>
                <a:cs typeface="Times New Roman" panose="02020603050405020304" pitchFamily="18" charset="0"/>
              </a:rPr>
              <a:t>crystalline form)</a:t>
            </a:r>
          </a:p>
          <a:p>
            <a:pPr marL="342900" indent="-342900">
              <a:buFont typeface="Arial" panose="020B0604020202020204" pitchFamily="34" charset="0"/>
              <a:buChar char="•"/>
            </a:pPr>
            <a:r>
              <a:rPr lang="en-US" sz="3000" dirty="0" smtClean="0">
                <a:solidFill>
                  <a:srgbClr val="002060"/>
                </a:solidFill>
                <a:latin typeface="Times New Roman" panose="02020603050405020304" pitchFamily="18" charset="0"/>
                <a:cs typeface="Times New Roman" panose="02020603050405020304" pitchFamily="18" charset="0"/>
              </a:rPr>
              <a:t>Further analyze and assess the band gap of the TiO</a:t>
            </a:r>
            <a:r>
              <a:rPr lang="en-US" sz="3000" baseline="-25000" dirty="0" smtClean="0">
                <a:solidFill>
                  <a:srgbClr val="002060"/>
                </a:solidFill>
                <a:latin typeface="Times New Roman" panose="02020603050405020304" pitchFamily="18" charset="0"/>
                <a:cs typeface="Times New Roman" panose="02020603050405020304" pitchFamily="18" charset="0"/>
              </a:rPr>
              <a:t>2</a:t>
            </a:r>
            <a:r>
              <a:rPr lang="en-US" sz="3000" dirty="0" smtClean="0">
                <a:solidFill>
                  <a:srgbClr val="002060"/>
                </a:solidFill>
                <a:latin typeface="Times New Roman" panose="02020603050405020304" pitchFamily="18" charset="0"/>
                <a:cs typeface="Times New Roman" panose="02020603050405020304" pitchFamily="18" charset="0"/>
              </a:rPr>
              <a:t> nanoparticles and determine at what wavelength the cells must be irradiated </a:t>
            </a:r>
          </a:p>
        </p:txBody>
      </p:sp>
      <p:grpSp>
        <p:nvGrpSpPr>
          <p:cNvPr id="20" name="Group 19"/>
          <p:cNvGrpSpPr/>
          <p:nvPr/>
        </p:nvGrpSpPr>
        <p:grpSpPr>
          <a:xfrm>
            <a:off x="22530284" y="6457109"/>
            <a:ext cx="6136537" cy="4242375"/>
            <a:chOff x="22530284" y="6457109"/>
            <a:chExt cx="6136537" cy="4242375"/>
          </a:xfrm>
        </p:grpSpPr>
        <p:pic>
          <p:nvPicPr>
            <p:cNvPr id="4120" name="Picture 24"/>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22530284" y="7041884"/>
              <a:ext cx="2437448"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21" name="Picture 25"/>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5543098" y="6974197"/>
              <a:ext cx="3123723" cy="3657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TextBox 15"/>
            <p:cNvSpPr txBox="1"/>
            <p:nvPr/>
          </p:nvSpPr>
          <p:spPr>
            <a:xfrm>
              <a:off x="22530284" y="6457109"/>
              <a:ext cx="2743200" cy="584775"/>
            </a:xfrm>
            <a:prstGeom prst="rect">
              <a:avLst/>
            </a:prstGeom>
            <a:noFill/>
          </p:spPr>
          <p:txBody>
            <a:bodyPr wrap="square" rtlCol="0">
              <a:sp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Carbon</a:t>
              </a:r>
              <a:endParaRPr lang="en-US" sz="3200" b="1" dirty="0">
                <a:solidFill>
                  <a:srgbClr val="002060"/>
                </a:solidFill>
                <a:latin typeface="Times New Roman" panose="02020603050405020304" pitchFamily="18" charset="0"/>
                <a:cs typeface="Times New Roman" panose="02020603050405020304" pitchFamily="18" charset="0"/>
              </a:endParaRPr>
            </a:p>
          </p:txBody>
        </p:sp>
      </p:grpSp>
      <p:grpSp>
        <p:nvGrpSpPr>
          <p:cNvPr id="21" name="Group 20"/>
          <p:cNvGrpSpPr/>
          <p:nvPr/>
        </p:nvGrpSpPr>
        <p:grpSpPr>
          <a:xfrm>
            <a:off x="28807027" y="6388300"/>
            <a:ext cx="2743200" cy="4344990"/>
            <a:chOff x="28825128" y="6507643"/>
            <a:chExt cx="2743200" cy="4344990"/>
          </a:xfrm>
        </p:grpSpPr>
        <p:sp>
          <p:nvSpPr>
            <p:cNvPr id="73" name="TextBox 72"/>
            <p:cNvSpPr txBox="1"/>
            <p:nvPr/>
          </p:nvSpPr>
          <p:spPr>
            <a:xfrm>
              <a:off x="28825128" y="6507643"/>
              <a:ext cx="2743200" cy="584775"/>
            </a:xfrm>
            <a:prstGeom prst="rect">
              <a:avLst/>
            </a:prstGeom>
            <a:noFill/>
          </p:spPr>
          <p:txBody>
            <a:bodyPr wrap="square" rtlCol="0">
              <a:sp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Oxygen </a:t>
              </a:r>
              <a:endParaRPr lang="en-US" sz="3200" b="1" dirty="0">
                <a:solidFill>
                  <a:srgbClr val="002060"/>
                </a:solidFill>
                <a:latin typeface="Times New Roman" panose="02020603050405020304" pitchFamily="18" charset="0"/>
                <a:cs typeface="Times New Roman" panose="02020603050405020304" pitchFamily="18" charset="0"/>
              </a:endParaRPr>
            </a:p>
          </p:txBody>
        </p:sp>
        <p:pic>
          <p:nvPicPr>
            <p:cNvPr id="4122" name="Picture 26"/>
            <p:cNvPicPr>
              <a:picLocks noChangeAspect="1" noChangeArrowheads="1"/>
            </p:cNvPicPr>
            <p:nvPr/>
          </p:nvPicPr>
          <p:blipFill>
            <a:blip r:embed="rId19" cstate="print">
              <a:extLst>
                <a:ext uri="{28A0092B-C50C-407E-A947-70E740481C1C}">
                  <a14:useLocalDpi xmlns:a14="http://schemas.microsoft.com/office/drawing/2010/main" val="0"/>
                </a:ext>
              </a:extLst>
            </a:blip>
            <a:srcRect/>
            <a:stretch>
              <a:fillRect/>
            </a:stretch>
          </p:blipFill>
          <p:spPr bwMode="auto">
            <a:xfrm>
              <a:off x="28978004" y="7195033"/>
              <a:ext cx="2437448" cy="3657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7" name="AutoShape 28" descr="https://outlook.office.com/owa/service.svc/s/GetAttachmentThumbnail?id=AAMkADVkODU2NTIzLTllN2YtNDNkOC05Nzg0LWU1M2FmMzI5NjhkOQBGAAAAAABXf5goQ2BHRIgjeLcYKFVRBwBNDqZ5ydUXQ6cbEoKjHTZdAAAAh8GrAAArQLFu9avRSZD%2B%2BH3O6blQAAJSj7CqAAABEgAQANQSiis4qVJIpNzCq7tjKJU%3D&amp;thumbnailType=2&amp;X-OWA-CANARY=cUNYVg-zwkGdnIiv3nzcplDuI1EWZ9MYtN5q5rGk5EKg0mza2EgXx548mrBAmH1FyRoLVsWtZm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AutoShape 30" descr="https://outlook.office.com/owa/service.svc/s/GetAttachmentThumbnail?id=AAMkADVkODU2NTIzLTllN2YtNDNkOC05Nzg0LWU1M2FmMzI5NjhkOQBGAAAAAABXf5goQ2BHRIgjeLcYKFVRBwBNDqZ5ydUXQ6cbEoKjHTZdAAAAh8GrAAArQLFu9avRSZD%2B%2BH3O6blQAAJSj7CqAAABEgAQANQSiis4qVJIpNzCq7tjKJU%3D&amp;thumbnailType=2&amp;X-OWA-CANARY=cUNYVg-zwkGdnIiv3nzcplDuI1EWZ9MYtN5q5rGk5EKg0mza2EgXx548mrBAmH1FyRoLVsWtZm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AutoShape 32" descr="https://outlook.office.com/owa/service.svc/s/GetAttachmentThumbnail?id=AAMkADVkODU2NTIzLTllN2YtNDNkOC05Nzg0LWU1M2FmMzI5NjhkOQBGAAAAAABXf5goQ2BHRIgjeLcYKFVRBwBNDqZ5ydUXQ6cbEoKjHTZdAAAAh8GrAAArQLFu9avRSZD%2B%2BH3O6blQAAJSj7CqAAABEgAQANQSiis4qVJIpNzCq7tjKJU%3D&amp;thumbnailType=2&amp;X-OWA-CANARY=cUNYVg-zwkGdnIiv3nzcplDuI1EWZ9MYtN5q5rGk5EKg0mza2EgXx548mrBAmH1FyRoLVsWtZmg."/>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22" name="Group 21"/>
          <p:cNvGrpSpPr/>
          <p:nvPr/>
        </p:nvGrpSpPr>
        <p:grpSpPr>
          <a:xfrm>
            <a:off x="22553991" y="15226716"/>
            <a:ext cx="9460047" cy="9432271"/>
            <a:chOff x="22097793" y="15527713"/>
            <a:chExt cx="9460047" cy="9432271"/>
          </a:xfrm>
        </p:grpSpPr>
        <p:sp>
          <p:nvSpPr>
            <p:cNvPr id="75" name="TextBox 74"/>
            <p:cNvSpPr txBox="1"/>
            <p:nvPr/>
          </p:nvSpPr>
          <p:spPr>
            <a:xfrm>
              <a:off x="22097793" y="16038971"/>
              <a:ext cx="2743200" cy="584775"/>
            </a:xfrm>
            <a:prstGeom prst="rect">
              <a:avLst/>
            </a:prstGeom>
            <a:noFill/>
          </p:spPr>
          <p:txBody>
            <a:bodyPr wrap="square" rtlCol="0">
              <a:sp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Titanium </a:t>
              </a:r>
              <a:endParaRPr lang="en-US" sz="3200" b="1" dirty="0">
                <a:solidFill>
                  <a:srgbClr val="002060"/>
                </a:solidFill>
                <a:latin typeface="Times New Roman" panose="02020603050405020304" pitchFamily="18" charset="0"/>
                <a:cs typeface="Times New Roman" panose="02020603050405020304" pitchFamily="18" charset="0"/>
              </a:endParaRPr>
            </a:p>
          </p:txBody>
        </p:sp>
        <p:pic>
          <p:nvPicPr>
            <p:cNvPr id="4129" name="Picture 33"/>
            <p:cNvPicPr>
              <a:picLocks noChangeAspect="1" noChangeArrowheads="1"/>
            </p:cNvPicPr>
            <p:nvPr/>
          </p:nvPicPr>
          <p:blipFill rotWithShape="1">
            <a:blip r:embed="rId20" cstate="print">
              <a:extLst>
                <a:ext uri="{28A0092B-C50C-407E-A947-70E740481C1C}">
                  <a14:useLocalDpi xmlns:a14="http://schemas.microsoft.com/office/drawing/2010/main" val="0"/>
                </a:ext>
              </a:extLst>
            </a:blip>
            <a:srcRect t="10457"/>
            <a:stretch/>
          </p:blipFill>
          <p:spPr bwMode="auto">
            <a:xfrm>
              <a:off x="27377158" y="15527713"/>
              <a:ext cx="4178808" cy="30534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30" name="Picture 34"/>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27377215" y="18559184"/>
              <a:ext cx="4180114"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31" name="Picture 35"/>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27377726" y="21759584"/>
              <a:ext cx="4180114" cy="32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23" name="TextBox 22"/>
          <p:cNvSpPr txBox="1"/>
          <p:nvPr/>
        </p:nvSpPr>
        <p:spPr>
          <a:xfrm>
            <a:off x="22489326" y="10954168"/>
            <a:ext cx="9661644" cy="4324261"/>
          </a:xfrm>
          <a:prstGeom prst="rect">
            <a:avLst/>
          </a:prstGeom>
          <a:noFill/>
        </p:spPr>
        <p:txBody>
          <a:bodyPr wrap="square" rtlCol="0">
            <a:spAutoFit/>
          </a:bodyPr>
          <a:lstStyle/>
          <a:p>
            <a:pPr marL="342900" indent="-342900">
              <a:buFont typeface="Arial" panose="020B0604020202020204" pitchFamily="34" charset="0"/>
              <a:buChar char="•"/>
            </a:pPr>
            <a:r>
              <a:rPr lang="en-US" sz="2500" dirty="0" smtClean="0">
                <a:solidFill>
                  <a:schemeClr val="accent5">
                    <a:lumMod val="50000"/>
                  </a:schemeClr>
                </a:solidFill>
                <a:latin typeface="Times New Roman" panose="02020603050405020304" pitchFamily="18" charset="0"/>
                <a:cs typeface="Times New Roman" panose="02020603050405020304" pitchFamily="18" charset="0"/>
              </a:rPr>
              <a:t>As the reaction time increased the carbon  is masked by titanium peak</a:t>
            </a:r>
          </a:p>
          <a:p>
            <a:pPr marL="342900" indent="-342900">
              <a:buFont typeface="Arial" panose="020B0604020202020204" pitchFamily="34" charset="0"/>
              <a:buChar char="•"/>
            </a:pPr>
            <a:r>
              <a:rPr lang="en-US" sz="2500" dirty="0" smtClean="0">
                <a:solidFill>
                  <a:schemeClr val="accent5">
                    <a:lumMod val="50000"/>
                  </a:schemeClr>
                </a:solidFill>
                <a:latin typeface="Times New Roman" panose="02020603050405020304" pitchFamily="18" charset="0"/>
                <a:cs typeface="Times New Roman" panose="02020603050405020304" pitchFamily="18" charset="0"/>
              </a:rPr>
              <a:t>C1s peaks can be broken into C-C (284.5eV), C-O (~286eV), and  C=O (~288eV). </a:t>
            </a:r>
          </a:p>
          <a:p>
            <a:pPr marL="342900" indent="-342900">
              <a:buFont typeface="Arial" panose="020B0604020202020204" pitchFamily="34" charset="0"/>
              <a:buChar char="•"/>
            </a:pPr>
            <a:r>
              <a:rPr lang="en-US" sz="2500" dirty="0" smtClean="0">
                <a:solidFill>
                  <a:schemeClr val="accent5">
                    <a:lumMod val="50000"/>
                  </a:schemeClr>
                </a:solidFill>
                <a:latin typeface="Times New Roman" panose="02020603050405020304" pitchFamily="18" charset="0"/>
                <a:cs typeface="Times New Roman" panose="02020603050405020304" pitchFamily="18" charset="0"/>
              </a:rPr>
              <a:t>As TiO</a:t>
            </a:r>
            <a:r>
              <a:rPr lang="en-US" sz="2500" baseline="-25000" dirty="0" smtClean="0">
                <a:solidFill>
                  <a:schemeClr val="accent5">
                    <a:lumMod val="50000"/>
                  </a:schemeClr>
                </a:solidFill>
                <a:latin typeface="Times New Roman" panose="02020603050405020304" pitchFamily="18" charset="0"/>
                <a:cs typeface="Times New Roman" panose="02020603050405020304" pitchFamily="18" charset="0"/>
              </a:rPr>
              <a:t>2</a:t>
            </a:r>
            <a:r>
              <a:rPr lang="en-US" sz="2500" dirty="0" smtClean="0">
                <a:solidFill>
                  <a:schemeClr val="accent5">
                    <a:lumMod val="50000"/>
                  </a:schemeClr>
                </a:solidFill>
                <a:latin typeface="Times New Roman" panose="02020603050405020304" pitchFamily="18" charset="0"/>
                <a:cs typeface="Times New Roman" panose="02020603050405020304" pitchFamily="18" charset="0"/>
              </a:rPr>
              <a:t> is deposited on the surface, carbon peak begins to lose some of its characteristic peaks. This is caused by the titanium using the C-O as a binding site.</a:t>
            </a:r>
          </a:p>
          <a:p>
            <a:pPr marL="342900" indent="-342900">
              <a:buFont typeface="Arial" panose="020B0604020202020204" pitchFamily="34" charset="0"/>
              <a:buChar char="•"/>
            </a:pPr>
            <a:r>
              <a:rPr lang="en-US" sz="2500" dirty="0">
                <a:solidFill>
                  <a:schemeClr val="accent5">
                    <a:lumMod val="50000"/>
                  </a:schemeClr>
                </a:solidFill>
                <a:latin typeface="Times New Roman" panose="02020603050405020304" pitchFamily="18" charset="0"/>
                <a:cs typeface="Times New Roman" panose="02020603050405020304" pitchFamily="18" charset="0"/>
              </a:rPr>
              <a:t>The oxygen peak changes significantly as the surface is coated with titanium. The bottom peak is representative of what the oxygen peak looks like for polydopamine, while the 24 hour sample peak matches the peak for TiO</a:t>
            </a:r>
            <a:r>
              <a:rPr lang="en-US" sz="2500" baseline="-25000" dirty="0">
                <a:solidFill>
                  <a:schemeClr val="accent5">
                    <a:lumMod val="50000"/>
                  </a:schemeClr>
                </a:solidFill>
                <a:latin typeface="Times New Roman" panose="02020603050405020304" pitchFamily="18" charset="0"/>
                <a:cs typeface="Times New Roman" panose="02020603050405020304" pitchFamily="18" charset="0"/>
              </a:rPr>
              <a:t>2</a:t>
            </a:r>
          </a:p>
          <a:p>
            <a:pPr marL="342900" indent="-342900">
              <a:buFont typeface="Arial" panose="020B0604020202020204" pitchFamily="34" charset="0"/>
              <a:buChar char="•"/>
            </a:pPr>
            <a:endParaRPr lang="en-US" sz="2500" dirty="0" smtClean="0">
              <a:solidFill>
                <a:srgbClr val="002060"/>
              </a:solidFill>
              <a:latin typeface="Times New Roman" panose="02020603050405020304" pitchFamily="18" charset="0"/>
              <a:cs typeface="Times New Roman" panose="02020603050405020304" pitchFamily="18" charset="0"/>
            </a:endParaRPr>
          </a:p>
        </p:txBody>
      </p:sp>
      <p:sp>
        <p:nvSpPr>
          <p:cNvPr id="26" name="TextBox 25"/>
          <p:cNvSpPr txBox="1"/>
          <p:nvPr/>
        </p:nvSpPr>
        <p:spPr>
          <a:xfrm>
            <a:off x="22489326" y="17839244"/>
            <a:ext cx="4542614" cy="3785652"/>
          </a:xfrm>
          <a:prstGeom prst="rect">
            <a:avLst/>
          </a:prstGeom>
          <a:noFill/>
        </p:spPr>
        <p:txBody>
          <a:bodyPr wrap="square" rtlCol="0">
            <a:spAutoFit/>
          </a:bodyPr>
          <a:lstStyle/>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The titanium peak increases with reaction time showing more titanium oxide has been deposited on the surface </a:t>
            </a:r>
          </a:p>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The peak also shifts to a lower binding energy in the addition of dopamine</a:t>
            </a:r>
            <a:r>
              <a:rPr lang="en-US" sz="3000" dirty="0" smtClean="0">
                <a:solidFill>
                  <a:srgbClr val="002060"/>
                </a:solidFill>
                <a:latin typeface="Times New Roman" panose="02020603050405020304" pitchFamily="18" charset="0"/>
                <a:cs typeface="Times New Roman" panose="02020603050405020304" pitchFamily="18" charset="0"/>
              </a:rPr>
              <a:t>. </a:t>
            </a:r>
            <a:endParaRPr lang="en-US" sz="3000" dirty="0">
              <a:solidFill>
                <a:srgbClr val="002060"/>
              </a:solidFill>
              <a:latin typeface="Times New Roman" panose="02020603050405020304" pitchFamily="18" charset="0"/>
              <a:cs typeface="Times New Roman" panose="02020603050405020304" pitchFamily="18" charset="0"/>
            </a:endParaRPr>
          </a:p>
        </p:txBody>
      </p:sp>
      <p:sp>
        <p:nvSpPr>
          <p:cNvPr id="28" name="TextBox 27"/>
          <p:cNvSpPr txBox="1"/>
          <p:nvPr/>
        </p:nvSpPr>
        <p:spPr>
          <a:xfrm>
            <a:off x="1091918" y="14434145"/>
            <a:ext cx="3232893" cy="5601533"/>
          </a:xfrm>
          <a:prstGeom prst="rect">
            <a:avLst/>
          </a:prstGeom>
          <a:noFill/>
        </p:spPr>
        <p:txBody>
          <a:bodyPr wrap="square" rtlCol="0">
            <a:spAutoFit/>
          </a:bodyPr>
          <a:lstStyle/>
          <a:p>
            <a:pPr marL="342900" indent="-3429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Important </a:t>
            </a:r>
            <a:r>
              <a:rPr lang="en-US" sz="3000" dirty="0">
                <a:solidFill>
                  <a:schemeClr val="accent5">
                    <a:lumMod val="50000"/>
                  </a:schemeClr>
                </a:solidFill>
                <a:latin typeface="Times New Roman" panose="02020603050405020304" pitchFamily="18" charset="0"/>
                <a:cs typeface="Times New Roman" panose="02020603050405020304" pitchFamily="18" charset="0"/>
              </a:rPr>
              <a:t>for  the future treatments many neurological </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conditions: stroke</a:t>
            </a:r>
            <a:r>
              <a:rPr lang="en-US" sz="3000" dirty="0">
                <a:solidFill>
                  <a:schemeClr val="accent5">
                    <a:lumMod val="50000"/>
                  </a:schemeClr>
                </a:solidFill>
                <a:latin typeface="Times New Roman" panose="02020603050405020304" pitchFamily="18" charset="0"/>
                <a:cs typeface="Times New Roman" panose="02020603050405020304" pitchFamily="18" charset="0"/>
              </a:rPr>
              <a:t>, spinal cord injury, </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ALS, </a:t>
            </a:r>
            <a:r>
              <a:rPr lang="en-US" sz="3000" dirty="0">
                <a:solidFill>
                  <a:schemeClr val="accent5">
                    <a:lumMod val="50000"/>
                  </a:schemeClr>
                </a:solidFill>
                <a:latin typeface="Times New Roman" panose="02020603050405020304" pitchFamily="18" charset="0"/>
                <a:cs typeface="Times New Roman" panose="02020603050405020304" pitchFamily="18" charset="0"/>
              </a:rPr>
              <a:t>Alzheimer’s disease, </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etc</a:t>
            </a:r>
            <a:r>
              <a:rPr lang="en-US" sz="3000" dirty="0" smtClean="0">
                <a:solidFill>
                  <a:srgbClr val="002060"/>
                </a:solidFill>
                <a:latin typeface="Times New Roman" panose="02020603050405020304" pitchFamily="18" charset="0"/>
                <a:cs typeface="Times New Roman" panose="02020603050405020304" pitchFamily="18" charset="0"/>
              </a:rPr>
              <a:t>. </a:t>
            </a:r>
            <a:endParaRPr lang="en-US" sz="3000" dirty="0">
              <a:solidFill>
                <a:srgbClr val="00206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8800" dirty="0"/>
          </a:p>
        </p:txBody>
      </p:sp>
      <p:sp>
        <p:nvSpPr>
          <p:cNvPr id="31" name="TextBox 30"/>
          <p:cNvSpPr txBox="1"/>
          <p:nvPr/>
        </p:nvSpPr>
        <p:spPr>
          <a:xfrm>
            <a:off x="24967732" y="30044290"/>
            <a:ext cx="4716009" cy="1938992"/>
          </a:xfrm>
          <a:prstGeom prst="rect">
            <a:avLst/>
          </a:prstGeom>
          <a:noFill/>
        </p:spPr>
        <p:txBody>
          <a:bodyPr wrap="square" rtlCol="0">
            <a:spAutoFit/>
          </a:bodyPr>
          <a:lstStyle/>
          <a:p>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As Reaction time increases:</a:t>
            </a:r>
          </a:p>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Carbon- increase </a:t>
            </a:r>
          </a:p>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Oxygen- Steady </a:t>
            </a:r>
          </a:p>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Titanium Decrease</a:t>
            </a:r>
            <a:endParaRPr lang="en-US" sz="30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448" name="AutoShape 38" descr="https://outlook.office.com/owa/service.svc/s/GetAttachmentThumbnail?id=AAMkADVkODU2NTIzLTllN2YtNDNkOC05Nzg0LWU1M2FmMzI5NjhkOQBGAAAAAABXf5goQ2BHRIgjeLcYKFVRBwBNDqZ5ydUXQ6cbEoKjHTZdAAAAh8GrAAArQLFu9avRSZD%2B%2BH3O6blQAAJLhllTAAABEgAQANkHArJOp1hEo1RfNvJlJoY%3D&amp;thumbnailType=2&amp;X-OWA-CANARY=SJx-PcBfPEmuRmKc8tQgx4D1TPwmZ9MYJm1v-A_Wubsly7jXjPup-iu2tgeA3yA69mApK3P8enw."/>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52" name="TextBox 451"/>
          <p:cNvSpPr txBox="1"/>
          <p:nvPr/>
        </p:nvSpPr>
        <p:spPr>
          <a:xfrm>
            <a:off x="22627389" y="24499159"/>
            <a:ext cx="3403133" cy="553998"/>
          </a:xfrm>
          <a:prstGeom prst="rect">
            <a:avLst/>
          </a:prstGeom>
          <a:noFill/>
        </p:spPr>
        <p:txBody>
          <a:bodyPr wrap="square" rtlCol="0">
            <a:spAutoFit/>
          </a:bodyPr>
          <a:lstStyle/>
          <a:p>
            <a:pPr marL="457200" indent="-457200">
              <a:buFont typeface="Arial" panose="020B0604020202020204" pitchFamily="34" charset="0"/>
              <a:buChar char="•"/>
            </a:pPr>
            <a:endParaRPr lang="en-US" sz="3000" dirty="0">
              <a:solidFill>
                <a:srgbClr val="002060"/>
              </a:solidFill>
              <a:latin typeface="Times New Roman" panose="02020603050405020304" pitchFamily="18" charset="0"/>
              <a:cs typeface="Times New Roman" panose="02020603050405020304" pitchFamily="18" charset="0"/>
            </a:endParaRPr>
          </a:p>
        </p:txBody>
      </p:sp>
      <p:sp>
        <p:nvSpPr>
          <p:cNvPr id="470" name="TextBox 469"/>
          <p:cNvSpPr txBox="1"/>
          <p:nvPr/>
        </p:nvSpPr>
        <p:spPr>
          <a:xfrm>
            <a:off x="11826634" y="29930236"/>
            <a:ext cx="9396867" cy="1477328"/>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Deposition of TiO</a:t>
            </a:r>
            <a:r>
              <a:rPr lang="en-US" sz="3000" baseline="-25000" dirty="0" smtClean="0">
                <a:solidFill>
                  <a:schemeClr val="accent5">
                    <a:lumMod val="50000"/>
                  </a:schemeClr>
                </a:solidFill>
                <a:latin typeface="Times New Roman" panose="02020603050405020304" pitchFamily="18" charset="0"/>
                <a:cs typeface="Times New Roman" panose="02020603050405020304" pitchFamily="18" charset="0"/>
              </a:rPr>
              <a:t>2 </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on polydopamine substrate results in a peak in the visible light range (420~430nm).</a:t>
            </a:r>
          </a:p>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The addition of dopamine slightly increases the peak. </a:t>
            </a:r>
            <a:endParaRPr lang="en-US" sz="3000"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471" name="TextBox 470"/>
          <p:cNvSpPr txBox="1"/>
          <p:nvPr/>
        </p:nvSpPr>
        <p:spPr>
          <a:xfrm>
            <a:off x="33072198" y="14660755"/>
            <a:ext cx="9659064" cy="3323987"/>
          </a:xfrm>
          <a:prstGeom prst="rect">
            <a:avLst/>
          </a:prstGeom>
          <a:noFill/>
        </p:spPr>
        <p:txBody>
          <a:bodyPr wrap="square" rtlCol="0">
            <a:spAutoFit/>
          </a:bodyPr>
          <a:lstStyle/>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SEM, EDS, and XPS analyses confirms the growth of TiO</a:t>
            </a:r>
            <a:r>
              <a:rPr lang="en-US" sz="3000" baseline="-25000" dirty="0" smtClean="0">
                <a:solidFill>
                  <a:schemeClr val="accent5">
                    <a:lumMod val="50000"/>
                  </a:schemeClr>
                </a:solidFill>
                <a:latin typeface="Times New Roman" panose="02020603050405020304" pitchFamily="18" charset="0"/>
                <a:cs typeface="Times New Roman" panose="02020603050405020304" pitchFamily="18" charset="0"/>
              </a:rPr>
              <a:t>2</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on polydopamine coating and the binding of dopamine on TiO</a:t>
            </a:r>
            <a:r>
              <a:rPr lang="en-US" sz="3000" baseline="-25000" dirty="0" smtClean="0">
                <a:solidFill>
                  <a:schemeClr val="accent5">
                    <a:lumMod val="50000"/>
                  </a:schemeClr>
                </a:solidFill>
                <a:latin typeface="Times New Roman" panose="02020603050405020304" pitchFamily="18" charset="0"/>
                <a:cs typeface="Times New Roman" panose="02020603050405020304" pitchFamily="18" charset="0"/>
              </a:rPr>
              <a:t>2</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TiO</a:t>
            </a:r>
            <a:r>
              <a:rPr lang="en-US" sz="3000" baseline="-25000" dirty="0" smtClean="0">
                <a:solidFill>
                  <a:schemeClr val="accent5">
                    <a:lumMod val="50000"/>
                  </a:schemeClr>
                </a:solidFill>
                <a:latin typeface="Times New Roman" panose="02020603050405020304" pitchFamily="18" charset="0"/>
                <a:cs typeface="Times New Roman" panose="02020603050405020304" pitchFamily="18" charset="0"/>
              </a:rPr>
              <a:t>2</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deposition on </a:t>
            </a:r>
            <a:r>
              <a:rPr lang="en-US" sz="3000" dirty="0" err="1" smtClean="0">
                <a:solidFill>
                  <a:schemeClr val="accent5">
                    <a:lumMod val="50000"/>
                  </a:schemeClr>
                </a:solidFill>
                <a:latin typeface="Times New Roman" panose="02020603050405020304" pitchFamily="18" charset="0"/>
                <a:cs typeface="Times New Roman" panose="02020603050405020304" pitchFamily="18" charset="0"/>
              </a:rPr>
              <a:t>polydopamine</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results in a distinct peak in visible range in UV/VIS spectra.</a:t>
            </a:r>
          </a:p>
          <a:p>
            <a:pPr marL="457200" indent="-457200">
              <a:buFont typeface="Arial" panose="020B0604020202020204" pitchFamily="34" charset="0"/>
              <a:buChar char="•"/>
            </a:pP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Initial adhesion of </a:t>
            </a:r>
            <a:r>
              <a:rPr lang="en-US" sz="3000" dirty="0" err="1" smtClean="0">
                <a:solidFill>
                  <a:schemeClr val="accent5">
                    <a:lumMod val="50000"/>
                  </a:schemeClr>
                </a:solidFill>
                <a:latin typeface="Times New Roman" panose="02020603050405020304" pitchFamily="18" charset="0"/>
                <a:cs typeface="Times New Roman" panose="02020603050405020304" pitchFamily="18" charset="0"/>
              </a:rPr>
              <a:t>hNSCs</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 on TiO</a:t>
            </a:r>
            <a:r>
              <a:rPr lang="en-US" sz="3000" baseline="-25000" dirty="0" smtClean="0">
                <a:solidFill>
                  <a:schemeClr val="accent5">
                    <a:lumMod val="50000"/>
                  </a:schemeClr>
                </a:solidFill>
                <a:latin typeface="Times New Roman" panose="02020603050405020304" pitchFamily="18" charset="0"/>
                <a:cs typeface="Times New Roman" panose="02020603050405020304" pitchFamily="18" charset="0"/>
              </a:rPr>
              <a:t>2</a:t>
            </a:r>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-modified surfaces is promising.</a:t>
            </a:r>
            <a:endParaRPr lang="en-US" sz="3000"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4098" name="Picture 2"/>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1523629" y="25113743"/>
            <a:ext cx="9093200" cy="2286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rotWithShape="1">
          <a:blip r:embed="rId24">
            <a:extLst>
              <a:ext uri="{28A0092B-C50C-407E-A947-70E740481C1C}">
                <a14:useLocalDpi xmlns:a14="http://schemas.microsoft.com/office/drawing/2010/main" val="0"/>
              </a:ext>
            </a:extLst>
          </a:blip>
          <a:srcRect l="12314"/>
          <a:stretch/>
        </p:blipFill>
        <p:spPr bwMode="auto">
          <a:xfrm>
            <a:off x="2717030" y="27474657"/>
            <a:ext cx="3215563" cy="244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25">
            <a:extLst>
              <a:ext uri="{28A0092B-C50C-407E-A947-70E740481C1C}">
                <a14:useLocalDpi xmlns:a14="http://schemas.microsoft.com/office/drawing/2010/main" val="0"/>
              </a:ext>
            </a:extLst>
          </a:blip>
          <a:srcRect/>
          <a:stretch>
            <a:fillRect/>
          </a:stretch>
        </p:blipFill>
        <p:spPr bwMode="auto">
          <a:xfrm>
            <a:off x="5935508" y="27480196"/>
            <a:ext cx="3062425" cy="244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1169242" y="30115043"/>
            <a:ext cx="9801974" cy="1938992"/>
          </a:xfrm>
          <a:prstGeom prst="rect">
            <a:avLst/>
          </a:prstGeom>
          <a:noFill/>
        </p:spPr>
        <p:txBody>
          <a:bodyPr wrap="square" rtlCol="0">
            <a:spAutoFit/>
          </a:bodyPr>
          <a:lstStyle/>
          <a:p>
            <a:r>
              <a:rPr lang="en-US" sz="3000" dirty="0" smtClean="0">
                <a:solidFill>
                  <a:schemeClr val="accent5">
                    <a:lumMod val="50000"/>
                  </a:schemeClr>
                </a:solidFill>
                <a:latin typeface="Times New Roman" panose="02020603050405020304" pitchFamily="18" charset="0"/>
                <a:cs typeface="Times New Roman" panose="02020603050405020304" pitchFamily="18" charset="0"/>
              </a:rPr>
              <a:t>Above: NSCs were differentiated for 3 weeks. Blue represents cell nuclei, green neurons and red glial cells. The surface on the left was not under electrical stimulation while the one to the right was under electrical stimulation </a:t>
            </a:r>
            <a:endParaRPr lang="en-US" sz="3000"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472" name="Picture 6"/>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38012025" y="21620170"/>
            <a:ext cx="4762500" cy="3724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3" name="TextBox 472"/>
          <p:cNvSpPr txBox="1"/>
          <p:nvPr/>
        </p:nvSpPr>
        <p:spPr>
          <a:xfrm>
            <a:off x="33191522" y="21569540"/>
            <a:ext cx="4722997" cy="5170646"/>
          </a:xfrm>
          <a:prstGeom prst="rect">
            <a:avLst/>
          </a:prstGeom>
          <a:noFill/>
        </p:spPr>
        <p:txBody>
          <a:bodyPr wrap="square" rtlCol="0">
            <a:spAutoFit/>
          </a:bodyPr>
          <a:lstStyle/>
          <a:p>
            <a:r>
              <a:rPr lang="en-US" sz="3000" dirty="0">
                <a:solidFill>
                  <a:srgbClr val="002060"/>
                </a:solidFill>
                <a:latin typeface="Times New Roman" panose="02020603050405020304" pitchFamily="18" charset="0"/>
                <a:cs typeface="Times New Roman" panose="02020603050405020304" pitchFamily="18" charset="0"/>
              </a:rPr>
              <a:t>Cell Studies</a:t>
            </a:r>
          </a:p>
          <a:p>
            <a:pPr marL="457200" indent="-457200">
              <a:buFont typeface="Arial" panose="020B0604020202020204" pitchFamily="34" charset="0"/>
              <a:buChar char="•"/>
            </a:pPr>
            <a:r>
              <a:rPr lang="en-US" sz="3000" dirty="0">
                <a:solidFill>
                  <a:srgbClr val="002060"/>
                </a:solidFill>
                <a:latin typeface="Times New Roman" panose="02020603050405020304" pitchFamily="18" charset="0"/>
                <a:cs typeface="Times New Roman" panose="02020603050405020304" pitchFamily="18" charset="0"/>
              </a:rPr>
              <a:t>Add YIGSR peptides to the surface to enhance cell adhesion </a:t>
            </a:r>
          </a:p>
          <a:p>
            <a:pPr marL="457200" indent="-457200">
              <a:buFont typeface="Arial" panose="020B0604020202020204" pitchFamily="34" charset="0"/>
              <a:buChar char="•"/>
            </a:pPr>
            <a:r>
              <a:rPr lang="en-US" sz="3000" dirty="0">
                <a:solidFill>
                  <a:srgbClr val="002060"/>
                </a:solidFill>
                <a:latin typeface="Times New Roman" panose="02020603050405020304" pitchFamily="18" charset="0"/>
                <a:cs typeface="Times New Roman" panose="02020603050405020304" pitchFamily="18" charset="0"/>
              </a:rPr>
              <a:t>Perform cell adhesion and differentiation tests to determine the optimum particle density for the cells, analyzed using </a:t>
            </a:r>
            <a:r>
              <a:rPr lang="en-US" sz="3000" dirty="0" smtClean="0">
                <a:solidFill>
                  <a:srgbClr val="002060"/>
                </a:solidFill>
                <a:latin typeface="Times New Roman" panose="02020603050405020304" pitchFamily="18" charset="0"/>
                <a:cs typeface="Times New Roman" panose="02020603050405020304" pitchFamily="18" charset="0"/>
              </a:rPr>
              <a:t>fluorescence </a:t>
            </a:r>
            <a:r>
              <a:rPr lang="en-US" sz="3000" dirty="0">
                <a:solidFill>
                  <a:srgbClr val="002060"/>
                </a:solidFill>
                <a:latin typeface="Times New Roman" panose="02020603050405020304" pitchFamily="18" charset="0"/>
                <a:cs typeface="Times New Roman" panose="02020603050405020304" pitchFamily="18" charset="0"/>
              </a:rPr>
              <a:t>imaging and PCR </a:t>
            </a:r>
          </a:p>
        </p:txBody>
      </p:sp>
      <p:sp>
        <p:nvSpPr>
          <p:cNvPr id="94" name="TextBox 93"/>
          <p:cNvSpPr txBox="1"/>
          <p:nvPr/>
        </p:nvSpPr>
        <p:spPr>
          <a:xfrm>
            <a:off x="22799898" y="24222823"/>
            <a:ext cx="2743200" cy="584775"/>
          </a:xfrm>
          <a:prstGeom prst="rect">
            <a:avLst/>
          </a:prstGeom>
          <a:noFill/>
        </p:spPr>
        <p:txBody>
          <a:bodyPr wrap="square" rtlCol="0">
            <a:spAutoFit/>
          </a:bodyPr>
          <a:lstStyle/>
          <a:p>
            <a:r>
              <a:rPr lang="en-US" sz="3200" b="1" dirty="0" smtClean="0">
                <a:solidFill>
                  <a:srgbClr val="002060"/>
                </a:solidFill>
                <a:latin typeface="Times New Roman" panose="02020603050405020304" pitchFamily="18" charset="0"/>
                <a:cs typeface="Times New Roman" panose="02020603050405020304" pitchFamily="18" charset="0"/>
              </a:rPr>
              <a:t>Overall  </a:t>
            </a:r>
            <a:endParaRPr lang="en-US" sz="3200" b="1" dirty="0">
              <a:solidFill>
                <a:srgbClr val="00206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13218084" y="6302794"/>
            <a:ext cx="529447" cy="523220"/>
          </a:xfrm>
          <a:prstGeom prst="rect">
            <a:avLst/>
          </a:prstGeom>
          <a:noFill/>
        </p:spPr>
        <p:txBody>
          <a:bodyPr wrap="square" rtlCol="0">
            <a:spAutoFit/>
          </a:bodyPr>
          <a:lstStyle/>
          <a:p>
            <a:r>
              <a:rPr lang="en-US" sz="2800" dirty="0" smtClean="0"/>
              <a:t>a.</a:t>
            </a:r>
            <a:endParaRPr lang="en-US" sz="2800" dirty="0"/>
          </a:p>
        </p:txBody>
      </p:sp>
      <p:sp>
        <p:nvSpPr>
          <p:cNvPr id="85" name="TextBox 84"/>
          <p:cNvSpPr txBox="1"/>
          <p:nvPr/>
        </p:nvSpPr>
        <p:spPr>
          <a:xfrm>
            <a:off x="16757804" y="6337562"/>
            <a:ext cx="529447" cy="523220"/>
          </a:xfrm>
          <a:prstGeom prst="rect">
            <a:avLst/>
          </a:prstGeom>
          <a:noFill/>
        </p:spPr>
        <p:txBody>
          <a:bodyPr wrap="square" rtlCol="0">
            <a:spAutoFit/>
          </a:bodyPr>
          <a:lstStyle/>
          <a:p>
            <a:r>
              <a:rPr lang="en-US" sz="2800" dirty="0"/>
              <a:t>b</a:t>
            </a:r>
            <a:r>
              <a:rPr lang="en-US" sz="2800" dirty="0" smtClean="0"/>
              <a:t>.</a:t>
            </a:r>
            <a:endParaRPr lang="en-US" sz="2800" dirty="0"/>
          </a:p>
        </p:txBody>
      </p:sp>
      <p:sp>
        <p:nvSpPr>
          <p:cNvPr id="86" name="TextBox 85"/>
          <p:cNvSpPr txBox="1"/>
          <p:nvPr/>
        </p:nvSpPr>
        <p:spPr>
          <a:xfrm>
            <a:off x="17054058" y="8366467"/>
            <a:ext cx="529447" cy="523220"/>
          </a:xfrm>
          <a:prstGeom prst="rect">
            <a:avLst/>
          </a:prstGeom>
          <a:noFill/>
        </p:spPr>
        <p:txBody>
          <a:bodyPr wrap="square" rtlCol="0">
            <a:spAutoFit/>
          </a:bodyPr>
          <a:lstStyle/>
          <a:p>
            <a:r>
              <a:rPr lang="en-US" sz="2800" dirty="0"/>
              <a:t>c</a:t>
            </a:r>
            <a:r>
              <a:rPr lang="en-US" sz="2800" dirty="0" smtClean="0"/>
              <a:t>.</a:t>
            </a:r>
            <a:endParaRPr lang="en-US" sz="2800" dirty="0"/>
          </a:p>
        </p:txBody>
      </p:sp>
      <p:sp>
        <p:nvSpPr>
          <p:cNvPr id="87" name="TextBox 86"/>
          <p:cNvSpPr txBox="1"/>
          <p:nvPr/>
        </p:nvSpPr>
        <p:spPr>
          <a:xfrm>
            <a:off x="13242806" y="8366467"/>
            <a:ext cx="529447" cy="523220"/>
          </a:xfrm>
          <a:prstGeom prst="rect">
            <a:avLst/>
          </a:prstGeom>
          <a:noFill/>
        </p:spPr>
        <p:txBody>
          <a:bodyPr wrap="square" rtlCol="0">
            <a:spAutoFit/>
          </a:bodyPr>
          <a:lstStyle/>
          <a:p>
            <a:r>
              <a:rPr lang="en-US" sz="2800" dirty="0"/>
              <a:t>d</a:t>
            </a:r>
            <a:r>
              <a:rPr lang="en-US" sz="2800" dirty="0" smtClean="0"/>
              <a:t>.</a:t>
            </a:r>
            <a:endParaRPr lang="en-US" sz="2800" dirty="0"/>
          </a:p>
        </p:txBody>
      </p:sp>
      <p:grpSp>
        <p:nvGrpSpPr>
          <p:cNvPr id="30" name="Group 29"/>
          <p:cNvGrpSpPr/>
          <p:nvPr/>
        </p:nvGrpSpPr>
        <p:grpSpPr>
          <a:xfrm>
            <a:off x="12275274" y="25870934"/>
            <a:ext cx="8796032" cy="3855120"/>
            <a:chOff x="12227148" y="25822808"/>
            <a:chExt cx="8796032" cy="3855120"/>
          </a:xfrm>
        </p:grpSpPr>
        <p:sp>
          <p:nvSpPr>
            <p:cNvPr id="29" name="Rectangle 28"/>
            <p:cNvSpPr/>
            <p:nvPr/>
          </p:nvSpPr>
          <p:spPr>
            <a:xfrm>
              <a:off x="12227148" y="25822808"/>
              <a:ext cx="8796032" cy="3855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p:cNvGrpSpPr/>
            <p:nvPr/>
          </p:nvGrpSpPr>
          <p:grpSpPr>
            <a:xfrm>
              <a:off x="12227148" y="26020328"/>
              <a:ext cx="8549098" cy="3657600"/>
              <a:chOff x="11905651" y="22403033"/>
              <a:chExt cx="8549098" cy="4623659"/>
            </a:xfrm>
          </p:grpSpPr>
          <p:pic>
            <p:nvPicPr>
              <p:cNvPr id="89" name="Picture 2"/>
              <p:cNvPicPr>
                <a:picLocks noChangeAspect="1" noChangeArrowheads="1"/>
              </p:cNvPicPr>
              <p:nvPr/>
            </p:nvPicPr>
            <p:blipFill>
              <a:blip r:embed="rId27">
                <a:extLst>
                  <a:ext uri="{28A0092B-C50C-407E-A947-70E740481C1C}">
                    <a14:useLocalDpi xmlns:a14="http://schemas.microsoft.com/office/drawing/2010/main" val="0"/>
                  </a:ext>
                </a:extLst>
              </a:blip>
              <a:srcRect/>
              <a:stretch>
                <a:fillRect/>
              </a:stretch>
            </p:blipFill>
            <p:spPr bwMode="auto">
              <a:xfrm>
                <a:off x="13291949" y="22500730"/>
                <a:ext cx="6229281" cy="45259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90" name="Straight Arrow Connector 89"/>
              <p:cNvCxnSpPr/>
              <p:nvPr/>
            </p:nvCxnSpPr>
            <p:spPr>
              <a:xfrm>
                <a:off x="13063349" y="23110330"/>
                <a:ext cx="1828800" cy="1447800"/>
              </a:xfrm>
              <a:prstGeom prst="straightConnector1">
                <a:avLst/>
              </a:prstGeom>
              <a:noFill/>
              <a:ln w="9525" cap="flat" cmpd="sng" algn="ctr">
                <a:solidFill>
                  <a:srgbClr val="2DA2BF"/>
                </a:solidFill>
                <a:prstDash val="solid"/>
                <a:tailEnd type="arrow"/>
              </a:ln>
              <a:effectLst/>
            </p:spPr>
          </p:cxnSp>
          <p:sp>
            <p:nvSpPr>
              <p:cNvPr id="91" name="Rectangle 90"/>
              <p:cNvSpPr/>
              <p:nvPr/>
            </p:nvSpPr>
            <p:spPr>
              <a:xfrm>
                <a:off x="11905651" y="22403033"/>
                <a:ext cx="2092880" cy="923330"/>
              </a:xfrm>
              <a:prstGeom prst="rect">
                <a:avLst/>
              </a:prstGeom>
            </p:spPr>
            <p:txBody>
              <a:bodyPr wrap="square">
                <a:spAutoFit/>
              </a:bodyPr>
              <a:lstStyle/>
              <a:p>
                <a:pPr defTabSz="914400"/>
                <a:r>
                  <a:rPr lang="en-US" sz="1800" dirty="0" smtClean="0">
                    <a:solidFill>
                      <a:prstClr val="black"/>
                    </a:solidFill>
                    <a:latin typeface="Lucida Sans Unicode"/>
                  </a:rPr>
                  <a:t>380nm </a:t>
                </a:r>
                <a:r>
                  <a:rPr lang="en-US" sz="1800" dirty="0">
                    <a:solidFill>
                      <a:prstClr val="black"/>
                    </a:solidFill>
                    <a:latin typeface="Lucida Sans Unicode"/>
                  </a:rPr>
                  <a:t>(which corresponds to </a:t>
                </a:r>
                <a:r>
                  <a:rPr lang="en-US" sz="1800" dirty="0" smtClean="0">
                    <a:solidFill>
                      <a:prstClr val="black"/>
                    </a:solidFill>
                    <a:latin typeface="Lucida Sans Unicode"/>
                  </a:rPr>
                  <a:t>3.2eV)</a:t>
                </a:r>
                <a:endParaRPr lang="en-US" sz="1800" dirty="0">
                  <a:solidFill>
                    <a:prstClr val="black"/>
                  </a:solidFill>
                  <a:latin typeface="Lucida Sans Unicode"/>
                </a:endParaRPr>
              </a:p>
            </p:txBody>
          </p:sp>
          <p:cxnSp>
            <p:nvCxnSpPr>
              <p:cNvPr id="92" name="Straight Arrow Connector 91"/>
              <p:cNvCxnSpPr/>
              <p:nvPr/>
            </p:nvCxnSpPr>
            <p:spPr>
              <a:xfrm flipH="1">
                <a:off x="16416149" y="24242939"/>
                <a:ext cx="1752600" cy="0"/>
              </a:xfrm>
              <a:prstGeom prst="straightConnector1">
                <a:avLst/>
              </a:prstGeom>
              <a:noFill/>
              <a:ln w="9525" cap="flat" cmpd="sng" algn="ctr">
                <a:solidFill>
                  <a:srgbClr val="2DA2BF"/>
                </a:solidFill>
                <a:prstDash val="solid"/>
                <a:tailEnd type="arrow"/>
              </a:ln>
              <a:effectLst/>
            </p:spPr>
          </p:cxnSp>
          <p:sp>
            <p:nvSpPr>
              <p:cNvPr id="93" name="Rectangle 92"/>
              <p:cNvSpPr/>
              <p:nvPr/>
            </p:nvSpPr>
            <p:spPr>
              <a:xfrm>
                <a:off x="18168749" y="23787200"/>
                <a:ext cx="2286000" cy="923330"/>
              </a:xfrm>
              <a:prstGeom prst="rect">
                <a:avLst/>
              </a:prstGeom>
            </p:spPr>
            <p:txBody>
              <a:bodyPr wrap="square">
                <a:spAutoFit/>
              </a:bodyPr>
              <a:lstStyle/>
              <a:p>
                <a:pPr defTabSz="914400"/>
                <a:r>
                  <a:rPr lang="en-US" sz="1800" dirty="0">
                    <a:solidFill>
                      <a:prstClr val="black"/>
                    </a:solidFill>
                    <a:latin typeface="Lucida Sans Unicode"/>
                  </a:rPr>
                  <a:t> 420-430 nm which corresponds to ~2.8eV</a:t>
                </a:r>
              </a:p>
            </p:txBody>
          </p:sp>
        </p:grpSp>
      </p:grpSp>
      <p:graphicFrame>
        <p:nvGraphicFramePr>
          <p:cNvPr id="97" name="Chart 96"/>
          <p:cNvGraphicFramePr>
            <a:graphicFrameLocks/>
          </p:cNvGraphicFramePr>
          <p:nvPr>
            <p:extLst>
              <p:ext uri="{D42A27DB-BD31-4B8C-83A1-F6EECF244321}">
                <p14:modId xmlns:p14="http://schemas.microsoft.com/office/powerpoint/2010/main" val="3812914546"/>
              </p:ext>
            </p:extLst>
          </p:nvPr>
        </p:nvGraphicFramePr>
        <p:xfrm>
          <a:off x="23402153" y="24932473"/>
          <a:ext cx="8076401" cy="4811705"/>
        </p:xfrm>
        <a:graphic>
          <a:graphicData uri="http://schemas.openxmlformats.org/drawingml/2006/chart">
            <c:chart xmlns:c="http://schemas.openxmlformats.org/drawingml/2006/chart" xmlns:r="http://schemas.openxmlformats.org/officeDocument/2006/relationships" r:id="rId28"/>
          </a:graphicData>
        </a:graphic>
      </p:graphicFrame>
    </p:spTree>
    <p:extLst>
      <p:ext uri="{BB962C8B-B14F-4D97-AF65-F5344CB8AC3E}">
        <p14:creationId xmlns:p14="http://schemas.microsoft.com/office/powerpoint/2010/main" val="3425218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36x48-Template-V2b</Template>
  <TotalTime>1644</TotalTime>
  <Words>1090</Words>
  <Application>Microsoft Office PowerPoint</Application>
  <PresentationFormat>Custom</PresentationFormat>
  <Paragraphs>86</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36x48-Template-V2b</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Ali</cp:lastModifiedBy>
  <cp:revision>120</cp:revision>
  <dcterms:created xsi:type="dcterms:W3CDTF">2012-02-03T19:11:35Z</dcterms:created>
  <dcterms:modified xsi:type="dcterms:W3CDTF">2016-04-19T16:14:32Z</dcterms:modified>
</cp:coreProperties>
</file>