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51206400" cy="32918400"/>
  <p:notesSz cx="6858000" cy="9144000"/>
  <p:defaultTextStyle>
    <a:defPPr>
      <a:defRPr lang="en-US"/>
    </a:defPPr>
    <a:lvl1pPr marL="0" algn="l" defTabSz="4037990" rtl="0" eaLnBrk="1" latinLnBrk="0" hangingPunct="1">
      <a:defRPr sz="7949" kern="1200">
        <a:solidFill>
          <a:schemeClr val="tx1"/>
        </a:solidFill>
        <a:latin typeface="+mn-lt"/>
        <a:ea typeface="+mn-ea"/>
        <a:cs typeface="+mn-cs"/>
      </a:defRPr>
    </a:lvl1pPr>
    <a:lvl2pPr marL="2018995" algn="l" defTabSz="4037990" rtl="0" eaLnBrk="1" latinLnBrk="0" hangingPunct="1">
      <a:defRPr sz="7949" kern="1200">
        <a:solidFill>
          <a:schemeClr val="tx1"/>
        </a:solidFill>
        <a:latin typeface="+mn-lt"/>
        <a:ea typeface="+mn-ea"/>
        <a:cs typeface="+mn-cs"/>
      </a:defRPr>
    </a:lvl2pPr>
    <a:lvl3pPr marL="4037990" algn="l" defTabSz="4037990" rtl="0" eaLnBrk="1" latinLnBrk="0" hangingPunct="1">
      <a:defRPr sz="7949" kern="1200">
        <a:solidFill>
          <a:schemeClr val="tx1"/>
        </a:solidFill>
        <a:latin typeface="+mn-lt"/>
        <a:ea typeface="+mn-ea"/>
        <a:cs typeface="+mn-cs"/>
      </a:defRPr>
    </a:lvl3pPr>
    <a:lvl4pPr marL="6056986" algn="l" defTabSz="4037990" rtl="0" eaLnBrk="1" latinLnBrk="0" hangingPunct="1">
      <a:defRPr sz="7949" kern="1200">
        <a:solidFill>
          <a:schemeClr val="tx1"/>
        </a:solidFill>
        <a:latin typeface="+mn-lt"/>
        <a:ea typeface="+mn-ea"/>
        <a:cs typeface="+mn-cs"/>
      </a:defRPr>
    </a:lvl4pPr>
    <a:lvl5pPr marL="8075981" algn="l" defTabSz="4037990" rtl="0" eaLnBrk="1" latinLnBrk="0" hangingPunct="1">
      <a:defRPr sz="7949" kern="1200">
        <a:solidFill>
          <a:schemeClr val="tx1"/>
        </a:solidFill>
        <a:latin typeface="+mn-lt"/>
        <a:ea typeface="+mn-ea"/>
        <a:cs typeface="+mn-cs"/>
      </a:defRPr>
    </a:lvl5pPr>
    <a:lvl6pPr marL="10094976" algn="l" defTabSz="4037990" rtl="0" eaLnBrk="1" latinLnBrk="0" hangingPunct="1">
      <a:defRPr sz="7949" kern="1200">
        <a:solidFill>
          <a:schemeClr val="tx1"/>
        </a:solidFill>
        <a:latin typeface="+mn-lt"/>
        <a:ea typeface="+mn-ea"/>
        <a:cs typeface="+mn-cs"/>
      </a:defRPr>
    </a:lvl6pPr>
    <a:lvl7pPr marL="12113971" algn="l" defTabSz="4037990" rtl="0" eaLnBrk="1" latinLnBrk="0" hangingPunct="1">
      <a:defRPr sz="7949" kern="1200">
        <a:solidFill>
          <a:schemeClr val="tx1"/>
        </a:solidFill>
        <a:latin typeface="+mn-lt"/>
        <a:ea typeface="+mn-ea"/>
        <a:cs typeface="+mn-cs"/>
      </a:defRPr>
    </a:lvl7pPr>
    <a:lvl8pPr marL="14132966" algn="l" defTabSz="4037990" rtl="0" eaLnBrk="1" latinLnBrk="0" hangingPunct="1">
      <a:defRPr sz="7949" kern="1200">
        <a:solidFill>
          <a:schemeClr val="tx1"/>
        </a:solidFill>
        <a:latin typeface="+mn-lt"/>
        <a:ea typeface="+mn-ea"/>
        <a:cs typeface="+mn-cs"/>
      </a:defRPr>
    </a:lvl8pPr>
    <a:lvl9pPr marL="16151962" algn="l" defTabSz="4037990" rtl="0" eaLnBrk="1" latinLnBrk="0" hangingPunct="1">
      <a:defRPr sz="7949"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20" d="100"/>
          <a:sy n="20" d="100"/>
        </p:scale>
        <p:origin x="-1656" y="-570"/>
      </p:cViewPr>
      <p:guideLst>
        <p:guide orient="horz" pos="10368"/>
        <p:guide pos="1612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5387342"/>
            <a:ext cx="38404800" cy="11460480"/>
          </a:xfrm>
        </p:spPr>
        <p:txBody>
          <a:bodyPr anchor="b"/>
          <a:lstStyle>
            <a:lvl1pPr algn="ctr">
              <a:defRPr sz="25200"/>
            </a:lvl1pPr>
          </a:lstStyle>
          <a:p>
            <a:r>
              <a:rPr lang="en-US" smtClean="0"/>
              <a:t>Click to edit Master title style</a:t>
            </a:r>
            <a:endParaRPr lang="en-US" dirty="0"/>
          </a:p>
        </p:txBody>
      </p:sp>
      <p:sp>
        <p:nvSpPr>
          <p:cNvPr id="3" name="Subtitle 2"/>
          <p:cNvSpPr>
            <a:spLocks noGrp="1"/>
          </p:cNvSpPr>
          <p:nvPr>
            <p:ph type="subTitle" idx="1"/>
          </p:nvPr>
        </p:nvSpPr>
        <p:spPr>
          <a:xfrm>
            <a:off x="6400800" y="17289782"/>
            <a:ext cx="38404800" cy="7947658"/>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39A1309-292E-4967-AB85-0EF1C92C5B69}"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1042053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9A1309-292E-4967-AB85-0EF1C92C5B69}"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3216419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8206745"/>
            <a:ext cx="44165520" cy="13693138"/>
          </a:xfrm>
        </p:spPr>
        <p:txBody>
          <a:bodyPr anchor="b"/>
          <a:lstStyle>
            <a:lvl1pPr>
              <a:defRPr sz="25200"/>
            </a:lvl1pPr>
          </a:lstStyle>
          <a:p>
            <a:r>
              <a:rPr lang="en-US" smtClean="0"/>
              <a:t>Click to edit Master title style</a:t>
            </a:r>
            <a:endParaRPr lang="en-US" dirty="0"/>
          </a:p>
        </p:txBody>
      </p:sp>
      <p:sp>
        <p:nvSpPr>
          <p:cNvPr id="3" name="Text Placeholder 2"/>
          <p:cNvSpPr>
            <a:spLocks noGrp="1"/>
          </p:cNvSpPr>
          <p:nvPr>
            <p:ph type="body" idx="1"/>
          </p:nvPr>
        </p:nvSpPr>
        <p:spPr>
          <a:xfrm>
            <a:off x="3493770" y="22029425"/>
            <a:ext cx="44165520" cy="7200898"/>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9A1309-292E-4967-AB85-0EF1C92C5B69}"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4096316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520440" y="8763000"/>
            <a:ext cx="217627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5923240" y="8763000"/>
            <a:ext cx="217627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39A1309-292E-4967-AB85-0EF1C92C5B69}" type="datetimeFigureOut">
              <a:rPr lang="en-US" smtClean="0"/>
              <a:t>4/19/2016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684956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752603"/>
            <a:ext cx="4416552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527112" y="8069582"/>
            <a:ext cx="21662705"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Click to edit Master text styles</a:t>
            </a:r>
          </a:p>
        </p:txBody>
      </p:sp>
      <p:sp>
        <p:nvSpPr>
          <p:cNvPr id="4" name="Content Placeholder 3"/>
          <p:cNvSpPr>
            <a:spLocks noGrp="1"/>
          </p:cNvSpPr>
          <p:nvPr>
            <p:ph sz="half" idx="2"/>
          </p:nvPr>
        </p:nvSpPr>
        <p:spPr>
          <a:xfrm>
            <a:off x="3527112" y="12024360"/>
            <a:ext cx="21662705"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5923240" y="8069582"/>
            <a:ext cx="21769390" cy="3954778"/>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Click to edit Master text styles</a:t>
            </a:r>
          </a:p>
        </p:txBody>
      </p:sp>
      <p:sp>
        <p:nvSpPr>
          <p:cNvPr id="6" name="Content Placeholder 5"/>
          <p:cNvSpPr>
            <a:spLocks noGrp="1"/>
          </p:cNvSpPr>
          <p:nvPr>
            <p:ph sz="quarter" idx="4"/>
          </p:nvPr>
        </p:nvSpPr>
        <p:spPr>
          <a:xfrm>
            <a:off x="25923240" y="12024360"/>
            <a:ext cx="21769390"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39A1309-292E-4967-AB85-0EF1C92C5B69}" type="datetimeFigureOut">
              <a:rPr lang="en-US" smtClean="0"/>
              <a:t>4/19/2016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3917471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39A1309-292E-4967-AB85-0EF1C92C5B69}" type="datetimeFigureOut">
              <a:rPr lang="en-US" smtClean="0"/>
              <a:t>4/19/2016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3700186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9A1309-292E-4967-AB85-0EF1C92C5B69}" type="datetimeFigureOut">
              <a:rPr lang="en-US" smtClean="0"/>
              <a:t>4/19/2016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179954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smtClean="0"/>
              <a:t>Click to edit Master title style</a:t>
            </a:r>
            <a:endParaRPr lang="en-US" dirty="0"/>
          </a:p>
        </p:txBody>
      </p:sp>
      <p:sp>
        <p:nvSpPr>
          <p:cNvPr id="3" name="Content Placeholder 2"/>
          <p:cNvSpPr>
            <a:spLocks noGrp="1"/>
          </p:cNvSpPr>
          <p:nvPr>
            <p:ph idx="1"/>
          </p:nvPr>
        </p:nvSpPr>
        <p:spPr>
          <a:xfrm>
            <a:off x="21769390" y="4739642"/>
            <a:ext cx="25923240" cy="23393400"/>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9A1309-292E-4967-AB85-0EF1C92C5B69}" type="datetimeFigureOut">
              <a:rPr lang="en-US" smtClean="0"/>
              <a:t>4/19/2016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3359474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94560"/>
            <a:ext cx="16515395" cy="7680960"/>
          </a:xfrm>
        </p:spPr>
        <p:txBody>
          <a:bodyPr anchor="b"/>
          <a:lstStyle>
            <a:lvl1pPr>
              <a:defRPr sz="1344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1769390" y="4739642"/>
            <a:ext cx="25923240" cy="23393400"/>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smtClean="0"/>
              <a:t>Click icon to add picture</a:t>
            </a:r>
            <a:endParaRPr lang="en-US" dirty="0"/>
          </a:p>
        </p:txBody>
      </p:sp>
      <p:sp>
        <p:nvSpPr>
          <p:cNvPr id="4" name="Text Placeholder 3"/>
          <p:cNvSpPr>
            <a:spLocks noGrp="1"/>
          </p:cNvSpPr>
          <p:nvPr>
            <p:ph type="body" sz="half" idx="2"/>
          </p:nvPr>
        </p:nvSpPr>
        <p:spPr>
          <a:xfrm>
            <a:off x="3527112" y="9875520"/>
            <a:ext cx="16515395" cy="18295622"/>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9A1309-292E-4967-AB85-0EF1C92C5B69}" type="datetimeFigureOut">
              <a:rPr lang="en-US" smtClean="0"/>
              <a:t>4/19/2016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1436636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9A1309-292E-4967-AB85-0EF1C92C5B69}"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365521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752600"/>
            <a:ext cx="1104138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520440" y="1752600"/>
            <a:ext cx="3248406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39A1309-292E-4967-AB85-0EF1C92C5B69}"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141A8-8477-46E3-968E-9C644BD45A31}" type="slidenum">
              <a:rPr lang="en-US" smtClean="0"/>
              <a:t>‹#›</a:t>
            </a:fld>
            <a:endParaRPr lang="en-US"/>
          </a:p>
        </p:txBody>
      </p:sp>
    </p:spTree>
    <p:extLst>
      <p:ext uri="{BB962C8B-B14F-4D97-AF65-F5344CB8AC3E}">
        <p14:creationId xmlns:p14="http://schemas.microsoft.com/office/powerpoint/2010/main" val="3311821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752603"/>
            <a:ext cx="4416552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0440" y="8763000"/>
            <a:ext cx="4416552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0440" y="30510482"/>
            <a:ext cx="11521440" cy="1752600"/>
          </a:xfrm>
          <a:prstGeom prst="rect">
            <a:avLst/>
          </a:prstGeom>
        </p:spPr>
        <p:txBody>
          <a:bodyPr vert="horz" lIns="91440" tIns="45720" rIns="91440" bIns="45720" rtlCol="0" anchor="ctr"/>
          <a:lstStyle>
            <a:lvl1pPr algn="l">
              <a:defRPr sz="5040">
                <a:solidFill>
                  <a:schemeClr val="tx1">
                    <a:tint val="75000"/>
                  </a:schemeClr>
                </a:solidFill>
              </a:defRPr>
            </a:lvl1pPr>
          </a:lstStyle>
          <a:p>
            <a:fld id="{F39A1309-292E-4967-AB85-0EF1C92C5B69}" type="datetimeFigureOut">
              <a:rPr lang="en-US" smtClean="0"/>
              <a:t>4/19/2016</a:t>
            </a:fld>
            <a:endParaRPr lang="en-US"/>
          </a:p>
        </p:txBody>
      </p:sp>
      <p:sp>
        <p:nvSpPr>
          <p:cNvPr id="5" name="Footer Placeholder 4"/>
          <p:cNvSpPr>
            <a:spLocks noGrp="1"/>
          </p:cNvSpPr>
          <p:nvPr>
            <p:ph type="ftr" sz="quarter" idx="3"/>
          </p:nvPr>
        </p:nvSpPr>
        <p:spPr>
          <a:xfrm>
            <a:off x="16962120" y="30510482"/>
            <a:ext cx="17282160" cy="1752600"/>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0510482"/>
            <a:ext cx="11521440" cy="1752600"/>
          </a:xfrm>
          <a:prstGeom prst="rect">
            <a:avLst/>
          </a:prstGeom>
        </p:spPr>
        <p:txBody>
          <a:bodyPr vert="horz" lIns="91440" tIns="45720" rIns="91440" bIns="45720" rtlCol="0" anchor="ctr"/>
          <a:lstStyle>
            <a:lvl1pPr algn="r">
              <a:defRPr sz="5040">
                <a:solidFill>
                  <a:schemeClr val="tx1">
                    <a:tint val="75000"/>
                  </a:schemeClr>
                </a:solidFill>
              </a:defRPr>
            </a:lvl1pPr>
          </a:lstStyle>
          <a:p>
            <a:fld id="{E2C141A8-8477-46E3-968E-9C644BD45A31}" type="slidenum">
              <a:rPr lang="en-US" smtClean="0"/>
              <a:t>‹#›</a:t>
            </a:fld>
            <a:endParaRPr lang="en-US"/>
          </a:p>
        </p:txBody>
      </p:sp>
    </p:spTree>
    <p:extLst>
      <p:ext uri="{BB962C8B-B14F-4D97-AF65-F5344CB8AC3E}">
        <p14:creationId xmlns:p14="http://schemas.microsoft.com/office/powerpoint/2010/main" val="9599092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19000"/>
          </a:schemeClr>
        </a:solidFill>
        <a:effectLst/>
      </p:bgPr>
    </p:bg>
    <p:spTree>
      <p:nvGrpSpPr>
        <p:cNvPr id="1" name=""/>
        <p:cNvGrpSpPr/>
        <p:nvPr/>
      </p:nvGrpSpPr>
      <p:grpSpPr>
        <a:xfrm>
          <a:off x="0" y="0"/>
          <a:ext cx="0" cy="0"/>
          <a:chOff x="0" y="0"/>
          <a:chExt cx="0" cy="0"/>
        </a:xfrm>
      </p:grpSpPr>
      <p:sp>
        <p:nvSpPr>
          <p:cNvPr id="2" name="TextBox 1"/>
          <p:cNvSpPr txBox="1"/>
          <p:nvPr/>
        </p:nvSpPr>
        <p:spPr>
          <a:xfrm>
            <a:off x="4948646" y="1279496"/>
            <a:ext cx="15300960" cy="1315617"/>
          </a:xfrm>
          <a:prstGeom prst="rect">
            <a:avLst/>
          </a:prstGeom>
          <a:noFill/>
        </p:spPr>
        <p:txBody>
          <a:bodyPr wrap="square" rtlCol="0">
            <a:spAutoFit/>
          </a:bodyPr>
          <a:lstStyle/>
          <a:p>
            <a:r>
              <a:rPr lang="en-US" b="1" spc="50" dirty="0" smtClean="0">
                <a:ln w="9525" cmpd="sng">
                  <a:solidFill>
                    <a:schemeClr val="accent1"/>
                  </a:solidFill>
                  <a:prstDash val="solid"/>
                </a:ln>
                <a:effectLst>
                  <a:glow rad="38100">
                    <a:schemeClr val="accent1">
                      <a:alpha val="40000"/>
                    </a:schemeClr>
                  </a:glow>
                </a:effectLst>
              </a:rPr>
              <a:t>Reformation of Ethanol</a:t>
            </a:r>
            <a:endParaRPr lang="en-US" b="1" spc="50" dirty="0">
              <a:ln w="9525" cmpd="sng">
                <a:solidFill>
                  <a:schemeClr val="accent1"/>
                </a:solidFill>
                <a:prstDash val="solid"/>
              </a:ln>
              <a:effectLst>
                <a:glow rad="38100">
                  <a:schemeClr val="accent1">
                    <a:alpha val="40000"/>
                  </a:schemeClr>
                </a:glow>
              </a:effectLst>
            </a:endParaRPr>
          </a:p>
        </p:txBody>
      </p:sp>
      <p:sp>
        <p:nvSpPr>
          <p:cNvPr id="4" name="TextBox 3"/>
          <p:cNvSpPr txBox="1"/>
          <p:nvPr/>
        </p:nvSpPr>
        <p:spPr>
          <a:xfrm>
            <a:off x="1280160" y="20677970"/>
            <a:ext cx="13472160" cy="7717369"/>
          </a:xfrm>
          <a:prstGeom prst="rect">
            <a:avLst/>
          </a:prstGeom>
          <a:noFill/>
        </p:spPr>
        <p:txBody>
          <a:bodyPr wrap="square" rtlCol="0">
            <a:spAutoFit/>
          </a:bodyPr>
          <a:lstStyle/>
          <a:p>
            <a:r>
              <a:rPr lang="en-US" dirty="0" smtClean="0"/>
              <a:t>2.0 Process</a:t>
            </a:r>
          </a:p>
          <a:p>
            <a:endParaRPr lang="en-US" sz="3200" dirty="0" smtClean="0"/>
          </a:p>
          <a:p>
            <a:r>
              <a:rPr lang="en-US" sz="3200" dirty="0" smtClean="0"/>
              <a:t>A vial of distilled water will be purged with argon to remove dissolved carbon dioxide so that [CO</a:t>
            </a:r>
            <a:r>
              <a:rPr lang="en-US" sz="3200" baseline="-25000" dirty="0" smtClean="0"/>
              <a:t>2</a:t>
            </a:r>
            <a:r>
              <a:rPr lang="en-US" sz="3200" dirty="0" smtClean="0"/>
              <a:t>] = 0. Then, a catalyst layer of noble metal (Pt)-coated activated carbon will be deposited on the bottom of the vial. With [CO</a:t>
            </a:r>
            <a:r>
              <a:rPr lang="en-US" sz="3200" baseline="-25000" dirty="0" smtClean="0"/>
              <a:t>2</a:t>
            </a:r>
            <a:r>
              <a:rPr lang="en-US" sz="3200" dirty="0" smtClean="0"/>
              <a:t>]</a:t>
            </a:r>
            <a:r>
              <a:rPr lang="en-US" sz="3200" baseline="-25000" dirty="0" smtClean="0"/>
              <a:t>0</a:t>
            </a:r>
            <a:r>
              <a:rPr lang="en-US" sz="3200" dirty="0" smtClean="0"/>
              <a:t> established, the </a:t>
            </a:r>
            <a:r>
              <a:rPr lang="en-US" sz="3200" dirty="0" err="1" smtClean="0"/>
              <a:t>Ar</a:t>
            </a:r>
            <a:r>
              <a:rPr lang="en-US" sz="3200" dirty="0" smtClean="0"/>
              <a:t> stream is used to maintain a noble gas atmosphere. An amount of ethanol is added to the solution establishing [CH</a:t>
            </a:r>
            <a:r>
              <a:rPr lang="en-US" sz="3200" baseline="-25000" dirty="0" smtClean="0"/>
              <a:t>3</a:t>
            </a:r>
            <a:r>
              <a:rPr lang="en-US" sz="3200" dirty="0" smtClean="0"/>
              <a:t>CH</a:t>
            </a:r>
            <a:r>
              <a:rPr lang="en-US" sz="3200" baseline="-25000" dirty="0" smtClean="0"/>
              <a:t>2</a:t>
            </a:r>
            <a:r>
              <a:rPr lang="en-US" sz="3200" dirty="0" smtClean="0"/>
              <a:t>O]</a:t>
            </a:r>
            <a:r>
              <a:rPr lang="en-US" sz="3200" baseline="-25000" dirty="0" smtClean="0"/>
              <a:t>0</a:t>
            </a:r>
            <a:r>
              <a:rPr lang="en-US" sz="3200" dirty="0" smtClean="0"/>
              <a:t> and the reaction is allowed to proceed (duration 4-8 hours).</a:t>
            </a:r>
          </a:p>
          <a:p>
            <a:endParaRPr lang="en-US" sz="3200" dirty="0"/>
          </a:p>
          <a:p>
            <a:r>
              <a:rPr lang="en-US" sz="3200" dirty="0" smtClean="0"/>
              <a:t>The progress of the ethanol reformation reaction will be monitored by measuring the concentration of carbon dioxide dissolved in the aqueous solution, [CO</a:t>
            </a:r>
            <a:r>
              <a:rPr lang="en-US" sz="3200" baseline="-25000" dirty="0" smtClean="0"/>
              <a:t>2</a:t>
            </a:r>
            <a:r>
              <a:rPr lang="en-US" sz="3200" dirty="0" smtClean="0"/>
              <a:t>]</a:t>
            </a:r>
            <a:r>
              <a:rPr lang="en-US" sz="3200" baseline="-25000" dirty="0" smtClean="0"/>
              <a:t>t </a:t>
            </a:r>
            <a:r>
              <a:rPr lang="en-US" sz="3200" dirty="0" smtClean="0"/>
              <a:t>, with a 5s time interval.</a:t>
            </a:r>
          </a:p>
          <a:p>
            <a:endParaRPr lang="en-US" sz="3200" dirty="0"/>
          </a:p>
          <a:p>
            <a:endParaRPr lang="en-US" sz="3200" dirty="0"/>
          </a:p>
        </p:txBody>
      </p:sp>
      <p:sp>
        <p:nvSpPr>
          <p:cNvPr id="5" name="TextBox 4"/>
          <p:cNvSpPr txBox="1"/>
          <p:nvPr/>
        </p:nvSpPr>
        <p:spPr>
          <a:xfrm>
            <a:off x="1280160" y="5604470"/>
            <a:ext cx="13350240" cy="15104007"/>
          </a:xfrm>
          <a:prstGeom prst="rect">
            <a:avLst/>
          </a:prstGeom>
          <a:noFill/>
        </p:spPr>
        <p:txBody>
          <a:bodyPr wrap="square" rtlCol="0">
            <a:spAutoFit/>
          </a:bodyPr>
          <a:lstStyle/>
          <a:p>
            <a:r>
              <a:rPr lang="en-US" dirty="0" smtClean="0"/>
              <a:t>1.0 Background</a:t>
            </a:r>
          </a:p>
          <a:p>
            <a:endParaRPr lang="en-US" sz="3200" dirty="0"/>
          </a:p>
          <a:p>
            <a:r>
              <a:rPr lang="en-US" sz="3200" dirty="0" smtClean="0"/>
              <a:t>In 2014, the transportation sector was responsible for 26% of carbon dioxide emissions in the United States (epa.gov). Additionally, the United States imports about a quarter of the oil needed for our domestic transportation sector (eia.gov). In light of the political and social instability in so many oil-producing regions in the world and the ties between oil, the economy, national security, and foreign intervention, there remains the need for a domestic fuel source that will decrease the Unites States’ reliance on imported petroleum products. Additionally, increasing home-grown resource production, while decreasing the volume of imports, will also provide jobs</a:t>
            </a:r>
            <a:r>
              <a:rPr lang="en-US" sz="3200" dirty="0"/>
              <a:t>, help keep financial investments in the </a:t>
            </a:r>
            <a:r>
              <a:rPr lang="en-US" sz="3200" dirty="0" smtClean="0"/>
              <a:t>country, and strengthen the United States economy.</a:t>
            </a:r>
          </a:p>
          <a:p>
            <a:endParaRPr lang="en-US" sz="3200" dirty="0"/>
          </a:p>
          <a:p>
            <a:r>
              <a:rPr lang="en-US" sz="3200" dirty="0" smtClean="0"/>
              <a:t>Ethanol is produced through the fermenting of corn and other biomass which are 100% home-grown resources that supports both the agricultural sector and private industry</a:t>
            </a:r>
            <a:r>
              <a:rPr lang="en-US" sz="3200" dirty="0"/>
              <a:t>. </a:t>
            </a:r>
            <a:r>
              <a:rPr lang="en-US" sz="3200" dirty="0" smtClean="0"/>
              <a:t>Because biomass derives its </a:t>
            </a:r>
            <a:r>
              <a:rPr lang="en-US" sz="3200" dirty="0"/>
              <a:t>carbon content from atmospheric carbon </a:t>
            </a:r>
            <a:r>
              <a:rPr lang="en-US" sz="3200" dirty="0" smtClean="0"/>
              <a:t>dioxide, the </a:t>
            </a:r>
            <a:r>
              <a:rPr lang="en-US" sz="3200" dirty="0"/>
              <a:t>use of ethanol as a fuel source represents a carbon neutral  process</a:t>
            </a:r>
            <a:r>
              <a:rPr lang="en-US" sz="3200" dirty="0" smtClean="0"/>
              <a:t>. This is very important as we work to limit global carbon dioxide emissions and slow global warming. Additionally, ethanol is relatively less toxic than both crude oil and refined petroleum products such as gasoline making production, transportation and accident response less costly.</a:t>
            </a:r>
          </a:p>
          <a:p>
            <a:endParaRPr lang="en-US" sz="3200" dirty="0"/>
          </a:p>
          <a:p>
            <a:r>
              <a:rPr lang="en-US" sz="3200" dirty="0" smtClean="0"/>
              <a:t>The objective of the larger body of research is to enable ethanol use as a fuel in a high-efficiency process that is safe and economical. The production of hydrogen gas from ethanol and its subsequent use as a fuel in a high-efficiency combustion process has the ability to radically change the world’s transportation sector as well as its economy. This research centers around producing hydrogen from ethanol in an affordable, room temperature reaction that can be scaled for automotive use.</a:t>
            </a:r>
          </a:p>
        </p:txBody>
      </p:sp>
      <p:sp>
        <p:nvSpPr>
          <p:cNvPr id="6" name="TextBox 5"/>
          <p:cNvSpPr txBox="1"/>
          <p:nvPr/>
        </p:nvSpPr>
        <p:spPr>
          <a:xfrm>
            <a:off x="15971520" y="6390135"/>
            <a:ext cx="14813280" cy="10672024"/>
          </a:xfrm>
          <a:prstGeom prst="rect">
            <a:avLst/>
          </a:prstGeom>
          <a:noFill/>
        </p:spPr>
        <p:txBody>
          <a:bodyPr wrap="square" rtlCol="0">
            <a:spAutoFit/>
          </a:bodyPr>
          <a:lstStyle/>
          <a:p>
            <a:r>
              <a:rPr lang="en-US" dirty="0" smtClean="0"/>
              <a:t>3.0 Determining Rate Order</a:t>
            </a:r>
          </a:p>
          <a:p>
            <a:endParaRPr lang="en-US" sz="3200" dirty="0"/>
          </a:p>
          <a:p>
            <a:r>
              <a:rPr lang="en-US" sz="3200" dirty="0" smtClean="0"/>
              <a:t>The determination of the reaction rate order for the reformation of ethanol has the potential to give an insight into the reaction mechanism and its behavior. The approach begins with the standard rate equation,</a:t>
            </a:r>
          </a:p>
          <a:p>
            <a:r>
              <a:rPr lang="en-US" sz="3200" dirty="0" smtClean="0"/>
              <a:t>	</a:t>
            </a:r>
          </a:p>
          <a:p>
            <a:r>
              <a:rPr lang="en-US" sz="3200" dirty="0"/>
              <a:t>	</a:t>
            </a:r>
            <a:r>
              <a:rPr lang="en-US" sz="3200" dirty="0" smtClean="0"/>
              <a:t>(1)    rate = k[CH</a:t>
            </a:r>
            <a:r>
              <a:rPr lang="en-US" sz="3200" baseline="-25000" dirty="0" smtClean="0"/>
              <a:t>3</a:t>
            </a:r>
            <a:r>
              <a:rPr lang="en-US" sz="3200" dirty="0" smtClean="0"/>
              <a:t>CH</a:t>
            </a:r>
            <a:r>
              <a:rPr lang="en-US" sz="3200" baseline="-25000" dirty="0" smtClean="0"/>
              <a:t>2</a:t>
            </a:r>
            <a:r>
              <a:rPr lang="en-US" sz="3200" dirty="0" smtClean="0"/>
              <a:t>O]</a:t>
            </a:r>
            <a:r>
              <a:rPr lang="en-US" sz="3200" baseline="30000" dirty="0" smtClean="0"/>
              <a:t>n</a:t>
            </a:r>
            <a:endParaRPr lang="en-US" sz="3200" dirty="0"/>
          </a:p>
          <a:p>
            <a:r>
              <a:rPr lang="en-US" sz="3200" dirty="0" smtClean="0"/>
              <a:t>	</a:t>
            </a:r>
          </a:p>
          <a:p>
            <a:r>
              <a:rPr lang="en-US" sz="3200" dirty="0"/>
              <a:t>	</a:t>
            </a:r>
            <a:r>
              <a:rPr lang="en-US" sz="3200" dirty="0" smtClean="0"/>
              <a:t>rate = reaction rate</a:t>
            </a:r>
          </a:p>
          <a:p>
            <a:r>
              <a:rPr lang="en-US" sz="3200" dirty="0"/>
              <a:t>	</a:t>
            </a:r>
            <a:r>
              <a:rPr lang="en-US" sz="3200" dirty="0" smtClean="0"/>
              <a:t>k = reaction rate constant</a:t>
            </a:r>
          </a:p>
          <a:p>
            <a:r>
              <a:rPr lang="en-US" sz="3200" dirty="0"/>
              <a:t>	</a:t>
            </a:r>
            <a:r>
              <a:rPr lang="en-US" sz="3200" dirty="0" smtClean="0"/>
              <a:t>[CH</a:t>
            </a:r>
            <a:r>
              <a:rPr lang="en-US" sz="3200" baseline="-25000" dirty="0" smtClean="0"/>
              <a:t>3</a:t>
            </a:r>
            <a:r>
              <a:rPr lang="en-US" sz="3200" dirty="0" smtClean="0"/>
              <a:t>CH</a:t>
            </a:r>
            <a:r>
              <a:rPr lang="en-US" sz="3200" baseline="-25000" dirty="0" smtClean="0"/>
              <a:t>2</a:t>
            </a:r>
            <a:r>
              <a:rPr lang="en-US" sz="3200" dirty="0" smtClean="0"/>
              <a:t>O] = concentration of ethanol</a:t>
            </a:r>
          </a:p>
          <a:p>
            <a:r>
              <a:rPr lang="en-US" sz="3200" dirty="0"/>
              <a:t>	</a:t>
            </a:r>
            <a:r>
              <a:rPr lang="en-US" sz="3200" dirty="0" smtClean="0"/>
              <a:t>n = reaction order</a:t>
            </a:r>
          </a:p>
          <a:p>
            <a:endParaRPr lang="en-US" sz="3200" dirty="0"/>
          </a:p>
          <a:p>
            <a:r>
              <a:rPr lang="en-US" sz="3200" dirty="0" smtClean="0"/>
              <a:t>Using equation (1) as a starting point, a second equation may be derived,</a:t>
            </a:r>
          </a:p>
          <a:p>
            <a:endParaRPr lang="en-US" sz="3200" dirty="0" smtClean="0"/>
          </a:p>
          <a:p>
            <a:r>
              <a:rPr lang="en-US" sz="3200" dirty="0"/>
              <a:t>	</a:t>
            </a:r>
            <a:r>
              <a:rPr lang="en-US" sz="3200" dirty="0" smtClean="0"/>
              <a:t>(2)     ln r  =  n ln [CH</a:t>
            </a:r>
            <a:r>
              <a:rPr lang="en-US" sz="3200" baseline="-25000" dirty="0" smtClean="0"/>
              <a:t>3</a:t>
            </a:r>
            <a:r>
              <a:rPr lang="en-US" sz="3200" dirty="0" smtClean="0"/>
              <a:t>CH</a:t>
            </a:r>
            <a:r>
              <a:rPr lang="en-US" sz="3200" baseline="-25000" dirty="0" smtClean="0"/>
              <a:t>2</a:t>
            </a:r>
            <a:r>
              <a:rPr lang="en-US" sz="3200" dirty="0" smtClean="0"/>
              <a:t>O]  +  ln k</a:t>
            </a:r>
          </a:p>
          <a:p>
            <a:endParaRPr lang="en-US" sz="3200" dirty="0" smtClean="0"/>
          </a:p>
          <a:p>
            <a:r>
              <a:rPr lang="en-US" sz="3200" dirty="0" smtClean="0"/>
              <a:t>Recorded time, t, and [CO</a:t>
            </a:r>
            <a:r>
              <a:rPr lang="en-US" sz="3200" baseline="-25000" dirty="0" smtClean="0"/>
              <a:t>2</a:t>
            </a:r>
            <a:r>
              <a:rPr lang="en-US" sz="3200" dirty="0" smtClean="0"/>
              <a:t>] data will be used to calculate a maximum reaction rate, </a:t>
            </a:r>
            <a:r>
              <a:rPr lang="en-US" sz="3200" dirty="0" err="1" smtClean="0"/>
              <a:t>r</a:t>
            </a:r>
            <a:r>
              <a:rPr lang="en-US" sz="3200" baseline="-25000" dirty="0" err="1" smtClean="0"/>
              <a:t>max</a:t>
            </a:r>
            <a:r>
              <a:rPr lang="en-US" sz="3200" baseline="-25000" dirty="0" smtClean="0"/>
              <a:t> </a:t>
            </a:r>
            <a:r>
              <a:rPr lang="en-US" sz="3200" dirty="0" smtClean="0"/>
              <a:t>, for each established [CH</a:t>
            </a:r>
            <a:r>
              <a:rPr lang="en-US" sz="3200" baseline="-25000" dirty="0" smtClean="0"/>
              <a:t>3</a:t>
            </a:r>
            <a:r>
              <a:rPr lang="en-US" sz="3200" dirty="0" smtClean="0"/>
              <a:t>CH</a:t>
            </a:r>
            <a:r>
              <a:rPr lang="en-US" sz="3200" baseline="-25000" dirty="0" smtClean="0"/>
              <a:t>2</a:t>
            </a:r>
            <a:r>
              <a:rPr lang="en-US" sz="3200" dirty="0" smtClean="0"/>
              <a:t>O].</a:t>
            </a:r>
          </a:p>
          <a:p>
            <a:endParaRPr lang="en-US" sz="3200" dirty="0" smtClean="0"/>
          </a:p>
        </p:txBody>
      </p:sp>
      <p:pic>
        <p:nvPicPr>
          <p:cNvPr id="7" name="Picture 6"/>
          <p:cNvPicPr>
            <a:picLocks noChangeAspect="1"/>
          </p:cNvPicPr>
          <p:nvPr/>
        </p:nvPicPr>
        <p:blipFill>
          <a:blip r:embed="rId2"/>
          <a:stretch>
            <a:fillRect/>
          </a:stretch>
        </p:blipFill>
        <p:spPr>
          <a:xfrm>
            <a:off x="4525983" y="27431524"/>
            <a:ext cx="6858594" cy="5486876"/>
          </a:xfrm>
          <a:prstGeom prst="rect">
            <a:avLst/>
          </a:prstGeom>
        </p:spPr>
      </p:pic>
      <p:pic>
        <p:nvPicPr>
          <p:cNvPr id="8" name="Picture 7"/>
          <p:cNvPicPr>
            <a:picLocks noChangeAspect="1"/>
          </p:cNvPicPr>
          <p:nvPr/>
        </p:nvPicPr>
        <p:blipFill>
          <a:blip r:embed="rId3"/>
          <a:stretch>
            <a:fillRect/>
          </a:stretch>
        </p:blipFill>
        <p:spPr>
          <a:xfrm>
            <a:off x="18422281" y="779897"/>
            <a:ext cx="9911757" cy="5248645"/>
          </a:xfrm>
          <a:prstGeom prst="rect">
            <a:avLst/>
          </a:prstGeom>
        </p:spPr>
      </p:pic>
      <p:sp>
        <p:nvSpPr>
          <p:cNvPr id="10" name="TextBox 9"/>
          <p:cNvSpPr txBox="1"/>
          <p:nvPr/>
        </p:nvSpPr>
        <p:spPr>
          <a:xfrm>
            <a:off x="1280159" y="2689458"/>
            <a:ext cx="15826891" cy="923330"/>
          </a:xfrm>
          <a:prstGeom prst="rect">
            <a:avLst/>
          </a:prstGeom>
          <a:noFill/>
        </p:spPr>
        <p:txBody>
          <a:bodyPr wrap="square" rtlCol="0">
            <a:spAutoFit/>
          </a:bodyPr>
          <a:lstStyle/>
          <a:p>
            <a:r>
              <a:rPr lang="en-US" sz="5400" dirty="0" smtClean="0"/>
              <a:t>Stephen Pascucci</a:t>
            </a:r>
            <a:r>
              <a:rPr lang="en-US" sz="5400" baseline="30000" dirty="0" smtClean="0"/>
              <a:t>1</a:t>
            </a:r>
            <a:r>
              <a:rPr lang="en-US" sz="5400" dirty="0" smtClean="0"/>
              <a:t>, </a:t>
            </a:r>
            <a:r>
              <a:rPr lang="en-US" sz="5400" dirty="0" err="1" smtClean="0"/>
              <a:t>Xiaowei</a:t>
            </a:r>
            <a:r>
              <a:rPr lang="en-US" sz="5400" dirty="0" smtClean="0"/>
              <a:t> Teng</a:t>
            </a:r>
            <a:r>
              <a:rPr lang="en-US" sz="5400" baseline="30000" dirty="0" smtClean="0"/>
              <a:t>2</a:t>
            </a:r>
            <a:r>
              <a:rPr lang="en-US" sz="5400" dirty="0" smtClean="0"/>
              <a:t>, </a:t>
            </a:r>
            <a:r>
              <a:rPr lang="en-US" sz="5400" dirty="0" err="1"/>
              <a:t>Guangxing</a:t>
            </a:r>
            <a:r>
              <a:rPr lang="en-US" sz="5400" dirty="0"/>
              <a:t> </a:t>
            </a:r>
            <a:r>
              <a:rPr lang="en-US" sz="5400" dirty="0" smtClean="0"/>
              <a:t>Yang</a:t>
            </a:r>
            <a:r>
              <a:rPr lang="en-US" sz="5400" baseline="30000" dirty="0" smtClean="0"/>
              <a:t>2</a:t>
            </a:r>
            <a:endParaRPr lang="en-US" sz="5400" baseline="30000" dirty="0"/>
          </a:p>
        </p:txBody>
      </p:sp>
      <p:pic>
        <p:nvPicPr>
          <p:cNvPr id="11" name="Picture 10"/>
          <p:cNvPicPr>
            <a:picLocks noChangeAspect="1"/>
          </p:cNvPicPr>
          <p:nvPr/>
        </p:nvPicPr>
        <p:blipFill>
          <a:blip r:embed="rId4"/>
          <a:stretch>
            <a:fillRect/>
          </a:stretch>
        </p:blipFill>
        <p:spPr>
          <a:xfrm>
            <a:off x="15187039" y="17478845"/>
            <a:ext cx="6403687" cy="3849025"/>
          </a:xfrm>
          <a:prstGeom prst="rect">
            <a:avLst/>
          </a:prstGeom>
        </p:spPr>
      </p:pic>
      <p:cxnSp>
        <p:nvCxnSpPr>
          <p:cNvPr id="13" name="Straight Arrow Connector 12"/>
          <p:cNvCxnSpPr/>
          <p:nvPr/>
        </p:nvCxnSpPr>
        <p:spPr>
          <a:xfrm>
            <a:off x="16410863" y="17278790"/>
            <a:ext cx="1307460" cy="28304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6012185" y="16862104"/>
            <a:ext cx="2189732" cy="400110"/>
          </a:xfrm>
          <a:prstGeom prst="rect">
            <a:avLst/>
          </a:prstGeom>
          <a:noFill/>
        </p:spPr>
        <p:txBody>
          <a:bodyPr wrap="square" rtlCol="0">
            <a:spAutoFit/>
          </a:bodyPr>
          <a:lstStyle/>
          <a:p>
            <a:r>
              <a:rPr lang="en-US" sz="2000" dirty="0"/>
              <a:t>r</a:t>
            </a:r>
            <a:r>
              <a:rPr lang="en-US" sz="2000" dirty="0" smtClean="0"/>
              <a:t>, max</a:t>
            </a:r>
            <a:endParaRPr lang="en-US" sz="2000" dirty="0"/>
          </a:p>
        </p:txBody>
      </p:sp>
      <p:graphicFrame>
        <p:nvGraphicFramePr>
          <p:cNvPr id="9" name="Table 8"/>
          <p:cNvGraphicFramePr>
            <a:graphicFrameLocks noGrp="1"/>
          </p:cNvGraphicFramePr>
          <p:nvPr>
            <p:extLst>
              <p:ext uri="{D42A27DB-BD31-4B8C-83A1-F6EECF244321}">
                <p14:modId xmlns:p14="http://schemas.microsoft.com/office/powerpoint/2010/main" val="1132965718"/>
              </p:ext>
            </p:extLst>
          </p:nvPr>
        </p:nvGraphicFramePr>
        <p:xfrm>
          <a:off x="20249606" y="18186296"/>
          <a:ext cx="10872651" cy="4502088"/>
        </p:xfrm>
        <a:graphic>
          <a:graphicData uri="http://schemas.openxmlformats.org/drawingml/2006/table">
            <a:tbl>
              <a:tblPr/>
              <a:tblGrid>
                <a:gridCol w="2635794"/>
                <a:gridCol w="2635794"/>
                <a:gridCol w="2635794"/>
                <a:gridCol w="2965269"/>
              </a:tblGrid>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b="0" i="0" u="none" strike="noStrike" dirty="0" smtClean="0">
                          <a:solidFill>
                            <a:schemeClr val="dk1"/>
                          </a:solidFill>
                          <a:effectLst/>
                          <a:latin typeface="+mn-lt"/>
                        </a:rPr>
                        <a:t>[CH</a:t>
                      </a:r>
                      <a:r>
                        <a:rPr lang="en-US" sz="3200" b="0" i="0" u="none" strike="noStrike" baseline="-25000" dirty="0" smtClean="0">
                          <a:solidFill>
                            <a:schemeClr val="dk1"/>
                          </a:solidFill>
                          <a:effectLst/>
                          <a:latin typeface="+mn-lt"/>
                        </a:rPr>
                        <a:t>3</a:t>
                      </a:r>
                      <a:r>
                        <a:rPr lang="en-US" sz="3200" b="0" i="0" u="none" strike="noStrike" baseline="0" dirty="0" smtClean="0">
                          <a:solidFill>
                            <a:schemeClr val="dk1"/>
                          </a:solidFill>
                          <a:effectLst/>
                          <a:latin typeface="+mn-lt"/>
                        </a:rPr>
                        <a:t>CH</a:t>
                      </a:r>
                      <a:r>
                        <a:rPr lang="en-US" sz="3200" b="0" i="0" u="none" strike="noStrike" baseline="-25000" dirty="0" smtClean="0">
                          <a:solidFill>
                            <a:schemeClr val="dk1"/>
                          </a:solidFill>
                          <a:effectLst/>
                          <a:latin typeface="+mn-lt"/>
                        </a:rPr>
                        <a:t>2</a:t>
                      </a:r>
                      <a:r>
                        <a:rPr lang="en-US" sz="3200" b="0" i="0" u="none" strike="noStrike" baseline="0" dirty="0" smtClean="0">
                          <a:solidFill>
                            <a:schemeClr val="dk1"/>
                          </a:solidFill>
                          <a:effectLst/>
                          <a:latin typeface="+mn-lt"/>
                        </a:rPr>
                        <a:t>O]</a:t>
                      </a:r>
                      <a:endParaRPr lang="en-US" sz="3200" b="1"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r, max</a:t>
                      </a:r>
                      <a:endParaRPr lang="en-US" sz="3200" b="1"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ln </a:t>
                      </a:r>
                      <a:r>
                        <a:rPr lang="en-US" sz="3200" u="none" strike="noStrike" dirty="0" smtClean="0">
                          <a:effectLst/>
                        </a:rPr>
                        <a:t>[CH</a:t>
                      </a:r>
                      <a:r>
                        <a:rPr lang="en-US" sz="3200" u="none" strike="noStrike" baseline="-25000" dirty="0" smtClean="0">
                          <a:effectLst/>
                        </a:rPr>
                        <a:t>3</a:t>
                      </a:r>
                      <a:r>
                        <a:rPr lang="en-US" sz="3200" u="none" strike="noStrike" baseline="0" dirty="0" smtClean="0">
                          <a:effectLst/>
                        </a:rPr>
                        <a:t>CH</a:t>
                      </a:r>
                      <a:r>
                        <a:rPr lang="en-US" sz="3200" u="none" strike="noStrike" baseline="-25000" dirty="0" smtClean="0">
                          <a:effectLst/>
                        </a:rPr>
                        <a:t>2</a:t>
                      </a:r>
                      <a:r>
                        <a:rPr lang="en-US" sz="3200" u="none" strike="noStrike" baseline="0" dirty="0" smtClean="0">
                          <a:effectLst/>
                        </a:rPr>
                        <a:t>O]</a:t>
                      </a:r>
                      <a:endParaRPr lang="en-US" sz="3200" b="1"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ln (r, max)</a:t>
                      </a:r>
                      <a:endParaRPr lang="en-US" sz="3200" b="1"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0.01</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1.00E-06</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-4.61</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-13.82</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0.05</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4.60E-05</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-3.00</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-9.99</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0.1</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6.00E-05</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-2.30</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-9.72</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1</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4.70E-05</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0.00</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-9.97</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2</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4.40E-05</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0.69</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-10.03</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4</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4.00E-05</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1.39</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-10.13</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r h="562761">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8</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6.30E-05</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a:effectLst/>
                        </a:rPr>
                        <a:t>2.08</a:t>
                      </a:r>
                      <a:endParaRPr lang="en-US" sz="3200" b="0" i="0" u="none" strike="noStrike">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3840480" rtl="0" eaLnBrk="1" latinLnBrk="0" hangingPunct="1">
                        <a:defRPr sz="7560" kern="1200">
                          <a:solidFill>
                            <a:schemeClr val="dk1"/>
                          </a:solidFill>
                          <a:latin typeface="Calibri" panose="020F0502020204030204"/>
                        </a:defRPr>
                      </a:lvl1pPr>
                      <a:lvl2pPr marL="1920240" algn="l" defTabSz="3840480" rtl="0" eaLnBrk="1" latinLnBrk="0" hangingPunct="1">
                        <a:defRPr sz="7560" kern="1200">
                          <a:solidFill>
                            <a:schemeClr val="dk1"/>
                          </a:solidFill>
                          <a:latin typeface="Calibri" panose="020F0502020204030204"/>
                        </a:defRPr>
                      </a:lvl2pPr>
                      <a:lvl3pPr marL="3840480" algn="l" defTabSz="3840480" rtl="0" eaLnBrk="1" latinLnBrk="0" hangingPunct="1">
                        <a:defRPr sz="7560" kern="1200">
                          <a:solidFill>
                            <a:schemeClr val="dk1"/>
                          </a:solidFill>
                          <a:latin typeface="Calibri" panose="020F0502020204030204"/>
                        </a:defRPr>
                      </a:lvl3pPr>
                      <a:lvl4pPr marL="5760720" algn="l" defTabSz="3840480" rtl="0" eaLnBrk="1" latinLnBrk="0" hangingPunct="1">
                        <a:defRPr sz="7560" kern="1200">
                          <a:solidFill>
                            <a:schemeClr val="dk1"/>
                          </a:solidFill>
                          <a:latin typeface="Calibri" panose="020F0502020204030204"/>
                        </a:defRPr>
                      </a:lvl4pPr>
                      <a:lvl5pPr marL="7680960" algn="l" defTabSz="3840480" rtl="0" eaLnBrk="1" latinLnBrk="0" hangingPunct="1">
                        <a:defRPr sz="7560" kern="1200">
                          <a:solidFill>
                            <a:schemeClr val="dk1"/>
                          </a:solidFill>
                          <a:latin typeface="Calibri" panose="020F0502020204030204"/>
                        </a:defRPr>
                      </a:lvl5pPr>
                      <a:lvl6pPr marL="9601200" algn="l" defTabSz="3840480" rtl="0" eaLnBrk="1" latinLnBrk="0" hangingPunct="1">
                        <a:defRPr sz="7560" kern="1200">
                          <a:solidFill>
                            <a:schemeClr val="dk1"/>
                          </a:solidFill>
                          <a:latin typeface="Calibri" panose="020F0502020204030204"/>
                        </a:defRPr>
                      </a:lvl6pPr>
                      <a:lvl7pPr marL="11521440" algn="l" defTabSz="3840480" rtl="0" eaLnBrk="1" latinLnBrk="0" hangingPunct="1">
                        <a:defRPr sz="7560" kern="1200">
                          <a:solidFill>
                            <a:schemeClr val="dk1"/>
                          </a:solidFill>
                          <a:latin typeface="Calibri" panose="020F0502020204030204"/>
                        </a:defRPr>
                      </a:lvl7pPr>
                      <a:lvl8pPr marL="13441680" algn="l" defTabSz="3840480" rtl="0" eaLnBrk="1" latinLnBrk="0" hangingPunct="1">
                        <a:defRPr sz="7560" kern="1200">
                          <a:solidFill>
                            <a:schemeClr val="dk1"/>
                          </a:solidFill>
                          <a:latin typeface="Calibri" panose="020F0502020204030204"/>
                        </a:defRPr>
                      </a:lvl8pPr>
                      <a:lvl9pPr marL="15361920" algn="l" defTabSz="3840480" rtl="0" eaLnBrk="1" latinLnBrk="0" hangingPunct="1">
                        <a:defRPr sz="7560" kern="1200">
                          <a:solidFill>
                            <a:schemeClr val="dk1"/>
                          </a:solidFill>
                          <a:latin typeface="Calibri" panose="020F0502020204030204"/>
                        </a:defRPr>
                      </a:lvl9pPr>
                    </a:lstStyle>
                    <a:p>
                      <a:pPr algn="ctr" fontAlgn="b"/>
                      <a:r>
                        <a:rPr lang="en-US" sz="3200" u="none" strike="noStrike" dirty="0">
                          <a:effectLst/>
                        </a:rPr>
                        <a:t>-9.67</a:t>
                      </a:r>
                      <a:endParaRPr lang="en-US" sz="3200" b="0" i="0" u="none" strike="noStrike" dirty="0">
                        <a:solidFill>
                          <a:srgbClr val="000000"/>
                        </a:solidFill>
                        <a:effectLst/>
                        <a:latin typeface="Calibri" panose="020F0502020204030204" pitchFamily="34" charset="0"/>
                      </a:endParaRPr>
                    </a:p>
                  </a:txBody>
                  <a:tcPr marL="9525" marR="9525" marT="9525"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r>
            </a:tbl>
          </a:graphicData>
        </a:graphic>
      </p:graphicFrame>
      <p:sp>
        <p:nvSpPr>
          <p:cNvPr id="15" name="TextBox 14"/>
          <p:cNvSpPr txBox="1"/>
          <p:nvPr/>
        </p:nvSpPr>
        <p:spPr>
          <a:xfrm>
            <a:off x="16012185" y="24296024"/>
            <a:ext cx="14163015" cy="3046988"/>
          </a:xfrm>
          <a:prstGeom prst="rect">
            <a:avLst/>
          </a:prstGeom>
          <a:noFill/>
        </p:spPr>
        <p:txBody>
          <a:bodyPr wrap="square" rtlCol="0">
            <a:spAutoFit/>
          </a:bodyPr>
          <a:lstStyle/>
          <a:p>
            <a:r>
              <a:rPr lang="en-US" sz="3200" dirty="0" smtClean="0"/>
              <a:t>From this data, a scatterplot can be made and a linear trend line applied. The Excel-derived equation for the trend line gives a slope, n, where n = reaction order.</a:t>
            </a:r>
          </a:p>
          <a:p>
            <a:r>
              <a:rPr lang="en-US" sz="3200" dirty="0" smtClean="0"/>
              <a:t>In evaluating the data, the R-constant indicating how well the points fit the trend line remained very low, giving a low confidence to the Excel-calculated value n. Because there did not remain enough time to run enough trials to acquire more data points, outliers were removed from the set.</a:t>
            </a:r>
            <a:endParaRPr lang="en-US" sz="3200" dirty="0"/>
          </a:p>
        </p:txBody>
      </p:sp>
      <p:pic>
        <p:nvPicPr>
          <p:cNvPr id="17" name="Picture 16"/>
          <p:cNvPicPr>
            <a:picLocks noChangeAspect="1"/>
          </p:cNvPicPr>
          <p:nvPr/>
        </p:nvPicPr>
        <p:blipFill>
          <a:blip r:embed="rId5"/>
          <a:stretch>
            <a:fillRect/>
          </a:stretch>
        </p:blipFill>
        <p:spPr>
          <a:xfrm>
            <a:off x="15187039" y="27431524"/>
            <a:ext cx="5694158" cy="3420152"/>
          </a:xfrm>
          <a:prstGeom prst="rect">
            <a:avLst/>
          </a:prstGeom>
        </p:spPr>
      </p:pic>
      <p:pic>
        <p:nvPicPr>
          <p:cNvPr id="16" name="Picture 15"/>
          <p:cNvPicPr>
            <a:picLocks noChangeAspect="1"/>
          </p:cNvPicPr>
          <p:nvPr/>
        </p:nvPicPr>
        <p:blipFill>
          <a:blip r:embed="rId6"/>
          <a:stretch>
            <a:fillRect/>
          </a:stretch>
        </p:blipFill>
        <p:spPr>
          <a:xfrm>
            <a:off x="20249606" y="28154709"/>
            <a:ext cx="5694158" cy="3420152"/>
          </a:xfrm>
          <a:prstGeom prst="rect">
            <a:avLst/>
          </a:prstGeom>
        </p:spPr>
      </p:pic>
      <p:pic>
        <p:nvPicPr>
          <p:cNvPr id="18" name="Picture 17"/>
          <p:cNvPicPr>
            <a:picLocks noChangeAspect="1"/>
          </p:cNvPicPr>
          <p:nvPr/>
        </p:nvPicPr>
        <p:blipFill>
          <a:blip r:embed="rId7"/>
          <a:stretch>
            <a:fillRect/>
          </a:stretch>
        </p:blipFill>
        <p:spPr>
          <a:xfrm>
            <a:off x="25324367" y="28950652"/>
            <a:ext cx="5681964" cy="3414056"/>
          </a:xfrm>
          <a:prstGeom prst="rect">
            <a:avLst/>
          </a:prstGeom>
        </p:spPr>
      </p:pic>
      <p:sp>
        <p:nvSpPr>
          <p:cNvPr id="3" name="TextBox 2"/>
          <p:cNvSpPr txBox="1"/>
          <p:nvPr/>
        </p:nvSpPr>
        <p:spPr>
          <a:xfrm>
            <a:off x="33592168" y="3744204"/>
            <a:ext cx="15556832" cy="7224927"/>
          </a:xfrm>
          <a:prstGeom prst="rect">
            <a:avLst/>
          </a:prstGeom>
          <a:noFill/>
        </p:spPr>
        <p:txBody>
          <a:bodyPr wrap="square" rtlCol="0">
            <a:spAutoFit/>
          </a:bodyPr>
          <a:lstStyle/>
          <a:p>
            <a:r>
              <a:rPr lang="en-US" dirty="0" smtClean="0"/>
              <a:t>4.0 pH Testing For Acetic Acid</a:t>
            </a:r>
            <a:endParaRPr lang="en-US" sz="3200" dirty="0" smtClean="0"/>
          </a:p>
          <a:p>
            <a:endParaRPr lang="en-US" sz="3200" dirty="0"/>
          </a:p>
          <a:p>
            <a:r>
              <a:rPr lang="en-US" sz="3200" dirty="0" smtClean="0"/>
              <a:t>The reformation of ethanol is expected to involve a number of intermediate species, some of which may interfere with the performance of the noble metal catalyst. Catalyst performance is of key concern and the production of an intermediate that would poison the catalyst would be a condition to be identified and dealt with. One intermediate of particular concern is acetic acid (CH</a:t>
            </a:r>
            <a:r>
              <a:rPr lang="en-US" sz="3200" baseline="-25000" dirty="0" smtClean="0"/>
              <a:t>3</a:t>
            </a:r>
            <a:r>
              <a:rPr lang="en-US" sz="3200" dirty="0" smtClean="0"/>
              <a:t>COOH).</a:t>
            </a:r>
          </a:p>
          <a:p>
            <a:r>
              <a:rPr lang="en-US" sz="3200" dirty="0" smtClean="0"/>
              <a:t>In trial after trial, it was recognized that the catalytic reformation of ethanol was quickly becoming inhibited early on in the process. The decision was made to run trials monitoring the pH of the solution rather than its [CO</a:t>
            </a:r>
            <a:r>
              <a:rPr lang="en-US" sz="3200" baseline="-25000" dirty="0" smtClean="0"/>
              <a:t>2</a:t>
            </a:r>
            <a:r>
              <a:rPr lang="en-US" sz="3200" dirty="0" smtClean="0"/>
              <a:t>].</a:t>
            </a:r>
          </a:p>
          <a:p>
            <a:r>
              <a:rPr lang="en-US" sz="3200" dirty="0" smtClean="0"/>
              <a:t>This testing yielded pH values in the 2-4 range, which though it is a wide range, strongly indicates that acetic acid, if it is an intermediate species, is present in rather high concentration.</a:t>
            </a:r>
            <a:endParaRPr lang="en-US" sz="3200" dirty="0"/>
          </a:p>
        </p:txBody>
      </p:sp>
      <p:sp>
        <p:nvSpPr>
          <p:cNvPr id="12" name="TextBox 11"/>
          <p:cNvSpPr txBox="1"/>
          <p:nvPr/>
        </p:nvSpPr>
        <p:spPr>
          <a:xfrm>
            <a:off x="33592168" y="11401475"/>
            <a:ext cx="15556832" cy="13134237"/>
          </a:xfrm>
          <a:prstGeom prst="rect">
            <a:avLst/>
          </a:prstGeom>
          <a:noFill/>
        </p:spPr>
        <p:txBody>
          <a:bodyPr wrap="square" rtlCol="0">
            <a:spAutoFit/>
          </a:bodyPr>
          <a:lstStyle/>
          <a:p>
            <a:r>
              <a:rPr lang="en-US" dirty="0" smtClean="0"/>
              <a:t>5.0 Conclusions</a:t>
            </a:r>
          </a:p>
          <a:p>
            <a:endParaRPr lang="en-US" sz="3200" dirty="0"/>
          </a:p>
          <a:p>
            <a:r>
              <a:rPr lang="en-US" sz="3200" dirty="0" smtClean="0"/>
              <a:t>Results from determination of the reaction’s rate order gave n = -.1. While based on limited data, this rate order does indicate a couple of key points regarding the reformation process: 1) the reformation of ethanol likely involves multiple intermediate species involved in multiple reaction steps and 2) the negative value indicates that as the initial concentration of ethanol increases, the reaction rate decreases.</a:t>
            </a:r>
          </a:p>
          <a:p>
            <a:r>
              <a:rPr lang="en-US" sz="3200" dirty="0" smtClean="0"/>
              <a:t>This is consistent with what we know about the ethanol reformation process. The reaction has the ability to produce at least CH</a:t>
            </a:r>
            <a:r>
              <a:rPr lang="en-US" sz="3200" baseline="-25000" dirty="0" smtClean="0"/>
              <a:t>3</a:t>
            </a:r>
            <a:r>
              <a:rPr lang="en-US" sz="3200" dirty="0" smtClean="0"/>
              <a:t>COOH and CH</a:t>
            </a:r>
            <a:r>
              <a:rPr lang="en-US" sz="3200" baseline="-25000" dirty="0" smtClean="0"/>
              <a:t>3</a:t>
            </a:r>
            <a:r>
              <a:rPr lang="en-US" sz="3200" dirty="0" smtClean="0"/>
              <a:t>COH. Additionally, it is expected that other intermediates, fragments of the parent compound, are formed to some degree.</a:t>
            </a:r>
          </a:p>
          <a:p>
            <a:r>
              <a:rPr lang="en-US" sz="3200" dirty="0" smtClean="0"/>
              <a:t>One potentially complicating reaction intermediate, acetic acid, is strongly tied to the poor enduring performance of the platinum catalyst. With a rapid initial production of CO</a:t>
            </a:r>
            <a:r>
              <a:rPr lang="en-US" sz="3200" baseline="-25000" dirty="0" smtClean="0"/>
              <a:t>2</a:t>
            </a:r>
            <a:r>
              <a:rPr lang="en-US" sz="3200" dirty="0" smtClean="0"/>
              <a:t>, it is speculated that H</a:t>
            </a:r>
            <a:r>
              <a:rPr lang="en-US" sz="3200" baseline="-25000" dirty="0" smtClean="0"/>
              <a:t>2</a:t>
            </a:r>
            <a:r>
              <a:rPr lang="en-US" sz="3200" dirty="0" smtClean="0"/>
              <a:t> production is also high at first. However, the maximum reaction rate is reached within minutes of starting the reaction. This indicates a degradation of the platinum catalyst as it is increasingly unable to complete the reformation process. This may be the reason why a negative reaction order has been seen for this process—a higher initial ethanol concentration results in a more rapid formation of intermediates that contribute to the  poisoning of the catalyst and subsequent slowing of the formation of carbon dioxide and hydrogen gas.</a:t>
            </a:r>
          </a:p>
          <a:p>
            <a:r>
              <a:rPr lang="en-US" sz="3200" dirty="0" smtClean="0"/>
              <a:t>In making recommendations, an </a:t>
            </a:r>
            <a:r>
              <a:rPr lang="en-US" sz="3200" dirty="0" err="1" smtClean="0"/>
              <a:t>nmr</a:t>
            </a:r>
            <a:r>
              <a:rPr lang="en-US" sz="3200" dirty="0" smtClean="0"/>
              <a:t> analysis of the solution as the reaction takes place may go a long way to providing information about what species are present. Also, a post mortem examination of the catalyst may yield information regarding the nature of the poisoning of the platinum catalyst.</a:t>
            </a:r>
          </a:p>
          <a:p>
            <a:endParaRPr lang="en-US" sz="3200" dirty="0"/>
          </a:p>
          <a:p>
            <a:endParaRPr lang="en-US" sz="3200" dirty="0" smtClean="0"/>
          </a:p>
        </p:txBody>
      </p:sp>
      <p:sp>
        <p:nvSpPr>
          <p:cNvPr id="19" name="TextBox 18"/>
          <p:cNvSpPr txBox="1"/>
          <p:nvPr/>
        </p:nvSpPr>
        <p:spPr>
          <a:xfrm>
            <a:off x="33592168" y="24222991"/>
            <a:ext cx="14838375" cy="6240042"/>
          </a:xfrm>
          <a:prstGeom prst="rect">
            <a:avLst/>
          </a:prstGeom>
          <a:noFill/>
        </p:spPr>
        <p:txBody>
          <a:bodyPr wrap="square" rtlCol="0">
            <a:spAutoFit/>
          </a:bodyPr>
          <a:lstStyle/>
          <a:p>
            <a:r>
              <a:rPr lang="en-US" dirty="0" smtClean="0"/>
              <a:t>6.0 References</a:t>
            </a:r>
          </a:p>
          <a:p>
            <a:endParaRPr lang="en-US" sz="3200" dirty="0"/>
          </a:p>
          <a:p>
            <a:r>
              <a:rPr lang="en-US" sz="3200" u="sng" dirty="0"/>
              <a:t>Effects of Re addition upon aqueous phase reforming of ethanol over TiO2 supported Rh and </a:t>
            </a:r>
            <a:r>
              <a:rPr lang="en-US" sz="3200" u="sng" dirty="0" err="1"/>
              <a:t>Ir</a:t>
            </a:r>
            <a:r>
              <a:rPr lang="en-US" sz="3200" u="sng" dirty="0"/>
              <a:t> </a:t>
            </a:r>
            <a:r>
              <a:rPr lang="en-US" sz="3200" u="sng" dirty="0" smtClean="0"/>
              <a:t>catalysts</a:t>
            </a:r>
            <a:r>
              <a:rPr lang="en-US" sz="3200" dirty="0" smtClean="0"/>
              <a:t>, Toshiaki </a:t>
            </a:r>
            <a:r>
              <a:rPr lang="en-US" sz="3200" dirty="0" err="1"/>
              <a:t>Nozawa</a:t>
            </a:r>
            <a:r>
              <a:rPr lang="en-US" sz="3200" dirty="0"/>
              <a:t>, Akihiro Yoshida, </a:t>
            </a:r>
            <a:r>
              <a:rPr lang="en-US" sz="3200" dirty="0" err="1"/>
              <a:t>Shiro</a:t>
            </a:r>
            <a:r>
              <a:rPr lang="en-US" sz="3200" dirty="0"/>
              <a:t> </a:t>
            </a:r>
            <a:r>
              <a:rPr lang="en-US" sz="3200" dirty="0" err="1"/>
              <a:t>Hikichi</a:t>
            </a:r>
            <a:r>
              <a:rPr lang="en-US" sz="3200" dirty="0"/>
              <a:t>, Shuichi Naito*</a:t>
            </a:r>
          </a:p>
          <a:p>
            <a:endParaRPr lang="en-US" sz="3200" dirty="0" smtClean="0"/>
          </a:p>
          <a:p>
            <a:r>
              <a:rPr lang="en-US" sz="3200" u="sng" dirty="0"/>
              <a:t>Aqueous phase reforming of ethanol and acetic acid over TiO2</a:t>
            </a:r>
          </a:p>
          <a:p>
            <a:r>
              <a:rPr lang="en-US" sz="3200" u="sng" dirty="0"/>
              <a:t>supported Ru </a:t>
            </a:r>
            <a:r>
              <a:rPr lang="en-US" sz="3200" u="sng" dirty="0" smtClean="0"/>
              <a:t>catalysts</a:t>
            </a:r>
            <a:r>
              <a:rPr lang="en-US" sz="3200" dirty="0" smtClean="0"/>
              <a:t>, Toshiaki </a:t>
            </a:r>
            <a:r>
              <a:rPr lang="en-US" sz="3200" dirty="0" err="1"/>
              <a:t>Nozawa</a:t>
            </a:r>
            <a:r>
              <a:rPr lang="en-US" sz="3200" dirty="0"/>
              <a:t>, Yuichi </a:t>
            </a:r>
            <a:r>
              <a:rPr lang="en-US" sz="3200" dirty="0" err="1"/>
              <a:t>Mizukoshi</a:t>
            </a:r>
            <a:r>
              <a:rPr lang="en-US" sz="3200" dirty="0"/>
              <a:t>, Akihiro Yoshida, Shuichi Naito</a:t>
            </a:r>
            <a:r>
              <a:rPr lang="en-US" sz="3200" dirty="0" smtClean="0"/>
              <a:t>∗</a:t>
            </a:r>
          </a:p>
          <a:p>
            <a:endParaRPr lang="en-US" sz="3200" dirty="0"/>
          </a:p>
          <a:p>
            <a:r>
              <a:rPr lang="en-US" sz="3200" u="sng" dirty="0"/>
              <a:t>Platinum-Tin Oxide Core-Shell Catalysts for Efficient Electro-Oxidation of </a:t>
            </a:r>
            <a:r>
              <a:rPr lang="en-US" sz="3200" u="sng" dirty="0" smtClean="0"/>
              <a:t>Ethanol</a:t>
            </a:r>
            <a:r>
              <a:rPr lang="en-US" sz="3200" dirty="0" smtClean="0"/>
              <a:t>, Dr. </a:t>
            </a:r>
            <a:r>
              <a:rPr lang="en-US" sz="3200" dirty="0" err="1" smtClean="0"/>
              <a:t>Xiaowei</a:t>
            </a:r>
            <a:r>
              <a:rPr lang="en-US" sz="3200" dirty="0" smtClean="0"/>
              <a:t> </a:t>
            </a:r>
            <a:r>
              <a:rPr lang="en-US" sz="3200" dirty="0" err="1" smtClean="0"/>
              <a:t>Teng</a:t>
            </a:r>
            <a:r>
              <a:rPr lang="en-US" sz="3200" dirty="0"/>
              <a:t>,</a:t>
            </a:r>
            <a:r>
              <a:rPr lang="en-US" sz="3200" dirty="0" smtClean="0"/>
              <a:t> </a:t>
            </a:r>
            <a:r>
              <a:rPr lang="en-US" sz="3200" dirty="0" err="1" smtClean="0"/>
              <a:t>Guangxing</a:t>
            </a:r>
            <a:r>
              <a:rPr lang="en-US" sz="3200" dirty="0" smtClean="0"/>
              <a:t> Yang.</a:t>
            </a:r>
            <a:endParaRPr lang="en-US" sz="3200" dirty="0"/>
          </a:p>
        </p:txBody>
      </p:sp>
      <p:sp>
        <p:nvSpPr>
          <p:cNvPr id="20" name="TextBox 19"/>
          <p:cNvSpPr txBox="1"/>
          <p:nvPr/>
        </p:nvSpPr>
        <p:spPr>
          <a:xfrm>
            <a:off x="1280160" y="3612788"/>
            <a:ext cx="13472160" cy="1938992"/>
          </a:xfrm>
          <a:prstGeom prst="rect">
            <a:avLst/>
          </a:prstGeom>
          <a:noFill/>
        </p:spPr>
        <p:txBody>
          <a:bodyPr wrap="square" rtlCol="0">
            <a:spAutoFit/>
          </a:bodyPr>
          <a:lstStyle/>
          <a:p>
            <a:r>
              <a:rPr lang="en-US" sz="4000" baseline="30000" dirty="0" smtClean="0"/>
              <a:t>1</a:t>
            </a:r>
            <a:r>
              <a:rPr lang="en-US" sz="4000" dirty="0" smtClean="0"/>
              <a:t>Farmington High School, Farmington, NH</a:t>
            </a:r>
          </a:p>
          <a:p>
            <a:r>
              <a:rPr lang="en-US" sz="4000" baseline="30000" dirty="0" smtClean="0"/>
              <a:t>2</a:t>
            </a:r>
            <a:r>
              <a:rPr lang="en-US" sz="4000" dirty="0" smtClean="0"/>
              <a:t>Dept. of Chemical Engineering, University of New Hampshire, Durham, NH</a:t>
            </a:r>
            <a:endParaRPr lang="en-US" sz="4000" dirty="0"/>
          </a:p>
        </p:txBody>
      </p:sp>
      <p:pic>
        <p:nvPicPr>
          <p:cNvPr id="21" name="Picture 2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961115" y="1690009"/>
            <a:ext cx="3173026" cy="3173026"/>
          </a:xfrm>
          <a:prstGeom prst="rect">
            <a:avLst/>
          </a:prstGeom>
        </p:spPr>
      </p:pic>
      <p:sp>
        <p:nvSpPr>
          <p:cNvPr id="22" name="TextBox 21"/>
          <p:cNvSpPr txBox="1"/>
          <p:nvPr/>
        </p:nvSpPr>
        <p:spPr>
          <a:xfrm>
            <a:off x="41011355" y="779897"/>
            <a:ext cx="8644689" cy="769441"/>
          </a:xfrm>
          <a:prstGeom prst="rect">
            <a:avLst/>
          </a:prstGeom>
          <a:noFill/>
        </p:spPr>
        <p:txBody>
          <a:bodyPr wrap="square" rtlCol="0">
            <a:spAutoFit/>
          </a:bodyPr>
          <a:lstStyle/>
          <a:p>
            <a:r>
              <a:rPr lang="en-US" sz="4400" dirty="0" smtClean="0"/>
              <a:t>Supported by NSF grant #1132648</a:t>
            </a:r>
            <a:endParaRPr lang="en-US" sz="4400" dirty="0"/>
          </a:p>
        </p:txBody>
      </p:sp>
    </p:spTree>
    <p:extLst>
      <p:ext uri="{BB962C8B-B14F-4D97-AF65-F5344CB8AC3E}">
        <p14:creationId xmlns:p14="http://schemas.microsoft.com/office/powerpoint/2010/main" val="294734744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2115</TotalTime>
  <Words>1189</Words>
  <Application>Microsoft Office PowerPoint</Application>
  <PresentationFormat>Custom</PresentationFormat>
  <Paragraphs>87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FSD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Pascucci</dc:creator>
  <cp:lastModifiedBy>Stephen Roy Hale</cp:lastModifiedBy>
  <cp:revision>59</cp:revision>
  <dcterms:created xsi:type="dcterms:W3CDTF">2016-04-17T05:02:56Z</dcterms:created>
  <dcterms:modified xsi:type="dcterms:W3CDTF">2016-04-19T16:10:13Z</dcterms:modified>
</cp:coreProperties>
</file>