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"/>
  </p:notesMasterIdLst>
  <p:sldIdLst>
    <p:sldId id="257" r:id="rId2"/>
  </p:sldIdLst>
  <p:sldSz cx="51206400" cy="36576000"/>
  <p:notesSz cx="7010400" cy="9296400"/>
  <p:defaultTextStyle>
    <a:defPPr>
      <a:defRPr lang="en-US"/>
    </a:defPPr>
    <a:lvl1pPr marL="0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1pPr>
    <a:lvl2pPr marL="1881012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2pPr>
    <a:lvl3pPr marL="3762024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3pPr>
    <a:lvl4pPr marL="5643037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4pPr>
    <a:lvl5pPr marL="7524049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5pPr>
    <a:lvl6pPr marL="9405061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6pPr>
    <a:lvl7pPr marL="11286073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7pPr>
    <a:lvl8pPr marL="13167086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8pPr>
    <a:lvl9pPr marL="15048098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520">
          <p15:clr>
            <a:srgbClr val="A4A3A4"/>
          </p15:clr>
        </p15:guide>
        <p15:guide id="2" pos="1612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9AFF7"/>
    <a:srgbClr val="2D82F3"/>
    <a:srgbClr val="17365F"/>
    <a:srgbClr val="D0D8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5914" autoAdjust="0"/>
    <p:restoredTop sz="96127" autoAdjust="0"/>
  </p:normalViewPr>
  <p:slideViewPr>
    <p:cSldViewPr>
      <p:cViewPr>
        <p:scale>
          <a:sx n="40" d="100"/>
          <a:sy n="40" d="100"/>
        </p:scale>
        <p:origin x="-1038" y="-3810"/>
      </p:cViewPr>
      <p:guideLst>
        <p:guide orient="horz" pos="11520"/>
        <p:guide pos="1612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F724E755-96F4-4ED3-87A2-D2F951715912}" type="datetimeFigureOut">
              <a:rPr lang="en-US" smtClean="0"/>
              <a:pPr/>
              <a:t>4/19/2016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65213" y="696913"/>
            <a:ext cx="4879975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652346F7-69A7-4ED4-8A11-E7BB76BEB01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17498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65213" y="696913"/>
            <a:ext cx="4879975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2346F7-69A7-4ED4-8A11-E7BB76BEB018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91282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40480" y="11362287"/>
            <a:ext cx="43525440" cy="784013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80960" y="20726400"/>
            <a:ext cx="35844480" cy="93472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8796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7592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56388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75184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93980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12776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31572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50368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8A127-50F5-4FC7-B66A-B9D9794DAC14}" type="datetimeFigureOut">
              <a:rPr lang="en-US" smtClean="0"/>
              <a:pPr/>
              <a:t>4/19/2016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B7EA5-2D7A-4F82-B4DA-3301471C3D2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97390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8A127-50F5-4FC7-B66A-B9D9794DAC14}" type="datetimeFigureOut">
              <a:rPr lang="en-US" smtClean="0"/>
              <a:pPr/>
              <a:t>4/19/2016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B7EA5-2D7A-4F82-B4DA-3301471C3D2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30331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4954" y="23503469"/>
            <a:ext cx="43525440" cy="7264400"/>
          </a:xfrm>
        </p:spPr>
        <p:txBody>
          <a:bodyPr anchor="t"/>
          <a:lstStyle>
            <a:lvl1pPr algn="l">
              <a:defRPr sz="165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44954" y="15502485"/>
            <a:ext cx="43525440" cy="8000998"/>
          </a:xfrm>
        </p:spPr>
        <p:txBody>
          <a:bodyPr anchor="b"/>
          <a:lstStyle>
            <a:lvl1pPr marL="0" indent="0">
              <a:buNone/>
              <a:defRPr sz="8200">
                <a:solidFill>
                  <a:schemeClr val="tx1">
                    <a:tint val="75000"/>
                  </a:schemeClr>
                </a:solidFill>
              </a:defRPr>
            </a:lvl1pPr>
            <a:lvl2pPr marL="1879605" indent="0"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2pPr>
            <a:lvl3pPr marL="3759210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3pPr>
            <a:lvl4pPr marL="5638816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4pPr>
            <a:lvl5pPr marL="7518421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5pPr>
            <a:lvl6pPr marL="9398026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6pPr>
            <a:lvl7pPr marL="11277631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7pPr>
            <a:lvl8pPr marL="13157236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8pPr>
            <a:lvl9pPr marL="15036841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8A127-50F5-4FC7-B66A-B9D9794DAC14}" type="datetimeFigureOut">
              <a:rPr lang="en-US" smtClean="0"/>
              <a:pPr/>
              <a:t>4/19/2016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B7EA5-2D7A-4F82-B4DA-3301471C3D2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84881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80" y="36415140"/>
            <a:ext cx="91744800" cy="102988534"/>
          </a:xfrm>
        </p:spPr>
        <p:txBody>
          <a:bodyPr/>
          <a:lstStyle>
            <a:lvl1pPr>
              <a:defRPr sz="11500"/>
            </a:lvl1pPr>
            <a:lvl2pPr>
              <a:defRPr sz="9900"/>
            </a:lvl2pPr>
            <a:lvl3pPr>
              <a:defRPr sz="8200"/>
            </a:lvl3pPr>
            <a:lvl4pPr>
              <a:defRPr sz="7400"/>
            </a:lvl4pPr>
            <a:lvl5pPr>
              <a:defRPr sz="7400"/>
            </a:lvl5pPr>
            <a:lvl6pPr>
              <a:defRPr sz="7400"/>
            </a:lvl6pPr>
            <a:lvl7pPr>
              <a:defRPr sz="7400"/>
            </a:lvl7pPr>
            <a:lvl8pPr>
              <a:defRPr sz="7400"/>
            </a:lvl8pPr>
            <a:lvl9pPr>
              <a:defRPr sz="7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839520" y="36415140"/>
            <a:ext cx="91744800" cy="102988534"/>
          </a:xfrm>
        </p:spPr>
        <p:txBody>
          <a:bodyPr/>
          <a:lstStyle>
            <a:lvl1pPr>
              <a:defRPr sz="11500"/>
            </a:lvl1pPr>
            <a:lvl2pPr>
              <a:defRPr sz="9900"/>
            </a:lvl2pPr>
            <a:lvl3pPr>
              <a:defRPr sz="8200"/>
            </a:lvl3pPr>
            <a:lvl4pPr>
              <a:defRPr sz="7400"/>
            </a:lvl4pPr>
            <a:lvl5pPr>
              <a:defRPr sz="7400"/>
            </a:lvl5pPr>
            <a:lvl6pPr>
              <a:defRPr sz="7400"/>
            </a:lvl6pPr>
            <a:lvl7pPr>
              <a:defRPr sz="7400"/>
            </a:lvl7pPr>
            <a:lvl8pPr>
              <a:defRPr sz="7400"/>
            </a:lvl8pPr>
            <a:lvl9pPr>
              <a:defRPr sz="7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8A127-50F5-4FC7-B66A-B9D9794DAC14}" type="datetimeFigureOut">
              <a:rPr lang="en-US" smtClean="0"/>
              <a:pPr/>
              <a:t>4/19/2016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B7EA5-2D7A-4F82-B4DA-3301471C3D2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46757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0" y="1464736"/>
            <a:ext cx="46085760" cy="6096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60322" y="8187275"/>
            <a:ext cx="22625054" cy="3412064"/>
          </a:xfrm>
        </p:spPr>
        <p:txBody>
          <a:bodyPr anchor="b"/>
          <a:lstStyle>
            <a:lvl1pPr marL="0" indent="0">
              <a:buNone/>
              <a:defRPr sz="9900" b="1"/>
            </a:lvl1pPr>
            <a:lvl2pPr marL="1879605" indent="0">
              <a:buNone/>
              <a:defRPr sz="8200" b="1"/>
            </a:lvl2pPr>
            <a:lvl3pPr marL="3759210" indent="0">
              <a:buNone/>
              <a:defRPr sz="7400" b="1"/>
            </a:lvl3pPr>
            <a:lvl4pPr marL="5638816" indent="0">
              <a:buNone/>
              <a:defRPr sz="6600" b="1"/>
            </a:lvl4pPr>
            <a:lvl5pPr marL="7518421" indent="0">
              <a:buNone/>
              <a:defRPr sz="6600" b="1"/>
            </a:lvl5pPr>
            <a:lvl6pPr marL="9398026" indent="0">
              <a:buNone/>
              <a:defRPr sz="6600" b="1"/>
            </a:lvl6pPr>
            <a:lvl7pPr marL="11277631" indent="0">
              <a:buNone/>
              <a:defRPr sz="6600" b="1"/>
            </a:lvl7pPr>
            <a:lvl8pPr marL="13157236" indent="0">
              <a:buNone/>
              <a:defRPr sz="6600" b="1"/>
            </a:lvl8pPr>
            <a:lvl9pPr marL="15036841" indent="0">
              <a:buNone/>
              <a:defRPr sz="6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60322" y="11599339"/>
            <a:ext cx="22625054" cy="21073536"/>
          </a:xfrm>
        </p:spPr>
        <p:txBody>
          <a:bodyPr/>
          <a:lstStyle>
            <a:lvl1pPr>
              <a:defRPr sz="9900"/>
            </a:lvl1pPr>
            <a:lvl2pPr>
              <a:defRPr sz="8200"/>
            </a:lvl2pPr>
            <a:lvl3pPr>
              <a:defRPr sz="7400"/>
            </a:lvl3pPr>
            <a:lvl4pPr>
              <a:defRPr sz="6600"/>
            </a:lvl4pPr>
            <a:lvl5pPr>
              <a:defRPr sz="6600"/>
            </a:lvl5pPr>
            <a:lvl6pPr>
              <a:defRPr sz="6600"/>
            </a:lvl6pPr>
            <a:lvl7pPr>
              <a:defRPr sz="6600"/>
            </a:lvl7pPr>
            <a:lvl8pPr>
              <a:defRPr sz="6600"/>
            </a:lvl8pPr>
            <a:lvl9pPr>
              <a:defRPr sz="6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6012160" y="8187275"/>
            <a:ext cx="22633940" cy="3412064"/>
          </a:xfrm>
        </p:spPr>
        <p:txBody>
          <a:bodyPr anchor="b"/>
          <a:lstStyle>
            <a:lvl1pPr marL="0" indent="0">
              <a:buNone/>
              <a:defRPr sz="9900" b="1"/>
            </a:lvl1pPr>
            <a:lvl2pPr marL="1879605" indent="0">
              <a:buNone/>
              <a:defRPr sz="8200" b="1"/>
            </a:lvl2pPr>
            <a:lvl3pPr marL="3759210" indent="0">
              <a:buNone/>
              <a:defRPr sz="7400" b="1"/>
            </a:lvl3pPr>
            <a:lvl4pPr marL="5638816" indent="0">
              <a:buNone/>
              <a:defRPr sz="6600" b="1"/>
            </a:lvl4pPr>
            <a:lvl5pPr marL="7518421" indent="0">
              <a:buNone/>
              <a:defRPr sz="6600" b="1"/>
            </a:lvl5pPr>
            <a:lvl6pPr marL="9398026" indent="0">
              <a:buNone/>
              <a:defRPr sz="6600" b="1"/>
            </a:lvl6pPr>
            <a:lvl7pPr marL="11277631" indent="0">
              <a:buNone/>
              <a:defRPr sz="6600" b="1"/>
            </a:lvl7pPr>
            <a:lvl8pPr marL="13157236" indent="0">
              <a:buNone/>
              <a:defRPr sz="6600" b="1"/>
            </a:lvl8pPr>
            <a:lvl9pPr marL="15036841" indent="0">
              <a:buNone/>
              <a:defRPr sz="6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6012160" y="11599339"/>
            <a:ext cx="22633940" cy="21073536"/>
          </a:xfrm>
        </p:spPr>
        <p:txBody>
          <a:bodyPr/>
          <a:lstStyle>
            <a:lvl1pPr>
              <a:defRPr sz="9900"/>
            </a:lvl1pPr>
            <a:lvl2pPr>
              <a:defRPr sz="8200"/>
            </a:lvl2pPr>
            <a:lvl3pPr>
              <a:defRPr sz="7400"/>
            </a:lvl3pPr>
            <a:lvl4pPr>
              <a:defRPr sz="6600"/>
            </a:lvl4pPr>
            <a:lvl5pPr>
              <a:defRPr sz="6600"/>
            </a:lvl5pPr>
            <a:lvl6pPr>
              <a:defRPr sz="6600"/>
            </a:lvl6pPr>
            <a:lvl7pPr>
              <a:defRPr sz="6600"/>
            </a:lvl7pPr>
            <a:lvl8pPr>
              <a:defRPr sz="6600"/>
            </a:lvl8pPr>
            <a:lvl9pPr>
              <a:defRPr sz="6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8A127-50F5-4FC7-B66A-B9D9794DAC14}" type="datetimeFigureOut">
              <a:rPr lang="en-US" smtClean="0"/>
              <a:pPr/>
              <a:t>4/19/2016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B7EA5-2D7A-4F82-B4DA-3301471C3D2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6904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8A127-50F5-4FC7-B66A-B9D9794DAC14}" type="datetimeFigureOut">
              <a:rPr lang="en-US" smtClean="0"/>
              <a:pPr/>
              <a:t>4/19/2016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B7EA5-2D7A-4F82-B4DA-3301471C3D2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9569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8A127-50F5-4FC7-B66A-B9D9794DAC14}" type="datetimeFigureOut">
              <a:rPr lang="en-US" smtClean="0"/>
              <a:pPr/>
              <a:t>4/19/2016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B7EA5-2D7A-4F82-B4DA-3301471C3D2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36163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43" y="1456266"/>
            <a:ext cx="16846554" cy="6197600"/>
          </a:xfrm>
        </p:spPr>
        <p:txBody>
          <a:bodyPr anchor="b"/>
          <a:lstStyle>
            <a:lvl1pPr algn="l">
              <a:defRPr sz="8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020280" y="1456283"/>
            <a:ext cx="28625800" cy="31216602"/>
          </a:xfrm>
        </p:spPr>
        <p:txBody>
          <a:bodyPr/>
          <a:lstStyle>
            <a:lvl1pPr>
              <a:defRPr sz="13200"/>
            </a:lvl1pPr>
            <a:lvl2pPr>
              <a:defRPr sz="11500"/>
            </a:lvl2pPr>
            <a:lvl3pPr>
              <a:defRPr sz="9900"/>
            </a:lvl3pPr>
            <a:lvl4pPr>
              <a:defRPr sz="8200"/>
            </a:lvl4pPr>
            <a:lvl5pPr>
              <a:defRPr sz="8200"/>
            </a:lvl5pPr>
            <a:lvl6pPr>
              <a:defRPr sz="8200"/>
            </a:lvl6pPr>
            <a:lvl7pPr>
              <a:defRPr sz="8200"/>
            </a:lvl7pPr>
            <a:lvl8pPr>
              <a:defRPr sz="8200"/>
            </a:lvl8pPr>
            <a:lvl9pPr>
              <a:defRPr sz="8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43" y="7653883"/>
            <a:ext cx="16846554" cy="25019002"/>
          </a:xfrm>
        </p:spPr>
        <p:txBody>
          <a:bodyPr/>
          <a:lstStyle>
            <a:lvl1pPr marL="0" indent="0">
              <a:buNone/>
              <a:defRPr sz="5800"/>
            </a:lvl1pPr>
            <a:lvl2pPr marL="1879605" indent="0">
              <a:buNone/>
              <a:defRPr sz="4900"/>
            </a:lvl2pPr>
            <a:lvl3pPr marL="3759210" indent="0">
              <a:buNone/>
              <a:defRPr sz="4100"/>
            </a:lvl3pPr>
            <a:lvl4pPr marL="5638816" indent="0">
              <a:buNone/>
              <a:defRPr sz="3700"/>
            </a:lvl4pPr>
            <a:lvl5pPr marL="7518421" indent="0">
              <a:buNone/>
              <a:defRPr sz="3700"/>
            </a:lvl5pPr>
            <a:lvl6pPr marL="9398026" indent="0">
              <a:buNone/>
              <a:defRPr sz="3700"/>
            </a:lvl6pPr>
            <a:lvl7pPr marL="11277631" indent="0">
              <a:buNone/>
              <a:defRPr sz="3700"/>
            </a:lvl7pPr>
            <a:lvl8pPr marL="13157236" indent="0">
              <a:buNone/>
              <a:defRPr sz="3700"/>
            </a:lvl8pPr>
            <a:lvl9pPr marL="15036841" indent="0">
              <a:buNone/>
              <a:defRPr sz="3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8A127-50F5-4FC7-B66A-B9D9794DAC14}" type="datetimeFigureOut">
              <a:rPr lang="en-US" smtClean="0"/>
              <a:pPr/>
              <a:t>4/19/2016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B7EA5-2D7A-4F82-B4DA-3301471C3D2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62448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36814" y="25603203"/>
            <a:ext cx="30723840" cy="3022602"/>
          </a:xfrm>
        </p:spPr>
        <p:txBody>
          <a:bodyPr anchor="b"/>
          <a:lstStyle>
            <a:lvl1pPr algn="l">
              <a:defRPr sz="8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36814" y="3268134"/>
            <a:ext cx="30723840" cy="21945600"/>
          </a:xfrm>
        </p:spPr>
        <p:txBody>
          <a:bodyPr/>
          <a:lstStyle>
            <a:lvl1pPr marL="0" indent="0">
              <a:buNone/>
              <a:defRPr sz="13200"/>
            </a:lvl1pPr>
            <a:lvl2pPr marL="1879605" indent="0">
              <a:buNone/>
              <a:defRPr sz="11500"/>
            </a:lvl2pPr>
            <a:lvl3pPr marL="3759210" indent="0">
              <a:buNone/>
              <a:defRPr sz="9900"/>
            </a:lvl3pPr>
            <a:lvl4pPr marL="5638816" indent="0">
              <a:buNone/>
              <a:defRPr sz="8200"/>
            </a:lvl4pPr>
            <a:lvl5pPr marL="7518421" indent="0">
              <a:buNone/>
              <a:defRPr sz="8200"/>
            </a:lvl5pPr>
            <a:lvl6pPr marL="9398026" indent="0">
              <a:buNone/>
              <a:defRPr sz="8200"/>
            </a:lvl6pPr>
            <a:lvl7pPr marL="11277631" indent="0">
              <a:buNone/>
              <a:defRPr sz="8200"/>
            </a:lvl7pPr>
            <a:lvl8pPr marL="13157236" indent="0">
              <a:buNone/>
              <a:defRPr sz="8200"/>
            </a:lvl8pPr>
            <a:lvl9pPr marL="15036841" indent="0">
              <a:buNone/>
              <a:defRPr sz="82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36814" y="28625805"/>
            <a:ext cx="30723840" cy="4292598"/>
          </a:xfrm>
        </p:spPr>
        <p:txBody>
          <a:bodyPr/>
          <a:lstStyle>
            <a:lvl1pPr marL="0" indent="0">
              <a:buNone/>
              <a:defRPr sz="5800"/>
            </a:lvl1pPr>
            <a:lvl2pPr marL="1879605" indent="0">
              <a:buNone/>
              <a:defRPr sz="4900"/>
            </a:lvl2pPr>
            <a:lvl3pPr marL="3759210" indent="0">
              <a:buNone/>
              <a:defRPr sz="4100"/>
            </a:lvl3pPr>
            <a:lvl4pPr marL="5638816" indent="0">
              <a:buNone/>
              <a:defRPr sz="3700"/>
            </a:lvl4pPr>
            <a:lvl5pPr marL="7518421" indent="0">
              <a:buNone/>
              <a:defRPr sz="3700"/>
            </a:lvl5pPr>
            <a:lvl6pPr marL="9398026" indent="0">
              <a:buNone/>
              <a:defRPr sz="3700"/>
            </a:lvl6pPr>
            <a:lvl7pPr marL="11277631" indent="0">
              <a:buNone/>
              <a:defRPr sz="3700"/>
            </a:lvl7pPr>
            <a:lvl8pPr marL="13157236" indent="0">
              <a:buNone/>
              <a:defRPr sz="3700"/>
            </a:lvl8pPr>
            <a:lvl9pPr marL="15036841" indent="0">
              <a:buNone/>
              <a:defRPr sz="3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8A127-50F5-4FC7-B66A-B9D9794DAC14}" type="datetimeFigureOut">
              <a:rPr lang="en-US" smtClean="0"/>
              <a:pPr/>
              <a:t>4/19/2016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B7EA5-2D7A-4F82-B4DA-3301471C3D2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01979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8A127-50F5-4FC7-B66A-B9D9794DAC14}" type="datetimeFigureOut">
              <a:rPr lang="en-US" smtClean="0"/>
              <a:pPr/>
              <a:t>4/19/2016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B7EA5-2D7A-4F82-B4DA-3301471C3D2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0949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48498560" y="6248421"/>
            <a:ext cx="46085760" cy="133155269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1280" y="6248421"/>
            <a:ext cx="137403840" cy="13315526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8A127-50F5-4FC7-B66A-B9D9794DAC14}" type="datetimeFigureOut">
              <a:rPr lang="en-US" smtClean="0"/>
              <a:pPr/>
              <a:t>4/19/2016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B7EA5-2D7A-4F82-B4DA-3301471C3D2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95758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0D8EC"/>
            </a:gs>
            <a:gs pos="22000">
              <a:schemeClr val="bg2">
                <a:tint val="45000"/>
                <a:shade val="99000"/>
                <a:satMod val="350000"/>
              </a:schemeClr>
            </a:gs>
            <a:gs pos="100000">
              <a:schemeClr val="bg2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60320" y="1464736"/>
            <a:ext cx="46085760" cy="6096000"/>
          </a:xfrm>
          <a:prstGeom prst="rect">
            <a:avLst/>
          </a:prstGeom>
        </p:spPr>
        <p:txBody>
          <a:bodyPr vert="horz" lIns="375919" tIns="187965" rIns="375919" bIns="187965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60320" y="8534421"/>
            <a:ext cx="46085760" cy="24138469"/>
          </a:xfrm>
          <a:prstGeom prst="rect">
            <a:avLst/>
          </a:prstGeom>
        </p:spPr>
        <p:txBody>
          <a:bodyPr vert="horz" lIns="375919" tIns="187965" rIns="375919" bIns="187965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60320" y="33900554"/>
            <a:ext cx="11948160" cy="1947334"/>
          </a:xfrm>
          <a:prstGeom prst="rect">
            <a:avLst/>
          </a:prstGeom>
        </p:spPr>
        <p:txBody>
          <a:bodyPr vert="horz" lIns="375919" tIns="187965" rIns="375919" bIns="187965" rtlCol="0" anchor="ctr"/>
          <a:lstStyle>
            <a:lvl1pPr algn="l">
              <a:defRPr sz="4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D8A127-50F5-4FC7-B66A-B9D9794DAC14}" type="datetimeFigureOut">
              <a:rPr lang="en-US" smtClean="0"/>
              <a:pPr/>
              <a:t>4/19/2016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7495520" y="33900554"/>
            <a:ext cx="16215360" cy="1947334"/>
          </a:xfrm>
          <a:prstGeom prst="rect">
            <a:avLst/>
          </a:prstGeom>
        </p:spPr>
        <p:txBody>
          <a:bodyPr vert="horz" lIns="375919" tIns="187965" rIns="375919" bIns="187965" rtlCol="0" anchor="ctr"/>
          <a:lstStyle>
            <a:lvl1pPr algn="ctr">
              <a:defRPr sz="4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6697920" y="33900554"/>
            <a:ext cx="11948160" cy="1947334"/>
          </a:xfrm>
          <a:prstGeom prst="rect">
            <a:avLst/>
          </a:prstGeom>
        </p:spPr>
        <p:txBody>
          <a:bodyPr vert="horz" lIns="375919" tIns="187965" rIns="375919" bIns="187965" rtlCol="0" anchor="ctr"/>
          <a:lstStyle>
            <a:lvl1pPr algn="r">
              <a:defRPr sz="4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6B7EA5-2D7A-4F82-B4DA-3301471C3D2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49319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3759210" rtl="0" eaLnBrk="1" latinLnBrk="0" hangingPunct="1">
        <a:spcBef>
          <a:spcPct val="0"/>
        </a:spcBef>
        <a:buNone/>
        <a:defRPr sz="18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09702" indent="-1409702" algn="l" defTabSz="3759210" rtl="0" eaLnBrk="1" latinLnBrk="0" hangingPunct="1">
        <a:spcBef>
          <a:spcPct val="20000"/>
        </a:spcBef>
        <a:buFont typeface="Arial" pitchFamily="34" charset="0"/>
        <a:buChar char="•"/>
        <a:defRPr sz="13200" kern="1200">
          <a:solidFill>
            <a:schemeClr val="tx1"/>
          </a:solidFill>
          <a:latin typeface="+mn-lt"/>
          <a:ea typeface="+mn-ea"/>
          <a:cs typeface="+mn-cs"/>
        </a:defRPr>
      </a:lvl1pPr>
      <a:lvl2pPr marL="3054362" indent="-1174756" algn="l" defTabSz="3759210" rtl="0" eaLnBrk="1" latinLnBrk="0" hangingPunct="1">
        <a:spcBef>
          <a:spcPct val="20000"/>
        </a:spcBef>
        <a:buFont typeface="Arial" pitchFamily="34" charset="0"/>
        <a:buChar char="–"/>
        <a:defRPr sz="11500" kern="1200">
          <a:solidFill>
            <a:schemeClr val="tx1"/>
          </a:solidFill>
          <a:latin typeface="+mn-lt"/>
          <a:ea typeface="+mn-ea"/>
          <a:cs typeface="+mn-cs"/>
        </a:defRPr>
      </a:lvl2pPr>
      <a:lvl3pPr marL="4699013" indent="-939803" algn="l" defTabSz="3759210" rtl="0" eaLnBrk="1" latinLnBrk="0" hangingPunct="1">
        <a:spcBef>
          <a:spcPct val="20000"/>
        </a:spcBef>
        <a:buFont typeface="Arial" pitchFamily="34" charset="0"/>
        <a:buChar char="•"/>
        <a:defRPr sz="9900" kern="1200">
          <a:solidFill>
            <a:schemeClr val="tx1"/>
          </a:solidFill>
          <a:latin typeface="+mn-lt"/>
          <a:ea typeface="+mn-ea"/>
          <a:cs typeface="+mn-cs"/>
        </a:defRPr>
      </a:lvl3pPr>
      <a:lvl4pPr marL="6578618" indent="-939803" algn="l" defTabSz="3759210" rtl="0" eaLnBrk="1" latinLnBrk="0" hangingPunct="1">
        <a:spcBef>
          <a:spcPct val="20000"/>
        </a:spcBef>
        <a:buFont typeface="Arial" pitchFamily="34" charset="0"/>
        <a:buChar char="–"/>
        <a:defRPr sz="8200" kern="1200">
          <a:solidFill>
            <a:schemeClr val="tx1"/>
          </a:solidFill>
          <a:latin typeface="+mn-lt"/>
          <a:ea typeface="+mn-ea"/>
          <a:cs typeface="+mn-cs"/>
        </a:defRPr>
      </a:lvl4pPr>
      <a:lvl5pPr marL="8458223" indent="-939803" algn="l" defTabSz="3759210" rtl="0" eaLnBrk="1" latinLnBrk="0" hangingPunct="1">
        <a:spcBef>
          <a:spcPct val="20000"/>
        </a:spcBef>
        <a:buFont typeface="Arial" pitchFamily="34" charset="0"/>
        <a:buChar char="»"/>
        <a:defRPr sz="8200" kern="1200">
          <a:solidFill>
            <a:schemeClr val="tx1"/>
          </a:solidFill>
          <a:latin typeface="+mn-lt"/>
          <a:ea typeface="+mn-ea"/>
          <a:cs typeface="+mn-cs"/>
        </a:defRPr>
      </a:lvl5pPr>
      <a:lvl6pPr marL="10337829" indent="-939803" algn="l" defTabSz="3759210" rtl="0" eaLnBrk="1" latinLnBrk="0" hangingPunct="1">
        <a:spcBef>
          <a:spcPct val="20000"/>
        </a:spcBef>
        <a:buFont typeface="Arial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6pPr>
      <a:lvl7pPr marL="12217434" indent="-939803" algn="l" defTabSz="3759210" rtl="0" eaLnBrk="1" latinLnBrk="0" hangingPunct="1">
        <a:spcBef>
          <a:spcPct val="20000"/>
        </a:spcBef>
        <a:buFont typeface="Arial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7pPr>
      <a:lvl8pPr marL="14097039" indent="-939803" algn="l" defTabSz="3759210" rtl="0" eaLnBrk="1" latinLnBrk="0" hangingPunct="1">
        <a:spcBef>
          <a:spcPct val="20000"/>
        </a:spcBef>
        <a:buFont typeface="Arial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8pPr>
      <a:lvl9pPr marL="15976644" indent="-939803" algn="l" defTabSz="3759210" rtl="0" eaLnBrk="1" latinLnBrk="0" hangingPunct="1">
        <a:spcBef>
          <a:spcPct val="20000"/>
        </a:spcBef>
        <a:buFont typeface="Arial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759210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1pPr>
      <a:lvl2pPr marL="1879605" algn="l" defTabSz="3759210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2pPr>
      <a:lvl3pPr marL="3759210" algn="l" defTabSz="3759210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3pPr>
      <a:lvl4pPr marL="5638816" algn="l" defTabSz="3759210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4pPr>
      <a:lvl5pPr marL="7518421" algn="l" defTabSz="3759210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5pPr>
      <a:lvl6pPr marL="9398026" algn="l" defTabSz="3759210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6pPr>
      <a:lvl7pPr marL="11277631" algn="l" defTabSz="3759210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7pPr>
      <a:lvl8pPr marL="13157236" algn="l" defTabSz="3759210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8pPr>
      <a:lvl9pPr marL="15036841" algn="l" defTabSz="3759210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G"/><Relationship Id="rId18" Type="http://schemas.openxmlformats.org/officeDocument/2006/relationships/image" Target="../media/image16.jp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12" Type="http://schemas.openxmlformats.org/officeDocument/2006/relationships/image" Target="../media/image10.JPG"/><Relationship Id="rId17" Type="http://schemas.openxmlformats.org/officeDocument/2006/relationships/image" Target="../media/image15.JP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jpeg"/><Relationship Id="rId15" Type="http://schemas.openxmlformats.org/officeDocument/2006/relationships/image" Target="../media/image13.jp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22000">
              <a:schemeClr val="bg2">
                <a:lumMod val="40000"/>
                <a:lumOff val="60000"/>
              </a:schemeClr>
            </a:gs>
            <a:gs pos="100000">
              <a:schemeClr val="bg2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Picture 4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49" t="22361" r="19697" b="17451"/>
          <a:stretch/>
        </p:blipFill>
        <p:spPr>
          <a:xfrm>
            <a:off x="17090929" y="13048905"/>
            <a:ext cx="17034219" cy="9407206"/>
          </a:xfrm>
          <a:prstGeom prst="rect">
            <a:avLst/>
          </a:prstGeom>
        </p:spPr>
      </p:pic>
      <p:sp>
        <p:nvSpPr>
          <p:cNvPr id="104" name="TextBox 103"/>
          <p:cNvSpPr txBox="1"/>
          <p:nvPr/>
        </p:nvSpPr>
        <p:spPr>
          <a:xfrm>
            <a:off x="18039605" y="5896031"/>
            <a:ext cx="15083838" cy="769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4400" dirty="0">
              <a:solidFill>
                <a:schemeClr val="tx2"/>
              </a:solidFill>
              <a:latin typeface="Cambria" panose="02040503050406030204" pitchFamily="18" charset="0"/>
            </a:endParaRPr>
          </a:p>
        </p:txBody>
      </p:sp>
      <p:grpSp>
        <p:nvGrpSpPr>
          <p:cNvPr id="31" name="Group 30"/>
          <p:cNvGrpSpPr/>
          <p:nvPr/>
        </p:nvGrpSpPr>
        <p:grpSpPr>
          <a:xfrm>
            <a:off x="34557610" y="270684"/>
            <a:ext cx="16187522" cy="16758875"/>
            <a:chOff x="34643817" y="362069"/>
            <a:chExt cx="16059149" cy="16554332"/>
          </a:xfrm>
        </p:grpSpPr>
        <p:grpSp>
          <p:nvGrpSpPr>
            <p:cNvPr id="11" name="Group 10"/>
            <p:cNvGrpSpPr/>
            <p:nvPr/>
          </p:nvGrpSpPr>
          <p:grpSpPr>
            <a:xfrm>
              <a:off x="34786358" y="617078"/>
              <a:ext cx="14394985" cy="10499423"/>
              <a:chOff x="29483508" y="300716"/>
              <a:chExt cx="12338560" cy="9449481"/>
            </a:xfrm>
          </p:grpSpPr>
          <p:sp>
            <p:nvSpPr>
              <p:cNvPr id="23" name="TextBox 22"/>
              <p:cNvSpPr txBox="1"/>
              <p:nvPr/>
            </p:nvSpPr>
            <p:spPr>
              <a:xfrm>
                <a:off x="30665577" y="300716"/>
                <a:ext cx="11156491" cy="1107995"/>
              </a:xfrm>
              <a:prstGeom prst="rect">
                <a:avLst/>
              </a:prstGeom>
              <a:ln w="12700">
                <a:noFill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en-US" dirty="0" smtClean="0">
                    <a:latin typeface="Cambria" panose="02040503050406030204" pitchFamily="18" charset="0"/>
                  </a:rPr>
                  <a:t>Engine &amp; Drivetrain</a:t>
                </a:r>
                <a:endParaRPr lang="en-US" dirty="0">
                  <a:latin typeface="Cambria" panose="02040503050406030204" pitchFamily="18" charset="0"/>
                </a:endParaRPr>
              </a:p>
            </p:txBody>
          </p:sp>
          <p:sp>
            <p:nvSpPr>
              <p:cNvPr id="24" name="TextBox 23"/>
              <p:cNvSpPr txBox="1"/>
              <p:nvPr/>
            </p:nvSpPr>
            <p:spPr>
              <a:xfrm>
                <a:off x="29483508" y="1543810"/>
                <a:ext cx="8897342" cy="8126459"/>
              </a:xfrm>
              <a:prstGeom prst="rect">
                <a:avLst/>
              </a:prstGeom>
              <a:noFill/>
              <a:ln w="38100">
                <a:noFill/>
              </a:ln>
            </p:spPr>
            <p:txBody>
              <a:bodyPr wrap="square" rtlCol="0">
                <a:spAutoFit/>
              </a:bodyPr>
              <a:lstStyle/>
              <a:p>
                <a:pPr marL="571500" indent="-571500">
                  <a:buFont typeface="Wingdings" pitchFamily="2" charset="2"/>
                  <a:buChar char="§"/>
                </a:pPr>
                <a:r>
                  <a:rPr lang="en-US" sz="3600" dirty="0" smtClean="0">
                    <a:latin typeface="Cambria" panose="02040503050406030204" pitchFamily="18" charset="0"/>
                  </a:rPr>
                  <a:t>Engine: 2011 Yamaha YFZ-450r:</a:t>
                </a:r>
              </a:p>
              <a:p>
                <a:pPr marL="2452512" lvl="1" indent="-571500">
                  <a:buFont typeface="Arial" pitchFamily="34" charset="0"/>
                  <a:buChar char="•"/>
                </a:pPr>
                <a:r>
                  <a:rPr lang="en-US" sz="3200" dirty="0" smtClean="0">
                    <a:latin typeface="Cambria" panose="02040503050406030204" pitchFamily="18" charset="0"/>
                  </a:rPr>
                  <a:t>Rebuilt entire engine: all new cylinder, head assembly, gaskets and bolts.</a:t>
                </a:r>
              </a:p>
              <a:p>
                <a:pPr marL="457200" indent="-457200">
                  <a:buFont typeface="Wingdings" panose="05000000000000000000" pitchFamily="2" charset="2"/>
                  <a:buChar char="§"/>
                </a:pPr>
                <a:r>
                  <a:rPr lang="en-US" sz="3600" dirty="0" smtClean="0">
                    <a:latin typeface="Cambria" panose="02040503050406030204" pitchFamily="18" charset="0"/>
                  </a:rPr>
                  <a:t>Spiral </a:t>
                </a:r>
                <a:r>
                  <a:rPr lang="en-US" sz="3600" dirty="0">
                    <a:latin typeface="Cambria" panose="02040503050406030204" pitchFamily="18" charset="0"/>
                  </a:rPr>
                  <a:t>P</a:t>
                </a:r>
                <a:r>
                  <a:rPr lang="en-US" sz="3600" dirty="0" smtClean="0">
                    <a:latin typeface="Cambria" panose="02040503050406030204" pitchFamily="18" charset="0"/>
                  </a:rPr>
                  <a:t>lenum Design:</a:t>
                </a:r>
                <a:endParaRPr lang="en-US" sz="3600" dirty="0">
                  <a:latin typeface="Cambria" panose="02040503050406030204" pitchFamily="18" charset="0"/>
                </a:endParaRPr>
              </a:p>
              <a:p>
                <a:pPr marL="2338212" lvl="1" indent="-457200">
                  <a:buFont typeface="Arial" panose="020B0604020202020204" pitchFamily="34" charset="0"/>
                  <a:buChar char="•"/>
                </a:pPr>
                <a:r>
                  <a:rPr lang="en-US" sz="3200" dirty="0">
                    <a:latin typeface="Cambria" panose="02040503050406030204" pitchFamily="18" charset="0"/>
                  </a:rPr>
                  <a:t>RAM air induction</a:t>
                </a:r>
              </a:p>
              <a:p>
                <a:pPr marL="2338212" lvl="1" indent="-457200">
                  <a:buFont typeface="Arial" panose="020B0604020202020204" pitchFamily="34" charset="0"/>
                  <a:buChar char="•"/>
                </a:pPr>
                <a:r>
                  <a:rPr lang="en-US" sz="3200" dirty="0">
                    <a:latin typeface="Cambria" panose="02040503050406030204" pitchFamily="18" charset="0"/>
                  </a:rPr>
                  <a:t> Induced vortex for air/fuel mixture turbulent flow</a:t>
                </a:r>
              </a:p>
              <a:p>
                <a:pPr marL="2338212" lvl="1" indent="-457200">
                  <a:buFont typeface="Arial" panose="020B0604020202020204" pitchFamily="34" charset="0"/>
                  <a:buChar char="•"/>
                </a:pPr>
                <a:r>
                  <a:rPr lang="en-US" sz="3200" dirty="0">
                    <a:latin typeface="Cambria" panose="02040503050406030204" pitchFamily="18" charset="0"/>
                  </a:rPr>
                  <a:t> Matched Helmholtz resonant frequency at max </a:t>
                </a:r>
                <a:r>
                  <a:rPr lang="en-US" sz="3200" dirty="0" smtClean="0">
                    <a:latin typeface="Cambria" panose="02040503050406030204" pitchFamily="18" charset="0"/>
                  </a:rPr>
                  <a:t>power; 8,000 </a:t>
                </a:r>
                <a:r>
                  <a:rPr lang="en-US" sz="3200" dirty="0">
                    <a:latin typeface="Cambria" panose="02040503050406030204" pitchFamily="18" charset="0"/>
                  </a:rPr>
                  <a:t>RPM</a:t>
                </a:r>
              </a:p>
              <a:p>
                <a:pPr marL="571500" indent="-571500">
                  <a:buFont typeface="Wingdings" pitchFamily="2" charset="2"/>
                  <a:buChar char="§"/>
                </a:pPr>
                <a:r>
                  <a:rPr lang="en-US" sz="3600" dirty="0" smtClean="0">
                    <a:latin typeface="Cambria" panose="02040503050406030204" pitchFamily="18" charset="0"/>
                  </a:rPr>
                  <a:t>Drivetrain:</a:t>
                </a:r>
                <a:endParaRPr lang="en-US" sz="3600" dirty="0">
                  <a:latin typeface="Cambria" panose="02040503050406030204" pitchFamily="18" charset="0"/>
                </a:endParaRPr>
              </a:p>
              <a:p>
                <a:pPr marL="2452512" lvl="1" indent="-571500">
                  <a:buFont typeface="Arial" pitchFamily="34" charset="0"/>
                  <a:buChar char="•"/>
                </a:pPr>
                <a:r>
                  <a:rPr lang="en-US" sz="3200" dirty="0">
                    <a:latin typeface="Cambria" panose="02040503050406030204" pitchFamily="18" charset="0"/>
                  </a:rPr>
                  <a:t>Adjustable differential carrier </a:t>
                </a:r>
                <a:r>
                  <a:rPr lang="en-US" sz="3200" dirty="0" smtClean="0">
                    <a:latin typeface="Cambria" panose="02040503050406030204" pitchFamily="18" charset="0"/>
                  </a:rPr>
                  <a:t>for chain tension and axle placement</a:t>
                </a:r>
              </a:p>
              <a:p>
                <a:pPr marL="2452512" lvl="1" indent="-571500">
                  <a:buFont typeface="Arial" pitchFamily="34" charset="0"/>
                  <a:buChar char="•"/>
                </a:pPr>
                <a:r>
                  <a:rPr lang="en-US" sz="3200" dirty="0" smtClean="0">
                    <a:latin typeface="Cambria" panose="02040503050406030204" pitchFamily="18" charset="0"/>
                  </a:rPr>
                  <a:t>13/40 </a:t>
                </a:r>
                <a:r>
                  <a:rPr lang="en-US" sz="3200" dirty="0">
                    <a:latin typeface="Cambria" panose="02040503050406030204" pitchFamily="18" charset="0"/>
                  </a:rPr>
                  <a:t>Tooth Rear Drive </a:t>
                </a:r>
                <a:r>
                  <a:rPr lang="en-US" sz="3200" dirty="0" smtClean="0">
                    <a:latin typeface="Cambria" panose="02040503050406030204" pitchFamily="18" charset="0"/>
                  </a:rPr>
                  <a:t>ratio calculated </a:t>
                </a:r>
                <a:r>
                  <a:rPr lang="en-US" sz="3200" dirty="0">
                    <a:latin typeface="Cambria" panose="02040503050406030204" pitchFamily="18" charset="0"/>
                  </a:rPr>
                  <a:t>to </a:t>
                </a:r>
                <a:r>
                  <a:rPr lang="en-US" sz="3200" dirty="0" smtClean="0">
                    <a:latin typeface="Cambria" panose="02040503050406030204" pitchFamily="18" charset="0"/>
                  </a:rPr>
                  <a:t>improve drivability and gear efficiency. </a:t>
                </a:r>
                <a:r>
                  <a:rPr lang="en-US" sz="3200" dirty="0">
                    <a:latin typeface="Cambria" panose="02040503050406030204" pitchFamily="18" charset="0"/>
                  </a:rPr>
                  <a:t>T</a:t>
                </a:r>
                <a:r>
                  <a:rPr lang="en-US" sz="3200" dirty="0" smtClean="0">
                    <a:latin typeface="Cambria" panose="02040503050406030204" pitchFamily="18" charset="0"/>
                  </a:rPr>
                  <a:t>op speed increased to 75 mph from 65 mph</a:t>
                </a:r>
              </a:p>
              <a:p>
                <a:pPr marL="2452512" lvl="1" indent="-571500">
                  <a:buFont typeface="Arial" pitchFamily="34" charset="0"/>
                  <a:buChar char="•"/>
                </a:pPr>
                <a:r>
                  <a:rPr lang="en-US" sz="3200" dirty="0" smtClean="0">
                    <a:latin typeface="Cambria" panose="02040503050406030204" pitchFamily="18" charset="0"/>
                  </a:rPr>
                  <a:t>Neoprene </a:t>
                </a:r>
                <a:r>
                  <a:rPr lang="en-US" sz="3200" dirty="0">
                    <a:latin typeface="Cambria" panose="02040503050406030204" pitchFamily="18" charset="0"/>
                  </a:rPr>
                  <a:t>engine </a:t>
                </a:r>
                <a:r>
                  <a:rPr lang="en-US" sz="3200" dirty="0" smtClean="0">
                    <a:latin typeface="Cambria" panose="02040503050406030204" pitchFamily="18" charset="0"/>
                  </a:rPr>
                  <a:t>mounts; </a:t>
                </a:r>
                <a:r>
                  <a:rPr lang="en-US" sz="3200" dirty="0">
                    <a:latin typeface="Cambria" panose="02040503050406030204" pitchFamily="18" charset="0"/>
                  </a:rPr>
                  <a:t>dampen </a:t>
                </a:r>
                <a:r>
                  <a:rPr lang="en-US" sz="3200" dirty="0" smtClean="0">
                    <a:latin typeface="Cambria" panose="02040503050406030204" pitchFamily="18" charset="0"/>
                  </a:rPr>
                  <a:t>engine </a:t>
                </a:r>
                <a:r>
                  <a:rPr lang="en-US" sz="3200" dirty="0">
                    <a:latin typeface="Cambria" panose="02040503050406030204" pitchFamily="18" charset="0"/>
                  </a:rPr>
                  <a:t>vibration </a:t>
                </a:r>
              </a:p>
              <a:p>
                <a:endParaRPr lang="en-US" sz="3200" dirty="0" smtClean="0">
                  <a:latin typeface="Cambria" panose="02040503050406030204" pitchFamily="18" charset="0"/>
                </a:endParaRPr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29483508" y="9279299"/>
                <a:ext cx="7176841" cy="470898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800" spc="600" dirty="0" smtClean="0">
                    <a:solidFill>
                      <a:schemeClr val="bg1"/>
                    </a:solidFill>
                    <a:latin typeface="Cambria" panose="02040503050406030204" pitchFamily="18" charset="0"/>
                  </a:rPr>
                  <a:t>2014 </a:t>
                </a:r>
                <a:r>
                  <a:rPr lang="en-US" sz="2800" spc="600" dirty="0">
                    <a:solidFill>
                      <a:schemeClr val="bg1"/>
                    </a:solidFill>
                    <a:latin typeface="Cambria" panose="02040503050406030204" pitchFamily="18" charset="0"/>
                  </a:rPr>
                  <a:t>Intake </a:t>
                </a:r>
                <a:r>
                  <a:rPr lang="en-US" sz="2800" spc="600" dirty="0" smtClean="0">
                    <a:solidFill>
                      <a:schemeClr val="bg1"/>
                    </a:solidFill>
                    <a:latin typeface="Cambria" panose="02040503050406030204" pitchFamily="18" charset="0"/>
                  </a:rPr>
                  <a:t>Air Flow </a:t>
                </a:r>
                <a:r>
                  <a:rPr lang="en-US" sz="2800" spc="600" dirty="0">
                    <a:solidFill>
                      <a:schemeClr val="bg1"/>
                    </a:solidFill>
                    <a:latin typeface="Cambria" panose="02040503050406030204" pitchFamily="18" charset="0"/>
                  </a:rPr>
                  <a:t>Analysis</a:t>
                </a:r>
              </a:p>
            </p:txBody>
          </p:sp>
        </p:grpSp>
        <p:sp>
          <p:nvSpPr>
            <p:cNvPr id="58" name="Rectangle 57"/>
            <p:cNvSpPr/>
            <p:nvPr/>
          </p:nvSpPr>
          <p:spPr>
            <a:xfrm>
              <a:off x="34643817" y="362069"/>
              <a:ext cx="16059149" cy="16554332"/>
            </a:xfrm>
            <a:prstGeom prst="rect">
              <a:avLst/>
            </a:prstGeom>
            <a:noFill/>
            <a:ln w="825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34573967" y="17438226"/>
            <a:ext cx="16171164" cy="18070974"/>
            <a:chOff x="34643817" y="17388906"/>
            <a:chExt cx="16059150" cy="18135600"/>
          </a:xfrm>
        </p:grpSpPr>
        <p:sp>
          <p:nvSpPr>
            <p:cNvPr id="61" name="TextBox 60"/>
            <p:cNvSpPr txBox="1"/>
            <p:nvPr/>
          </p:nvSpPr>
          <p:spPr>
            <a:xfrm>
              <a:off x="35009836" y="19141506"/>
              <a:ext cx="9525000" cy="7752819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pPr marL="457200" indent="-457200">
                <a:buFont typeface="Wingdings" pitchFamily="2" charset="2"/>
                <a:buChar char="§"/>
              </a:pPr>
              <a:r>
                <a:rPr lang="en-US" sz="3600" dirty="0" smtClean="0">
                  <a:latin typeface="Cambria" panose="02040503050406030204" pitchFamily="18" charset="0"/>
                </a:rPr>
                <a:t>Push-Rod Type </a:t>
              </a:r>
              <a:r>
                <a:rPr lang="en-US" sz="3600" dirty="0">
                  <a:latin typeface="Cambria" panose="02040503050406030204" pitchFamily="18" charset="0"/>
                </a:rPr>
                <a:t>Suspension Geometry </a:t>
              </a:r>
              <a:endParaRPr lang="en-US" sz="3600" dirty="0" smtClean="0">
                <a:latin typeface="Cambria" panose="02040503050406030204" pitchFamily="18" charset="0"/>
              </a:endParaRPr>
            </a:p>
            <a:p>
              <a:pPr marL="2338212" lvl="1" indent="-457200">
                <a:buFont typeface="Arial" panose="020B0604020202020204" pitchFamily="34" charset="0"/>
                <a:buChar char="•"/>
              </a:pPr>
              <a:r>
                <a:rPr lang="en-US" sz="3200" spc="-80" dirty="0" smtClean="0">
                  <a:latin typeface="Cambria" panose="02040503050406030204" pitchFamily="18" charset="0"/>
                </a:rPr>
                <a:t>Roll </a:t>
              </a:r>
              <a:r>
                <a:rPr lang="en-US" sz="3200" spc="-80" dirty="0">
                  <a:latin typeface="Cambria" panose="02040503050406030204" pitchFamily="18" charset="0"/>
                </a:rPr>
                <a:t>c</a:t>
              </a:r>
              <a:r>
                <a:rPr lang="en-US" sz="3200" spc="-80" dirty="0" smtClean="0">
                  <a:latin typeface="Cambria" panose="02040503050406030204" pitchFamily="18" charset="0"/>
                </a:rPr>
                <a:t>enters optimized for stability in vertical and horizontal direction</a:t>
              </a:r>
            </a:p>
            <a:p>
              <a:pPr marL="2338212" lvl="1" indent="-457200">
                <a:buFont typeface="Arial" panose="020B0604020202020204" pitchFamily="34" charset="0"/>
                <a:buChar char="•"/>
              </a:pPr>
              <a:r>
                <a:rPr lang="en-US" sz="3200" spc="-80" dirty="0" smtClean="0">
                  <a:latin typeface="Cambria" panose="02040503050406030204" pitchFamily="18" charset="0"/>
                </a:rPr>
                <a:t>Motion ratios designed for linear movement throughout all wheel travel</a:t>
              </a:r>
            </a:p>
            <a:p>
              <a:pPr marL="457200" indent="-457200">
                <a:buFont typeface="Wingdings" pitchFamily="2" charset="2"/>
                <a:buChar char="§"/>
              </a:pPr>
              <a:r>
                <a:rPr lang="en-US" sz="3600" dirty="0" smtClean="0">
                  <a:latin typeface="Cambria" panose="02040503050406030204" pitchFamily="18" charset="0"/>
                </a:rPr>
                <a:t>Code Developed for Calculation of all Suspension Parameters </a:t>
              </a:r>
              <a:endParaRPr lang="en-US" sz="3600" dirty="0">
                <a:latin typeface="Cambria" panose="02040503050406030204" pitchFamily="18" charset="0"/>
              </a:endParaRPr>
            </a:p>
            <a:p>
              <a:pPr marL="2338212" lvl="1" indent="-457200">
                <a:buFont typeface="Arial" panose="020B0604020202020204" pitchFamily="34" charset="0"/>
                <a:buChar char="•"/>
              </a:pPr>
              <a:r>
                <a:rPr lang="en-US" sz="3200" spc="-80" dirty="0" smtClean="0">
                  <a:latin typeface="Cambria" panose="02040503050406030204" pitchFamily="18" charset="0"/>
                </a:rPr>
                <a:t>Front and rear spring rates </a:t>
              </a:r>
            </a:p>
            <a:p>
              <a:pPr marL="2338212" lvl="1" indent="-457200">
                <a:buFont typeface="Arial" panose="020B0604020202020204" pitchFamily="34" charset="0"/>
                <a:buChar char="•"/>
              </a:pPr>
              <a:r>
                <a:rPr lang="en-US" sz="3200" spc="-80" dirty="0" smtClean="0">
                  <a:latin typeface="Cambria" panose="02040503050406030204" pitchFamily="18" charset="0"/>
                </a:rPr>
                <a:t>Maximum wheel displacement during cornering</a:t>
              </a:r>
            </a:p>
            <a:p>
              <a:pPr marL="457200" indent="-457200">
                <a:buFont typeface="Wingdings" pitchFamily="2" charset="2"/>
                <a:buChar char="§"/>
              </a:pPr>
              <a:r>
                <a:rPr lang="en-US" sz="3600" dirty="0" smtClean="0">
                  <a:latin typeface="Cambria" panose="02040503050406030204" pitchFamily="18" charset="0"/>
                </a:rPr>
                <a:t>New Components Designed</a:t>
              </a:r>
              <a:endParaRPr lang="en-US" sz="3600" dirty="0">
                <a:latin typeface="Cambria" panose="02040503050406030204" pitchFamily="18" charset="0"/>
              </a:endParaRPr>
            </a:p>
            <a:p>
              <a:pPr marL="2338212" lvl="1" indent="-457200">
                <a:buFont typeface="Arial" panose="020B0604020202020204" pitchFamily="34" charset="0"/>
                <a:buChar char="•"/>
              </a:pPr>
              <a:r>
                <a:rPr lang="en-US" sz="3200" spc="-80" dirty="0" smtClean="0">
                  <a:latin typeface="Cambria" panose="02040503050406030204" pitchFamily="18" charset="0"/>
                </a:rPr>
                <a:t>Front and rear Bell-Cranks constructed from 6061-T6 Aluminum</a:t>
              </a:r>
            </a:p>
            <a:p>
              <a:pPr marL="2338212" lvl="1" indent="-457200">
                <a:buFont typeface="Arial" panose="020B0604020202020204" pitchFamily="34" charset="0"/>
                <a:buChar char="•"/>
              </a:pPr>
              <a:r>
                <a:rPr lang="en-US" sz="3200" spc="-80" dirty="0" smtClean="0">
                  <a:latin typeface="Cambria" panose="02040503050406030204" pitchFamily="18" charset="0"/>
                </a:rPr>
                <a:t>3-D Printed front and rear Bell-Cranks constructed from Titanium</a:t>
              </a:r>
              <a:endParaRPr lang="en-US" sz="3600" dirty="0" smtClean="0">
                <a:latin typeface="Cambria" panose="02040503050406030204" pitchFamily="18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37664160" y="17587659"/>
              <a:ext cx="9601200" cy="1231106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latin typeface="Cambria" panose="02040503050406030204" pitchFamily="18" charset="0"/>
                </a:rPr>
                <a:t>Suspension</a:t>
              </a: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34643817" y="17388906"/>
              <a:ext cx="16059150" cy="18135600"/>
            </a:xfrm>
            <a:prstGeom prst="rect">
              <a:avLst/>
            </a:prstGeom>
            <a:noFill/>
            <a:ln w="825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03805" y="11285281"/>
            <a:ext cx="16138306" cy="11120202"/>
            <a:chOff x="421880" y="13720998"/>
            <a:chExt cx="16113520" cy="11120202"/>
          </a:xfrm>
        </p:grpSpPr>
        <p:sp>
          <p:nvSpPr>
            <p:cNvPr id="19" name="TextBox 18"/>
            <p:cNvSpPr txBox="1"/>
            <p:nvPr/>
          </p:nvSpPr>
          <p:spPr>
            <a:xfrm>
              <a:off x="3726732" y="13953985"/>
              <a:ext cx="9601200" cy="1231106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latin typeface="Cambria" panose="02040503050406030204" pitchFamily="18" charset="0"/>
                </a:rPr>
                <a:t>Aerodynamics</a:t>
              </a:r>
              <a:endParaRPr lang="en-US" dirty="0">
                <a:latin typeface="Cambria" panose="02040503050406030204" pitchFamily="18" charset="0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755564" y="15321198"/>
              <a:ext cx="15511257" cy="397031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pPr marL="571500" indent="-571500">
                <a:buFont typeface="Arial" panose="020B0604020202020204" pitchFamily="34" charset="0"/>
                <a:buChar char="•"/>
              </a:pPr>
              <a:r>
                <a:rPr lang="en-US" sz="3600" dirty="0" smtClean="0">
                  <a:latin typeface="Cambria" panose="02040503050406030204" pitchFamily="18" charset="0"/>
                </a:rPr>
                <a:t>All components of body manufactured from E-Glass/Epoxy Composite</a:t>
              </a:r>
            </a:p>
            <a:p>
              <a:pPr marL="571500" indent="-571500">
                <a:buFont typeface="Arial" panose="020B0604020202020204" pitchFamily="34" charset="0"/>
                <a:buChar char="•"/>
              </a:pPr>
              <a:r>
                <a:rPr lang="en-US" sz="3600" dirty="0" smtClean="0">
                  <a:latin typeface="Cambria" panose="02040503050406030204" pitchFamily="18" charset="0"/>
                </a:rPr>
                <a:t>Reduced overall body weight by 20%</a:t>
              </a:r>
            </a:p>
            <a:p>
              <a:pPr marL="571500" indent="-571500">
                <a:buFont typeface="Arial" panose="020B0604020202020204" pitchFamily="34" charset="0"/>
                <a:buChar char="•"/>
              </a:pPr>
              <a:r>
                <a:rPr lang="en-US" sz="3600" dirty="0" smtClean="0">
                  <a:latin typeface="Cambria" panose="02040503050406030204" pitchFamily="18" charset="0"/>
                </a:rPr>
                <a:t>Streamlined body and nose to reduce drag</a:t>
              </a:r>
            </a:p>
            <a:p>
              <a:pPr marL="571500" indent="-571500">
                <a:buFont typeface="Arial" panose="020B0604020202020204" pitchFamily="34" charset="0"/>
                <a:buChar char="•"/>
              </a:pPr>
              <a:r>
                <a:rPr lang="en-US" sz="3600" dirty="0" smtClean="0">
                  <a:latin typeface="Cambria" panose="02040503050406030204" pitchFamily="18" charset="0"/>
                </a:rPr>
                <a:t>Nose cone designed in order to provide air ducting to sidepods</a:t>
              </a:r>
            </a:p>
            <a:p>
              <a:pPr marL="571500" indent="-571500">
                <a:buFont typeface="Arial" panose="020B0604020202020204" pitchFamily="34" charset="0"/>
                <a:buChar char="•"/>
              </a:pPr>
              <a:r>
                <a:rPr lang="en-US" sz="3600" dirty="0" smtClean="0">
                  <a:latin typeface="Cambria" panose="02040503050406030204" pitchFamily="18" charset="0"/>
                </a:rPr>
                <a:t>Manufactured using fiberglass gelcoat molds</a:t>
              </a:r>
            </a:p>
            <a:p>
              <a:pPr marL="571500" indent="-571500">
                <a:buFont typeface="Arial" panose="020B0604020202020204" pitchFamily="34" charset="0"/>
                <a:buChar char="•"/>
              </a:pPr>
              <a:r>
                <a:rPr lang="en-US" sz="3600" dirty="0" smtClean="0">
                  <a:latin typeface="Cambria" panose="02040503050406030204" pitchFamily="18" charset="0"/>
                </a:rPr>
                <a:t>Manufacturing process provided smooth surface finish without body filler</a:t>
              </a:r>
              <a:endParaRPr lang="en-US" sz="3600" dirty="0">
                <a:latin typeface="Cambria" panose="02040503050406030204" pitchFamily="18" charset="0"/>
              </a:endParaRPr>
            </a:p>
            <a:p>
              <a:pPr marL="571500" indent="-571500">
                <a:buFont typeface="Arial" panose="020B0604020202020204" pitchFamily="34" charset="0"/>
                <a:buChar char="•"/>
              </a:pPr>
              <a:r>
                <a:rPr lang="en-US" sz="3600" dirty="0" smtClean="0">
                  <a:latin typeface="Cambria" panose="02040503050406030204" pitchFamily="18" charset="0"/>
                </a:rPr>
                <a:t>Reduced overall cost of manufacturing by 54%</a:t>
              </a: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421880" y="13720998"/>
              <a:ext cx="16113520" cy="11120202"/>
            </a:xfrm>
            <a:prstGeom prst="rect">
              <a:avLst/>
            </a:prstGeom>
            <a:noFill/>
            <a:ln w="825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17062122" y="22836090"/>
            <a:ext cx="17075478" cy="12673110"/>
            <a:chOff x="1079251" y="26074242"/>
            <a:chExt cx="17075478" cy="11620000"/>
          </a:xfrm>
        </p:grpSpPr>
        <p:sp>
          <p:nvSpPr>
            <p:cNvPr id="38" name="TextBox 37"/>
            <p:cNvSpPr txBox="1"/>
            <p:nvPr/>
          </p:nvSpPr>
          <p:spPr>
            <a:xfrm>
              <a:off x="1466929" y="27633260"/>
              <a:ext cx="16400250" cy="3979034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pPr marL="571500" indent="-571500">
                <a:buFont typeface="Wingdings" pitchFamily="2" charset="2"/>
                <a:buChar char="§"/>
              </a:pPr>
              <a:r>
                <a:rPr lang="en-US" sz="3600" dirty="0" smtClean="0">
                  <a:latin typeface="Cambria" panose="02040503050406030204" pitchFamily="18" charset="0"/>
                </a:rPr>
                <a:t>Custom Arduino powered dash display which monitors the following:</a:t>
              </a:r>
            </a:p>
            <a:p>
              <a:pPr marL="2452512" lvl="1" indent="-571500">
                <a:buFont typeface="Arial" pitchFamily="34" charset="0"/>
                <a:buChar char="•"/>
              </a:pPr>
              <a:r>
                <a:rPr lang="en-US" sz="3200" dirty="0" smtClean="0">
                  <a:latin typeface="Cambria" panose="02040503050406030204" pitchFamily="18" charset="0"/>
                </a:rPr>
                <a:t>Engine coolant temperature</a:t>
              </a:r>
            </a:p>
            <a:p>
              <a:pPr marL="2452512" lvl="1" indent="-571500">
                <a:buFont typeface="Arial" pitchFamily="34" charset="0"/>
                <a:buChar char="•"/>
              </a:pPr>
              <a:r>
                <a:rPr lang="en-US" sz="3200" dirty="0" smtClean="0">
                  <a:latin typeface="Cambria" panose="02040503050406030204" pitchFamily="18" charset="0"/>
                </a:rPr>
                <a:t>Tachometer reading</a:t>
              </a:r>
            </a:p>
            <a:p>
              <a:pPr marL="2452512" lvl="1" indent="-571500">
                <a:buFont typeface="Arial" pitchFamily="34" charset="0"/>
                <a:buChar char="•"/>
              </a:pPr>
              <a:r>
                <a:rPr lang="en-US" sz="3200" dirty="0" smtClean="0">
                  <a:latin typeface="Cambria" panose="02040503050406030204" pitchFamily="18" charset="0"/>
                </a:rPr>
                <a:t>Battery Voltage</a:t>
              </a:r>
            </a:p>
            <a:p>
              <a:pPr marL="571500" indent="-571500">
                <a:buFont typeface="Wingdings" pitchFamily="2" charset="2"/>
                <a:buChar char="§"/>
              </a:pPr>
              <a:r>
                <a:rPr lang="en-US" sz="3600" dirty="0" smtClean="0">
                  <a:latin typeface="Cambria" panose="02040503050406030204" pitchFamily="18" charset="0"/>
                </a:rPr>
                <a:t>Set of LED’s which indicate when to shift</a:t>
              </a:r>
              <a:endParaRPr lang="en-US" sz="3200" dirty="0" smtClean="0">
                <a:latin typeface="Cambria" panose="02040503050406030204" pitchFamily="18" charset="0"/>
              </a:endParaRPr>
            </a:p>
            <a:p>
              <a:pPr marL="571500" indent="-571500">
                <a:buFont typeface="Wingdings" pitchFamily="2" charset="2"/>
                <a:buChar char="§"/>
              </a:pPr>
              <a:r>
                <a:rPr lang="en-US" sz="3600" dirty="0" smtClean="0">
                  <a:latin typeface="Cambria" panose="02040503050406030204" pitchFamily="18" charset="0"/>
                </a:rPr>
                <a:t>Full Custom Wiring Harness With Modular Power Distribution </a:t>
              </a:r>
            </a:p>
            <a:p>
              <a:pPr marL="571500" indent="-571500">
                <a:buFont typeface="Wingdings" pitchFamily="2" charset="2"/>
                <a:buChar char="§"/>
              </a:pPr>
              <a:endParaRPr lang="en-US" sz="3600" dirty="0" smtClean="0">
                <a:latin typeface="Cambria" panose="02040503050406030204" pitchFamily="18" charset="0"/>
              </a:endParaRPr>
            </a:p>
            <a:p>
              <a:pPr marL="571500" indent="-571500">
                <a:buFont typeface="Arial" pitchFamily="34" charset="0"/>
                <a:buChar char="•"/>
              </a:pPr>
              <a:endParaRPr lang="en-US" sz="3600" dirty="0">
                <a:latin typeface="Cambria" panose="02040503050406030204" pitchFamily="18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4905224" y="26254527"/>
              <a:ext cx="9430210" cy="1128804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latin typeface="Cambria" panose="02040503050406030204" pitchFamily="18" charset="0"/>
                </a:rPr>
                <a:t>Electronics</a:t>
              </a:r>
              <a:endParaRPr lang="en-US" dirty="0">
                <a:latin typeface="Cambria" panose="02040503050406030204" pitchFamily="18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1079251" y="26074242"/>
              <a:ext cx="17075478" cy="11620000"/>
            </a:xfrm>
            <a:prstGeom prst="rect">
              <a:avLst/>
            </a:prstGeom>
            <a:noFill/>
            <a:ln w="825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455631" y="22836090"/>
            <a:ext cx="16186480" cy="12673110"/>
            <a:chOff x="19936059" y="21350398"/>
            <a:chExt cx="14372843" cy="12673110"/>
          </a:xfrm>
        </p:grpSpPr>
        <p:sp>
          <p:nvSpPr>
            <p:cNvPr id="22" name="TextBox 21"/>
            <p:cNvSpPr txBox="1"/>
            <p:nvPr/>
          </p:nvSpPr>
          <p:spPr>
            <a:xfrm>
              <a:off x="19976732" y="23003869"/>
              <a:ext cx="14220015" cy="5693866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pPr marL="571500" indent="-571500">
                <a:buFont typeface="Wingdings" pitchFamily="2" charset="2"/>
                <a:buChar char="§"/>
              </a:pPr>
              <a:r>
                <a:rPr lang="en-US" sz="3600" dirty="0" smtClean="0">
                  <a:latin typeface="Cambria" panose="02040503050406030204" pitchFamily="18" charset="0"/>
                </a:rPr>
                <a:t>Developed Lightweight Mechanical Linkage Shifting System:</a:t>
              </a:r>
            </a:p>
            <a:p>
              <a:pPr marL="2452512" lvl="1" indent="-571500">
                <a:buFont typeface="Arial" pitchFamily="34" charset="0"/>
                <a:buChar char="•"/>
              </a:pPr>
              <a:r>
                <a:rPr lang="en-US" sz="3200" dirty="0">
                  <a:latin typeface="Cambria" panose="02040503050406030204" pitchFamily="18" charset="0"/>
                </a:rPr>
                <a:t>Developed three part, aluminum shift linkage </a:t>
              </a:r>
              <a:r>
                <a:rPr lang="en-US" sz="3200" dirty="0" smtClean="0">
                  <a:latin typeface="Cambria" panose="02040503050406030204" pitchFamily="18" charset="0"/>
                </a:rPr>
                <a:t>system</a:t>
              </a:r>
            </a:p>
            <a:p>
              <a:pPr marL="2452512" lvl="1" indent="-571500">
                <a:buFont typeface="Arial" pitchFamily="34" charset="0"/>
                <a:buChar char="•"/>
              </a:pPr>
              <a:r>
                <a:rPr lang="en-US" sz="3200" dirty="0" smtClean="0">
                  <a:latin typeface="Cambria" panose="02040503050406030204" pitchFamily="18" charset="0"/>
                </a:rPr>
                <a:t>Improved feedback to driver through low friction bearings</a:t>
              </a:r>
            </a:p>
            <a:p>
              <a:pPr marL="2452512" lvl="1" indent="-571500">
                <a:buFont typeface="Arial" pitchFamily="34" charset="0"/>
                <a:buChar char="•"/>
              </a:pPr>
              <a:r>
                <a:rPr lang="en-US" sz="3200" dirty="0" smtClean="0">
                  <a:latin typeface="Cambria" panose="02040503050406030204" pitchFamily="18" charset="0"/>
                </a:rPr>
                <a:t>Increased speed </a:t>
              </a:r>
              <a:r>
                <a:rPr lang="en-US" sz="3200" dirty="0">
                  <a:latin typeface="Cambria" panose="02040503050406030204" pitchFamily="18" charset="0"/>
                </a:rPr>
                <a:t>of </a:t>
              </a:r>
              <a:r>
                <a:rPr lang="en-US" sz="3200" dirty="0" smtClean="0">
                  <a:latin typeface="Cambria" panose="02040503050406030204" pitchFamily="18" charset="0"/>
                </a:rPr>
                <a:t>gear change by reducing shift lever travel</a:t>
              </a:r>
            </a:p>
            <a:p>
              <a:pPr marL="571500" indent="-571500">
                <a:buFont typeface="Wingdings" pitchFamily="2" charset="2"/>
                <a:buChar char="§"/>
              </a:pPr>
              <a:r>
                <a:rPr lang="en-US" sz="3600" dirty="0" smtClean="0">
                  <a:latin typeface="Cambria" panose="02040503050406030204" pitchFamily="18" charset="0"/>
                </a:rPr>
                <a:t>Adjustable Three Pedal (Throttle, Brake, Clutch) System:</a:t>
              </a:r>
            </a:p>
            <a:p>
              <a:pPr marL="2452512" lvl="1" indent="-571500">
                <a:buFont typeface="Arial" pitchFamily="34" charset="0"/>
                <a:buChar char="•"/>
              </a:pPr>
              <a:r>
                <a:rPr lang="en-US" sz="3200" dirty="0" smtClean="0">
                  <a:latin typeface="Cambria" panose="02040503050406030204" pitchFamily="18" charset="0"/>
                </a:rPr>
                <a:t>Improved ergonomics for different drivers</a:t>
              </a:r>
            </a:p>
            <a:p>
              <a:pPr marL="2452512" lvl="1" indent="-571500">
                <a:buFont typeface="Arial" pitchFamily="34" charset="0"/>
                <a:buChar char="•"/>
              </a:pPr>
              <a:r>
                <a:rPr lang="en-US" sz="3200" dirty="0" smtClean="0">
                  <a:latin typeface="Cambria" panose="02040503050406030204" pitchFamily="18" charset="0"/>
                </a:rPr>
                <a:t>Integrated brake-bias to adjust front and rear brake percentages</a:t>
              </a:r>
            </a:p>
            <a:p>
              <a:pPr marL="571500" indent="-571500">
                <a:buFont typeface="Wingdings" panose="05000000000000000000" pitchFamily="2" charset="2"/>
                <a:buChar char="§"/>
              </a:pPr>
              <a:r>
                <a:rPr lang="en-US" sz="3600" dirty="0" smtClean="0">
                  <a:latin typeface="Cambria" panose="02040503050406030204" pitchFamily="18" charset="0"/>
                </a:rPr>
                <a:t>Designed Slotted Disc Rotors</a:t>
              </a:r>
            </a:p>
            <a:p>
              <a:pPr marL="2452512" lvl="1" indent="-571500">
                <a:buFont typeface="Arial" pitchFamily="34" charset="0"/>
                <a:buChar char="•"/>
              </a:pPr>
              <a:r>
                <a:rPr lang="en-US" sz="3200" dirty="0" smtClean="0">
                  <a:latin typeface="Cambria" panose="02040503050406030204" pitchFamily="18" charset="0"/>
                </a:rPr>
                <a:t>Improved safety with increased thermal stress resistance through design and material selection</a:t>
              </a:r>
              <a:r>
                <a:rPr lang="en-US" sz="3200" dirty="0">
                  <a:latin typeface="Cambria" panose="02040503050406030204" pitchFamily="18" charset="0"/>
                </a:rPr>
                <a:t> </a:t>
              </a:r>
              <a:r>
                <a:rPr lang="en-US" sz="3200" dirty="0" smtClean="0">
                  <a:latin typeface="Cambria" panose="02040503050406030204" pitchFamily="18" charset="0"/>
                </a:rPr>
                <a:t>(stainless steel to </a:t>
              </a:r>
              <a:r>
                <a:rPr lang="en-US" sz="3200" dirty="0">
                  <a:latin typeface="Cambria" panose="02040503050406030204" pitchFamily="18" charset="0"/>
                </a:rPr>
                <a:t>Durabar-G2 </a:t>
              </a:r>
              <a:r>
                <a:rPr lang="en-US" sz="3200" dirty="0" smtClean="0">
                  <a:latin typeface="Cambria" panose="02040503050406030204" pitchFamily="18" charset="0"/>
                </a:rPr>
                <a:t>pearlitic gray cast iron)</a:t>
              </a:r>
            </a:p>
            <a:p>
              <a:pPr marL="2452512" lvl="1" indent="-571500">
                <a:buFont typeface="Arial" pitchFamily="34" charset="0"/>
                <a:buChar char="•"/>
              </a:pPr>
              <a:r>
                <a:rPr lang="en-US" sz="3200" dirty="0" smtClean="0">
                  <a:latin typeface="Cambria" panose="02040503050406030204" pitchFamily="18" charset="0"/>
                </a:rPr>
                <a:t>Reduced brake fade with HH friction rated sintered copper alloy brake pads</a:t>
              </a: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19936059" y="21350398"/>
              <a:ext cx="14372843" cy="12673110"/>
            </a:xfrm>
            <a:prstGeom prst="rect">
              <a:avLst/>
            </a:prstGeom>
            <a:noFill/>
            <a:ln w="825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78457" y="30244251"/>
            <a:ext cx="5755087" cy="4114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63500" sx="102000" sy="102000" algn="ctr" rotWithShape="0">
              <a:schemeClr val="tx1">
                <a:alpha val="4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86" name="TextBox 85"/>
          <p:cNvSpPr txBox="1"/>
          <p:nvPr/>
        </p:nvSpPr>
        <p:spPr>
          <a:xfrm>
            <a:off x="3797288" y="23032714"/>
            <a:ext cx="9430210" cy="123110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Cambria" panose="02040503050406030204" pitchFamily="18" charset="0"/>
              </a:rPr>
              <a:t>Controls</a:t>
            </a:r>
            <a:endParaRPr lang="en-US" dirty="0">
              <a:latin typeface="Cambria" panose="02040503050406030204" pitchFamily="18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501229" y="270685"/>
            <a:ext cx="16140882" cy="10583990"/>
            <a:chOff x="421880" y="362069"/>
            <a:chExt cx="16140882" cy="10366837"/>
          </a:xfrm>
        </p:grpSpPr>
        <p:sp>
          <p:nvSpPr>
            <p:cNvPr id="5" name="TextBox 4"/>
            <p:cNvSpPr txBox="1"/>
            <p:nvPr/>
          </p:nvSpPr>
          <p:spPr>
            <a:xfrm>
              <a:off x="3763535" y="645018"/>
              <a:ext cx="9430210" cy="1231106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latin typeface="Cambria" panose="02040503050406030204" pitchFamily="18" charset="0"/>
                </a:rPr>
                <a:t>Frame</a:t>
              </a:r>
              <a:endParaRPr lang="en-US" dirty="0">
                <a:latin typeface="Cambria" panose="02040503050406030204" pitchFamily="18" charset="0"/>
              </a:endParaRP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791703" y="2226079"/>
              <a:ext cx="15633744" cy="3285935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pPr marL="571500" indent="-571500">
                <a:buFont typeface="Wingdings" pitchFamily="2" charset="2"/>
                <a:buChar char="§"/>
              </a:pPr>
              <a:r>
                <a:rPr lang="en-US" sz="3600" dirty="0" smtClean="0">
                  <a:latin typeface="Cambria" panose="02040503050406030204" pitchFamily="18" charset="0"/>
                </a:rPr>
                <a:t>Redesign of rear to accommodate internally mounted differential</a:t>
              </a:r>
            </a:p>
            <a:p>
              <a:pPr marL="571500" indent="-571500">
                <a:buFont typeface="Wingdings" pitchFamily="2" charset="2"/>
                <a:buChar char="§"/>
              </a:pPr>
              <a:r>
                <a:rPr lang="en-US" sz="3600" dirty="0" smtClean="0">
                  <a:latin typeface="Cambria" panose="02040503050406030204" pitchFamily="18" charset="0"/>
                </a:rPr>
                <a:t>Lower  center of gravity and decreased torsional rigidity 15%</a:t>
              </a:r>
            </a:p>
            <a:p>
              <a:pPr marL="571500" indent="-571500">
                <a:buFont typeface="Wingdings" pitchFamily="2" charset="2"/>
                <a:buChar char="§"/>
              </a:pPr>
              <a:r>
                <a:rPr lang="en-US" sz="3600" dirty="0" smtClean="0">
                  <a:latin typeface="Cambria" panose="02040503050406030204" pitchFamily="18" charset="0"/>
                </a:rPr>
                <a:t>Frame design optimized with simulation models for stress and deflection</a:t>
              </a:r>
            </a:p>
            <a:p>
              <a:pPr marL="571500" indent="-571500">
                <a:buFont typeface="Wingdings" pitchFamily="2" charset="2"/>
                <a:buChar char="§"/>
              </a:pPr>
              <a:r>
                <a:rPr lang="en-US" sz="3600" dirty="0" smtClean="0">
                  <a:latin typeface="Cambria" panose="02040503050406030204" pitchFamily="18" charset="0"/>
                </a:rPr>
                <a:t>GTAW (TIG) welded joints for high strength and increased productivity</a:t>
              </a:r>
            </a:p>
            <a:p>
              <a:pPr marL="571500" indent="-571500">
                <a:buFont typeface="Wingdings" pitchFamily="2" charset="2"/>
                <a:buChar char="§"/>
              </a:pPr>
              <a:endParaRPr lang="en-US" sz="3600" dirty="0" smtClean="0">
                <a:latin typeface="Cambria" panose="02040503050406030204" pitchFamily="18" charset="0"/>
              </a:endParaRPr>
            </a:p>
            <a:p>
              <a:endParaRPr lang="en-US" sz="3200" dirty="0">
                <a:latin typeface="Cambria" panose="02040503050406030204" pitchFamily="18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421880" y="362069"/>
              <a:ext cx="16140882" cy="10366837"/>
            </a:xfrm>
            <a:prstGeom prst="rect">
              <a:avLst/>
            </a:prstGeom>
            <a:noFill/>
            <a:ln w="825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37" name="Rectangle 6"/>
          <p:cNvSpPr>
            <a:spLocks noChangeArrowheads="1"/>
          </p:cNvSpPr>
          <p:nvPr/>
        </p:nvSpPr>
        <p:spPr bwMode="auto">
          <a:xfrm>
            <a:off x="0" y="-45720"/>
            <a:ext cx="51206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pic>
        <p:nvPicPr>
          <p:cNvPr id="96" name="Picture 9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" t="627" r="337" b="1401"/>
          <a:stretch/>
        </p:blipFill>
        <p:spPr>
          <a:xfrm>
            <a:off x="16840200" y="304801"/>
            <a:ext cx="17526000" cy="5334000"/>
          </a:xfrm>
          <a:prstGeom prst="rect">
            <a:avLst/>
          </a:prstGeom>
          <a:ln w="76200">
            <a:solidFill>
              <a:schemeClr val="bg1"/>
            </a:solidFill>
          </a:ln>
          <a:effectLst>
            <a:innerShdw blurRad="25400">
              <a:prstClr val="black"/>
            </a:innerShdw>
          </a:effectLst>
        </p:spPr>
      </p:pic>
      <p:sp>
        <p:nvSpPr>
          <p:cNvPr id="101" name="TextBox 100"/>
          <p:cNvSpPr txBox="1"/>
          <p:nvPr/>
        </p:nvSpPr>
        <p:spPr>
          <a:xfrm>
            <a:off x="17062122" y="5880659"/>
            <a:ext cx="17075477" cy="193899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6600" b="1" spc="-300" dirty="0">
                <a:solidFill>
                  <a:schemeClr val="bg1"/>
                </a:solidFill>
                <a:latin typeface="Cambria" panose="02040503050406030204" pitchFamily="18" charset="0"/>
              </a:rPr>
              <a:t>College of Engineering and Physical Sciences</a:t>
            </a:r>
          </a:p>
          <a:p>
            <a:pPr algn="ctr"/>
            <a:r>
              <a:rPr lang="en-US" sz="5400" spc="-300" dirty="0">
                <a:solidFill>
                  <a:schemeClr val="bg1"/>
                </a:solidFill>
                <a:latin typeface="Cambria" panose="02040503050406030204" pitchFamily="18" charset="0"/>
              </a:rPr>
              <a:t>Mechanical Engineering Department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1161225" y="35802799"/>
            <a:ext cx="47737289" cy="52322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latin typeface="Cambria" panose="02040503050406030204" pitchFamily="18" charset="0"/>
              </a:rPr>
              <a:t>                       </a:t>
            </a:r>
            <a:r>
              <a:rPr lang="en-US" sz="2800" b="1" u="sng" dirty="0" smtClean="0">
                <a:latin typeface="Cambria" panose="02040503050406030204" pitchFamily="18" charset="0"/>
              </a:rPr>
              <a:t>Special </a:t>
            </a:r>
            <a:r>
              <a:rPr lang="en-US" sz="2800" b="1" u="sng" dirty="0">
                <a:latin typeface="Cambria" panose="02040503050406030204" pitchFamily="18" charset="0"/>
              </a:rPr>
              <a:t>Thanks to:</a:t>
            </a:r>
            <a:r>
              <a:rPr lang="en-US" sz="2800" dirty="0">
                <a:latin typeface="Cambria" panose="02040503050406030204" pitchFamily="18" charset="0"/>
              </a:rPr>
              <a:t> </a:t>
            </a:r>
            <a:r>
              <a:rPr lang="en-US" sz="2800" dirty="0" err="1" smtClean="0">
                <a:latin typeface="Cambria" panose="02040503050406030204" pitchFamily="18" charset="0"/>
              </a:rPr>
              <a:t>Hitchiner</a:t>
            </a:r>
            <a:r>
              <a:rPr lang="en-US" sz="2800" dirty="0" smtClean="0">
                <a:latin typeface="Cambria" panose="02040503050406030204" pitchFamily="18" charset="0"/>
              </a:rPr>
              <a:t>, NHBB, Hutchinson, Diamond Casting &amp; Machine Co., QA Technology, Wayne </a:t>
            </a:r>
            <a:r>
              <a:rPr lang="en-US" sz="2800" dirty="0" err="1" smtClean="0">
                <a:latin typeface="Cambria" panose="02040503050406030204" pitchFamily="18" charset="0"/>
              </a:rPr>
              <a:t>Towle</a:t>
            </a:r>
            <a:r>
              <a:rPr lang="en-US" sz="2800" dirty="0" smtClean="0">
                <a:latin typeface="Cambria" panose="02040503050406030204" pitchFamily="18" charset="0"/>
              </a:rPr>
              <a:t> Master Finishing &amp; </a:t>
            </a:r>
            <a:r>
              <a:rPr lang="en-US" sz="2800" smtClean="0">
                <a:latin typeface="Cambria" panose="02040503050406030204" pitchFamily="18" charset="0"/>
              </a:rPr>
              <a:t>Restoration, EFI </a:t>
            </a:r>
            <a:r>
              <a:rPr lang="en-US" sz="2800" dirty="0">
                <a:latin typeface="Cambria" panose="02040503050406030204" pitchFamily="18" charset="0"/>
              </a:rPr>
              <a:t>Express, </a:t>
            </a:r>
            <a:r>
              <a:rPr lang="en-US" sz="2800" dirty="0" err="1" smtClean="0">
                <a:latin typeface="Cambria" panose="02040503050406030204" pitchFamily="18" charset="0"/>
              </a:rPr>
              <a:t>Whelen</a:t>
            </a:r>
            <a:r>
              <a:rPr lang="en-US" sz="2800" dirty="0">
                <a:latin typeface="Cambria" panose="02040503050406030204" pitchFamily="18" charset="0"/>
              </a:rPr>
              <a:t>, </a:t>
            </a:r>
            <a:r>
              <a:rPr lang="en-US" sz="2800" dirty="0" err="1" smtClean="0">
                <a:latin typeface="Cambria" panose="02040503050406030204" pitchFamily="18" charset="0"/>
              </a:rPr>
              <a:t>Dreher</a:t>
            </a:r>
            <a:r>
              <a:rPr lang="en-US" sz="2800" dirty="0" smtClean="0">
                <a:latin typeface="Cambria" panose="02040503050406030204" pitchFamily="18" charset="0"/>
              </a:rPr>
              <a:t>, UNH </a:t>
            </a:r>
            <a:r>
              <a:rPr lang="en-US" sz="2800" dirty="0">
                <a:latin typeface="Cambria" panose="02040503050406030204" pitchFamily="18" charset="0"/>
              </a:rPr>
              <a:t>CEPS</a:t>
            </a:r>
            <a:r>
              <a:rPr lang="en-US" sz="2800" dirty="0" smtClean="0">
                <a:latin typeface="Cambria" panose="02040503050406030204" pitchFamily="18" charset="0"/>
              </a:rPr>
              <a:t>,  </a:t>
            </a:r>
            <a:r>
              <a:rPr lang="en-US" sz="2800" dirty="0">
                <a:latin typeface="Cambria" panose="02040503050406030204" pitchFamily="18" charset="0"/>
              </a:rPr>
              <a:t>Todd Gross, May-Win Thein, Scott Campbell, Tracey Harvey, Sheldon Parent, Sheri </a:t>
            </a:r>
            <a:r>
              <a:rPr lang="en-US" sz="2800" dirty="0" err="1">
                <a:latin typeface="Cambria" panose="02040503050406030204" pitchFamily="18" charset="0"/>
              </a:rPr>
              <a:t>Millette</a:t>
            </a:r>
            <a:endParaRPr lang="en-US" sz="2800" dirty="0">
              <a:latin typeface="Cambria" panose="02040503050406030204" pitchFamily="18" charset="0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013932" y="8113251"/>
            <a:ext cx="3715054" cy="459562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5339000" y="4116315"/>
            <a:ext cx="5201846" cy="3379673"/>
          </a:xfrm>
          <a:prstGeom prst="rect">
            <a:avLst/>
          </a:prstGeom>
          <a:ln>
            <a:noFill/>
          </a:ln>
          <a:effectLst>
            <a:glow rad="101600">
              <a:schemeClr val="tx1">
                <a:alpha val="60000"/>
              </a:schemeClr>
            </a:glow>
          </a:effectLst>
        </p:spPr>
      </p:pic>
      <p:sp>
        <p:nvSpPr>
          <p:cNvPr id="112" name="TextBox 111"/>
          <p:cNvSpPr txBox="1"/>
          <p:nvPr/>
        </p:nvSpPr>
        <p:spPr>
          <a:xfrm>
            <a:off x="45020383" y="9488488"/>
            <a:ext cx="4343401" cy="52322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2800" spc="-150" dirty="0" smtClean="0">
                <a:solidFill>
                  <a:schemeClr val="bg1"/>
                </a:solidFill>
                <a:latin typeface="Cambria" panose="02040503050406030204" pitchFamily="18" charset="0"/>
              </a:rPr>
              <a:t>2016 Intake Air Flow Analysis</a:t>
            </a:r>
            <a:endParaRPr lang="en-US" sz="2800" spc="-15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45339000" y="3499058"/>
            <a:ext cx="5201846" cy="52322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Cambria" panose="02040503050406030204" pitchFamily="18" charset="0"/>
              </a:rPr>
              <a:t>Neoprene Engine Mounts</a:t>
            </a:r>
            <a:endParaRPr lang="en-US" sz="28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1474832" y="4771354"/>
            <a:ext cx="7957180" cy="52322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en-US" sz="2800" spc="-150" dirty="0" smtClean="0">
                <a:solidFill>
                  <a:schemeClr val="bg1"/>
                </a:solidFill>
                <a:latin typeface="Cambria" panose="02040503050406030204" pitchFamily="18" charset="0"/>
              </a:rPr>
              <a:t>Nodal Torsional Stress Analysis Modeled in SolidWorks</a:t>
            </a:r>
            <a:endParaRPr lang="en-US" sz="2800" spc="-15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10405615" y="5991037"/>
            <a:ext cx="5318217" cy="397031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Cambria" panose="02040503050406030204" pitchFamily="18" charset="0"/>
              </a:rPr>
              <a:t>Torque Applied to Frame: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Cambria" panose="02040503050406030204" pitchFamily="18" charset="0"/>
              </a:rPr>
              <a:t>4,215 lb-in</a:t>
            </a:r>
          </a:p>
          <a:p>
            <a:pPr algn="ctr"/>
            <a:endParaRPr lang="en-US" sz="2800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Cambria" panose="02040503050406030204" pitchFamily="18" charset="0"/>
              </a:rPr>
              <a:t>Deflection in Vertical Direction: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Cambria" panose="02040503050406030204" pitchFamily="18" charset="0"/>
              </a:rPr>
              <a:t>0.013 in</a:t>
            </a:r>
          </a:p>
          <a:p>
            <a:pPr algn="ctr"/>
            <a:endParaRPr lang="en-US" sz="2800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Cambria" panose="02040503050406030204" pitchFamily="18" charset="0"/>
              </a:rPr>
              <a:t>Torsional Rigidity: 7,971.8 lb-in/deg</a:t>
            </a:r>
          </a:p>
          <a:p>
            <a:pPr algn="ctr"/>
            <a:endParaRPr lang="en-US" sz="28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1650497" y="30641047"/>
            <a:ext cx="5921753" cy="52322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Cambria" panose="02040503050406030204" pitchFamily="18" charset="0"/>
              </a:rPr>
              <a:t>Brake Rotor Thermal Load Study</a:t>
            </a:r>
            <a:endParaRPr lang="en-US" sz="28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9077792" y="30477026"/>
            <a:ext cx="6698514" cy="52322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Cambria" panose="02040503050406030204" pitchFamily="18" charset="0"/>
              </a:rPr>
              <a:t>Adjustable Pedal Assembly</a:t>
            </a:r>
            <a:endParaRPr lang="en-US" sz="28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39389423" y="29699322"/>
            <a:ext cx="7493479" cy="52322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en-US" sz="2800" kern="0" dirty="0">
                <a:solidFill>
                  <a:schemeClr val="bg1"/>
                </a:solidFill>
                <a:latin typeface="Cambria" panose="02040503050406030204" pitchFamily="18" charset="0"/>
              </a:rPr>
              <a:t>Front Suspension </a:t>
            </a:r>
            <a:r>
              <a:rPr lang="en-US" sz="2800" kern="0" dirty="0" smtClean="0">
                <a:solidFill>
                  <a:schemeClr val="bg1"/>
                </a:solidFill>
                <a:latin typeface="Cambria" panose="02040503050406030204" pitchFamily="18" charset="0"/>
              </a:rPr>
              <a:t>Geometry Modeled in Lotus</a:t>
            </a:r>
            <a:endParaRPr lang="en-US" sz="2800" kern="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44125113" y="22574480"/>
            <a:ext cx="6239223" cy="52322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Cambria" panose="02040503050406030204" pitchFamily="18" charset="0"/>
              </a:rPr>
              <a:t>Yield Stress Analysis of Rear </a:t>
            </a:r>
            <a:r>
              <a:rPr lang="en-US" sz="2800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Bellcrank</a:t>
            </a:r>
            <a:endParaRPr lang="en-US" sz="2800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115" name="TextBox 114"/>
          <p:cNvSpPr txBox="1"/>
          <p:nvPr/>
        </p:nvSpPr>
        <p:spPr>
          <a:xfrm>
            <a:off x="17449800" y="13459265"/>
            <a:ext cx="5782604" cy="830997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4800" spc="600" dirty="0" smtClean="0">
                <a:solidFill>
                  <a:schemeClr val="bg1"/>
                </a:solidFill>
                <a:latin typeface="Cambria" panose="02040503050406030204" pitchFamily="18" charset="0"/>
              </a:rPr>
              <a:t>2016  Car  #022</a:t>
            </a:r>
            <a:endParaRPr lang="en-US" sz="4800" spc="6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4189512" y="17625435"/>
            <a:ext cx="7879001" cy="52322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en-US" sz="2800" spc="300" dirty="0" smtClean="0">
                <a:solidFill>
                  <a:schemeClr val="bg1"/>
                </a:solidFill>
                <a:latin typeface="Cambria" panose="02040503050406030204" pitchFamily="18" charset="0"/>
              </a:rPr>
              <a:t>Flow Velocity </a:t>
            </a:r>
            <a:r>
              <a:rPr lang="en-US" sz="2800" spc="300" dirty="0">
                <a:solidFill>
                  <a:schemeClr val="bg1"/>
                </a:solidFill>
                <a:latin typeface="Cambria" panose="02040503050406030204" pitchFamily="18" charset="0"/>
              </a:rPr>
              <a:t>Simulation of </a:t>
            </a:r>
            <a:r>
              <a:rPr lang="en-US" sz="2800" spc="300" dirty="0" smtClean="0">
                <a:solidFill>
                  <a:schemeClr val="bg1"/>
                </a:solidFill>
                <a:latin typeface="Cambria" panose="02040503050406030204" pitchFamily="18" charset="0"/>
              </a:rPr>
              <a:t>Sidepod </a:t>
            </a:r>
            <a:endParaRPr lang="en-US" sz="2800" spc="3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50497" y="31279333"/>
            <a:ext cx="5921754" cy="4114800"/>
          </a:xfrm>
          <a:prstGeom prst="rect">
            <a:avLst/>
          </a:prstGeom>
          <a:ln>
            <a:noFill/>
          </a:ln>
          <a:effectLst>
            <a:glow rad="101600">
              <a:schemeClr val="tx1">
                <a:alpha val="60000"/>
              </a:schemeClr>
            </a:glow>
          </a:effectLst>
        </p:spPr>
      </p:pic>
      <p:sp>
        <p:nvSpPr>
          <p:cNvPr id="105" name="TextBox 104"/>
          <p:cNvSpPr txBox="1"/>
          <p:nvPr/>
        </p:nvSpPr>
        <p:spPr>
          <a:xfrm>
            <a:off x="26078456" y="29638795"/>
            <a:ext cx="5755088" cy="52322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en-US" sz="2800" kern="0" dirty="0" smtClean="0">
                <a:solidFill>
                  <a:schemeClr val="bg1"/>
                </a:solidFill>
                <a:latin typeface="Cambria" panose="02040503050406030204" pitchFamily="18" charset="0"/>
              </a:rPr>
              <a:t>Synced Video Feedback from </a:t>
            </a:r>
            <a:r>
              <a:rPr lang="en-US" sz="2800" kern="0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GoPro</a:t>
            </a:r>
            <a:endParaRPr lang="en-US" sz="2800" kern="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19050000" y="29662203"/>
            <a:ext cx="5502404" cy="52322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en-US" sz="2800" kern="0" spc="-150" dirty="0" smtClean="0">
                <a:solidFill>
                  <a:schemeClr val="bg1"/>
                </a:solidFill>
                <a:latin typeface="Cambria" panose="02040503050406030204" pitchFamily="18" charset="0"/>
              </a:rPr>
              <a:t>Custom LCD Dash with LED Indicators</a:t>
            </a:r>
            <a:endParaRPr lang="en-US" sz="2800" kern="0" spc="-15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pic>
        <p:nvPicPr>
          <p:cNvPr id="6" name="Picture 2" descr="http://www.sae.org/images/design13/sae-international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62552" y="35834621"/>
            <a:ext cx="754741" cy="477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35843359"/>
            <a:ext cx="3152900" cy="4595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4696251" y="11260912"/>
            <a:ext cx="8439912" cy="50380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43" name="Group 42"/>
          <p:cNvGrpSpPr/>
          <p:nvPr/>
        </p:nvGrpSpPr>
        <p:grpSpPr>
          <a:xfrm>
            <a:off x="21347602" y="7842102"/>
            <a:ext cx="11522778" cy="5035762"/>
            <a:chOff x="21347602" y="7842102"/>
            <a:chExt cx="11522778" cy="5035762"/>
          </a:xfrm>
        </p:grpSpPr>
        <p:sp>
          <p:nvSpPr>
            <p:cNvPr id="33" name="TextBox 32"/>
            <p:cNvSpPr txBox="1"/>
            <p:nvPr/>
          </p:nvSpPr>
          <p:spPr>
            <a:xfrm>
              <a:off x="24002824" y="7842102"/>
              <a:ext cx="536584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dirty="0" smtClean="0">
                  <a:latin typeface="Cambria" panose="02040503050406030204" pitchFamily="18" charset="0"/>
                </a:rPr>
                <a:t>Presented By:</a:t>
              </a: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21347602" y="8521614"/>
              <a:ext cx="11522778" cy="34163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 smtClean="0">
                  <a:latin typeface="Cambria" panose="02040503050406030204" pitchFamily="18" charset="0"/>
                </a:rPr>
                <a:t>David </a:t>
              </a:r>
              <a:r>
                <a:rPr lang="en-US" sz="3600" dirty="0" err="1" smtClean="0">
                  <a:latin typeface="Cambria" panose="02040503050406030204" pitchFamily="18" charset="0"/>
                </a:rPr>
                <a:t>Bourcier</a:t>
              </a:r>
              <a:r>
                <a:rPr lang="en-US" sz="3600" dirty="0" smtClean="0">
                  <a:latin typeface="Cambria" panose="02040503050406030204" pitchFamily="18" charset="0"/>
                </a:rPr>
                <a:t>		Joe Coleman</a:t>
              </a:r>
            </a:p>
            <a:p>
              <a:r>
                <a:rPr lang="en-US" sz="3600" dirty="0" smtClean="0">
                  <a:latin typeface="Cambria" panose="02040503050406030204" pitchFamily="18" charset="0"/>
                </a:rPr>
                <a:t>Luke </a:t>
              </a:r>
              <a:r>
                <a:rPr lang="en-US" sz="3600" smtClean="0">
                  <a:latin typeface="Cambria" panose="02040503050406030204" pitchFamily="18" charset="0"/>
                </a:rPr>
                <a:t>Desmarais</a:t>
              </a:r>
              <a:r>
                <a:rPr lang="en-US" sz="3600" dirty="0" smtClean="0">
                  <a:latin typeface="Cambria" panose="02040503050406030204" pitchFamily="18" charset="0"/>
                </a:rPr>
                <a:t>		Nathan Hall</a:t>
              </a:r>
            </a:p>
            <a:p>
              <a:r>
                <a:rPr lang="en-US" sz="3600" dirty="0" smtClean="0">
                  <a:latin typeface="Cambria" panose="02040503050406030204" pitchFamily="18" charset="0"/>
                </a:rPr>
                <a:t>Keith Murray		Chris Wall</a:t>
              </a:r>
            </a:p>
            <a:p>
              <a:r>
                <a:rPr lang="en-US" sz="3600" dirty="0" smtClean="0">
                  <a:latin typeface="Cambria" panose="02040503050406030204" pitchFamily="18" charset="0"/>
                </a:rPr>
                <a:t>Brett Gervais		Ryan </a:t>
              </a:r>
              <a:r>
                <a:rPr lang="en-US" sz="3600" dirty="0" err="1" smtClean="0">
                  <a:latin typeface="Cambria" panose="02040503050406030204" pitchFamily="18" charset="0"/>
                </a:rPr>
                <a:t>Boulay</a:t>
              </a:r>
              <a:endParaRPr lang="en-US" sz="3600" dirty="0" smtClean="0">
                <a:latin typeface="Cambria" panose="02040503050406030204" pitchFamily="18" charset="0"/>
              </a:endParaRPr>
            </a:p>
            <a:p>
              <a:r>
                <a:rPr lang="en-US" sz="3600" dirty="0" smtClean="0">
                  <a:latin typeface="Cambria" panose="02040503050406030204" pitchFamily="18" charset="0"/>
                </a:rPr>
                <a:t>Carlton Wolfe		Evan Duane</a:t>
              </a:r>
            </a:p>
            <a:p>
              <a:r>
                <a:rPr lang="en-US" sz="3600" dirty="0" smtClean="0">
                  <a:latin typeface="Cambria" panose="02040503050406030204" pitchFamily="18" charset="0"/>
                </a:rPr>
                <a:t>Rob Salisbury		Michael Huber</a:t>
              </a:r>
              <a:endParaRPr lang="en-US" sz="3600" dirty="0">
                <a:latin typeface="Cambria" panose="02040503050406030204" pitchFamily="18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21347602" y="12231533"/>
              <a:ext cx="760839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 smtClean="0">
                  <a:latin typeface="Cambria" panose="02040503050406030204" pitchFamily="18" charset="0"/>
                </a:rPr>
                <a:t>Faculty Advisor: Todd Gross</a:t>
              </a:r>
              <a:endParaRPr lang="en-US" sz="3600" dirty="0">
                <a:latin typeface="Cambria" panose="02040503050406030204" pitchFamily="18" charset="0"/>
              </a:endParaRPr>
            </a:p>
          </p:txBody>
        </p:sp>
      </p:grp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91" t="10481" r="15027"/>
          <a:stretch/>
        </p:blipFill>
        <p:spPr>
          <a:xfrm>
            <a:off x="9235038" y="31091567"/>
            <a:ext cx="6282609" cy="4302566"/>
          </a:xfrm>
          <a:prstGeom prst="rect">
            <a:avLst/>
          </a:prstGeom>
        </p:spPr>
      </p:pic>
      <p:grpSp>
        <p:nvGrpSpPr>
          <p:cNvPr id="28" name="Group 27"/>
          <p:cNvGrpSpPr/>
          <p:nvPr/>
        </p:nvGrpSpPr>
        <p:grpSpPr>
          <a:xfrm>
            <a:off x="1415067" y="5465375"/>
            <a:ext cx="8618727" cy="5190216"/>
            <a:chOff x="1415067" y="5465375"/>
            <a:chExt cx="8618727" cy="5190216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15067" y="5465375"/>
              <a:ext cx="8618727" cy="5190216"/>
            </a:xfrm>
            <a:prstGeom prst="rect">
              <a:avLst/>
            </a:prstGeom>
          </p:spPr>
        </p:pic>
        <p:pic>
          <p:nvPicPr>
            <p:cNvPr id="25" name="Picture 24" descr="Screen Clipping"/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17713" y="5520315"/>
              <a:ext cx="1701966" cy="5135276"/>
            </a:xfrm>
            <a:prstGeom prst="rect">
              <a:avLst/>
            </a:prstGeom>
          </p:spPr>
        </p:pic>
      </p:grpSp>
      <p:pic>
        <p:nvPicPr>
          <p:cNvPr id="70" name="Content Placeholder 7"/>
          <p:cNvPicPr>
            <a:picLocks noChangeAspect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79" t="737" r="29144" b="-737"/>
          <a:stretch/>
        </p:blipFill>
        <p:spPr>
          <a:xfrm>
            <a:off x="43696774" y="10105745"/>
            <a:ext cx="6872268" cy="6803068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80430" y="30426875"/>
            <a:ext cx="12711466" cy="451386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25113" y="23245604"/>
            <a:ext cx="6251676" cy="4719403"/>
          </a:xfrm>
          <a:prstGeom prst="rect">
            <a:avLst/>
          </a:prstGeom>
        </p:spPr>
      </p:pic>
      <p:pic>
        <p:nvPicPr>
          <p:cNvPr id="68" name="Content Placeholder 5"/>
          <p:cNvPicPr>
            <a:picLocks noGrp="1"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9209" y="18161615"/>
            <a:ext cx="7869304" cy="382213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48574" y="30244251"/>
            <a:ext cx="5855171" cy="5206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305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4130</TotalTime>
  <Words>535</Words>
  <Application>Microsoft Office PowerPoint</Application>
  <PresentationFormat>Custom</PresentationFormat>
  <Paragraphs>83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Cambria</vt:lpstr>
      <vt:lpstr>Wingdings</vt:lpstr>
      <vt:lpstr>Office Theme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Alexander L Black</dc:creator>
  <cp:lastModifiedBy>Sheldon Parent</cp:lastModifiedBy>
  <cp:revision>407</cp:revision>
  <cp:lastPrinted>2014-04-18T16:40:24Z</cp:lastPrinted>
  <dcterms:created xsi:type="dcterms:W3CDTF">2012-04-18T16:21:13Z</dcterms:created>
  <dcterms:modified xsi:type="dcterms:W3CDTF">2016-04-19T13:17:28Z</dcterms:modified>
</cp:coreProperties>
</file>