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936" r:id="rId1"/>
  </p:sldMasterIdLst>
  <p:sldIdLst>
    <p:sldId id="256" r:id="rId2"/>
  </p:sldIdLst>
  <p:sldSz cx="43891200" cy="32918400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612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224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68288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4408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0528" algn="l" defTabSz="91224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36648" algn="l" defTabSz="91224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192720" algn="l" defTabSz="91224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48816" algn="l" defTabSz="91224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CC66"/>
    <a:srgbClr val="FFCC99"/>
    <a:srgbClr val="F6BB00"/>
    <a:srgbClr val="F5FEC6"/>
    <a:srgbClr val="53A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6420" autoAdjust="0"/>
  </p:normalViewPr>
  <p:slideViewPr>
    <p:cSldViewPr showGuides="1">
      <p:cViewPr>
        <p:scale>
          <a:sx n="50" d="100"/>
          <a:sy n="50" d="100"/>
        </p:scale>
        <p:origin x="-3492" y="-7164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457200" cy="457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787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57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36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152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894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07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25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4305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8797B-1657-42A0-A755-1FC7C43227DC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3007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B607F-0847-41A7-840E-4AD5228B4C7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5498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78792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57642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36458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1526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8940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07288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251688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430518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B3E59-4AB3-4160-83F8-22BDBBABA0DD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0814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214F-4184-4F76-B0A5-C4BF312837EC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97674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78792" indent="0">
              <a:buNone/>
              <a:defRPr sz="9600" b="1"/>
            </a:lvl2pPr>
            <a:lvl3pPr marL="4357642" indent="0">
              <a:buNone/>
              <a:defRPr sz="8600" b="1"/>
            </a:lvl3pPr>
            <a:lvl4pPr marL="6536458" indent="0">
              <a:buNone/>
              <a:defRPr sz="7700" b="1"/>
            </a:lvl4pPr>
            <a:lvl5pPr marL="8715264" indent="0">
              <a:buNone/>
              <a:defRPr sz="7700" b="1"/>
            </a:lvl5pPr>
            <a:lvl6pPr marL="10894080" indent="0">
              <a:buNone/>
              <a:defRPr sz="7700" b="1"/>
            </a:lvl6pPr>
            <a:lvl7pPr marL="13072882" indent="0">
              <a:buNone/>
              <a:defRPr sz="7700" b="1"/>
            </a:lvl7pPr>
            <a:lvl8pPr marL="15251688" indent="0">
              <a:buNone/>
              <a:defRPr sz="7700" b="1"/>
            </a:lvl8pPr>
            <a:lvl9pPr marL="17430518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78792" indent="0">
              <a:buNone/>
              <a:defRPr sz="9600" b="1"/>
            </a:lvl2pPr>
            <a:lvl3pPr marL="4357642" indent="0">
              <a:buNone/>
              <a:defRPr sz="8600" b="1"/>
            </a:lvl3pPr>
            <a:lvl4pPr marL="6536458" indent="0">
              <a:buNone/>
              <a:defRPr sz="7700" b="1"/>
            </a:lvl4pPr>
            <a:lvl5pPr marL="8715264" indent="0">
              <a:buNone/>
              <a:defRPr sz="7700" b="1"/>
            </a:lvl5pPr>
            <a:lvl6pPr marL="10894080" indent="0">
              <a:buNone/>
              <a:defRPr sz="7700" b="1"/>
            </a:lvl6pPr>
            <a:lvl7pPr marL="13072882" indent="0">
              <a:buNone/>
              <a:defRPr sz="7700" b="1"/>
            </a:lvl7pPr>
            <a:lvl8pPr marL="15251688" indent="0">
              <a:buNone/>
              <a:defRPr sz="7700" b="1"/>
            </a:lvl8pPr>
            <a:lvl9pPr marL="17430518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F41AD-81F6-42F6-9BA8-6034223E6AD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0185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FFC44-565B-4ED6-A9E0-10CBBD91C909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26051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CA804-54F5-4E87-86C7-219E3BF94C2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4171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78792" indent="0">
              <a:buNone/>
              <a:defRPr sz="5800"/>
            </a:lvl2pPr>
            <a:lvl3pPr marL="4357642" indent="0">
              <a:buNone/>
              <a:defRPr sz="4800"/>
            </a:lvl3pPr>
            <a:lvl4pPr marL="6536458" indent="0">
              <a:buNone/>
              <a:defRPr sz="4300"/>
            </a:lvl4pPr>
            <a:lvl5pPr marL="8715264" indent="0">
              <a:buNone/>
              <a:defRPr sz="4300"/>
            </a:lvl5pPr>
            <a:lvl6pPr marL="10894080" indent="0">
              <a:buNone/>
              <a:defRPr sz="4300"/>
            </a:lvl6pPr>
            <a:lvl7pPr marL="13072882" indent="0">
              <a:buNone/>
              <a:defRPr sz="4300"/>
            </a:lvl7pPr>
            <a:lvl8pPr marL="15251688" indent="0">
              <a:buNone/>
              <a:defRPr sz="4300"/>
            </a:lvl8pPr>
            <a:lvl9pPr marL="17430518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0A4E8-9155-443C-BC3F-D994FC2F0BAE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1470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78792" indent="0">
              <a:buNone/>
              <a:defRPr sz="13400"/>
            </a:lvl2pPr>
            <a:lvl3pPr marL="4357642" indent="0">
              <a:buNone/>
              <a:defRPr sz="11500"/>
            </a:lvl3pPr>
            <a:lvl4pPr marL="6536458" indent="0">
              <a:buNone/>
              <a:defRPr sz="9600"/>
            </a:lvl4pPr>
            <a:lvl5pPr marL="8715264" indent="0">
              <a:buNone/>
              <a:defRPr sz="9600"/>
            </a:lvl5pPr>
            <a:lvl6pPr marL="10894080" indent="0">
              <a:buNone/>
              <a:defRPr sz="9600"/>
            </a:lvl6pPr>
            <a:lvl7pPr marL="13072882" indent="0">
              <a:buNone/>
              <a:defRPr sz="9600"/>
            </a:lvl7pPr>
            <a:lvl8pPr marL="15251688" indent="0">
              <a:buNone/>
              <a:defRPr sz="9600"/>
            </a:lvl8pPr>
            <a:lvl9pPr marL="17430518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78792" indent="0">
              <a:buNone/>
              <a:defRPr sz="5800"/>
            </a:lvl2pPr>
            <a:lvl3pPr marL="4357642" indent="0">
              <a:buNone/>
              <a:defRPr sz="4800"/>
            </a:lvl3pPr>
            <a:lvl4pPr marL="6536458" indent="0">
              <a:buNone/>
              <a:defRPr sz="4300"/>
            </a:lvl4pPr>
            <a:lvl5pPr marL="8715264" indent="0">
              <a:buNone/>
              <a:defRPr sz="4300"/>
            </a:lvl5pPr>
            <a:lvl6pPr marL="10894080" indent="0">
              <a:buNone/>
              <a:defRPr sz="4300"/>
            </a:lvl6pPr>
            <a:lvl7pPr marL="13072882" indent="0">
              <a:buNone/>
              <a:defRPr sz="4300"/>
            </a:lvl7pPr>
            <a:lvl8pPr marL="15251688" indent="0">
              <a:buNone/>
              <a:defRPr sz="4300"/>
            </a:lvl8pPr>
            <a:lvl9pPr marL="17430518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B905-6290-48B2-A68D-9353DE56A78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7774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5E41C-76AB-4B6F-BBAD-2110E02459EC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5177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9" y="6324600"/>
            <a:ext cx="47404018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7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6170-B4F4-45C0-AB84-CCDF000B30A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7625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5672" tIns="217944" rIns="435672" bIns="21794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5672" tIns="217944" rIns="435672" bIns="21794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5672" tIns="217944" rIns="435672" bIns="217944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5672" tIns="217944" rIns="435672" bIns="217944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5672" tIns="217944" rIns="435672" bIns="217944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EDB60-99EB-432E-AE0B-8607DF0A716D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9333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ctr" defTabSz="4357642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34054" indent="-1634054" algn="l" defTabSz="4357642" rtl="0" eaLnBrk="1" latinLnBrk="0" hangingPunct="1">
        <a:spcBef>
          <a:spcPct val="20000"/>
        </a:spcBef>
        <a:buFont typeface="Arial" panose="020B0604020202020204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40576" indent="-1361770" algn="l" defTabSz="4357642" rtl="0" eaLnBrk="1" latinLnBrk="0" hangingPunct="1">
        <a:spcBef>
          <a:spcPct val="20000"/>
        </a:spcBef>
        <a:buFont typeface="Arial" panose="020B0604020202020204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47026" indent="-1089442" algn="l" defTabSz="4357642" rtl="0" eaLnBrk="1" latinLnBrk="0" hangingPunct="1">
        <a:spcBef>
          <a:spcPct val="20000"/>
        </a:spcBef>
        <a:buFont typeface="Arial" panose="020B0604020202020204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25846" indent="-1089442" algn="l" defTabSz="4357642" rtl="0" eaLnBrk="1" latinLnBrk="0" hangingPunct="1">
        <a:spcBef>
          <a:spcPct val="20000"/>
        </a:spcBef>
        <a:buFont typeface="Arial" panose="020B0604020202020204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04672" indent="-1089442" algn="l" defTabSz="4357642" rtl="0" eaLnBrk="1" latinLnBrk="0" hangingPunct="1">
        <a:spcBef>
          <a:spcPct val="20000"/>
        </a:spcBef>
        <a:buFont typeface="Arial" panose="020B0604020202020204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1983478" indent="-1089442" algn="l" defTabSz="4357642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162304" indent="-1089442" algn="l" defTabSz="4357642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341110" indent="-1089442" algn="l" defTabSz="4357642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519926" indent="-1089442" algn="l" defTabSz="4357642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57642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78792" algn="l" defTabSz="4357642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57642" algn="l" defTabSz="4357642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36458" algn="l" defTabSz="4357642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15264" algn="l" defTabSz="4357642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894080" algn="l" defTabSz="4357642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072882" algn="l" defTabSz="4357642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251688" algn="l" defTabSz="4357642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430518" algn="l" defTabSz="4357642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C00000"/>
            </a:gs>
            <a:gs pos="80000">
              <a:srgbClr val="FFFF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64"/>
          <p:cNvSpPr>
            <a:spLocks noChangeArrowheads="1"/>
          </p:cNvSpPr>
          <p:nvPr/>
        </p:nvSpPr>
        <p:spPr bwMode="auto">
          <a:xfrm>
            <a:off x="13031336" y="18200293"/>
            <a:ext cx="21322378" cy="6215307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82707" tIns="182707" rIns="182707" bIns="182707" rtlCol="0" anchor="t" anchorCtr="0">
            <a:noAutofit/>
          </a:bodyPr>
          <a:lstStyle/>
          <a:p>
            <a:pPr defTabSz="4359730" eaLnBrk="1" hangingPunct="1"/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15017633" y="25337854"/>
            <a:ext cx="2877403" cy="830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224" tIns="45600" rIns="91224" bIns="45600">
            <a:spAutoFit/>
          </a:bodyPr>
          <a:lstStyle>
            <a:defPPr>
              <a:defRPr lang="en-US"/>
            </a:defPPr>
            <a:lvl1pPr algn="ctr">
              <a:defRPr sz="4800" b="1" i="1">
                <a:solidFill>
                  <a:schemeClr val="accent5"/>
                </a:solidFill>
              </a:defRPr>
            </a:lvl1pPr>
          </a:lstStyle>
          <a:p>
            <a:r>
              <a:rPr lang="en-US" altLang="en-US" dirty="0">
                <a:solidFill>
                  <a:srgbClr val="FFFF00"/>
                </a:solidFill>
              </a:rPr>
              <a:t>RESULTS</a:t>
            </a:r>
          </a:p>
        </p:txBody>
      </p:sp>
      <p:sp>
        <p:nvSpPr>
          <p:cNvPr id="3113" name="Text Box 41"/>
          <p:cNvSpPr txBox="1">
            <a:spLocks noChangeArrowheads="1"/>
          </p:cNvSpPr>
          <p:nvPr/>
        </p:nvSpPr>
        <p:spPr bwMode="auto">
          <a:xfrm>
            <a:off x="4484803" y="22502077"/>
            <a:ext cx="4174574" cy="830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224" tIns="45600" rIns="91224" bIns="45600">
            <a:spAutoFit/>
          </a:bodyPr>
          <a:lstStyle>
            <a:defPPr>
              <a:defRPr lang="en-US"/>
            </a:defPPr>
            <a:lvl1pPr algn="ctr">
              <a:defRPr sz="4800" b="1" i="1">
                <a:solidFill>
                  <a:schemeClr val="accent5"/>
                </a:solidFill>
              </a:defRPr>
            </a:lvl1pPr>
          </a:lstStyle>
          <a:p>
            <a:r>
              <a:rPr lang="en-US" altLang="en-US" dirty="0" smtClean="0">
                <a:solidFill>
                  <a:srgbClr val="C00000"/>
                </a:solidFill>
              </a:rPr>
              <a:t>METHODS</a:t>
            </a:r>
            <a:endParaRPr lang="en-US" altLang="en-US" dirty="0">
              <a:solidFill>
                <a:srgbClr val="C00000"/>
              </a:solidFill>
            </a:endParaRPr>
          </a:p>
        </p:txBody>
      </p:sp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4484803" y="5046013"/>
            <a:ext cx="3332527" cy="830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224" tIns="45600" rIns="91224" bIns="45600">
            <a:spAutoFit/>
          </a:bodyPr>
          <a:lstStyle>
            <a:defPPr>
              <a:defRPr lang="en-US"/>
            </a:defPPr>
            <a:lvl1pPr algn="ctr">
              <a:defRPr sz="4800" b="1" i="1">
                <a:solidFill>
                  <a:schemeClr val="bg1"/>
                </a:solidFill>
              </a:defRPr>
            </a:lvl1pPr>
          </a:lstStyle>
          <a:p>
            <a:r>
              <a:rPr lang="en-US" altLang="en-US" dirty="0" smtClean="0">
                <a:solidFill>
                  <a:srgbClr val="FFFF00"/>
                </a:solidFill>
              </a:rPr>
              <a:t>ABSTRACT</a:t>
            </a:r>
            <a:endParaRPr lang="en-US" altLang="en-US" dirty="0">
              <a:solidFill>
                <a:srgbClr val="FFFF00"/>
              </a:solidFill>
            </a:endParaRPr>
          </a:p>
        </p:txBody>
      </p:sp>
      <p:sp>
        <p:nvSpPr>
          <p:cNvPr id="3132" name="Text Box 60"/>
          <p:cNvSpPr txBox="1">
            <a:spLocks noChangeArrowheads="1"/>
          </p:cNvSpPr>
          <p:nvPr/>
        </p:nvSpPr>
        <p:spPr bwMode="auto">
          <a:xfrm>
            <a:off x="3971467" y="13323138"/>
            <a:ext cx="3826253" cy="830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224" tIns="45600" rIns="91224" bIns="45600">
            <a:spAutoFit/>
          </a:bodyPr>
          <a:lstStyle>
            <a:defPPr>
              <a:defRPr lang="en-US"/>
            </a:defPPr>
            <a:lvl1pPr algn="ctr">
              <a:defRPr sz="4800" b="1" i="1">
                <a:solidFill>
                  <a:schemeClr val="accent5"/>
                </a:solidFill>
              </a:defRPr>
            </a:lvl1pPr>
          </a:lstStyle>
          <a:p>
            <a:r>
              <a:rPr lang="en-US" altLang="en-US" dirty="0" smtClean="0">
                <a:solidFill>
                  <a:srgbClr val="FFFF00"/>
                </a:solidFill>
              </a:rPr>
              <a:t>THE MODEL</a:t>
            </a:r>
            <a:endParaRPr lang="en-US" altLang="en-US" dirty="0">
              <a:solidFill>
                <a:srgbClr val="FFFF00"/>
              </a:solidFill>
            </a:endParaRPr>
          </a:p>
        </p:txBody>
      </p:sp>
      <p:sp>
        <p:nvSpPr>
          <p:cNvPr id="3137" name="Text Box 65"/>
          <p:cNvSpPr txBox="1">
            <a:spLocks noChangeArrowheads="1"/>
          </p:cNvSpPr>
          <p:nvPr/>
        </p:nvSpPr>
        <p:spPr bwMode="auto">
          <a:xfrm>
            <a:off x="19069871" y="5106754"/>
            <a:ext cx="8768311" cy="830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224" tIns="45600" rIns="91224" bIns="45600">
            <a:spAutoFit/>
          </a:bodyPr>
          <a:lstStyle>
            <a:defPPr>
              <a:defRPr lang="en-US"/>
            </a:defPPr>
            <a:lvl1pPr algn="ctr">
              <a:defRPr sz="4800" b="1" i="1">
                <a:solidFill>
                  <a:schemeClr val="accent5"/>
                </a:solidFill>
              </a:defRPr>
            </a:lvl1pPr>
          </a:lstStyle>
          <a:p>
            <a:r>
              <a:rPr lang="en-US" altLang="en-US" dirty="0" smtClean="0">
                <a:solidFill>
                  <a:srgbClr val="FFFF00"/>
                </a:solidFill>
              </a:rPr>
              <a:t>TRANSMISSION MECHANICS </a:t>
            </a:r>
            <a:endParaRPr lang="en-US" altLang="en-US" dirty="0">
              <a:solidFill>
                <a:srgbClr val="FFFF00"/>
              </a:solidFill>
            </a:endParaRPr>
          </a:p>
        </p:txBody>
      </p:sp>
      <p:sp>
        <p:nvSpPr>
          <p:cNvPr id="3140" name="Text Box 68"/>
          <p:cNvSpPr txBox="1">
            <a:spLocks noChangeArrowheads="1"/>
          </p:cNvSpPr>
          <p:nvPr/>
        </p:nvSpPr>
        <p:spPr bwMode="auto">
          <a:xfrm>
            <a:off x="16812691" y="16929722"/>
            <a:ext cx="13700880" cy="830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224" tIns="45600" rIns="91224" bIns="45600">
            <a:spAutoFit/>
          </a:bodyPr>
          <a:lstStyle>
            <a:defPPr>
              <a:defRPr lang="en-US"/>
            </a:defPPr>
            <a:lvl1pPr algn="ctr">
              <a:defRPr sz="4800" b="1" i="1">
                <a:solidFill>
                  <a:schemeClr val="accent5"/>
                </a:solidFill>
              </a:defRPr>
            </a:lvl1pPr>
          </a:lstStyle>
          <a:p>
            <a:r>
              <a:rPr lang="en-US" altLang="en-US" dirty="0" smtClean="0">
                <a:solidFill>
                  <a:srgbClr val="FFFF00"/>
                </a:solidFill>
              </a:rPr>
              <a:t>MASKED TRANSMISSION DYNAMICS RESULTS</a:t>
            </a:r>
            <a:endParaRPr lang="en-US" altLang="en-US" dirty="0">
              <a:solidFill>
                <a:srgbClr val="FFFF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0" y="836849"/>
            <a:ext cx="2930666" cy="3871422"/>
          </a:xfrm>
          <a:prstGeom prst="rect">
            <a:avLst/>
          </a:prstGeom>
        </p:spPr>
      </p:pic>
      <p:sp>
        <p:nvSpPr>
          <p:cNvPr id="23" name="Rectangle 64"/>
          <p:cNvSpPr>
            <a:spLocks noChangeArrowheads="1"/>
          </p:cNvSpPr>
          <p:nvPr/>
        </p:nvSpPr>
        <p:spPr bwMode="auto">
          <a:xfrm>
            <a:off x="707243" y="5918318"/>
            <a:ext cx="12149708" cy="7009347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82707" tIns="182707" rIns="182707" bIns="182707" rtlCol="0" anchor="t" anchorCtr="0">
            <a:noAutofit/>
          </a:bodyPr>
          <a:lstStyle/>
          <a:p>
            <a:pPr defTabSz="4359730" eaLnBrk="1" hangingPunct="1"/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46440" y="457199"/>
            <a:ext cx="36629959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Modeling Nosocomial Disease Outbreaks using Differential Equations and an Agent Based-Modeling Approach</a:t>
            </a:r>
            <a:r>
              <a:rPr lang="en-US" alt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Cody FitzGerald, Adam Boucher </a:t>
            </a:r>
            <a:r>
              <a:rPr lang="en-US" alt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Mathematics Department, University of New Hampshire 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77942" y="6183669"/>
            <a:ext cx="1200831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/>
              <a:t>A nosocomial infection is an infection that a patient develops while in a hospital </a:t>
            </a:r>
            <a:r>
              <a:rPr lang="en-US" sz="3200" dirty="0" smtClean="0"/>
              <a:t>or healthcare related setting</a:t>
            </a:r>
            <a:r>
              <a:rPr lang="en-US" sz="3200" dirty="0"/>
              <a:t>, also known as a hospital acquired infection (HAI). According to the CDC in 2011, </a:t>
            </a:r>
            <a:r>
              <a:rPr lang="en-US" sz="3200" dirty="0" smtClean="0"/>
              <a:t>of the </a:t>
            </a:r>
            <a:r>
              <a:rPr lang="en-US" sz="3200" dirty="0"/>
              <a:t>patients </a:t>
            </a:r>
            <a:r>
              <a:rPr lang="en-US" sz="3200" dirty="0" smtClean="0"/>
              <a:t>that </a:t>
            </a:r>
            <a:r>
              <a:rPr lang="en-US" sz="3200" dirty="0"/>
              <a:t>developed HAIs nearly 10% eventually died. This project has two foci: firstly to model the progress of a HAI within an individual, then secondly to understand community-level propagation effects of </a:t>
            </a:r>
            <a:r>
              <a:rPr lang="en-US" sz="3200" dirty="0" smtClean="0"/>
              <a:t>the</a:t>
            </a:r>
            <a:r>
              <a:rPr lang="en-US" sz="3200" dirty="0"/>
              <a:t> </a:t>
            </a:r>
            <a:r>
              <a:rPr lang="en-US" sz="3200" dirty="0" smtClean="0"/>
              <a:t>infection </a:t>
            </a:r>
            <a:r>
              <a:rPr lang="en-US" sz="3200" dirty="0"/>
              <a:t>within a hospital ward. An analysis of a novel system of coupled nonlinear ODE's (representing the HAI attack and </a:t>
            </a:r>
            <a:r>
              <a:rPr lang="en-US" sz="3200" dirty="0" smtClean="0"/>
              <a:t>immune response</a:t>
            </a:r>
            <a:r>
              <a:rPr lang="en-US" sz="3200" dirty="0"/>
              <a:t> within an individual) was first completed. After, the dynamic behaviors of these models were fully characterized, an agent based-modeling approach was used to understand community level dynamics in a small hospital ward including the effectiveness of masks to limit successful disease transmission. </a:t>
            </a:r>
          </a:p>
        </p:txBody>
      </p:sp>
      <p:sp>
        <p:nvSpPr>
          <p:cNvPr id="24" name="Rectangle 64"/>
          <p:cNvSpPr>
            <a:spLocks noChangeArrowheads="1"/>
          </p:cNvSpPr>
          <p:nvPr/>
        </p:nvSpPr>
        <p:spPr bwMode="auto">
          <a:xfrm>
            <a:off x="707243" y="23345669"/>
            <a:ext cx="11688986" cy="9234325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82707" tIns="182707" rIns="182707" bIns="182707" rtlCol="0" anchor="t" anchorCtr="0">
            <a:noAutofit/>
          </a:bodyPr>
          <a:lstStyle/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system includes 10 patients, 2 nurses, a healthcare worker office, a dining/recreation center, and two bedroom units each housing five patients</a:t>
            </a: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Each individual is assigned a randomized schedule and a coupled nonlinear ODE with </a:t>
            </a:r>
            <a:r>
              <a:rPr lang="en-US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sensitivity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parameter.</a:t>
            </a: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day is simulated exposing the agents to transmission events without any mask </a:t>
            </a: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Another day is simulated with all agents wearing masks to limit transmission events.  </a:t>
            </a:r>
          </a:p>
          <a:p>
            <a:pPr defTabSz="4359730" eaLnBrk="1" hangingPunct="1"/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64"/>
          <p:cNvSpPr>
            <a:spLocks noChangeArrowheads="1"/>
          </p:cNvSpPr>
          <p:nvPr/>
        </p:nvSpPr>
        <p:spPr bwMode="auto">
          <a:xfrm>
            <a:off x="707243" y="14192871"/>
            <a:ext cx="10820891" cy="7645185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82707" tIns="182707" rIns="182707" bIns="182707" rtlCol="0" anchor="t" anchorCtr="0">
            <a:noAutofit/>
          </a:bodyPr>
          <a:lstStyle/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defTabSz="4359730" eaLnBrk="1" hangingPunct="1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Equilibria are dependent on s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613" y="27259884"/>
            <a:ext cx="2949256" cy="22119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607" y="27285334"/>
            <a:ext cx="2823322" cy="211749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1667" y="27259884"/>
            <a:ext cx="2821241" cy="211593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689" y="14466757"/>
            <a:ext cx="10385931" cy="3293719"/>
          </a:xfrm>
          <a:prstGeom prst="rect">
            <a:avLst/>
          </a:prstGeom>
        </p:spPr>
      </p:pic>
      <p:sp>
        <p:nvSpPr>
          <p:cNvPr id="43" name="Rectangle 64"/>
          <p:cNvSpPr>
            <a:spLocks noChangeArrowheads="1"/>
          </p:cNvSpPr>
          <p:nvPr/>
        </p:nvSpPr>
        <p:spPr bwMode="auto">
          <a:xfrm>
            <a:off x="34830533" y="6183669"/>
            <a:ext cx="8321357" cy="10487150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82707" tIns="182707" rIns="182707" bIns="182707" rtlCol="0" anchor="t" anchorCtr="0">
            <a:noAutofit/>
          </a:bodyPr>
          <a:lstStyle/>
          <a:p>
            <a:pPr defTabSz="4359730" eaLnBrk="1" hangingPunct="1"/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 Box 17"/>
          <p:cNvSpPr txBox="1">
            <a:spLocks noChangeArrowheads="1"/>
          </p:cNvSpPr>
          <p:nvPr/>
        </p:nvSpPr>
        <p:spPr bwMode="auto">
          <a:xfrm>
            <a:off x="31735859" y="5104625"/>
            <a:ext cx="12307741" cy="830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224" tIns="45600" rIns="91224" bIns="45600">
            <a:spAutoFit/>
          </a:bodyPr>
          <a:lstStyle>
            <a:defPPr>
              <a:defRPr lang="en-US"/>
            </a:defPPr>
            <a:lvl1pPr algn="ctr">
              <a:defRPr sz="4800" b="1" i="1">
                <a:solidFill>
                  <a:schemeClr val="accent5"/>
                </a:solidFill>
              </a:defRPr>
            </a:lvl1pPr>
          </a:lstStyle>
          <a:p>
            <a:r>
              <a:rPr lang="en-US" altLang="en-US" dirty="0" smtClean="0">
                <a:solidFill>
                  <a:srgbClr val="FFFF00"/>
                </a:solidFill>
              </a:rPr>
              <a:t>MASKED VS. UNMASKED TRANSMISSION </a:t>
            </a:r>
            <a:endParaRPr lang="en-US" altLang="en-US" dirty="0">
              <a:solidFill>
                <a:srgbClr val="FFFF00"/>
              </a:solidFill>
            </a:endParaRPr>
          </a:p>
        </p:txBody>
      </p:sp>
      <p:sp>
        <p:nvSpPr>
          <p:cNvPr id="25" name="Rectangle 64"/>
          <p:cNvSpPr>
            <a:spLocks noChangeArrowheads="1"/>
          </p:cNvSpPr>
          <p:nvPr/>
        </p:nvSpPr>
        <p:spPr bwMode="auto">
          <a:xfrm>
            <a:off x="14979908" y="6007810"/>
            <a:ext cx="17107814" cy="10429919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82707" tIns="182707" rIns="182707" bIns="182707" rtlCol="0" anchor="t" anchorCtr="0">
            <a:noAutofit/>
          </a:bodyPr>
          <a:lstStyle/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exists one ‘patient zero’ in the system coughing on a schedule .</a:t>
            </a: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a given cough position (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x,y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a rectangular “splash-zone” is created.</a:t>
            </a: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“splash-zone” is a unit rectangle centered at the cough location.</a:t>
            </a: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another agent is in the “splash-zone” during a cough, there an associated transmission probability </a:t>
            </a: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Transmission probability without masks = 10%</a:t>
            </a: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Transmission probability with masks = 1% </a:t>
            </a: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the transmission event is successful, the model changes slightly: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 Box 68"/>
          <p:cNvSpPr txBox="1">
            <a:spLocks noChangeArrowheads="1"/>
          </p:cNvSpPr>
          <p:nvPr/>
        </p:nvSpPr>
        <p:spPr bwMode="auto">
          <a:xfrm>
            <a:off x="35031201" y="16845315"/>
            <a:ext cx="8120689" cy="854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224" tIns="45600" rIns="91224" bIns="45600">
            <a:spAutoFit/>
          </a:bodyPr>
          <a:lstStyle>
            <a:defPPr>
              <a:defRPr lang="en-US"/>
            </a:defPPr>
            <a:lvl1pPr algn="ctr">
              <a:defRPr sz="4800" b="1" i="1">
                <a:solidFill>
                  <a:schemeClr val="accent5"/>
                </a:solidFill>
              </a:defRPr>
            </a:lvl1pPr>
          </a:lstStyle>
          <a:p>
            <a:r>
              <a:rPr lang="en-US" altLang="en-US" dirty="0">
                <a:solidFill>
                  <a:srgbClr val="FFFF00"/>
                </a:solidFill>
              </a:rPr>
              <a:t>FUTURE</a:t>
            </a:r>
            <a:r>
              <a:rPr lang="en-US" altLang="en-US" dirty="0"/>
              <a:t> </a:t>
            </a:r>
            <a:r>
              <a:rPr lang="en-US" altLang="en-US" dirty="0" smtClean="0">
                <a:solidFill>
                  <a:srgbClr val="FFFF00"/>
                </a:solidFill>
              </a:rPr>
              <a:t>DIRECTIONS</a:t>
            </a:r>
            <a:endParaRPr lang="en-US" altLang="en-US" dirty="0">
              <a:solidFill>
                <a:srgbClr val="FFFF00"/>
              </a:solidFill>
            </a:endParaRPr>
          </a:p>
        </p:txBody>
      </p:sp>
      <p:sp>
        <p:nvSpPr>
          <p:cNvPr id="33" name="Text Box 65"/>
          <p:cNvSpPr txBox="1">
            <a:spLocks noChangeArrowheads="1"/>
          </p:cNvSpPr>
          <p:nvPr/>
        </p:nvSpPr>
        <p:spPr bwMode="auto">
          <a:xfrm>
            <a:off x="16197864" y="25163358"/>
            <a:ext cx="14742831" cy="830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224" tIns="45600" rIns="91224" bIns="45600">
            <a:spAutoFit/>
          </a:bodyPr>
          <a:lstStyle>
            <a:defPPr>
              <a:defRPr lang="en-US"/>
            </a:defPPr>
            <a:lvl1pPr algn="ctr">
              <a:defRPr sz="4800" b="1" i="1">
                <a:solidFill>
                  <a:schemeClr val="accent5"/>
                </a:solidFill>
              </a:defRPr>
            </a:lvl1pPr>
          </a:lstStyle>
          <a:p>
            <a:r>
              <a:rPr lang="en-US" altLang="en-US" dirty="0" smtClean="0">
                <a:solidFill>
                  <a:srgbClr val="FF0000"/>
                </a:solidFill>
              </a:rPr>
              <a:t>UNMASKED TRANSMISSION DYNAMICS RESULTS </a:t>
            </a:r>
            <a:endParaRPr lang="en-US" altLang="en-US" dirty="0">
              <a:solidFill>
                <a:srgbClr val="FF0000"/>
              </a:solidFill>
            </a:endParaRPr>
          </a:p>
        </p:txBody>
      </p:sp>
      <p:sp>
        <p:nvSpPr>
          <p:cNvPr id="34" name="Rectangle 64"/>
          <p:cNvSpPr>
            <a:spLocks noChangeArrowheads="1"/>
          </p:cNvSpPr>
          <p:nvPr/>
        </p:nvSpPr>
        <p:spPr bwMode="auto">
          <a:xfrm>
            <a:off x="13273176" y="26248080"/>
            <a:ext cx="21080538" cy="6331914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82707" tIns="182707" rIns="182707" bIns="182707" rtlCol="0" anchor="t" anchorCtr="0">
            <a:noAutofit/>
          </a:bodyPr>
          <a:lstStyle/>
          <a:p>
            <a:pPr defTabSz="4359730" eaLnBrk="1" hangingPunct="1"/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00" y="19166357"/>
            <a:ext cx="10582775" cy="25165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3345" y="18508234"/>
            <a:ext cx="9753744" cy="55143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9193" y="18533354"/>
            <a:ext cx="10757528" cy="55710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2297" y="26517600"/>
            <a:ext cx="10058400" cy="57018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0880" y="26517600"/>
            <a:ext cx="10058400" cy="570189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1727" y="6459404"/>
            <a:ext cx="5898968" cy="442422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6426" y="11402124"/>
            <a:ext cx="5909570" cy="4672782"/>
          </a:xfrm>
          <a:prstGeom prst="rect">
            <a:avLst/>
          </a:prstGeom>
        </p:spPr>
      </p:pic>
      <p:sp>
        <p:nvSpPr>
          <p:cNvPr id="40" name="Rectangle 64"/>
          <p:cNvSpPr>
            <a:spLocks noChangeArrowheads="1"/>
          </p:cNvSpPr>
          <p:nvPr/>
        </p:nvSpPr>
        <p:spPr bwMode="auto">
          <a:xfrm>
            <a:off x="35031202" y="17684122"/>
            <a:ext cx="8120688" cy="9843744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82707" tIns="182707" rIns="182707" bIns="182707" rtlCol="0" anchor="t" anchorCtr="0">
            <a:noAutofit/>
          </a:bodyPr>
          <a:lstStyle/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Vary the value of s depending on agent classes.</a:t>
            </a: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endPara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Randomize the value of s. </a:t>
            </a: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endPara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Run the simulation over a longer period of time. </a:t>
            </a: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endPara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Create more complex multi-agent transmission dynamics.</a:t>
            </a: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endPara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defTabSz="4359730" eaLnBrk="1" hangingPunct="1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Adjust the intensity of the “penalty” associated with a  transmission event. 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217" y="11065922"/>
            <a:ext cx="12410009" cy="5008984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35031202" y="27702081"/>
            <a:ext cx="81206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4800" b="1" i="1" dirty="0" smtClean="0">
                <a:solidFill>
                  <a:srgbClr val="FF0000"/>
                </a:solidFill>
              </a:rPr>
              <a:t>AKNOWLEDGEMENTS</a:t>
            </a:r>
            <a:r>
              <a:rPr lang="en-US" altLang="en-US" sz="4000" b="1" i="1" dirty="0" smtClean="0">
                <a:solidFill>
                  <a:srgbClr val="FF0000"/>
                </a:solidFill>
              </a:rPr>
              <a:t> </a:t>
            </a:r>
            <a:endParaRPr lang="en-US" altLang="en-US" sz="4000" b="1" i="1" dirty="0">
              <a:solidFill>
                <a:srgbClr val="FF0000"/>
              </a:solidFill>
            </a:endParaRPr>
          </a:p>
        </p:txBody>
      </p:sp>
      <p:sp>
        <p:nvSpPr>
          <p:cNvPr id="45" name="Rectangle 64"/>
          <p:cNvSpPr>
            <a:spLocks noChangeArrowheads="1"/>
          </p:cNvSpPr>
          <p:nvPr/>
        </p:nvSpPr>
        <p:spPr bwMode="auto">
          <a:xfrm>
            <a:off x="35031202" y="28612091"/>
            <a:ext cx="8120688" cy="3888431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82707" tIns="182707" rIns="182707" bIns="182707" rtlCol="0" anchor="t" anchorCtr="0">
            <a:noAutofit/>
          </a:bodyPr>
          <a:lstStyle/>
          <a:p>
            <a:pPr algn="just" defTabSz="4359730" eaLnBrk="1" hangingPunct="1"/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would like to thank Dr. Adam Boucher for offering his time and guidance on this project as well as the University of New Hampshire Honors Program. 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3">
      <a:dk1>
        <a:srgbClr val="000000"/>
      </a:dk1>
      <a:lt1>
        <a:srgbClr val="000000"/>
      </a:lt1>
      <a:dk2>
        <a:srgbClr val="FFFFFF"/>
      </a:dk2>
      <a:lt2>
        <a:srgbClr val="1E8E8B"/>
      </a:lt2>
      <a:accent1>
        <a:srgbClr val="008BEF"/>
      </a:accent1>
      <a:accent2>
        <a:srgbClr val="00CC66"/>
      </a:accent2>
      <a:accent3>
        <a:srgbClr val="57DBD8"/>
      </a:accent3>
      <a:accent4>
        <a:srgbClr val="9966FF"/>
      </a:accent4>
      <a:accent5>
        <a:srgbClr val="40AFFF"/>
      </a:accent5>
      <a:accent6>
        <a:srgbClr val="595959"/>
      </a:accent6>
      <a:hlink>
        <a:srgbClr val="000000"/>
      </a:hlink>
      <a:folHlink>
        <a:srgbClr val="00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5212</TotalTime>
  <Words>280</Words>
  <Application>Microsoft Office PowerPoint</Application>
  <PresentationFormat>Custom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Times</vt:lpstr>
      <vt:lpstr>Times New Roman</vt:lpstr>
      <vt:lpstr>Office Theme</vt:lpstr>
      <vt:lpstr>PowerPoint Presentation</vt:lpstr>
    </vt:vector>
  </TitlesOfParts>
  <Company>Dartmouth College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Working Memory in the Two Cerebral Hemispheres M.G. Funnell, M.K. Colvin, &amp; M.S. Gazzaniga Center for Cognitive Neuroscience, Dartmouth College</dc:title>
  <dc:creator>Margaret Funnell</dc:creator>
  <cp:lastModifiedBy>Cody E FitzGerald</cp:lastModifiedBy>
  <cp:revision>102</cp:revision>
  <cp:lastPrinted>2015-05-08T16:44:01Z</cp:lastPrinted>
  <dcterms:created xsi:type="dcterms:W3CDTF">2003-03-14T19:43:06Z</dcterms:created>
  <dcterms:modified xsi:type="dcterms:W3CDTF">2016-04-19T18:14:04Z</dcterms:modified>
</cp:coreProperties>
</file>