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xlsx" ContentType="application/vnd.openxmlformats-officedocument.spreadsheetml.sheet"/>
  <Default Extension="vml" ContentType="application/vnd.openxmlformats-officedocument.vmlDrawing"/>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62" autoAdjust="0"/>
    <p:restoredTop sz="94127" autoAdjust="0"/>
  </p:normalViewPr>
  <p:slideViewPr>
    <p:cSldViewPr snapToGrid="0" snapToObjects="1" showGuides="1">
      <p:cViewPr>
        <p:scale>
          <a:sx n="40" d="100"/>
          <a:sy n="40" d="100"/>
        </p:scale>
        <p:origin x="-416" y="-3176"/>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handoutMaster" Target="handoutMasters/handoutMaster1.xml"/><Relationship Id="rId7" Type="http://schemas.openxmlformats.org/officeDocument/2006/relationships/commentAuthors" Target="commentAuthors.xml"/><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0590261983936838"/>
          <c:y val="0.0573071924621895"/>
          <c:w val="0.663197689750463"/>
          <c:h val="0.80182536165913"/>
        </c:manualLayout>
      </c:layout>
      <c:barChart>
        <c:barDir val="col"/>
        <c:grouping val="clustered"/>
        <c:varyColors val="0"/>
        <c:ser>
          <c:idx val="0"/>
          <c:order val="0"/>
          <c:tx>
            <c:strRef>
              <c:f>Sheet1!$B$1</c:f>
              <c:strCache>
                <c:ptCount val="1"/>
                <c:pt idx="0">
                  <c:v>Agree or Strongly Agree</c:v>
                </c:pt>
              </c:strCache>
            </c:strRef>
          </c:tx>
          <c:spPr>
            <a:solidFill>
              <a:srgbClr val="00B050"/>
            </a:solidFill>
            <a:ln>
              <a:solidFill>
                <a:schemeClr val="accent1"/>
              </a:solidFill>
            </a:ln>
          </c:spPr>
          <c:invertIfNegative val="0"/>
          <c:cat>
            <c:strRef>
              <c:f>Sheet1!$A$2:$A$4</c:f>
              <c:strCache>
                <c:ptCount val="3"/>
                <c:pt idx="0">
                  <c:v>"If I try to do something when I see sexual assault or relationship abuse, I can keep someone from being hurt."</c:v>
                </c:pt>
                <c:pt idx="1">
                  <c:v>"It is important for all students at my school to be part of keeping everyone safe."</c:v>
                </c:pt>
                <c:pt idx="2">
                  <c:v>"Even if I don't know the person, I can still help."</c:v>
                </c:pt>
              </c:strCache>
            </c:strRef>
          </c:cat>
          <c:val>
            <c:numRef>
              <c:f>Sheet1!$B$2:$B$4</c:f>
              <c:numCache>
                <c:formatCode>0.00%</c:formatCode>
                <c:ptCount val="3"/>
                <c:pt idx="0">
                  <c:v>0.706</c:v>
                </c:pt>
                <c:pt idx="1">
                  <c:v>0.728</c:v>
                </c:pt>
                <c:pt idx="2">
                  <c:v>0.675</c:v>
                </c:pt>
              </c:numCache>
            </c:numRef>
          </c:val>
        </c:ser>
        <c:ser>
          <c:idx val="1"/>
          <c:order val="1"/>
          <c:tx>
            <c:strRef>
              <c:f>Sheet1!$C$1</c:f>
              <c:strCache>
                <c:ptCount val="1"/>
                <c:pt idx="0">
                  <c:v>Disagree or Strongly Disagree</c:v>
                </c:pt>
              </c:strCache>
            </c:strRef>
          </c:tx>
          <c:spPr>
            <a:solidFill>
              <a:schemeClr val="accent5">
                <a:lumMod val="75000"/>
              </a:schemeClr>
            </a:solidFill>
          </c:spPr>
          <c:invertIfNegative val="0"/>
          <c:cat>
            <c:strRef>
              <c:f>Sheet1!$A$2:$A$4</c:f>
              <c:strCache>
                <c:ptCount val="3"/>
                <c:pt idx="0">
                  <c:v>"If I try to do something when I see sexual assault or relationship abuse, I can keep someone from being hurt."</c:v>
                </c:pt>
                <c:pt idx="1">
                  <c:v>"It is important for all students at my school to be part of keeping everyone safe."</c:v>
                </c:pt>
                <c:pt idx="2">
                  <c:v>"Even if I don't know the person, I can still help."</c:v>
                </c:pt>
              </c:strCache>
            </c:strRef>
          </c:cat>
          <c:val>
            <c:numRef>
              <c:f>Sheet1!$C$2:$C$4</c:f>
              <c:numCache>
                <c:formatCode>0.00%</c:formatCode>
                <c:ptCount val="3"/>
                <c:pt idx="0">
                  <c:v>0.083</c:v>
                </c:pt>
                <c:pt idx="1">
                  <c:v>0.068</c:v>
                </c:pt>
                <c:pt idx="2">
                  <c:v>0.114</c:v>
                </c:pt>
              </c:numCache>
            </c:numRef>
          </c:val>
        </c:ser>
        <c:dLbls>
          <c:showLegendKey val="0"/>
          <c:showVal val="0"/>
          <c:showCatName val="0"/>
          <c:showSerName val="0"/>
          <c:showPercent val="0"/>
          <c:showBubbleSize val="0"/>
        </c:dLbls>
        <c:gapWidth val="150"/>
        <c:axId val="-2096570800"/>
        <c:axId val="2137168544"/>
      </c:barChart>
      <c:catAx>
        <c:axId val="-2096570800"/>
        <c:scaling>
          <c:orientation val="minMax"/>
        </c:scaling>
        <c:delete val="0"/>
        <c:axPos val="b"/>
        <c:numFmt formatCode="General" sourceLinked="0"/>
        <c:majorTickMark val="out"/>
        <c:minorTickMark val="none"/>
        <c:tickLblPos val="nextTo"/>
        <c:crossAx val="2137168544"/>
        <c:crosses val="autoZero"/>
        <c:auto val="1"/>
        <c:lblAlgn val="ctr"/>
        <c:lblOffset val="100"/>
        <c:noMultiLvlLbl val="0"/>
      </c:catAx>
      <c:valAx>
        <c:axId val="2137168544"/>
        <c:scaling>
          <c:orientation val="minMax"/>
        </c:scaling>
        <c:delete val="0"/>
        <c:axPos val="l"/>
        <c:majorGridlines/>
        <c:numFmt formatCode="0%" sourceLinked="0"/>
        <c:majorTickMark val="out"/>
        <c:minorTickMark val="none"/>
        <c:tickLblPos val="nextTo"/>
        <c:crossAx val="-2096570800"/>
        <c:crosses val="autoZero"/>
        <c:crossBetween val="between"/>
      </c:valAx>
    </c:plotArea>
    <c:legend>
      <c:legendPos val="r"/>
      <c:layout>
        <c:manualLayout>
          <c:xMode val="edge"/>
          <c:yMode val="edge"/>
          <c:x val="0.676408960500851"/>
          <c:y val="0.889866374131947"/>
          <c:w val="0.29545585993048"/>
          <c:h val="0.0914994300228285"/>
        </c:manualLayout>
      </c:layout>
      <c:overlay val="0"/>
    </c:legend>
    <c:plotVisOnly val="1"/>
    <c:dispBlanksAs val="gap"/>
    <c:showDLblsOverMax val="0"/>
  </c:chart>
  <c:txPr>
    <a:bodyPr/>
    <a:lstStyle/>
    <a:p>
      <a:pPr>
        <a:defRPr sz="2000" baseline="0">
          <a:latin typeface="Arial" panose="020B0604020202020204" pitchFamily="34" charset="0"/>
        </a:defRPr>
      </a:pPr>
      <a:endParaRPr lang="en-US"/>
    </a:p>
  </c:txPr>
  <c:externalData r:id="rId1">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4/19/16</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dirty="0"/>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4/19/16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_rels/slideMaster2.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7.bin"/><Relationship Id="rId16" Type="http://schemas.openxmlformats.org/officeDocument/2006/relationships/image" Target="../media/image1.wmf"/><Relationship Id="rId17" Type="http://schemas.openxmlformats.org/officeDocument/2006/relationships/oleObject" Target="../embeddings/oleObject8.bin"/><Relationship Id="rId18" Type="http://schemas.openxmlformats.org/officeDocument/2006/relationships/image" Target="../media/image2.wmf"/><Relationship Id="rId1" Type="http://schemas.openxmlformats.org/officeDocument/2006/relationships/slideLayout" Target="../slideLayouts/slideLayout2.xml"/><Relationship Id="rId2" Type="http://schemas.openxmlformats.org/officeDocument/2006/relationships/theme" Target="../theme/theme2.xml"/><Relationship Id="rId3" Type="http://schemas.openxmlformats.org/officeDocument/2006/relationships/vmlDrawing" Target="../drawings/vmlDrawing2.vml"/><Relationship Id="rId4" Type="http://schemas.openxmlformats.org/officeDocument/2006/relationships/oleObject" Target="../embeddings/oleObject5.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6.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_rels/slideMaster3.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11.bin"/><Relationship Id="rId16" Type="http://schemas.openxmlformats.org/officeDocument/2006/relationships/image" Target="../media/image1.wmf"/><Relationship Id="rId17" Type="http://schemas.openxmlformats.org/officeDocument/2006/relationships/oleObject" Target="../embeddings/oleObject12.bin"/><Relationship Id="rId18" Type="http://schemas.openxmlformats.org/officeDocument/2006/relationships/image" Target="../media/image2.wmf"/><Relationship Id="rId1" Type="http://schemas.openxmlformats.org/officeDocument/2006/relationships/slideLayout" Target="../slideLayouts/slideLayout3.xml"/><Relationship Id="rId2" Type="http://schemas.openxmlformats.org/officeDocument/2006/relationships/theme" Target="../theme/theme3.xml"/><Relationship Id="rId3" Type="http://schemas.openxmlformats.org/officeDocument/2006/relationships/vmlDrawing" Target="../drawings/vmlDrawing3.vml"/><Relationship Id="rId4" Type="http://schemas.openxmlformats.org/officeDocument/2006/relationships/oleObject" Target="../embeddings/oleObject9.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10.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0600"/>
            <a:ext cx="43891200" cy="4571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15729"/>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922338"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ounded Rectangle 22"/>
          <p:cNvSpPr/>
          <p:nvPr userDrawn="1"/>
        </p:nvSpPr>
        <p:spPr>
          <a:xfrm>
            <a:off x="11587692"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ounded Rectangle 23"/>
          <p:cNvSpPr/>
          <p:nvPr userDrawn="1"/>
        </p:nvSpPr>
        <p:spPr>
          <a:xfrm>
            <a:off x="22253046"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ounded Rectangle 25"/>
          <p:cNvSpPr/>
          <p:nvPr userDrawn="1"/>
        </p:nvSpPr>
        <p:spPr>
          <a:xfrm>
            <a:off x="32918400"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136"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137"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138"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139"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Facebook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60" name="TextBox 5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922338"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ounded Rectangle 21"/>
          <p:cNvSpPr/>
          <p:nvPr userDrawn="1"/>
        </p:nvSpPr>
        <p:spPr>
          <a:xfrm>
            <a:off x="15154504"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ounded Rectangle 22"/>
          <p:cNvSpPr/>
          <p:nvPr userDrawn="1"/>
        </p:nvSpPr>
        <p:spPr>
          <a:xfrm>
            <a:off x="29386670"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160"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161"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Facebook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50" name="TextBox 4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1"/>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13"/>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13"/>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4"/>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162"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163"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
        <p:nvSpPr>
          <p:cNvPr id="40" name="Text Box 14"/>
          <p:cNvSpPr txBox="1">
            <a:spLocks noChangeArrowheads="1"/>
          </p:cNvSpPr>
          <p:nvPr userDrawn="1"/>
        </p:nvSpPr>
        <p:spPr bwMode="auto">
          <a:xfrm>
            <a:off x="1567305" y="32315729"/>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21" name="Rounded Rectangle 20"/>
          <p:cNvSpPr/>
          <p:nvPr userDrawn="1"/>
        </p:nvSpPr>
        <p:spPr>
          <a:xfrm>
            <a:off x="922338"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ounded Rectangle 21"/>
          <p:cNvSpPr/>
          <p:nvPr userDrawn="1"/>
        </p:nvSpPr>
        <p:spPr>
          <a:xfrm>
            <a:off x="32918400"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ounded Rectangle 22"/>
          <p:cNvSpPr/>
          <p:nvPr userDrawn="1"/>
        </p:nvSpPr>
        <p:spPr>
          <a:xfrm>
            <a:off x="11583194" y="5267325"/>
            <a:ext cx="20724813"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184"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185"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Facebook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9" name="TextBox 48"/>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186"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187"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
        <p:nvSpPr>
          <p:cNvPr id="38" name="Text Box 14"/>
          <p:cNvSpPr txBox="1">
            <a:spLocks noChangeArrowheads="1"/>
          </p:cNvSpPr>
          <p:nvPr userDrawn="1"/>
        </p:nvSpPr>
        <p:spPr bwMode="auto">
          <a:xfrm>
            <a:off x="1567305" y="32315729"/>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4"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4"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04186" y="6295353"/>
            <a:ext cx="13591277" cy="3908740"/>
          </a:xfrm>
        </p:spPr>
        <p:txBody>
          <a:bodyPr/>
          <a:lstStyle/>
          <a:p>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Bystander </a:t>
            </a:r>
            <a:r>
              <a:rPr lang="en-US" sz="2800" dirty="0">
                <a:latin typeface="Arial" panose="020B0604020202020204" pitchFamily="34" charset="0"/>
                <a:cs typeface="Arial" panose="020B0604020202020204" pitchFamily="34" charset="0"/>
              </a:rPr>
              <a:t>intervention barriers are those factors and </a:t>
            </a:r>
            <a:r>
              <a:rPr lang="en-US" sz="2800" dirty="0" smtClean="0">
                <a:latin typeface="Arial" panose="020B0604020202020204" pitchFamily="34" charset="0"/>
                <a:cs typeface="Arial" panose="020B0604020202020204" pitchFamily="34" charset="0"/>
              </a:rPr>
              <a:t>considerations </a:t>
            </a:r>
            <a:r>
              <a:rPr lang="en-US" sz="2800" dirty="0">
                <a:latin typeface="Arial" panose="020B0604020202020204" pitchFamily="34" charset="0"/>
                <a:cs typeface="Arial" panose="020B0604020202020204" pitchFamily="34" charset="0"/>
              </a:rPr>
              <a:t>which may prevent a bystander from helping a victim or stepping in during an instance of sexual assault or relationship </a:t>
            </a:r>
            <a:r>
              <a:rPr lang="en-US" sz="2800" dirty="0" smtClean="0">
                <a:latin typeface="Arial" panose="020B0604020202020204" pitchFamily="34" charset="0"/>
                <a:cs typeface="Arial" panose="020B0604020202020204" pitchFamily="34" charset="0"/>
              </a:rPr>
              <a:t>abuse. </a:t>
            </a:r>
            <a:r>
              <a:rPr lang="en-US" sz="2800" dirty="0">
                <a:latin typeface="Arial" panose="020B0604020202020204" pitchFamily="34" charset="0"/>
                <a:cs typeface="Arial" panose="020B0604020202020204" pitchFamily="34" charset="0"/>
              </a:rPr>
              <a:t>Examples of barriers include perceived inability to help or having the proper training to intervene, perceived responsibility, concerns for personal safety, and the bystander’s relationship to the victim or perpetrator (Bennett, S., &amp; Banyard, V. L., 2016).This study examines high school students’ perceptions of barriers to relationship </a:t>
            </a:r>
            <a:r>
              <a:rPr lang="en-US" sz="2800" dirty="0" smtClean="0">
                <a:latin typeface="Arial" panose="020B0604020202020204" pitchFamily="34" charset="0"/>
                <a:cs typeface="Arial" panose="020B0604020202020204" pitchFamily="34" charset="0"/>
              </a:rPr>
              <a:t>abuse and </a:t>
            </a:r>
            <a:r>
              <a:rPr lang="en-US" sz="2800" dirty="0">
                <a:latin typeface="Arial" panose="020B0604020202020204" pitchFamily="34" charset="0"/>
                <a:cs typeface="Arial" panose="020B0604020202020204" pitchFamily="34" charset="0"/>
              </a:rPr>
              <a:t>sexual </a:t>
            </a:r>
            <a:r>
              <a:rPr lang="en-US" sz="2800" dirty="0" smtClean="0">
                <a:latin typeface="Arial" panose="020B0604020202020204" pitchFamily="34" charset="0"/>
                <a:cs typeface="Arial" panose="020B0604020202020204" pitchFamily="34" charset="0"/>
              </a:rPr>
              <a:t>assault.</a:t>
            </a: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endParaRPr lang="en-US" sz="2800" dirty="0">
              <a:latin typeface="Arial" panose="020B0604020202020204" pitchFamily="34" charset="0"/>
              <a:cs typeface="Arial" panose="020B0604020202020204" pitchFamily="34" charset="0"/>
            </a:endParaRPr>
          </a:p>
        </p:txBody>
      </p:sp>
      <p:sp>
        <p:nvSpPr>
          <p:cNvPr id="3" name="Text Placeholder 2"/>
          <p:cNvSpPr>
            <a:spLocks noGrp="1"/>
          </p:cNvSpPr>
          <p:nvPr>
            <p:ph type="body" sz="quarter" idx="11"/>
          </p:nvPr>
        </p:nvSpPr>
        <p:spPr/>
        <p:txBody>
          <a:bodyPr/>
          <a:lstStyle/>
          <a:p>
            <a:r>
              <a:rPr lang="en-US" dirty="0" smtClean="0"/>
              <a:t>Introduction</a:t>
            </a:r>
            <a:endParaRPr lang="en-US" dirty="0"/>
          </a:p>
        </p:txBody>
      </p:sp>
      <p:sp>
        <p:nvSpPr>
          <p:cNvPr id="4" name="Text Placeholder 3"/>
          <p:cNvSpPr>
            <a:spLocks noGrp="1"/>
          </p:cNvSpPr>
          <p:nvPr>
            <p:ph type="body" sz="quarter" idx="19"/>
          </p:nvPr>
        </p:nvSpPr>
        <p:spPr>
          <a:xfrm>
            <a:off x="922338" y="11176869"/>
            <a:ext cx="13592864" cy="23212486"/>
          </a:xfrm>
        </p:spPr>
        <p:txBody>
          <a:bodyPr/>
          <a:lstStyle/>
          <a:p>
            <a:pPr marL="457200" indent="-457200" fontAlgn="base">
              <a:buFont typeface="Arial" panose="020B0604020202020204" pitchFamily="34" charset="0"/>
              <a:buChar char="•"/>
            </a:pPr>
            <a:r>
              <a:rPr lang="en-US" sz="2800" dirty="0" smtClean="0">
                <a:latin typeface="Arial" panose="020B0604020202020204" pitchFamily="34" charset="0"/>
                <a:cs typeface="Arial" panose="020B0604020202020204" pitchFamily="34" charset="0"/>
              </a:rPr>
              <a:t>93.6</a:t>
            </a:r>
            <a:r>
              <a:rPr lang="en-US" sz="2800" dirty="0">
                <a:latin typeface="Arial" panose="020B0604020202020204" pitchFamily="34" charset="0"/>
                <a:cs typeface="Arial" panose="020B0604020202020204" pitchFamily="34" charset="0"/>
              </a:rPr>
              <a:t>% of high school students reported the opportunity to intervene in situations of dating </a:t>
            </a:r>
            <a:r>
              <a:rPr lang="en-US" sz="2800" dirty="0" smtClean="0">
                <a:latin typeface="Arial" panose="020B0604020202020204" pitchFamily="34" charset="0"/>
                <a:cs typeface="Arial" panose="020B0604020202020204" pitchFamily="34" charset="0"/>
              </a:rPr>
              <a:t>aggression </a:t>
            </a:r>
            <a:r>
              <a:rPr lang="en-US" sz="2800" dirty="0">
                <a:latin typeface="Arial" panose="020B0604020202020204" pitchFamily="34" charset="0"/>
                <a:cs typeface="Arial" panose="020B0604020202020204" pitchFamily="34" charset="0"/>
              </a:rPr>
              <a:t>or sexual </a:t>
            </a:r>
            <a:r>
              <a:rPr lang="en-US" sz="2800" dirty="0" smtClean="0">
                <a:latin typeface="Arial" panose="020B0604020202020204" pitchFamily="34" charset="0"/>
                <a:cs typeface="Arial" panose="020B0604020202020204" pitchFamily="34" charset="0"/>
              </a:rPr>
              <a:t>aggression </a:t>
            </a:r>
            <a:r>
              <a:rPr lang="en-US" sz="2800" dirty="0">
                <a:latin typeface="Arial" panose="020B0604020202020204" pitchFamily="34" charset="0"/>
                <a:cs typeface="Arial" panose="020B0604020202020204" pitchFamily="34" charset="0"/>
              </a:rPr>
              <a:t> in the past year (Edwards, Eckstein, &amp; Rodenhizer-Stämpfli 2015</a:t>
            </a:r>
            <a:r>
              <a:rPr lang="en-US" sz="2800" dirty="0" smtClean="0">
                <a:latin typeface="Arial" panose="020B0604020202020204" pitchFamily="34" charset="0"/>
                <a:cs typeface="Arial" panose="020B0604020202020204" pitchFamily="34" charset="0"/>
              </a:rPr>
              <a:t>).</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Unfortunately</a:t>
            </a:r>
            <a:r>
              <a:rPr lang="en-US" sz="2800" dirty="0">
                <a:solidFill>
                  <a:schemeClr val="accent5">
                    <a:lumMod val="50000"/>
                  </a:schemeClr>
                </a:solidFill>
                <a:latin typeface="Arial" panose="020B0604020202020204" pitchFamily="34" charset="0"/>
                <a:cs typeface="Arial" panose="020B0604020202020204" pitchFamily="34" charset="0"/>
              </a:rPr>
              <a:t>, students reported not intervening in over one-third of the episodes</a:t>
            </a: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Students in this study also explained several barriers to bystander intervention in situations of dating and sexual aggression (Edwards, Eckstein, &amp; Kara Rodenhizer-Stämpfli 2015</a:t>
            </a:r>
            <a:r>
              <a:rPr lang="en-US" sz="2800" dirty="0" smtClean="0">
                <a:latin typeface="Arial" panose="020B0604020202020204" pitchFamily="34" charset="0"/>
                <a:cs typeface="Arial" panose="020B0604020202020204" pitchFamily="34" charset="0"/>
              </a:rPr>
              <a:t>), including:</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Fear of fueling drama</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Perceived social </a:t>
            </a:r>
            <a:r>
              <a:rPr lang="en-US" sz="2800" dirty="0">
                <a:solidFill>
                  <a:schemeClr val="accent5">
                    <a:lumMod val="50000"/>
                  </a:schemeClr>
                </a:solidFill>
                <a:latin typeface="Arial" panose="020B0604020202020204" pitchFamily="34" charset="0"/>
                <a:cs typeface="Arial" panose="020B0604020202020204" pitchFamily="34" charset="0"/>
              </a:rPr>
              <a:t>status and </a:t>
            </a:r>
            <a:r>
              <a:rPr lang="en-US" sz="2800" dirty="0" smtClean="0">
                <a:solidFill>
                  <a:schemeClr val="accent5">
                    <a:lumMod val="50000"/>
                  </a:schemeClr>
                </a:solidFill>
                <a:latin typeface="Arial" panose="020B0604020202020204" pitchFamily="34" charset="0"/>
                <a:cs typeface="Arial" panose="020B0604020202020204" pitchFamily="34" charset="0"/>
              </a:rPr>
              <a:t>fear of personal repercussions</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Dating </a:t>
            </a:r>
            <a:r>
              <a:rPr lang="en-US" sz="2800" dirty="0">
                <a:solidFill>
                  <a:schemeClr val="accent5">
                    <a:lumMod val="50000"/>
                  </a:schemeClr>
                </a:solidFill>
                <a:latin typeface="Arial" panose="020B0604020202020204" pitchFamily="34" charset="0"/>
                <a:cs typeface="Arial" panose="020B0604020202020204" pitchFamily="34" charset="0"/>
              </a:rPr>
              <a:t>or sexual aggression not meeting certain threshold</a:t>
            </a: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According to the situation model of bystander intervention, there are five hypothesized barriers which prevent bystanders from intervening in situations of sexual assault (Burns 2009).  </a:t>
            </a:r>
            <a:endParaRPr lang="en-US" sz="2800" dirty="0" smtClean="0">
              <a:latin typeface="Arial" panose="020B0604020202020204" pitchFamily="34" charset="0"/>
              <a:cs typeface="Arial" panose="020B0604020202020204" pitchFamily="34" charset="0"/>
            </a:endParaRP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Failure </a:t>
            </a:r>
            <a:r>
              <a:rPr lang="en-US" sz="2800" dirty="0">
                <a:solidFill>
                  <a:schemeClr val="accent5">
                    <a:lumMod val="50000"/>
                  </a:schemeClr>
                </a:solidFill>
                <a:latin typeface="Arial" panose="020B0604020202020204" pitchFamily="34" charset="0"/>
                <a:cs typeface="Arial" panose="020B0604020202020204" pitchFamily="34" charset="0"/>
              </a:rPr>
              <a:t>to notice (noise and other sensory distractions, </a:t>
            </a:r>
            <a:r>
              <a:rPr lang="en-US" sz="2800" dirty="0" smtClean="0">
                <a:solidFill>
                  <a:schemeClr val="accent5">
                    <a:lumMod val="50000"/>
                  </a:schemeClr>
                </a:solidFill>
                <a:latin typeface="Arial" panose="020B0604020202020204" pitchFamily="34" charset="0"/>
                <a:cs typeface="Arial" panose="020B0604020202020204" pitchFamily="34" charset="0"/>
              </a:rPr>
              <a:t>self-focus)</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Failure </a:t>
            </a:r>
            <a:r>
              <a:rPr lang="en-US" sz="2800" dirty="0">
                <a:solidFill>
                  <a:schemeClr val="accent5">
                    <a:lumMod val="50000"/>
                  </a:schemeClr>
                </a:solidFill>
                <a:latin typeface="Arial" panose="020B0604020202020204" pitchFamily="34" charset="0"/>
                <a:cs typeface="Arial" panose="020B0604020202020204" pitchFamily="34" charset="0"/>
              </a:rPr>
              <a:t>to identify situation as high risk (pluralistic ignorance, ambiguity regarding consent or </a:t>
            </a:r>
            <a:r>
              <a:rPr lang="en-US" sz="2800" dirty="0" smtClean="0">
                <a:solidFill>
                  <a:schemeClr val="accent5">
                    <a:lumMod val="50000"/>
                  </a:schemeClr>
                </a:solidFill>
                <a:latin typeface="Arial" panose="020B0604020202020204" pitchFamily="34" charset="0"/>
                <a:cs typeface="Arial" panose="020B0604020202020204" pitchFamily="34" charset="0"/>
              </a:rPr>
              <a:t>danger)</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Failure </a:t>
            </a:r>
            <a:r>
              <a:rPr lang="en-US" sz="2800" dirty="0">
                <a:solidFill>
                  <a:schemeClr val="accent5">
                    <a:lumMod val="50000"/>
                  </a:schemeClr>
                </a:solidFill>
                <a:latin typeface="Arial" panose="020B0604020202020204" pitchFamily="34" charset="0"/>
                <a:cs typeface="Arial" panose="020B0604020202020204" pitchFamily="34" charset="0"/>
              </a:rPr>
              <a:t>to take responsibility for intervention (diffusion of responsibility, attributions of </a:t>
            </a:r>
            <a:r>
              <a:rPr lang="en-US" sz="2800" dirty="0" smtClean="0">
                <a:solidFill>
                  <a:schemeClr val="accent5">
                    <a:lumMod val="50000"/>
                  </a:schemeClr>
                </a:solidFill>
                <a:latin typeface="Arial" panose="020B0604020202020204" pitchFamily="34" charset="0"/>
                <a:cs typeface="Arial" panose="020B0604020202020204" pitchFamily="34" charset="0"/>
              </a:rPr>
              <a:t>worthiness)</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Failure </a:t>
            </a:r>
            <a:r>
              <a:rPr lang="en-US" sz="2800" dirty="0">
                <a:solidFill>
                  <a:schemeClr val="accent5">
                    <a:lumMod val="50000"/>
                  </a:schemeClr>
                </a:solidFill>
                <a:latin typeface="Arial" panose="020B0604020202020204" pitchFamily="34" charset="0"/>
                <a:cs typeface="Arial" panose="020B0604020202020204" pitchFamily="34" charset="0"/>
              </a:rPr>
              <a:t>to intervene due to skills deficit (action </a:t>
            </a:r>
            <a:r>
              <a:rPr lang="en-US" sz="2800" dirty="0" smtClean="0">
                <a:solidFill>
                  <a:schemeClr val="accent5">
                    <a:lumMod val="50000"/>
                  </a:schemeClr>
                </a:solidFill>
                <a:latin typeface="Arial" panose="020B0604020202020204" pitchFamily="34" charset="0"/>
                <a:cs typeface="Arial" panose="020B0604020202020204" pitchFamily="34" charset="0"/>
              </a:rPr>
              <a:t>ignorance)</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Failure </a:t>
            </a:r>
            <a:r>
              <a:rPr lang="en-US" sz="2800" dirty="0">
                <a:solidFill>
                  <a:schemeClr val="accent5">
                    <a:lumMod val="50000"/>
                  </a:schemeClr>
                </a:solidFill>
                <a:latin typeface="Arial" panose="020B0604020202020204" pitchFamily="34" charset="0"/>
                <a:cs typeface="Arial" panose="020B0604020202020204" pitchFamily="34" charset="0"/>
              </a:rPr>
              <a:t>to intervene due to audience inhibition (social norms running counter to intervention) </a:t>
            </a: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Various studies have shown that women are more likely to be positive bystanders in regards to interpersonal violence  (</a:t>
            </a:r>
            <a:r>
              <a:rPr lang="en-US" sz="2800" dirty="0" smtClean="0">
                <a:latin typeface="Arial" panose="020B0604020202020204" pitchFamily="34" charset="0"/>
                <a:cs typeface="Arial" panose="020B0604020202020204" pitchFamily="34" charset="0"/>
              </a:rPr>
              <a:t>Banyard, </a:t>
            </a:r>
            <a:r>
              <a:rPr lang="en-US" sz="2800" dirty="0">
                <a:latin typeface="Arial" panose="020B0604020202020204" pitchFamily="34" charset="0"/>
                <a:cs typeface="Arial" panose="020B0604020202020204" pitchFamily="34" charset="0"/>
              </a:rPr>
              <a:t>2008). </a:t>
            </a: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Individuals with previous knowledge about sexual assault facts are also more likely to intervene (</a:t>
            </a:r>
            <a:r>
              <a:rPr lang="en-US" sz="2800" dirty="0" smtClean="0">
                <a:latin typeface="Arial" panose="020B0604020202020204" pitchFamily="34" charset="0"/>
                <a:cs typeface="Arial" panose="020B0604020202020204" pitchFamily="34" charset="0"/>
              </a:rPr>
              <a:t>Banyard, </a:t>
            </a:r>
            <a:r>
              <a:rPr lang="en-US" sz="2800" dirty="0">
                <a:latin typeface="Arial" panose="020B0604020202020204" pitchFamily="34" charset="0"/>
                <a:cs typeface="Arial" panose="020B0604020202020204" pitchFamily="34" charset="0"/>
              </a:rPr>
              <a:t>2008</a:t>
            </a:r>
            <a:r>
              <a:rPr lang="en-US" sz="2800" dirty="0" smtClean="0">
                <a:latin typeface="Arial" panose="020B0604020202020204" pitchFamily="34" charset="0"/>
                <a:cs typeface="Arial" panose="020B0604020202020204" pitchFamily="34" charset="0"/>
              </a:rPr>
              <a:t>).</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Bystanders </a:t>
            </a:r>
            <a:r>
              <a:rPr lang="en-US" sz="2800" dirty="0">
                <a:solidFill>
                  <a:schemeClr val="accent5">
                    <a:lumMod val="50000"/>
                  </a:schemeClr>
                </a:solidFill>
                <a:latin typeface="Arial" panose="020B0604020202020204" pitchFamily="34" charset="0"/>
                <a:cs typeface="Arial" panose="020B0604020202020204" pitchFamily="34" charset="0"/>
              </a:rPr>
              <a:t>that personally know a victim of sexual assault are more likely to intervene in these situations (Banyard 2008).</a:t>
            </a: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Having a greater sense of community is also associated with a greater likelihood to intervene (</a:t>
            </a:r>
            <a:r>
              <a:rPr lang="en-US" sz="2800" dirty="0" smtClean="0">
                <a:latin typeface="Arial" panose="020B0604020202020204" pitchFamily="34" charset="0"/>
                <a:cs typeface="Arial" panose="020B0604020202020204" pitchFamily="34" charset="0"/>
              </a:rPr>
              <a:t>Banyard, </a:t>
            </a:r>
            <a:r>
              <a:rPr lang="en-US" sz="2800" dirty="0">
                <a:latin typeface="Arial" panose="020B0604020202020204" pitchFamily="34" charset="0"/>
                <a:cs typeface="Arial" panose="020B0604020202020204" pitchFamily="34" charset="0"/>
              </a:rPr>
              <a:t>2008). </a:t>
            </a: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The presence of a bystander creates an environment that increases criminal perceptions that committing a crime in that situation is risky </a:t>
            </a:r>
            <a:r>
              <a:rPr lang="en-US" sz="2800" dirty="0" smtClean="0">
                <a:latin typeface="Arial" panose="020B0604020202020204" pitchFamily="34" charset="0"/>
                <a:cs typeface="Arial" panose="020B0604020202020204" pitchFamily="34" charset="0"/>
              </a:rPr>
              <a:t>(Banyard, Plante, &amp; Moynihan, 2004).</a:t>
            </a:r>
            <a:endParaRPr lang="en-US" sz="2800" dirty="0">
              <a:latin typeface="Arial" panose="020B0604020202020204" pitchFamily="34" charset="0"/>
              <a:cs typeface="Arial" panose="020B0604020202020204" pitchFamily="34" charset="0"/>
            </a:endParaRP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However</a:t>
            </a:r>
            <a:r>
              <a:rPr lang="en-US" sz="2800" dirty="0">
                <a:solidFill>
                  <a:schemeClr val="accent5">
                    <a:lumMod val="50000"/>
                  </a:schemeClr>
                </a:solidFill>
                <a:latin typeface="Arial" panose="020B0604020202020204" pitchFamily="34" charset="0"/>
                <a:cs typeface="Arial" panose="020B0604020202020204" pitchFamily="34" charset="0"/>
              </a:rPr>
              <a:t>, many bystanders report a failure to intervene in situations of sexual </a:t>
            </a:r>
            <a:r>
              <a:rPr lang="en-US" sz="2800" dirty="0" smtClean="0">
                <a:solidFill>
                  <a:schemeClr val="accent5">
                    <a:lumMod val="50000"/>
                  </a:schemeClr>
                </a:solidFill>
                <a:latin typeface="Arial" panose="020B0604020202020204" pitchFamily="34" charset="0"/>
                <a:cs typeface="Arial" panose="020B0604020202020204" pitchFamily="34" charset="0"/>
              </a:rPr>
              <a:t>assault</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How </a:t>
            </a:r>
            <a:r>
              <a:rPr lang="en-US" sz="2800" dirty="0">
                <a:solidFill>
                  <a:schemeClr val="accent5">
                    <a:lumMod val="50000"/>
                  </a:schemeClr>
                </a:solidFill>
                <a:latin typeface="Arial" panose="020B0604020202020204" pitchFamily="34" charset="0"/>
                <a:cs typeface="Arial" panose="020B0604020202020204" pitchFamily="34" charset="0"/>
              </a:rPr>
              <a:t>can we create a society that encourages a greater likelihood of bystander intervention?</a:t>
            </a:r>
          </a:p>
          <a:p>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endParaRPr lang="en-US" sz="2800" dirty="0">
              <a:latin typeface="Arial" panose="020B0604020202020204" pitchFamily="34" charset="0"/>
              <a:cs typeface="Arial" panose="020B0604020202020204" pitchFamily="34" charset="0"/>
            </a:endParaRPr>
          </a:p>
        </p:txBody>
      </p:sp>
      <p:sp>
        <p:nvSpPr>
          <p:cNvPr id="5" name="Text Placeholder 4"/>
          <p:cNvSpPr>
            <a:spLocks noGrp="1"/>
          </p:cNvSpPr>
          <p:nvPr>
            <p:ph type="body" sz="quarter" idx="20"/>
          </p:nvPr>
        </p:nvSpPr>
        <p:spPr>
          <a:xfrm>
            <a:off x="942077" y="10393636"/>
            <a:ext cx="13573125" cy="754045"/>
          </a:xfrm>
        </p:spPr>
        <p:txBody>
          <a:bodyPr/>
          <a:lstStyle/>
          <a:p>
            <a:r>
              <a:rPr lang="en-US" dirty="0" smtClean="0"/>
              <a:t>Literature Review</a:t>
            </a:r>
            <a:endParaRPr lang="en-US" dirty="0"/>
          </a:p>
        </p:txBody>
      </p:sp>
      <p:sp>
        <p:nvSpPr>
          <p:cNvPr id="7" name="Text Placeholder 6"/>
          <p:cNvSpPr>
            <a:spLocks noGrp="1"/>
          </p:cNvSpPr>
          <p:nvPr>
            <p:ph type="body" sz="quarter" idx="22"/>
          </p:nvPr>
        </p:nvSpPr>
        <p:spPr>
          <a:xfrm>
            <a:off x="15295568" y="21484522"/>
            <a:ext cx="13571534" cy="754045"/>
          </a:xfrm>
        </p:spPr>
        <p:txBody>
          <a:bodyPr/>
          <a:lstStyle/>
          <a:p>
            <a:r>
              <a:rPr lang="en-US" dirty="0" smtClean="0"/>
              <a:t>Results</a:t>
            </a:r>
            <a:endParaRPr lang="en-US" dirty="0"/>
          </a:p>
        </p:txBody>
      </p:sp>
      <p:sp>
        <p:nvSpPr>
          <p:cNvPr id="8" name="Text Placeholder 7"/>
          <p:cNvSpPr>
            <a:spLocks noGrp="1"/>
          </p:cNvSpPr>
          <p:nvPr>
            <p:ph type="body" sz="quarter" idx="23"/>
          </p:nvPr>
        </p:nvSpPr>
        <p:spPr>
          <a:xfrm>
            <a:off x="15162215" y="6295353"/>
            <a:ext cx="13571537" cy="17352420"/>
          </a:xfrm>
        </p:spPr>
        <p:txBody>
          <a:bodyPr/>
          <a:lstStyle/>
          <a:p>
            <a:pPr fontAlgn="base"/>
            <a:r>
              <a:rPr lang="en-US" sz="2800" u="sng" dirty="0" smtClean="0">
                <a:latin typeface="Arial" panose="020B0604020202020204" pitchFamily="34" charset="0"/>
                <a:cs typeface="Arial" panose="020B0604020202020204" pitchFamily="34" charset="0"/>
              </a:rPr>
              <a:t>Procedure</a:t>
            </a:r>
          </a:p>
          <a:p>
            <a:pPr marL="457200" indent="-457200" fontAlgn="base">
              <a:buFont typeface="Arial" panose="020B0604020202020204" pitchFamily="34" charset="0"/>
              <a:buChar char="•"/>
            </a:pPr>
            <a:r>
              <a:rPr lang="en-US" sz="2800" dirty="0" smtClean="0">
                <a:latin typeface="Arial" panose="020B0604020202020204" pitchFamily="34" charset="0"/>
                <a:cs typeface="Arial" panose="020B0604020202020204" pitchFamily="34" charset="0"/>
              </a:rPr>
              <a:t>In-person, pen and paper, surveys were given to 3188 students in 25 different high schools in New Hampshire, Maine, and Massachusetts</a:t>
            </a:r>
          </a:p>
          <a:p>
            <a:pPr marL="457200" indent="-457200" fontAlgn="base">
              <a:buFont typeface="Arial" panose="020B0604020202020204" pitchFamily="34" charset="0"/>
              <a:buChar char="•"/>
            </a:pPr>
            <a:r>
              <a:rPr lang="en-US" sz="2800" dirty="0" smtClean="0">
                <a:latin typeface="Arial" panose="020B0604020202020204" pitchFamily="34" charset="0"/>
                <a:cs typeface="Arial" panose="020B0604020202020204" pitchFamily="34" charset="0"/>
              </a:rPr>
              <a:t>A passive consent approach was used with parents; assent was received from students</a:t>
            </a:r>
          </a:p>
          <a:p>
            <a:pPr marL="1943025" lvl="1" indent="-457200" fontAlgn="base">
              <a:buFont typeface="Courier New" panose="02070309020205020404" pitchFamily="49" charset="0"/>
              <a:buChar char="o"/>
            </a:pPr>
            <a:r>
              <a:rPr lang="en-US" sz="2800" dirty="0" smtClean="0">
                <a:solidFill>
                  <a:schemeClr val="accent5">
                    <a:lumMod val="50000"/>
                  </a:schemeClr>
                </a:solidFill>
                <a:latin typeface="Arial" panose="020B0604020202020204" pitchFamily="34" charset="0"/>
                <a:cs typeface="Arial" panose="020B0604020202020204" pitchFamily="34" charset="0"/>
              </a:rPr>
              <a:t>Both student participants and their parents could choose to opt out of participating in study</a:t>
            </a:r>
          </a:p>
          <a:p>
            <a:pPr marL="457200" indent="-457200" fontAlgn="base">
              <a:buFont typeface="Arial" panose="020B0604020202020204" pitchFamily="34" charset="0"/>
              <a:buChar char="•"/>
            </a:pPr>
            <a:r>
              <a:rPr lang="en-US" sz="2800" dirty="0" smtClean="0">
                <a:latin typeface="Arial" panose="020B0604020202020204" pitchFamily="34" charset="0"/>
                <a:cs typeface="Arial" panose="020B0604020202020204" pitchFamily="34" charset="0"/>
              </a:rPr>
              <a:t>The current study includes baseline data that is part of a year-long longitudinal survey</a:t>
            </a: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Assessed multiple factors related to sexual assault and relationship abuse; this portion of the study focused primarily on barriers to bystander intervention</a:t>
            </a:r>
          </a:p>
          <a:p>
            <a:pPr marL="1943025" lvl="1" indent="-457200" fontAlgn="base">
              <a:buFont typeface="Courier New" panose="02070309020205020404" pitchFamily="49" charset="0"/>
              <a:buChar char="o"/>
            </a:pPr>
            <a:r>
              <a:rPr lang="en-US" sz="2800" i="1" dirty="0">
                <a:solidFill>
                  <a:schemeClr val="accent5">
                    <a:lumMod val="50000"/>
                  </a:schemeClr>
                </a:solidFill>
                <a:latin typeface="Arial" panose="020B0604020202020204" pitchFamily="34" charset="0"/>
                <a:cs typeface="Arial" panose="020B0604020202020204" pitchFamily="34" charset="0"/>
              </a:rPr>
              <a:t>“I might get in trouble if I help.”</a:t>
            </a:r>
          </a:p>
          <a:p>
            <a:pPr marL="1943025" lvl="1" indent="-457200" fontAlgn="base">
              <a:buFont typeface="Courier New" panose="02070309020205020404" pitchFamily="49" charset="0"/>
              <a:buChar char="o"/>
            </a:pPr>
            <a:r>
              <a:rPr lang="en-US" sz="2800" i="1" dirty="0">
                <a:solidFill>
                  <a:schemeClr val="accent5">
                    <a:lumMod val="50000"/>
                  </a:schemeClr>
                </a:solidFill>
                <a:latin typeface="Arial" panose="020B0604020202020204" pitchFamily="34" charset="0"/>
                <a:cs typeface="Arial" panose="020B0604020202020204" pitchFamily="34" charset="0"/>
              </a:rPr>
              <a:t>“I could get physically hurt by helping</a:t>
            </a:r>
            <a:r>
              <a:rPr lang="en-US" sz="2800" i="1" dirty="0" smtClean="0">
                <a:solidFill>
                  <a:schemeClr val="accent5">
                    <a:lumMod val="50000"/>
                  </a:schemeClr>
                </a:solidFill>
                <a:latin typeface="Arial" panose="020B0604020202020204" pitchFamily="34" charset="0"/>
                <a:cs typeface="Arial" panose="020B0604020202020204" pitchFamily="34" charset="0"/>
              </a:rPr>
              <a:t>.”</a:t>
            </a:r>
            <a:endParaRPr lang="en-US" sz="2800" dirty="0" smtClean="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r>
              <a:rPr lang="en-US" sz="2800" dirty="0" smtClean="0">
                <a:latin typeface="Arial" panose="020B0604020202020204" pitchFamily="34" charset="0"/>
                <a:cs typeface="Arial" panose="020B0604020202020204" pitchFamily="34" charset="0"/>
              </a:rPr>
              <a:t>Students </a:t>
            </a:r>
            <a:r>
              <a:rPr lang="en-US" sz="2800" dirty="0">
                <a:latin typeface="Arial" panose="020B0604020202020204" pitchFamily="34" charset="0"/>
                <a:cs typeface="Arial" panose="020B0604020202020204" pitchFamily="34" charset="0"/>
              </a:rPr>
              <a:t>completed a number of related measures </a:t>
            </a:r>
            <a:r>
              <a:rPr lang="en-US" sz="2800" dirty="0" smtClean="0">
                <a:latin typeface="Arial" panose="020B0604020202020204" pitchFamily="34" charset="0"/>
                <a:cs typeface="Arial" panose="020B0604020202020204" pitchFamily="34" charset="0"/>
              </a:rPr>
              <a:t>(i.e</a:t>
            </a:r>
            <a:r>
              <a:rPr lang="en-US" sz="2800" dirty="0">
                <a:latin typeface="Arial" panose="020B0604020202020204" pitchFamily="34" charset="0"/>
                <a:cs typeface="Arial" panose="020B0604020202020204" pitchFamily="34" charset="0"/>
              </a:rPr>
              <a:t>. Knowledge of the topic; A Rape Myth Acceptance Scale) to assess correlations with perceived barriers</a:t>
            </a:r>
            <a:endParaRPr lang="en-US" sz="2800" dirty="0" smtClean="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r>
              <a:rPr lang="en-US" sz="2800" dirty="0" smtClean="0">
                <a:latin typeface="Arial" panose="020B0604020202020204" pitchFamily="34" charset="0"/>
                <a:cs typeface="Arial" panose="020B0604020202020204" pitchFamily="34" charset="0"/>
              </a:rPr>
              <a:t>Students were given a debriefing form that included contact information for local resources</a:t>
            </a:r>
          </a:p>
          <a:p>
            <a:pPr marL="457200" indent="-457200" fontAlgn="base">
              <a:buFont typeface="Arial" panose="020B0604020202020204" pitchFamily="34" charset="0"/>
              <a:buChar char="•"/>
            </a:pPr>
            <a:r>
              <a:rPr lang="en-US" sz="2800" dirty="0" smtClean="0">
                <a:latin typeface="Arial" panose="020B0604020202020204" pitchFamily="34" charset="0"/>
                <a:cs typeface="Arial" panose="020B0604020202020204" pitchFamily="34" charset="0"/>
              </a:rPr>
              <a:t>Approved by the University of New Hampshire’s Internal Review Board and meets their requirements for research with human subjects</a:t>
            </a:r>
          </a:p>
          <a:p>
            <a:pPr fontAlgn="base"/>
            <a:endParaRPr lang="en-US" sz="2800" dirty="0" smtClean="0">
              <a:latin typeface="Arial" panose="020B0604020202020204" pitchFamily="34" charset="0"/>
              <a:cs typeface="Arial" panose="020B0604020202020204" pitchFamily="34" charset="0"/>
            </a:endParaRPr>
          </a:p>
          <a:p>
            <a:r>
              <a:rPr lang="en-US" sz="2800" u="sng" dirty="0" smtClean="0">
                <a:latin typeface="Arial" panose="020B0604020202020204" pitchFamily="34" charset="0"/>
                <a:cs typeface="Arial" panose="020B0604020202020204" pitchFamily="34" charset="0"/>
              </a:rPr>
              <a:t>Participant Demographics</a:t>
            </a:r>
            <a:endParaRPr lang="en-US" sz="2800" dirty="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Participants identified as male (40.9%) , female (42.6%), and other (0.8%).</a:t>
            </a: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Participants were between the ages of 13 and 19</a:t>
            </a:r>
          </a:p>
          <a:p>
            <a:pPr lvl="1" fontAlgn="base">
              <a:buFont typeface="Courier New" panose="02070309020205020404" pitchFamily="49" charset="0"/>
              <a:buChar char="o"/>
            </a:pPr>
            <a:r>
              <a:rPr lang="en-US" sz="2800" dirty="0">
                <a:solidFill>
                  <a:schemeClr val="accent5">
                    <a:lumMod val="50000"/>
                  </a:schemeClr>
                </a:solidFill>
                <a:latin typeface="Arial" panose="020B0604020202020204" pitchFamily="34" charset="0"/>
                <a:cs typeface="Arial" panose="020B0604020202020204" pitchFamily="34" charset="0"/>
              </a:rPr>
              <a:t>0.2% were thirteen, 12.4% were fourteen,  26.7% were fifteen years old, 22.2% were sixteen, 15.8% were seventeen, 6.8% were eighteen, 0.4% were nineteen, and 0.1% were other</a:t>
            </a: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Participants were in ninth grade (25.2%), tenth grade (27.5%) , eleventh grade (17.3%), and twelfth grade (14.3%)</a:t>
            </a:r>
          </a:p>
          <a:p>
            <a:pPr marL="457200" indent="-457200" fontAlgn="base">
              <a:buFont typeface="Arial" panose="020B0604020202020204" pitchFamily="34" charset="0"/>
              <a:buChar char="•"/>
            </a:pPr>
            <a:r>
              <a:rPr lang="en-US" sz="2800" dirty="0">
                <a:latin typeface="Arial" panose="020B0604020202020204" pitchFamily="34" charset="0"/>
                <a:cs typeface="Arial" panose="020B0604020202020204" pitchFamily="34" charset="0"/>
              </a:rPr>
              <a:t>Participants were American Indian/Alaskan Native/Native American (1.3%), Asian (3.4%), Black/African American (2.2%), Hispanic or Latino (2.7%), white (71.8</a:t>
            </a:r>
            <a:r>
              <a:rPr lang="en-US" sz="2800" dirty="0" smtClean="0">
                <a:latin typeface="Arial" panose="020B0604020202020204" pitchFamily="34" charset="0"/>
                <a:cs typeface="Arial" panose="020B0604020202020204" pitchFamily="34" charset="0"/>
              </a:rPr>
              <a:t>%),and </a:t>
            </a:r>
            <a:r>
              <a:rPr lang="en-US" sz="2800" dirty="0">
                <a:latin typeface="Arial" panose="020B0604020202020204" pitchFamily="34" charset="0"/>
                <a:cs typeface="Arial" panose="020B0604020202020204" pitchFamily="34" charset="0"/>
              </a:rPr>
              <a:t>other (1.5%) </a:t>
            </a:r>
          </a:p>
          <a:p>
            <a:endParaRPr lang="en-US" sz="2800" dirty="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endParaRPr lang="en-US" sz="2800" dirty="0" smtClean="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endParaRPr lang="en-US" sz="2800" dirty="0" smtClean="0">
              <a:latin typeface="Arial" panose="020B0604020202020204" pitchFamily="34" charset="0"/>
              <a:cs typeface="Arial" panose="020B0604020202020204" pitchFamily="34" charset="0"/>
            </a:endParaRPr>
          </a:p>
          <a:p>
            <a:endParaRPr lang="en-US" sz="2800" dirty="0">
              <a:latin typeface="Arial" panose="020B0604020202020204" pitchFamily="34" charset="0"/>
              <a:cs typeface="Arial" panose="020B0604020202020204" pitchFamily="34" charset="0"/>
            </a:endParaRPr>
          </a:p>
        </p:txBody>
      </p:sp>
      <p:sp>
        <p:nvSpPr>
          <p:cNvPr id="9" name="Text Placeholder 8"/>
          <p:cNvSpPr>
            <a:spLocks noGrp="1"/>
          </p:cNvSpPr>
          <p:nvPr>
            <p:ph type="body" sz="quarter" idx="24"/>
          </p:nvPr>
        </p:nvSpPr>
        <p:spPr/>
        <p:txBody>
          <a:bodyPr/>
          <a:lstStyle/>
          <a:p>
            <a:r>
              <a:rPr lang="en-US" dirty="0" smtClean="0"/>
              <a:t>Methods</a:t>
            </a:r>
            <a:endParaRPr lang="en-US" dirty="0"/>
          </a:p>
        </p:txBody>
      </p:sp>
      <p:sp>
        <p:nvSpPr>
          <p:cNvPr id="10" name="Text Placeholder 9"/>
          <p:cNvSpPr>
            <a:spLocks noGrp="1"/>
          </p:cNvSpPr>
          <p:nvPr>
            <p:ph type="body" sz="quarter" idx="25"/>
          </p:nvPr>
        </p:nvSpPr>
        <p:spPr/>
        <p:txBody>
          <a:bodyPr/>
          <a:lstStyle/>
          <a:p>
            <a:r>
              <a:rPr lang="en-US" dirty="0" smtClean="0"/>
              <a:t>Results</a:t>
            </a:r>
            <a:endParaRPr lang="en-US" dirty="0"/>
          </a:p>
        </p:txBody>
      </p:sp>
      <p:sp>
        <p:nvSpPr>
          <p:cNvPr id="11" name="Text Placeholder 10"/>
          <p:cNvSpPr>
            <a:spLocks noGrp="1"/>
          </p:cNvSpPr>
          <p:nvPr>
            <p:ph type="body" sz="quarter" idx="26"/>
          </p:nvPr>
        </p:nvSpPr>
        <p:spPr>
          <a:xfrm>
            <a:off x="29385677" y="6047703"/>
            <a:ext cx="13576029" cy="10704447"/>
          </a:xfrm>
        </p:spPr>
        <p:txBody>
          <a:bodyPr/>
          <a:lstStyle/>
          <a:p>
            <a:r>
              <a:rPr lang="en-US" u="sng" dirty="0" smtClean="0">
                <a:latin typeface="Arial" panose="020B0604020202020204" pitchFamily="34" charset="0"/>
                <a:cs typeface="Arial" panose="020B0604020202020204" pitchFamily="34" charset="0"/>
              </a:rPr>
              <a:t>Frequencies – Negative Indicators of Barrier Perception</a:t>
            </a:r>
            <a:endParaRPr lang="en-US" dirty="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r>
              <a:rPr lang="en-US" dirty="0">
                <a:latin typeface="Arial" panose="020B0604020202020204" pitchFamily="34" charset="0"/>
                <a:cs typeface="Arial" panose="020B0604020202020204" pitchFamily="34" charset="0"/>
              </a:rPr>
              <a:t>43.7% of participants agreed or strongly agreed with the statement “I might get in trouble if I help”</a:t>
            </a:r>
          </a:p>
          <a:p>
            <a:pPr marL="457200" indent="-457200" fontAlgn="base">
              <a:buFont typeface="Arial" panose="020B0604020202020204" pitchFamily="34" charset="0"/>
              <a:buChar char="•"/>
            </a:pPr>
            <a:r>
              <a:rPr lang="en-US" dirty="0">
                <a:latin typeface="Arial" panose="020B0604020202020204" pitchFamily="34" charset="0"/>
                <a:cs typeface="Arial" panose="020B0604020202020204" pitchFamily="34" charset="0"/>
              </a:rPr>
              <a:t>51.3% of students agreed or strongly agreed with the statement “It might not be serious enough for me to need to help.”</a:t>
            </a:r>
          </a:p>
          <a:p>
            <a:pPr marL="457200" indent="-457200" fontAlgn="base">
              <a:buFont typeface="Arial" panose="020B0604020202020204" pitchFamily="34" charset="0"/>
              <a:buChar char="•"/>
            </a:pPr>
            <a:r>
              <a:rPr lang="en-US" dirty="0">
                <a:latin typeface="Arial" panose="020B0604020202020204" pitchFamily="34" charset="0"/>
                <a:cs typeface="Arial" panose="020B0604020202020204" pitchFamily="34" charset="0"/>
              </a:rPr>
              <a:t>50.9% of students agreed or strongly agreed with the statement “People will think I am trying to get involved with drama if I help.” </a:t>
            </a:r>
            <a:endParaRPr lang="en-US" dirty="0" smtClean="0">
              <a:latin typeface="Arial" panose="020B0604020202020204" pitchFamily="34" charset="0"/>
              <a:cs typeface="Arial" panose="020B0604020202020204" pitchFamily="34" charset="0"/>
            </a:endParaRPr>
          </a:p>
          <a:p>
            <a:pPr fontAlgn="base"/>
            <a:endParaRPr lang="en-US" dirty="0" smtClean="0">
              <a:latin typeface="Arial" panose="020B0604020202020204" pitchFamily="34" charset="0"/>
              <a:cs typeface="Arial" panose="020B0604020202020204" pitchFamily="34" charset="0"/>
            </a:endParaRPr>
          </a:p>
          <a:p>
            <a:pPr fontAlgn="base"/>
            <a:r>
              <a:rPr lang="en-US" u="sng" dirty="0" smtClean="0">
                <a:latin typeface="Arial" panose="020B0604020202020204" pitchFamily="34" charset="0"/>
                <a:cs typeface="Arial" panose="020B0604020202020204" pitchFamily="34" charset="0"/>
              </a:rPr>
              <a:t>Frequencies – Positive Indicators of Barrier Perception</a:t>
            </a:r>
            <a:r>
              <a:rPr lang="en-US" dirty="0" smtClean="0">
                <a:latin typeface="Arial" panose="020B0604020202020204" pitchFamily="34" charset="0"/>
                <a:cs typeface="Arial" panose="020B0604020202020204" pitchFamily="34" charset="0"/>
              </a:rPr>
              <a:t> (Displayed in Table 1)</a:t>
            </a:r>
            <a:endParaRPr lang="en-US" dirty="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r>
              <a:rPr lang="en-US" dirty="0" smtClean="0">
                <a:latin typeface="Arial" panose="020B0604020202020204" pitchFamily="34" charset="0"/>
                <a:cs typeface="Arial" panose="020B0604020202020204" pitchFamily="34" charset="0"/>
              </a:rPr>
              <a:t>70.6% of participants agreed or strongly agreed with the statement “If I try to do something when I see sexual assault or relationship abuse, I can keep someone from being hurt.”</a:t>
            </a:r>
          </a:p>
          <a:p>
            <a:pPr marL="457200" indent="-457200" fontAlgn="base">
              <a:buFont typeface="Arial" panose="020B0604020202020204" pitchFamily="34" charset="0"/>
              <a:buChar char="•"/>
            </a:pPr>
            <a:r>
              <a:rPr lang="en-US" dirty="0" smtClean="0">
                <a:latin typeface="Arial" panose="020B0604020202020204" pitchFamily="34" charset="0"/>
                <a:cs typeface="Arial" panose="020B0604020202020204" pitchFamily="34" charset="0"/>
              </a:rPr>
              <a:t>72.8% of participants agreed or strongly agreed with the statement “It is important for all students to be part of keeping everyone safe.”</a:t>
            </a:r>
          </a:p>
          <a:p>
            <a:pPr marL="457200" indent="-457200" fontAlgn="base">
              <a:buFont typeface="Arial" panose="020B0604020202020204" pitchFamily="34" charset="0"/>
              <a:buChar char="•"/>
            </a:pPr>
            <a:r>
              <a:rPr lang="en-US" dirty="0" smtClean="0">
                <a:latin typeface="Arial" panose="020B0604020202020204" pitchFamily="34" charset="0"/>
                <a:cs typeface="Arial" panose="020B0604020202020204" pitchFamily="34" charset="0"/>
              </a:rPr>
              <a:t>67.5% of participants agreed or strongly agreed with the statement “Even if I don’t know the person, I can still help.”</a:t>
            </a:r>
          </a:p>
          <a:p>
            <a:pPr fontAlgn="base"/>
            <a:endParaRPr lang="en-US" dirty="0">
              <a:latin typeface="Arial" panose="020B0604020202020204" pitchFamily="34" charset="0"/>
              <a:cs typeface="Arial" panose="020B0604020202020204" pitchFamily="34" charset="0"/>
            </a:endParaRPr>
          </a:p>
          <a:p>
            <a:r>
              <a:rPr lang="en-US" u="sng" dirty="0" smtClean="0">
                <a:latin typeface="Arial" panose="020B0604020202020204" pitchFamily="34" charset="0"/>
                <a:cs typeface="Arial" panose="020B0604020202020204" pitchFamily="34" charset="0"/>
              </a:rPr>
              <a:t>Correlations</a:t>
            </a:r>
            <a:endParaRPr lang="en-US" dirty="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r>
              <a:rPr lang="en-US" dirty="0" smtClean="0">
                <a:latin typeface="Arial" panose="020B0604020202020204" pitchFamily="34" charset="0"/>
                <a:cs typeface="Arial" panose="020B0604020202020204" pitchFamily="34" charset="0"/>
              </a:rPr>
              <a:t>Results show (displayed in Table 2) that as knowledge of the topic increased, students perceived </a:t>
            </a:r>
            <a:r>
              <a:rPr lang="en-US" dirty="0" smtClean="0">
                <a:latin typeface="Arial" panose="020B0604020202020204" pitchFamily="34" charset="0"/>
                <a:cs typeface="Arial" panose="020B0604020202020204" pitchFamily="34" charset="0"/>
              </a:rPr>
              <a:t>more</a:t>
            </a:r>
            <a:r>
              <a:rPr lang="en-US" dirty="0" smtClean="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bystander barriers to intervention (r= .064, p &lt; .05).</a:t>
            </a:r>
            <a:endParaRPr lang="en-US" dirty="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r>
              <a:rPr lang="en-US" dirty="0" smtClean="0">
                <a:latin typeface="Arial" panose="020B0604020202020204" pitchFamily="34" charset="0"/>
                <a:cs typeface="Arial" panose="020B0604020202020204" pitchFamily="34" charset="0"/>
              </a:rPr>
              <a:t>As rape myth endorsement decreased, </a:t>
            </a:r>
            <a:r>
              <a:rPr lang="en-US" dirty="0" smtClean="0">
                <a:latin typeface="Arial" panose="020B0604020202020204" pitchFamily="34" charset="0"/>
                <a:cs typeface="Arial" panose="020B0604020202020204" pitchFamily="34" charset="0"/>
              </a:rPr>
              <a:t>students </a:t>
            </a:r>
            <a:r>
              <a:rPr lang="en-US" dirty="0" smtClean="0">
                <a:latin typeface="Arial" panose="020B0604020202020204" pitchFamily="34" charset="0"/>
                <a:cs typeface="Arial" panose="020B0604020202020204" pitchFamily="34" charset="0"/>
              </a:rPr>
              <a:t>perceived less bystander barriers to intervention (r= .079, p &lt; .05). </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2" name="Text Placeholder 11"/>
          <p:cNvSpPr>
            <a:spLocks noGrp="1"/>
          </p:cNvSpPr>
          <p:nvPr>
            <p:ph type="body" sz="quarter" idx="27"/>
          </p:nvPr>
        </p:nvSpPr>
        <p:spPr>
          <a:xfrm>
            <a:off x="29400773" y="17986320"/>
            <a:ext cx="13576029" cy="754045"/>
          </a:xfrm>
        </p:spPr>
        <p:txBody>
          <a:bodyPr/>
          <a:lstStyle/>
          <a:p>
            <a:r>
              <a:rPr lang="en-US" dirty="0" smtClean="0"/>
              <a:t>Discussion</a:t>
            </a:r>
            <a:endParaRPr lang="en-US" dirty="0"/>
          </a:p>
        </p:txBody>
      </p:sp>
      <p:sp>
        <p:nvSpPr>
          <p:cNvPr id="13" name="Text Placeholder 12"/>
          <p:cNvSpPr>
            <a:spLocks noGrp="1"/>
          </p:cNvSpPr>
          <p:nvPr>
            <p:ph type="body" sz="quarter" idx="28"/>
          </p:nvPr>
        </p:nvSpPr>
        <p:spPr>
          <a:xfrm>
            <a:off x="29380645" y="17889900"/>
            <a:ext cx="13581061" cy="9504118"/>
          </a:xfrm>
        </p:spPr>
        <p:txBody>
          <a:bodyPr/>
          <a:lstStyle/>
          <a:p>
            <a:r>
              <a:rPr lang="en-US" dirty="0" smtClean="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study examined intervention behaviors of high school students in </a:t>
            </a:r>
            <a:r>
              <a:rPr lang="en-US" dirty="0" smtClean="0">
                <a:latin typeface="Arial" panose="020B0604020202020204" pitchFamily="34" charset="0"/>
                <a:cs typeface="Arial" panose="020B0604020202020204" pitchFamily="34" charset="0"/>
              </a:rPr>
              <a:t>situations of relationship abuse and sexual assault, </a:t>
            </a:r>
            <a:r>
              <a:rPr lang="en-US" dirty="0">
                <a:latin typeface="Arial" panose="020B0604020202020204" pitchFamily="34" charset="0"/>
                <a:cs typeface="Arial" panose="020B0604020202020204" pitchFamily="34" charset="0"/>
              </a:rPr>
              <a:t>and more specifically, their perceptions of intervention barriers. The three most reported barriers to intervening included “I might get in trouble if I help,” “It might not be that serious,” and, “People will think I am trying to get involved with drama if I help,” suggesting that the greatest preventative factors to intervening for high school students, according to this study, are an inability to recognize the seriousness and how others will react to their involvement. These </a:t>
            </a:r>
            <a:r>
              <a:rPr lang="en-US" dirty="0" smtClean="0">
                <a:latin typeface="Arial" panose="020B0604020202020204" pitchFamily="34" charset="0"/>
                <a:cs typeface="Arial" panose="020B0604020202020204" pitchFamily="34" charset="0"/>
              </a:rPr>
              <a:t>vary somewhat from the barriers most frequently reported by adults, meaning </a:t>
            </a:r>
            <a:r>
              <a:rPr lang="en-US" dirty="0">
                <a:latin typeface="Arial" panose="020B0604020202020204" pitchFamily="34" charset="0"/>
                <a:cs typeface="Arial" panose="020B0604020202020204" pitchFamily="34" charset="0"/>
              </a:rPr>
              <a:t>that high school students may see bystander intervention differently than college students or adults, and future bystander intervention programs aimed towards high school students may need to address these considerations. In particular, fear of being involved with drama appears to be a salient concern for high school students, and therefore should be included as a topic in bystander prevention programming. </a:t>
            </a:r>
          </a:p>
          <a:p>
            <a:r>
              <a:rPr lang="en-US" dirty="0" smtClean="0">
                <a:latin typeface="Arial" panose="020B0604020202020204" pitchFamily="34" charset="0"/>
                <a:cs typeface="Arial" panose="020B0604020202020204" pitchFamily="34" charset="0"/>
              </a:rPr>
              <a:t>          Two </a:t>
            </a:r>
            <a:r>
              <a:rPr lang="en-US" dirty="0">
                <a:latin typeface="Arial" panose="020B0604020202020204" pitchFamily="34" charset="0"/>
                <a:cs typeface="Arial" panose="020B0604020202020204" pitchFamily="34" charset="0"/>
              </a:rPr>
              <a:t>more important findings were correlations between knowledge about the topic and perception of barriers to intervention, as well as a correlation between rape myth acceptance and perception of barriers. As expected, students who were less prone to believing rape myths were less likely to perceive barriers. Unexpectedly, students with a greater knowledge of the topic were more likely to perceive barriers. It is speculated that students who have thought more about this topic may be more aware of it’s seriousness and therefore more realistic about the realities of barriers to intervention.</a:t>
            </a:r>
          </a:p>
          <a:p>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14" name="Text Placeholder 13"/>
          <p:cNvSpPr>
            <a:spLocks noGrp="1"/>
          </p:cNvSpPr>
          <p:nvPr>
            <p:ph type="body" sz="quarter" idx="29"/>
          </p:nvPr>
        </p:nvSpPr>
        <p:spPr>
          <a:xfrm>
            <a:off x="29395741" y="26092063"/>
            <a:ext cx="13576029" cy="1437308"/>
          </a:xfrm>
        </p:spPr>
        <p:txBody>
          <a:bodyPr/>
          <a:lstStyle/>
          <a:p>
            <a:endParaRPr lang="en-US" dirty="0" smtClean="0"/>
          </a:p>
          <a:p>
            <a:r>
              <a:rPr lang="en-US" dirty="0" smtClean="0"/>
              <a:t>References</a:t>
            </a:r>
            <a:endParaRPr lang="en-US" dirty="0"/>
          </a:p>
        </p:txBody>
      </p:sp>
      <p:sp>
        <p:nvSpPr>
          <p:cNvPr id="15" name="Text Placeholder 14"/>
          <p:cNvSpPr>
            <a:spLocks noGrp="1"/>
          </p:cNvSpPr>
          <p:nvPr>
            <p:ph type="body" sz="quarter" idx="30"/>
          </p:nvPr>
        </p:nvSpPr>
        <p:spPr>
          <a:xfrm>
            <a:off x="29385677" y="27057058"/>
            <a:ext cx="13581061" cy="6001621"/>
          </a:xfrm>
        </p:spPr>
        <p:txBody>
          <a:bodyPr/>
          <a:lstStyle/>
          <a:p>
            <a:endParaRPr lang="en-US" sz="2400" dirty="0" smtClean="0">
              <a:latin typeface="Arial" panose="020B0604020202020204" pitchFamily="34" charset="0"/>
              <a:cs typeface="Arial" panose="020B0604020202020204" pitchFamily="34" charset="0"/>
            </a:endParaRPr>
          </a:p>
          <a:p>
            <a:r>
              <a:rPr lang="en-US" sz="2400" dirty="0" err="1" smtClean="0">
                <a:latin typeface="Arial" panose="020B0604020202020204" pitchFamily="34" charset="0"/>
                <a:cs typeface="Arial" panose="020B0604020202020204" pitchFamily="34" charset="0"/>
              </a:rPr>
              <a:t>Banyard</a:t>
            </a:r>
            <a:r>
              <a:rPr lang="en-US" sz="2400" dirty="0">
                <a:latin typeface="Arial" panose="020B0604020202020204" pitchFamily="34" charset="0"/>
                <a:cs typeface="Arial" panose="020B0604020202020204" pitchFamily="34" charset="0"/>
              </a:rPr>
              <a:t>, V.L. (2008). Measurement and correlates of prosocial bystander behavior: The case of interpersonal violence.  </a:t>
            </a:r>
            <a:r>
              <a:rPr lang="en-US" sz="2400" i="1" dirty="0">
                <a:latin typeface="Arial" panose="020B0604020202020204" pitchFamily="34" charset="0"/>
                <a:cs typeface="Arial" panose="020B0604020202020204" pitchFamily="34" charset="0"/>
              </a:rPr>
              <a:t>Violence and Victims, </a:t>
            </a:r>
            <a:r>
              <a:rPr lang="en-US" sz="2400" dirty="0">
                <a:latin typeface="Arial" panose="020B0604020202020204" pitchFamily="34" charset="0"/>
                <a:cs typeface="Arial" panose="020B0604020202020204" pitchFamily="34" charset="0"/>
              </a:rPr>
              <a:t>23 (1), 83-97.</a:t>
            </a:r>
          </a:p>
          <a:p>
            <a:r>
              <a:rPr lang="en-US" sz="2400" dirty="0">
                <a:latin typeface="Arial" panose="020B0604020202020204" pitchFamily="34" charset="0"/>
                <a:cs typeface="Arial" panose="020B0604020202020204" pitchFamily="34" charset="0"/>
              </a:rPr>
              <a:t>Banyard, V. L., Plante, E. G., &amp; Moynihan, M. M. (2004). Bystander education: Bringing a broader community perspective to sexual violence prevention. </a:t>
            </a:r>
            <a:r>
              <a:rPr lang="en-US" sz="2400" i="1" dirty="0">
                <a:latin typeface="Arial" panose="020B0604020202020204" pitchFamily="34" charset="0"/>
                <a:cs typeface="Arial" panose="020B0604020202020204" pitchFamily="34" charset="0"/>
              </a:rPr>
              <a:t>Journal of Community Psychology</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32</a:t>
            </a:r>
            <a:r>
              <a:rPr lang="en-US" sz="2400" dirty="0">
                <a:latin typeface="Arial" panose="020B0604020202020204" pitchFamily="34" charset="0"/>
                <a:cs typeface="Arial" panose="020B0604020202020204" pitchFamily="34" charset="0"/>
              </a:rPr>
              <a:t>(1), 61-79.</a:t>
            </a:r>
          </a:p>
          <a:p>
            <a:r>
              <a:rPr lang="en-US" sz="2400" dirty="0">
                <a:latin typeface="Arial" panose="020B0604020202020204" pitchFamily="34" charset="0"/>
                <a:cs typeface="Arial" panose="020B0604020202020204" pitchFamily="34" charset="0"/>
              </a:rPr>
              <a:t>Burns, S.M. (2009). A situational model of sexual assault prevention through bystander intervention. </a:t>
            </a:r>
            <a:r>
              <a:rPr lang="en-US" sz="2400" i="1" dirty="0">
                <a:latin typeface="Arial" panose="020B0604020202020204" pitchFamily="34" charset="0"/>
                <a:cs typeface="Arial" panose="020B0604020202020204" pitchFamily="34" charset="0"/>
              </a:rPr>
              <a:t>Sex Roles, </a:t>
            </a:r>
            <a:r>
              <a:rPr lang="en-US" sz="2400" dirty="0">
                <a:latin typeface="Arial" panose="020B0604020202020204" pitchFamily="34" charset="0"/>
                <a:cs typeface="Arial" panose="020B0604020202020204" pitchFamily="34" charset="0"/>
              </a:rPr>
              <a:t>60 (11), p 779- 792.</a:t>
            </a:r>
          </a:p>
          <a:p>
            <a:r>
              <a:rPr lang="en-US" sz="2400" dirty="0">
                <a:latin typeface="Arial" panose="020B0604020202020204" pitchFamily="34" charset="0"/>
                <a:cs typeface="Arial" panose="020B0604020202020204" pitchFamily="34" charset="0"/>
              </a:rPr>
              <a:t>Edwards, Katie; Eckstein, Robert P.; and Rodenhizer-Stampfli, Kara Anne, "Should I Say Something? Dating and Sexual Aggression Bystander Intervention Among High School Youth" (2015). </a:t>
            </a:r>
            <a:r>
              <a:rPr lang="en-US" sz="2400" i="1" dirty="0">
                <a:latin typeface="Arial" panose="020B0604020202020204" pitchFamily="34" charset="0"/>
                <a:cs typeface="Arial" panose="020B0604020202020204" pitchFamily="34" charset="0"/>
              </a:rPr>
              <a:t>The Carsey School of Public Policy at the Scholars' Repository.</a:t>
            </a:r>
            <a:r>
              <a:rPr lang="en-US" sz="2400" dirty="0">
                <a:latin typeface="Arial" panose="020B0604020202020204" pitchFamily="34" charset="0"/>
                <a:cs typeface="Arial" panose="020B0604020202020204" pitchFamily="34" charset="0"/>
              </a:rPr>
              <a:t> Paper 259. http://scholars.unh.edu/carsey/259</a:t>
            </a:r>
          </a:p>
          <a:p>
            <a:r>
              <a:rPr lang="en-US" sz="2400" dirty="0">
                <a:latin typeface="Arial" panose="020B0604020202020204" pitchFamily="34" charset="0"/>
                <a:cs typeface="Arial" panose="020B0604020202020204" pitchFamily="34" charset="0"/>
              </a:rPr>
              <a:t/>
            </a:r>
            <a:br>
              <a:rPr lang="en-US" sz="2400" dirty="0">
                <a:latin typeface="Arial" panose="020B0604020202020204" pitchFamily="34" charset="0"/>
                <a:cs typeface="Arial" panose="020B0604020202020204" pitchFamily="34" charset="0"/>
              </a:rPr>
            </a:br>
            <a:endParaRPr lang="en-US" sz="2400" dirty="0">
              <a:latin typeface="Arial" panose="020B0604020202020204" pitchFamily="34" charset="0"/>
              <a:cs typeface="Arial" panose="020B0604020202020204" pitchFamily="34" charset="0"/>
            </a:endParaRPr>
          </a:p>
        </p:txBody>
      </p:sp>
      <p:sp>
        <p:nvSpPr>
          <p:cNvPr id="16" name="Text Placeholder 15"/>
          <p:cNvSpPr>
            <a:spLocks noGrp="1"/>
          </p:cNvSpPr>
          <p:nvPr>
            <p:ph type="body" sz="quarter" idx="150"/>
          </p:nvPr>
        </p:nvSpPr>
        <p:spPr>
          <a:xfrm>
            <a:off x="5932593" y="3380974"/>
            <a:ext cx="31998968" cy="1280160"/>
          </a:xfrm>
        </p:spPr>
        <p:txBody>
          <a:bodyPr>
            <a:noAutofit/>
          </a:bodyPr>
          <a:lstStyle/>
          <a:p>
            <a:r>
              <a:rPr lang="en-US" sz="4400" dirty="0" smtClean="0"/>
              <a:t>Faculty Sponsor: Dr. Robert Eckstein</a:t>
            </a:r>
            <a:endParaRPr lang="en-US" sz="4400" dirty="0"/>
          </a:p>
        </p:txBody>
      </p:sp>
      <p:sp>
        <p:nvSpPr>
          <p:cNvPr id="17" name="Text Placeholder 16"/>
          <p:cNvSpPr>
            <a:spLocks noGrp="1"/>
          </p:cNvSpPr>
          <p:nvPr>
            <p:ph type="body" sz="quarter" idx="151"/>
          </p:nvPr>
        </p:nvSpPr>
        <p:spPr>
          <a:xfrm>
            <a:off x="5838000" y="2890619"/>
            <a:ext cx="32542544" cy="1938857"/>
          </a:xfrm>
        </p:spPr>
        <p:txBody>
          <a:bodyPr numCol="2">
            <a:noAutofit/>
          </a:bodyPr>
          <a:lstStyle/>
          <a:p>
            <a:r>
              <a:rPr lang="en-US" sz="5400" dirty="0" smtClean="0"/>
              <a:t>Lauren Guetling</a:t>
            </a:r>
          </a:p>
          <a:p>
            <a:r>
              <a:rPr lang="en-US" sz="5400" dirty="0" smtClean="0"/>
              <a:t>Anna Skedros</a:t>
            </a:r>
          </a:p>
          <a:p>
            <a:r>
              <a:rPr lang="en-US" sz="5400" dirty="0" smtClean="0"/>
              <a:t>Basmah Elfaramawi</a:t>
            </a:r>
          </a:p>
          <a:p>
            <a:r>
              <a:rPr lang="en-US" sz="5400" dirty="0" smtClean="0"/>
              <a:t>Joycelyn  Pollack</a:t>
            </a:r>
            <a:endParaRPr lang="en-US" sz="5400" dirty="0"/>
          </a:p>
        </p:txBody>
      </p:sp>
      <p:sp>
        <p:nvSpPr>
          <p:cNvPr id="18" name="Text Placeholder 17"/>
          <p:cNvSpPr>
            <a:spLocks noGrp="1"/>
          </p:cNvSpPr>
          <p:nvPr>
            <p:ph type="body" sz="quarter" idx="153"/>
          </p:nvPr>
        </p:nvSpPr>
        <p:spPr>
          <a:xfrm>
            <a:off x="5932592" y="114123"/>
            <a:ext cx="32542545" cy="3235321"/>
          </a:xfrm>
        </p:spPr>
        <p:txBody>
          <a:bodyPr>
            <a:noAutofit/>
          </a:bodyPr>
          <a:lstStyle/>
          <a:p>
            <a:r>
              <a:rPr lang="en-US" sz="8800" dirty="0" smtClean="0"/>
              <a:t>High School Students’ Perceptions of Barriers to Bystander Intervention in Cases of Sexual Assault and Relationship Abuse</a:t>
            </a:r>
            <a:endParaRPr lang="en-US" sz="8800" dirty="0"/>
          </a:p>
        </p:txBody>
      </p:sp>
      <p:sp>
        <p:nvSpPr>
          <p:cNvPr id="19" name="TextBox 18"/>
          <p:cNvSpPr txBox="1"/>
          <p:nvPr/>
        </p:nvSpPr>
        <p:spPr>
          <a:xfrm>
            <a:off x="1246189" y="29854430"/>
            <a:ext cx="12927012" cy="2893100"/>
          </a:xfrm>
          <a:prstGeom prst="rect">
            <a:avLst/>
          </a:prstGeom>
          <a:noFill/>
        </p:spPr>
        <p:txBody>
          <a:bodyPr wrap="square" rtlCol="0">
            <a:spAutoFit/>
          </a:bodyPr>
          <a:lstStyle/>
          <a:p>
            <a:r>
              <a:rPr lang="en-US" sz="2600" dirty="0">
                <a:solidFill>
                  <a:schemeClr val="accent5">
                    <a:lumMod val="50000"/>
                  </a:schemeClr>
                </a:solidFill>
                <a:latin typeface="Arial" panose="020B0604020202020204" pitchFamily="34" charset="0"/>
                <a:cs typeface="Arial" panose="020B0604020202020204" pitchFamily="34" charset="0"/>
              </a:rPr>
              <a:t>The data presented today was supported by the Grant Number, CE002542-01, funded by the Centers for Disease Control and Prevention. Its contents are solely the responsibility of the authors and do not necessarily represent the official views of the Centers for Disease Control and Prevention or the Department of Health and Human Services</a:t>
            </a:r>
          </a:p>
          <a:p>
            <a:r>
              <a:rPr lang="en-US" sz="2600" dirty="0">
                <a:solidFill>
                  <a:schemeClr val="accent5">
                    <a:lumMod val="50000"/>
                  </a:schemeClr>
                </a:solidFill>
                <a:latin typeface="Arial" panose="020B0604020202020204" pitchFamily="34" charset="0"/>
                <a:cs typeface="Arial" panose="020B0604020202020204" pitchFamily="34" charset="0"/>
              </a:rPr>
              <a:t/>
            </a:r>
            <a:br>
              <a:rPr lang="en-US" sz="2600" dirty="0">
                <a:solidFill>
                  <a:schemeClr val="accent5">
                    <a:lumMod val="50000"/>
                  </a:schemeClr>
                </a:solidFill>
                <a:latin typeface="Arial" panose="020B0604020202020204" pitchFamily="34" charset="0"/>
                <a:cs typeface="Arial" panose="020B0604020202020204" pitchFamily="34" charset="0"/>
              </a:rPr>
            </a:br>
            <a:endParaRPr lang="en-US" sz="2600" dirty="0">
              <a:solidFill>
                <a:schemeClr val="accent5">
                  <a:lumMod val="50000"/>
                </a:schemeClr>
              </a:solidFill>
              <a:latin typeface="Arial" panose="020B0604020202020204" pitchFamily="34" charset="0"/>
              <a:cs typeface="Arial" panose="020B0604020202020204" pitchFamily="34" charset="0"/>
            </a:endParaRPr>
          </a:p>
        </p:txBody>
      </p:sp>
      <p:graphicFrame>
        <p:nvGraphicFramePr>
          <p:cNvPr id="20" name="Table 19"/>
          <p:cNvGraphicFramePr>
            <a:graphicFrameLocks noGrp="1"/>
          </p:cNvGraphicFramePr>
          <p:nvPr>
            <p:extLst>
              <p:ext uri="{D42A27DB-BD31-4B8C-83A1-F6EECF244321}">
                <p14:modId xmlns:p14="http://schemas.microsoft.com/office/powerpoint/2010/main" val="45390018"/>
              </p:ext>
            </p:extLst>
          </p:nvPr>
        </p:nvGraphicFramePr>
        <p:xfrm>
          <a:off x="29978137" y="16238284"/>
          <a:ext cx="12503364" cy="1103490"/>
        </p:xfrm>
        <a:graphic>
          <a:graphicData uri="http://schemas.openxmlformats.org/drawingml/2006/table">
            <a:tbl>
              <a:tblPr firstRow="1" bandRow="1">
                <a:tableStyleId>{5C22544A-7EE6-4342-B048-85BDC9FD1C3A}</a:tableStyleId>
              </a:tblPr>
              <a:tblGrid>
                <a:gridCol w="4167788"/>
                <a:gridCol w="4167788"/>
                <a:gridCol w="4167788"/>
              </a:tblGrid>
              <a:tr h="551745">
                <a:tc>
                  <a:txBody>
                    <a:bodyPr/>
                    <a:lstStyle/>
                    <a:p>
                      <a:pPr algn="ctr"/>
                      <a:endParaRPr lang="en-US" sz="2600" dirty="0">
                        <a:latin typeface="Arial" panose="020B0604020202020204" pitchFamily="34" charset="0"/>
                        <a:cs typeface="Arial" panose="020B0604020202020204" pitchFamily="34" charset="0"/>
                      </a:endParaRPr>
                    </a:p>
                  </a:txBody>
                  <a:tcPr>
                    <a:solidFill>
                      <a:srgbClr val="00B050"/>
                    </a:solidFill>
                  </a:tcPr>
                </a:tc>
                <a:tc>
                  <a:txBody>
                    <a:bodyPr/>
                    <a:lstStyle/>
                    <a:p>
                      <a:pPr algn="ctr"/>
                      <a:r>
                        <a:rPr lang="en-US" sz="2600" dirty="0" smtClean="0">
                          <a:latin typeface="Arial" panose="020B0604020202020204" pitchFamily="34" charset="0"/>
                          <a:cs typeface="Arial" panose="020B0604020202020204" pitchFamily="34" charset="0"/>
                        </a:rPr>
                        <a:t>Knowledge</a:t>
                      </a:r>
                      <a:r>
                        <a:rPr lang="en-US" sz="2600" baseline="0" dirty="0" smtClean="0">
                          <a:latin typeface="Arial" panose="020B0604020202020204" pitchFamily="34" charset="0"/>
                          <a:cs typeface="Arial" panose="020B0604020202020204" pitchFamily="34" charset="0"/>
                        </a:rPr>
                        <a:t> of Topic</a:t>
                      </a:r>
                      <a:endParaRPr lang="en-US" sz="2600" dirty="0">
                        <a:latin typeface="Arial" panose="020B0604020202020204" pitchFamily="34" charset="0"/>
                        <a:cs typeface="Arial" panose="020B0604020202020204" pitchFamily="34" charset="0"/>
                      </a:endParaRPr>
                    </a:p>
                  </a:txBody>
                  <a:tcPr>
                    <a:solidFill>
                      <a:srgbClr val="00B050"/>
                    </a:solidFill>
                  </a:tcPr>
                </a:tc>
                <a:tc>
                  <a:txBody>
                    <a:bodyPr/>
                    <a:lstStyle/>
                    <a:p>
                      <a:pPr algn="ctr"/>
                      <a:r>
                        <a:rPr lang="en-US" sz="2600" dirty="0" smtClean="0">
                          <a:latin typeface="Arial" panose="020B0604020202020204" pitchFamily="34" charset="0"/>
                          <a:cs typeface="Arial" panose="020B0604020202020204" pitchFamily="34" charset="0"/>
                        </a:rPr>
                        <a:t>Rape Myth Endorsement</a:t>
                      </a:r>
                      <a:endParaRPr lang="en-US" sz="2600" dirty="0">
                        <a:latin typeface="Arial" panose="020B0604020202020204" pitchFamily="34" charset="0"/>
                        <a:cs typeface="Arial" panose="020B0604020202020204" pitchFamily="34" charset="0"/>
                      </a:endParaRPr>
                    </a:p>
                  </a:txBody>
                  <a:tcPr>
                    <a:solidFill>
                      <a:srgbClr val="00B050"/>
                    </a:solidFill>
                  </a:tcPr>
                </a:tc>
              </a:tr>
              <a:tr h="551745">
                <a:tc>
                  <a:txBody>
                    <a:bodyPr/>
                    <a:lstStyle/>
                    <a:p>
                      <a:pPr algn="ctr"/>
                      <a:r>
                        <a:rPr lang="en-US" sz="2600" dirty="0" smtClean="0">
                          <a:latin typeface="Arial" panose="020B0604020202020204" pitchFamily="34" charset="0"/>
                          <a:cs typeface="Arial" panose="020B0604020202020204" pitchFamily="34" charset="0"/>
                        </a:rPr>
                        <a:t>Perceived Barriers</a:t>
                      </a:r>
                      <a:endParaRPr lang="en-US" sz="2600" dirty="0">
                        <a:latin typeface="Arial" panose="020B0604020202020204" pitchFamily="34" charset="0"/>
                        <a:cs typeface="Arial" panose="020B0604020202020204" pitchFamily="34" charset="0"/>
                      </a:endParaRPr>
                    </a:p>
                  </a:txBody>
                  <a:tcPr/>
                </a:tc>
                <a:tc>
                  <a:txBody>
                    <a:bodyPr/>
                    <a:lstStyle/>
                    <a:p>
                      <a:pPr algn="ctr"/>
                      <a:r>
                        <a:rPr lang="en-US" sz="2600" dirty="0" smtClean="0">
                          <a:latin typeface="Arial" panose="020B0604020202020204" pitchFamily="34" charset="0"/>
                          <a:cs typeface="Arial" panose="020B0604020202020204" pitchFamily="34" charset="0"/>
                        </a:rPr>
                        <a:t>.064</a:t>
                      </a:r>
                      <a:endParaRPr lang="en-US" sz="2600" dirty="0">
                        <a:latin typeface="Arial" panose="020B0604020202020204" pitchFamily="34" charset="0"/>
                        <a:cs typeface="Arial" panose="020B0604020202020204" pitchFamily="34" charset="0"/>
                      </a:endParaRPr>
                    </a:p>
                  </a:txBody>
                  <a:tcPr/>
                </a:tc>
                <a:tc>
                  <a:txBody>
                    <a:bodyPr/>
                    <a:lstStyle/>
                    <a:p>
                      <a:pPr algn="ctr"/>
                      <a:r>
                        <a:rPr lang="en-US" sz="2600" dirty="0" smtClean="0">
                          <a:latin typeface="Arial" panose="020B0604020202020204" pitchFamily="34" charset="0"/>
                          <a:cs typeface="Arial" panose="020B0604020202020204" pitchFamily="34" charset="0"/>
                        </a:rPr>
                        <a:t>.079</a:t>
                      </a:r>
                      <a:endParaRPr lang="en-US" sz="2600" dirty="0">
                        <a:latin typeface="Arial" panose="020B0604020202020204" pitchFamily="34" charset="0"/>
                        <a:cs typeface="Arial" panose="020B0604020202020204" pitchFamily="34" charset="0"/>
                      </a:endParaRPr>
                    </a:p>
                  </a:txBody>
                  <a:tcPr/>
                </a:tc>
              </a:tr>
            </a:tbl>
          </a:graphicData>
        </a:graphic>
      </p:graphicFrame>
      <p:graphicFrame>
        <p:nvGraphicFramePr>
          <p:cNvPr id="21" name="Chart 20"/>
          <p:cNvGraphicFramePr/>
          <p:nvPr>
            <p:extLst>
              <p:ext uri="{D42A27DB-BD31-4B8C-83A1-F6EECF244321}">
                <p14:modId xmlns:p14="http://schemas.microsoft.com/office/powerpoint/2010/main" val="1132462783"/>
              </p:ext>
            </p:extLst>
          </p:nvPr>
        </p:nvGraphicFramePr>
        <p:xfrm>
          <a:off x="15750774" y="22517293"/>
          <a:ext cx="12638981" cy="7127587"/>
        </p:xfrm>
        <a:graphic>
          <a:graphicData uri="http://schemas.openxmlformats.org/drawingml/2006/chart">
            <c:chart xmlns:c="http://schemas.openxmlformats.org/drawingml/2006/chart" xmlns:r="http://schemas.openxmlformats.org/officeDocument/2006/relationships" r:id="rId3"/>
          </a:graphicData>
        </a:graphic>
      </p:graphicFrame>
      <p:sp>
        <p:nvSpPr>
          <p:cNvPr id="22" name="TextBox 21"/>
          <p:cNvSpPr txBox="1"/>
          <p:nvPr/>
        </p:nvSpPr>
        <p:spPr>
          <a:xfrm>
            <a:off x="15878869" y="29894359"/>
            <a:ext cx="11710786" cy="492443"/>
          </a:xfrm>
          <a:prstGeom prst="rect">
            <a:avLst/>
          </a:prstGeom>
          <a:noFill/>
        </p:spPr>
        <p:txBody>
          <a:bodyPr wrap="square" rtlCol="0">
            <a:spAutoFit/>
          </a:bodyPr>
          <a:lstStyle/>
          <a:p>
            <a:r>
              <a:rPr lang="en-US" sz="2600" dirty="0" smtClean="0">
                <a:solidFill>
                  <a:schemeClr val="accent5">
                    <a:lumMod val="50000"/>
                  </a:schemeClr>
                </a:solidFill>
              </a:rPr>
              <a:t>Table 1: Positive Indicators of Barrier Perception</a:t>
            </a:r>
            <a:endParaRPr lang="en-US" sz="2600" dirty="0">
              <a:solidFill>
                <a:schemeClr val="accent5">
                  <a:lumMod val="50000"/>
                </a:schemeClr>
              </a:solidFill>
            </a:endParaRPr>
          </a:p>
        </p:txBody>
      </p:sp>
      <p:sp>
        <p:nvSpPr>
          <p:cNvPr id="23" name="TextBox 22"/>
          <p:cNvSpPr txBox="1"/>
          <p:nvPr/>
        </p:nvSpPr>
        <p:spPr>
          <a:xfrm>
            <a:off x="29978137" y="17360824"/>
            <a:ext cx="9822591" cy="492443"/>
          </a:xfrm>
          <a:prstGeom prst="rect">
            <a:avLst/>
          </a:prstGeom>
          <a:noFill/>
        </p:spPr>
        <p:txBody>
          <a:bodyPr wrap="square" rtlCol="0">
            <a:spAutoFit/>
          </a:bodyPr>
          <a:lstStyle/>
          <a:p>
            <a:r>
              <a:rPr lang="en-US" sz="2600" dirty="0" smtClean="0">
                <a:solidFill>
                  <a:schemeClr val="accent5">
                    <a:lumMod val="50000"/>
                  </a:schemeClr>
                </a:solidFill>
              </a:rPr>
              <a:t>Table 2: Correlations of Perceived Barriers</a:t>
            </a:r>
            <a:endParaRPr lang="en-US" sz="2600" dirty="0">
              <a:solidFill>
                <a:schemeClr val="accent5">
                  <a:lumMod val="50000"/>
                </a:schemeClr>
              </a:solidFill>
            </a:endParaRPr>
          </a:p>
        </p:txBody>
      </p:sp>
      <p:pic>
        <p:nvPicPr>
          <p:cNvPr id="4103" name="Picture 7" descr="http://www.anselm.edu/Images/Student%20Activities%20and%20Leadership%20Programs/7_unhlogo_web.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1401" y="375955"/>
            <a:ext cx="4274185" cy="415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218134"/>
      </p:ext>
    </p:extLst>
  </p:cSld>
  <p:clrMapOvr>
    <a:masterClrMapping/>
  </p:clrMapOvr>
  <p:timing>
    <p:tnLst>
      <p:par>
        <p:cTn id="1" dur="indefinite" restart="never" nodeType="tmRoot"/>
      </p:par>
    </p:tnLst>
  </p:timing>
</p:sld>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492</TotalTime>
  <Words>1083</Words>
  <Application>Microsoft Macintosh PowerPoint</Application>
  <PresentationFormat>Custom</PresentationFormat>
  <Paragraphs>88</Paragraphs>
  <Slides>1</Slides>
  <Notes>1</Notes>
  <HiddenSlides>0</HiddenSlides>
  <MMClips>0</MMClips>
  <ScaleCrop>false</ScaleCrop>
  <HeadingPairs>
    <vt:vector size="8" baseType="variant">
      <vt:variant>
        <vt:lpstr>Fonts Used</vt:lpstr>
      </vt:variant>
      <vt:variant>
        <vt:i4>5</vt:i4>
      </vt: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10" baseType="lpstr">
      <vt:lpstr>Calibri</vt:lpstr>
      <vt:lpstr>Courier New</vt:lpstr>
      <vt:lpstr>Times New Roman</vt:lpstr>
      <vt:lpstr>Trebuchet MS</vt:lpstr>
      <vt:lpstr>Arial</vt:lpstr>
      <vt:lpstr>36x48-Template-V2b</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Microsoft Office User</cp:lastModifiedBy>
  <cp:revision>67</cp:revision>
  <dcterms:created xsi:type="dcterms:W3CDTF">2012-02-03T19:11:35Z</dcterms:created>
  <dcterms:modified xsi:type="dcterms:W3CDTF">2016-04-19T17:00:37Z</dcterms:modified>
</cp:coreProperties>
</file>