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9377600" cy="32918400"/>
  <p:notesSz cx="7077075" cy="9363075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810" autoAdjust="0"/>
    <p:restoredTop sz="96532" autoAdjust="0"/>
  </p:normalViewPr>
  <p:slideViewPr>
    <p:cSldViewPr snapToGrid="0">
      <p:cViewPr varScale="1">
        <p:scale>
          <a:sx n="24" d="100"/>
          <a:sy n="24" d="100"/>
        </p:scale>
        <p:origin x="1626" y="126"/>
      </p:cViewPr>
      <p:guideLst>
        <p:guide orient="horz" pos="10368"/>
        <p:guide pos="1555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79725" y="702225"/>
            <a:ext cx="4718273" cy="3511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707700" y="4447450"/>
            <a:ext cx="5661650" cy="42133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93255369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707700" y="4447450"/>
            <a:ext cx="5661650" cy="42133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Shape 144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01675"/>
            <a:ext cx="5267325" cy="35115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4206063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title"/>
          </p:nvPr>
        </p:nvSpPr>
        <p:spPr>
          <a:xfrm>
            <a:off x="2468166" y="1317625"/>
            <a:ext cx="44441267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>
            <a:off x="2468166" y="7680325"/>
            <a:ext cx="22134909" cy="107870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body" idx="2"/>
          </p:nvPr>
        </p:nvSpPr>
        <p:spPr>
          <a:xfrm>
            <a:off x="24774526" y="7680325"/>
            <a:ext cx="22134909" cy="107870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body" idx="3"/>
          </p:nvPr>
        </p:nvSpPr>
        <p:spPr>
          <a:xfrm>
            <a:off x="2468166" y="18619787"/>
            <a:ext cx="22134909" cy="107870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body" idx="4"/>
          </p:nvPr>
        </p:nvSpPr>
        <p:spPr>
          <a:xfrm>
            <a:off x="24774526" y="18619787"/>
            <a:ext cx="22134909" cy="107870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2468563" y="1317625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2468563" y="7680325"/>
            <a:ext cx="44440475" cy="217265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3900487" y="21153440"/>
            <a:ext cx="41971318" cy="65373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1"/>
          </p:nvPr>
        </p:nvSpPr>
        <p:spPr>
          <a:xfrm>
            <a:off x="3900487" y="13952537"/>
            <a:ext cx="41971318" cy="7200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2468563" y="1317625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2468166" y="7680325"/>
            <a:ext cx="22134909" cy="217265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2"/>
          </p:nvPr>
        </p:nvSpPr>
        <p:spPr>
          <a:xfrm>
            <a:off x="24774526" y="7680325"/>
            <a:ext cx="22134909" cy="217265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2468563" y="1317625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2468165" y="7369178"/>
            <a:ext cx="21817012" cy="30702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2"/>
          </p:nvPr>
        </p:nvSpPr>
        <p:spPr>
          <a:xfrm>
            <a:off x="2468165" y="10439400"/>
            <a:ext cx="21817012" cy="18965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3"/>
          </p:nvPr>
        </p:nvSpPr>
        <p:spPr>
          <a:xfrm>
            <a:off x="25083493" y="7369178"/>
            <a:ext cx="21825941" cy="30702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4"/>
          </p:nvPr>
        </p:nvSpPr>
        <p:spPr>
          <a:xfrm>
            <a:off x="25083493" y="10439400"/>
            <a:ext cx="21825941" cy="18965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2468563" y="1317625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title"/>
          </p:nvPr>
        </p:nvSpPr>
        <p:spPr>
          <a:xfrm>
            <a:off x="2468165" y="1311275"/>
            <a:ext cx="16244888" cy="55768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19305984" y="1311275"/>
            <a:ext cx="27603449" cy="2809398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2"/>
          </p:nvPr>
        </p:nvSpPr>
        <p:spPr>
          <a:xfrm>
            <a:off x="2468165" y="6888163"/>
            <a:ext cx="16244888" cy="22517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>
            <a:spLocks noGrp="1"/>
          </p:cNvSpPr>
          <p:nvPr>
            <p:ph type="title"/>
          </p:nvPr>
        </p:nvSpPr>
        <p:spPr>
          <a:xfrm>
            <a:off x="9677996" y="23042565"/>
            <a:ext cx="29626916" cy="27209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1" name="Shape 71"/>
          <p:cNvSpPr>
            <a:spLocks noGrp="1"/>
          </p:cNvSpPr>
          <p:nvPr>
            <p:ph type="pic" idx="2"/>
          </p:nvPr>
        </p:nvSpPr>
        <p:spPr>
          <a:xfrm>
            <a:off x="9677996" y="2941638"/>
            <a:ext cx="29626916" cy="19750086"/>
          </a:xfrm>
          <a:prstGeom prst="rect">
            <a:avLst/>
          </a:prstGeom>
          <a:noFill/>
          <a:ln>
            <a:noFill/>
          </a:ln>
        </p:spPr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9677996" y="25763540"/>
            <a:ext cx="29626916" cy="38623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title"/>
          </p:nvPr>
        </p:nvSpPr>
        <p:spPr>
          <a:xfrm>
            <a:off x="2468563" y="1317625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 rot="5400000">
            <a:off x="13825537" y="-3676650"/>
            <a:ext cx="21726525" cy="444404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title"/>
          </p:nvPr>
        </p:nvSpPr>
        <p:spPr>
          <a:xfrm rot="5400000">
            <a:off x="27309666" y="9807079"/>
            <a:ext cx="28089225" cy="1111031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 rot="5400000">
            <a:off x="5003304" y="-1217510"/>
            <a:ext cx="28089225" cy="3315950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0"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2468563" y="1317625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0" marR="0" indent="0" algn="ctr" rtl="0">
              <a:spcBef>
                <a:spcPts val="0"/>
              </a:spcBef>
              <a:spcAft>
                <a:spcPts val="0"/>
              </a:spcAft>
              <a:defRPr/>
            </a:lvl3pPr>
            <a:lvl4pPr marL="0" marR="0" indent="0" algn="ctr" rtl="0">
              <a:spcBef>
                <a:spcPts val="0"/>
              </a:spcBef>
              <a:spcAft>
                <a:spcPts val="0"/>
              </a:spcAft>
              <a:defRPr/>
            </a:lvl4pPr>
            <a:lvl5pPr marL="0" marR="0" indent="0"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marR="0" indent="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marR="0" indent="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marR="0" indent="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marR="0" indent="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2468563" y="7680325"/>
            <a:ext cx="44440475" cy="217265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marR="0" indent="-304800" algn="l" rtl="0">
              <a:lnSpc>
                <a:spcPct val="100000"/>
              </a:lnSpc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marR="0" indent="-187325" algn="l" rtl="0">
              <a:lnSpc>
                <a:spcPct val="100000"/>
              </a:lnSpc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marR="0" indent="-53975" algn="l" rtl="0">
              <a:lnSpc>
                <a:spcPct val="100000"/>
              </a:lnSpc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marR="0" indent="-157163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marR="0" indent="-160338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marR="0" indent="-160338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marR="0" indent="-160338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marR="0" indent="-160338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marR="0" indent="-160338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dt" idx="10"/>
          </p:nvPr>
        </p:nvSpPr>
        <p:spPr>
          <a:xfrm>
            <a:off x="2468563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ftr" idx="11"/>
          </p:nvPr>
        </p:nvSpPr>
        <p:spPr>
          <a:xfrm>
            <a:off x="16870362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sldNum" idx="12"/>
          </p:nvPr>
        </p:nvSpPr>
        <p:spPr>
          <a:xfrm>
            <a:off x="35386962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8FD"/>
            </a:gs>
            <a:gs pos="74000">
              <a:srgbClr val="AAC6EA"/>
            </a:gs>
            <a:gs pos="83000">
              <a:srgbClr val="AAC6EA"/>
            </a:gs>
            <a:gs pos="100000">
              <a:srgbClr val="C6D9F1"/>
            </a:gs>
          </a:gsLst>
          <a:lin ang="5400000" scaled="0"/>
        </a:gra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0" y="43543"/>
            <a:ext cx="49377599" cy="5441215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376200" tIns="188100" rIns="376200" bIns="1881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80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8000" b="1" u="none" strike="noStrike" cap="none" baseline="0" dirty="0" smtClean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Police Perceptions and Rule Rejections</a:t>
            </a:r>
            <a:r>
              <a:rPr lang="en-US" sz="60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/>
            </a:r>
            <a:br>
              <a:rPr lang="en-US" sz="60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6000" b="1" i="1" u="none" strike="noStrike" cap="none" baseline="0" dirty="0" smtClean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4000" b="1" i="1" u="none" strike="noStrike" cap="none" baseline="0" dirty="0" smtClean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By: Chad Roberge</a:t>
            </a:r>
            <a:br>
              <a:rPr lang="en-US" sz="4000" b="1" i="1" u="none" strike="noStrike" cap="none" baseline="0" dirty="0" smtClean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4000" b="1" i="1" u="none" strike="noStrike" cap="none" baseline="0" dirty="0" smtClean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40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Advisors: Ellen S. Cohn, Ph.D. &amp; Alexander Blandina, M.A.</a:t>
            </a:r>
          </a:p>
        </p:txBody>
      </p:sp>
      <p:sp>
        <p:nvSpPr>
          <p:cNvPr id="90" name="Shape 90"/>
          <p:cNvSpPr txBox="1"/>
          <p:nvPr/>
        </p:nvSpPr>
        <p:spPr>
          <a:xfrm>
            <a:off x="44834175" y="10275888"/>
            <a:ext cx="3429000" cy="5492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30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Shape 91"/>
          <p:cNvSpPr/>
          <p:nvPr/>
        </p:nvSpPr>
        <p:spPr>
          <a:xfrm>
            <a:off x="13925550" y="5686691"/>
            <a:ext cx="19659600" cy="1371598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800" b="1" i="0" u="none" strike="noStrike" cap="none" baseline="0" dirty="0" smtClean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Hypothesis</a:t>
            </a:r>
            <a:endParaRPr lang="en-US" sz="4800" b="1" i="0" u="none" strike="noStrike" cap="none" baseline="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Shape 92"/>
          <p:cNvSpPr/>
          <p:nvPr/>
        </p:nvSpPr>
        <p:spPr>
          <a:xfrm>
            <a:off x="13925550" y="9067473"/>
            <a:ext cx="19659600" cy="1371598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4800" b="1" i="0" u="none" strike="noStrike" cap="none" baseline="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Results</a:t>
            </a:r>
          </a:p>
        </p:txBody>
      </p:sp>
      <p:sp>
        <p:nvSpPr>
          <p:cNvPr id="93" name="Shape 93"/>
          <p:cNvSpPr/>
          <p:nvPr/>
        </p:nvSpPr>
        <p:spPr>
          <a:xfrm>
            <a:off x="34766250" y="5711341"/>
            <a:ext cx="13915239" cy="1371598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4800" b="1" i="0" u="none" strike="noStrike" cap="none" baseline="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</a:t>
            </a:r>
          </a:p>
        </p:txBody>
      </p:sp>
      <p:sp>
        <p:nvSpPr>
          <p:cNvPr id="94" name="Shape 94"/>
          <p:cNvSpPr/>
          <p:nvPr/>
        </p:nvSpPr>
        <p:spPr>
          <a:xfrm>
            <a:off x="746186" y="17749470"/>
            <a:ext cx="12011872" cy="1371598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800" b="1" i="0" u="none" strike="noStrike" cap="none" baseline="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Method</a:t>
            </a:r>
          </a:p>
        </p:txBody>
      </p:sp>
      <p:sp>
        <p:nvSpPr>
          <p:cNvPr id="95" name="Shape 95"/>
          <p:cNvSpPr/>
          <p:nvPr/>
        </p:nvSpPr>
        <p:spPr>
          <a:xfrm>
            <a:off x="794649" y="5712325"/>
            <a:ext cx="11963409" cy="1371598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4800" b="1" i="0" u="none" strike="noStrike" cap="none" baseline="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</a:t>
            </a:r>
          </a:p>
        </p:txBody>
      </p:sp>
      <p:sp>
        <p:nvSpPr>
          <p:cNvPr id="96" name="Shape 96"/>
          <p:cNvSpPr txBox="1"/>
          <p:nvPr/>
        </p:nvSpPr>
        <p:spPr>
          <a:xfrm>
            <a:off x="746186" y="7250363"/>
            <a:ext cx="12011872" cy="10495096"/>
          </a:xfrm>
          <a:prstGeom prst="rect">
            <a:avLst/>
          </a:prstGeom>
          <a:noFill/>
          <a:ln>
            <a:noFill/>
          </a:ln>
        </p:spPr>
        <p:txBody>
          <a:bodyPr lIns="137150" tIns="68575" rIns="137150" bIns="68575" anchor="t" anchorCtr="0">
            <a:noAutofit/>
          </a:bodyPr>
          <a:lstStyle/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dirty="0"/>
              <a:t>D</a:t>
            </a:r>
            <a:r>
              <a:rPr lang="en-US" sz="3000" dirty="0" smtClean="0"/>
              <a:t>ifferent factors lead to rule-violating behaviors in adolescents, one of which is a weakening of conventional</a:t>
            </a:r>
            <a:r>
              <a:rPr lang="en-US" sz="3000" dirty="0">
                <a:solidFill>
                  <a:schemeClr val="tx1"/>
                </a:solidFill>
              </a:rPr>
              <a:t> beliefs</a:t>
            </a:r>
            <a:r>
              <a:rPr lang="en-US" sz="3000" baseline="30000" dirty="0">
                <a:solidFill>
                  <a:schemeClr val="tx1"/>
                </a:solidFill>
              </a:rPr>
              <a:t>1</a:t>
            </a:r>
            <a:r>
              <a:rPr lang="en-US" sz="3000" dirty="0">
                <a:solidFill>
                  <a:schemeClr val="tx1"/>
                </a:solidFill>
              </a:rPr>
              <a:t>.</a:t>
            </a:r>
            <a:endParaRPr lang="en-US" sz="3000" dirty="0">
              <a:solidFill>
                <a:schemeClr val="dk1"/>
              </a:solidFill>
            </a:endParaRP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b="1" dirty="0" smtClean="0">
                <a:solidFill>
                  <a:schemeClr val="tx1"/>
                </a:solidFill>
              </a:rPr>
              <a:t>Rule-violating </a:t>
            </a:r>
            <a:r>
              <a:rPr lang="en-US" sz="3000" b="1" dirty="0">
                <a:solidFill>
                  <a:schemeClr val="tx1"/>
                </a:solidFill>
              </a:rPr>
              <a:t>behaviors (RVB) </a:t>
            </a:r>
            <a:r>
              <a:rPr lang="en-US" sz="3000" dirty="0">
                <a:solidFill>
                  <a:schemeClr val="tx1"/>
                </a:solidFill>
              </a:rPr>
              <a:t>– </a:t>
            </a:r>
            <a:r>
              <a:rPr lang="en-US" sz="3000" dirty="0"/>
              <a:t>RVB are any antisocial </a:t>
            </a:r>
            <a:r>
              <a:rPr lang="en-US" sz="3000" dirty="0" smtClean="0"/>
              <a:t>behaviors </a:t>
            </a:r>
            <a:r>
              <a:rPr lang="en-US" sz="3000" dirty="0"/>
              <a:t>including delinquent acts (Ex. Getting in a fight, stealing, </a:t>
            </a:r>
            <a:r>
              <a:rPr lang="en-US" sz="3000" dirty="0" smtClean="0"/>
              <a:t>or lying </a:t>
            </a:r>
            <a:r>
              <a:rPr lang="en-US" sz="3000" dirty="0"/>
              <a:t>to a parent</a:t>
            </a:r>
            <a:r>
              <a:rPr lang="en-US" sz="3000" dirty="0" smtClean="0"/>
              <a:t>).</a:t>
            </a: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b="1" dirty="0" smtClean="0">
                <a:solidFill>
                  <a:schemeClr val="tx1"/>
                </a:solidFill>
              </a:rPr>
              <a:t>Conventional </a:t>
            </a:r>
            <a:r>
              <a:rPr lang="en-US" sz="3000" b="1" dirty="0">
                <a:solidFill>
                  <a:schemeClr val="tx1"/>
                </a:solidFill>
              </a:rPr>
              <a:t>belief – </a:t>
            </a:r>
            <a:r>
              <a:rPr lang="en-US" sz="3000" dirty="0">
                <a:solidFill>
                  <a:schemeClr val="tx1"/>
                </a:solidFill>
              </a:rPr>
              <a:t>Any belief that is widely held amongst most </a:t>
            </a:r>
            <a:r>
              <a:rPr lang="en-US" sz="3000" dirty="0" smtClean="0">
                <a:solidFill>
                  <a:schemeClr val="tx1"/>
                </a:solidFill>
              </a:rPr>
              <a:t>people (Ex. People shouldn’t break the law).</a:t>
            </a:r>
            <a:endParaRPr lang="en-US" sz="3000" dirty="0" smtClean="0"/>
          </a:p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dirty="0" smtClean="0"/>
              <a:t>Rule-violating behaviors in juveniles have been linked with adverse attitudes towards authority figures and the criminal legal system</a:t>
            </a:r>
            <a:r>
              <a:rPr lang="en-US" sz="3000" baseline="30000" dirty="0" smtClean="0"/>
              <a:t>1,2</a:t>
            </a:r>
            <a:r>
              <a:rPr lang="en-US" sz="3000" dirty="0" smtClean="0"/>
              <a:t>.</a:t>
            </a:r>
            <a:endParaRPr lang="en-US" sz="3000" dirty="0"/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b="1" dirty="0">
                <a:solidFill>
                  <a:schemeClr val="tx1"/>
                </a:solidFill>
              </a:rPr>
              <a:t>Attitudes towards the criminal legal system (ATCLS) </a:t>
            </a:r>
            <a:r>
              <a:rPr lang="en-US" sz="3000" dirty="0">
                <a:solidFill>
                  <a:schemeClr val="tx1"/>
                </a:solidFill>
              </a:rPr>
              <a:t>- The extent of respondent’s positive attitudes towards the criminal legal system</a:t>
            </a:r>
            <a:r>
              <a:rPr lang="en-US" sz="3000" dirty="0" smtClean="0">
                <a:solidFill>
                  <a:schemeClr val="tx1"/>
                </a:solidFill>
              </a:rPr>
              <a:t>.</a:t>
            </a:r>
            <a:endParaRPr lang="en-US" sz="3000" dirty="0">
              <a:solidFill>
                <a:schemeClr val="dk1"/>
              </a:solidFill>
            </a:endParaRPr>
          </a:p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dirty="0" smtClean="0"/>
              <a:t>The current research </a:t>
            </a:r>
            <a:r>
              <a:rPr lang="en-US" sz="3000" dirty="0"/>
              <a:t>aims to see if the </a:t>
            </a:r>
            <a:r>
              <a:rPr lang="en-US" sz="3000" dirty="0" smtClean="0"/>
              <a:t>relation </a:t>
            </a:r>
            <a:r>
              <a:rPr lang="en-US" sz="3000" dirty="0"/>
              <a:t>between attitudes towards the criminal legal system and rule-violating behavior is affected </a:t>
            </a:r>
            <a:r>
              <a:rPr lang="en-US" sz="3000" dirty="0" smtClean="0"/>
              <a:t>by another factor, </a:t>
            </a:r>
            <a:r>
              <a:rPr lang="en-US" sz="3000" dirty="0"/>
              <a:t>police legitimacy</a:t>
            </a:r>
            <a:r>
              <a:rPr lang="en-US" sz="3000" dirty="0" smtClean="0"/>
              <a:t>.</a:t>
            </a:r>
            <a:endParaRPr lang="en-US" sz="3000" dirty="0">
              <a:solidFill>
                <a:schemeClr val="dk1"/>
              </a:solidFill>
            </a:endParaRP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b="1" dirty="0" smtClean="0"/>
              <a:t>Police </a:t>
            </a:r>
            <a:r>
              <a:rPr lang="en-US" sz="3000" b="1" dirty="0"/>
              <a:t>Legitimacy</a:t>
            </a:r>
            <a:r>
              <a:rPr lang="en-US" sz="3000" dirty="0"/>
              <a:t> - A respondent’s positive or negative perception of law enforcement and its right to exercise authority over </a:t>
            </a:r>
            <a:r>
              <a:rPr lang="en-US" sz="3000" dirty="0" smtClean="0"/>
              <a:t>them</a:t>
            </a:r>
            <a:r>
              <a:rPr lang="en-US" sz="3000" baseline="30000" dirty="0" smtClean="0"/>
              <a:t>3,5</a:t>
            </a:r>
            <a:r>
              <a:rPr lang="en-US" sz="3000" dirty="0" smtClean="0"/>
              <a:t>. </a:t>
            </a:r>
            <a:endParaRPr lang="en-US" sz="3000" dirty="0">
              <a:solidFill>
                <a:schemeClr val="dk1"/>
              </a:solidFill>
            </a:endParaRPr>
          </a:p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dirty="0" smtClean="0"/>
              <a:t>People who judge police as legitimate figures are more likely to cooperate with them and have fewer rule-violating behavior</a:t>
            </a:r>
            <a:r>
              <a:rPr lang="en-US" sz="3000" baseline="30000" dirty="0"/>
              <a:t>4</a:t>
            </a:r>
            <a:r>
              <a:rPr lang="en-US" sz="3000" dirty="0" smtClean="0"/>
              <a:t>.</a:t>
            </a:r>
            <a:endParaRPr lang="en-US" sz="3000" dirty="0">
              <a:solidFill>
                <a:schemeClr val="dk1"/>
              </a:solidFill>
            </a:endParaRPr>
          </a:p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dirty="0" smtClean="0"/>
              <a:t>Prior </a:t>
            </a:r>
            <a:r>
              <a:rPr lang="en-US" sz="3000" dirty="0"/>
              <a:t>research has not examined the </a:t>
            </a:r>
            <a:r>
              <a:rPr lang="en-US" sz="3000" dirty="0" smtClean="0"/>
              <a:t>relation </a:t>
            </a:r>
            <a:r>
              <a:rPr lang="en-US" sz="3000" dirty="0"/>
              <a:t>between ATCLS and RVB with the mediating factor of police legitimacy</a:t>
            </a:r>
            <a:r>
              <a:rPr lang="en-US" sz="3000" dirty="0" smtClean="0"/>
              <a:t>.</a:t>
            </a:r>
            <a:endParaRPr lang="en-US" sz="3000" dirty="0"/>
          </a:p>
          <a:p>
            <a:pPr lvl="0"/>
            <a:endParaRPr lang="en-US" sz="3000" dirty="0"/>
          </a:p>
        </p:txBody>
      </p:sp>
      <p:sp>
        <p:nvSpPr>
          <p:cNvPr id="97" name="Shape 97"/>
          <p:cNvSpPr txBox="1"/>
          <p:nvPr/>
        </p:nvSpPr>
        <p:spPr>
          <a:xfrm>
            <a:off x="13925550" y="7250363"/>
            <a:ext cx="19704106" cy="1555740"/>
          </a:xfrm>
          <a:prstGeom prst="rect">
            <a:avLst/>
          </a:prstGeom>
          <a:noFill/>
          <a:ln>
            <a:noFill/>
          </a:ln>
        </p:spPr>
        <p:txBody>
          <a:bodyPr lIns="137150" tIns="68575" rIns="137150" bIns="68575" anchor="t" anchorCtr="0">
            <a:noAutofit/>
          </a:bodyPr>
          <a:lstStyle/>
          <a:p>
            <a:pPr marL="457200" lvl="3" indent="-444500">
              <a:lnSpc>
                <a:spcPct val="115000"/>
              </a:lnSpc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0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Hypothesis</a:t>
            </a:r>
            <a:r>
              <a:rPr lang="en-US" sz="3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P</a:t>
            </a:r>
            <a:r>
              <a:rPr lang="en-US" sz="30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olice legitimacy will mediate the relationship between attitudes towards the criminal legal system and rule-violating behavior.</a:t>
            </a:r>
            <a:r>
              <a:rPr lang="en-US" sz="3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98" name="Shape 98"/>
          <p:cNvSpPr/>
          <p:nvPr/>
        </p:nvSpPr>
        <p:spPr>
          <a:xfrm>
            <a:off x="47015400" y="1295400"/>
            <a:ext cx="878948" cy="457200"/>
          </a:xfrm>
          <a:prstGeom prst="rect">
            <a:avLst/>
          </a:prstGeom>
          <a:solidFill>
            <a:schemeClr val="lt1"/>
          </a:solidFill>
          <a:ln w="9525" cap="flat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Arial"/>
              <a:buNone/>
            </a:pPr>
            <a:endParaRPr sz="4300" b="1" i="0" u="none" strike="noStrike" cap="none" baseline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Shape 99"/>
          <p:cNvSpPr/>
          <p:nvPr/>
        </p:nvSpPr>
        <p:spPr>
          <a:xfrm>
            <a:off x="34766250" y="24155376"/>
            <a:ext cx="13724165" cy="1371598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800" b="1" i="0" u="none" strike="noStrike" cap="none" baseline="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References</a:t>
            </a:r>
          </a:p>
        </p:txBody>
      </p:sp>
      <p:sp>
        <p:nvSpPr>
          <p:cNvPr id="100" name="Shape 100"/>
          <p:cNvSpPr txBox="1"/>
          <p:nvPr/>
        </p:nvSpPr>
        <p:spPr>
          <a:xfrm>
            <a:off x="34766250" y="25629549"/>
            <a:ext cx="13881853" cy="67434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ct val="25000"/>
            </a:pPr>
            <a:r>
              <a:rPr lang="en-US" sz="3000" baseline="30000" dirty="0" smtClean="0"/>
              <a:t>1</a:t>
            </a:r>
            <a:r>
              <a:rPr lang="en-US" sz="3000" dirty="0" smtClean="0"/>
              <a:t>Menard</a:t>
            </a:r>
            <a:r>
              <a:rPr lang="en-US" sz="3000" dirty="0"/>
              <a:t>, S., &amp; Huizinga, D. (1994). Changes in conventional attitudes and delinquent behavior in adolescence. </a:t>
            </a:r>
            <a:r>
              <a:rPr lang="en-US" sz="3000" i="1" dirty="0"/>
              <a:t>Youth &amp; Society</a:t>
            </a:r>
            <a:r>
              <a:rPr lang="en-US" sz="3000" dirty="0"/>
              <a:t>, </a:t>
            </a:r>
            <a:r>
              <a:rPr lang="en-US" sz="3000" i="1" dirty="0"/>
              <a:t>26</a:t>
            </a:r>
            <a:r>
              <a:rPr lang="en-US" sz="3000" dirty="0"/>
              <a:t>(1), 23-53</a:t>
            </a:r>
            <a:r>
              <a:rPr lang="en-US" sz="3000" dirty="0" smtClean="0"/>
              <a:t>.</a:t>
            </a:r>
            <a:endParaRPr lang="en-US" sz="3200" dirty="0" smtClean="0"/>
          </a:p>
          <a:p>
            <a:r>
              <a:rPr lang="en-US" sz="3200" baseline="30000" dirty="0" smtClean="0"/>
              <a:t>2</a:t>
            </a:r>
            <a:r>
              <a:rPr lang="en-US" sz="3200" dirty="0" smtClean="0"/>
              <a:t>Martin</a:t>
            </a:r>
            <a:r>
              <a:rPr lang="en-US" sz="3200" dirty="0"/>
              <a:t>, T. A., &amp; Cohn, E. S. (2004).  Attitudes toward the criminal legal system:  Scale </a:t>
            </a:r>
            <a:r>
              <a:rPr lang="en-US" sz="3200" dirty="0" smtClean="0"/>
              <a:t>development </a:t>
            </a:r>
            <a:r>
              <a:rPr lang="en-US" sz="3200" dirty="0"/>
              <a:t>and predictors.  </a:t>
            </a:r>
            <a:r>
              <a:rPr lang="en-US" sz="3200" i="1" dirty="0"/>
              <a:t>Psychology, Crime and Law</a:t>
            </a:r>
            <a:r>
              <a:rPr lang="en-US" sz="3200" dirty="0"/>
              <a:t>, </a:t>
            </a:r>
            <a:r>
              <a:rPr lang="en-US" sz="3200" i="1" dirty="0"/>
              <a:t>10</a:t>
            </a:r>
            <a:r>
              <a:rPr lang="en-US" sz="3200" dirty="0"/>
              <a:t>(4), 367-391. </a:t>
            </a:r>
            <a:endParaRPr lang="en-US" sz="3000" dirty="0" smtClean="0"/>
          </a:p>
          <a:p>
            <a:pPr>
              <a:buClr>
                <a:schemeClr val="dk1"/>
              </a:buClr>
              <a:buSzPct val="25000"/>
            </a:pPr>
            <a:r>
              <a:rPr lang="en-US" sz="3200" baseline="30000" dirty="0"/>
              <a:t>3</a:t>
            </a:r>
            <a:r>
              <a:rPr lang="en-US" sz="3200" dirty="0" smtClean="0"/>
              <a:t>Sunshine, J., &amp; Tyler, T. R.  (2003).  The role of procedural justice and legitimacy in shaping public support for policing.  </a:t>
            </a:r>
            <a:r>
              <a:rPr lang="en-US" sz="3200" i="1" dirty="0" smtClean="0"/>
              <a:t>Law &amp; Society Review</a:t>
            </a:r>
            <a:r>
              <a:rPr lang="en-US" sz="3200" dirty="0" smtClean="0"/>
              <a:t>, </a:t>
            </a:r>
            <a:r>
              <a:rPr lang="en-US" sz="3200" i="1" dirty="0" smtClean="0"/>
              <a:t>37</a:t>
            </a:r>
            <a:r>
              <a:rPr lang="en-US" sz="3200" dirty="0" smtClean="0"/>
              <a:t>(3), 513-538.  doi:10.1111/1540-5893.3703002</a:t>
            </a:r>
            <a:endParaRPr lang="en-US" sz="3000" dirty="0"/>
          </a:p>
          <a:p>
            <a:pPr>
              <a:buClr>
                <a:schemeClr val="dk1"/>
              </a:buClr>
              <a:buSzPct val="25000"/>
            </a:pPr>
            <a:r>
              <a:rPr lang="en-US" sz="3000" baseline="30000" dirty="0" smtClean="0"/>
              <a:t>4</a:t>
            </a:r>
            <a:r>
              <a:rPr lang="en-US" sz="3000" dirty="0" smtClean="0"/>
              <a:t>Tyler</a:t>
            </a:r>
            <a:r>
              <a:rPr lang="en-US" sz="3000" dirty="0"/>
              <a:t>, T. R. (2004). Enhancing police legitimacy. </a:t>
            </a:r>
            <a:r>
              <a:rPr lang="en-US" sz="3000" i="1" dirty="0"/>
              <a:t>The annals of the American academy of political and social science</a:t>
            </a:r>
            <a:r>
              <a:rPr lang="en-US" sz="3000" dirty="0"/>
              <a:t>, </a:t>
            </a:r>
            <a:r>
              <a:rPr lang="en-US" sz="3000" i="1" dirty="0"/>
              <a:t>593</a:t>
            </a:r>
            <a:r>
              <a:rPr lang="en-US" sz="3000" dirty="0"/>
              <a:t>(1), 84-99</a:t>
            </a:r>
            <a:r>
              <a:rPr lang="en-US" sz="3000" dirty="0" smtClean="0"/>
              <a:t>.</a:t>
            </a:r>
            <a:endParaRPr lang="en-US" sz="3000" dirty="0"/>
          </a:p>
          <a:p>
            <a:pPr>
              <a:buClr>
                <a:schemeClr val="dk1"/>
              </a:buClr>
              <a:buSzPct val="25000"/>
            </a:pPr>
            <a:r>
              <a:rPr lang="en-US" sz="3200" baseline="30000" dirty="0" smtClean="0"/>
              <a:t>5</a:t>
            </a:r>
            <a:r>
              <a:rPr lang="en-US" sz="3200" dirty="0" smtClean="0"/>
              <a:t>Wolpin</a:t>
            </a:r>
            <a:r>
              <a:rPr lang="en-US" sz="3200" dirty="0"/>
              <a:t>, K. (1983). </a:t>
            </a:r>
            <a:r>
              <a:rPr lang="en-US" sz="3200" i="1" dirty="0"/>
              <a:t>The national longitudinal handbook: 1983-1984</a:t>
            </a:r>
            <a:r>
              <a:rPr lang="en-US" sz="3200" dirty="0"/>
              <a:t>. Columbus, Ohio: Center for Human Resources Research, Ohio State University.</a:t>
            </a:r>
          </a:p>
          <a:p>
            <a:pPr>
              <a:buClr>
                <a:schemeClr val="dk1"/>
              </a:buClr>
              <a:buSzPct val="25000"/>
            </a:pPr>
            <a:endParaRPr lang="en-US" sz="3000" dirty="0" smtClean="0"/>
          </a:p>
          <a:p>
            <a:pPr>
              <a:buClr>
                <a:schemeClr val="dk1"/>
              </a:buClr>
              <a:buSzPct val="25000"/>
            </a:pPr>
            <a:endParaRPr lang="en-US" sz="3000" dirty="0"/>
          </a:p>
          <a:p>
            <a:pPr>
              <a:buClr>
                <a:schemeClr val="dk1"/>
              </a:buClr>
              <a:buSzPct val="25000"/>
            </a:pPr>
            <a:endParaRPr lang="en-US" sz="3000" dirty="0" smtClean="0"/>
          </a:p>
        </p:txBody>
      </p:sp>
      <p:sp>
        <p:nvSpPr>
          <p:cNvPr id="101" name="Shape 101"/>
          <p:cNvSpPr txBox="1"/>
          <p:nvPr/>
        </p:nvSpPr>
        <p:spPr>
          <a:xfrm>
            <a:off x="17650640" y="30974160"/>
            <a:ext cx="12309267" cy="119202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3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41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more </a:t>
            </a:r>
            <a:r>
              <a:rPr lang="en-US" sz="41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information:</a:t>
            </a:r>
            <a:r>
              <a:rPr lang="en-US" sz="41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3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ctd34@wildcats.unh.edu</a:t>
            </a:r>
            <a:endParaRPr lang="en-US" sz="43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Shape 102"/>
          <p:cNvSpPr txBox="1"/>
          <p:nvPr/>
        </p:nvSpPr>
        <p:spPr>
          <a:xfrm>
            <a:off x="34766250" y="7119734"/>
            <a:ext cx="13881853" cy="169050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The data supported the hypothesis that police legitimacy will mediate the relation between attitudes towards the criminal legal system and rule-violating behavior.</a:t>
            </a:r>
            <a:endParaRPr lang="en-US" sz="3000" dirty="0">
              <a:solidFill>
                <a:schemeClr val="dk1"/>
              </a:solidFill>
            </a:endParaRP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dirty="0" smtClean="0"/>
              <a:t>ATCLS was</a:t>
            </a:r>
            <a:r>
              <a:rPr lang="en-US" sz="3000" dirty="0" smtClean="0">
                <a:solidFill>
                  <a:schemeClr val="tx1"/>
                </a:solidFill>
              </a:rPr>
              <a:t> initially </a:t>
            </a:r>
            <a:r>
              <a:rPr lang="en-US" sz="3000" dirty="0" smtClean="0"/>
              <a:t>negatively correlated with RVB.</a:t>
            </a:r>
            <a:endParaRPr lang="en-US" sz="3000" dirty="0" smtClean="0">
              <a:solidFill>
                <a:srgbClr val="FF0000"/>
              </a:solidFill>
            </a:endParaRP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dirty="0"/>
              <a:t>ATCLS </a:t>
            </a:r>
            <a:r>
              <a:rPr lang="en-US" sz="3000" dirty="0" smtClean="0"/>
              <a:t>was positively correlated with </a:t>
            </a:r>
            <a:r>
              <a:rPr lang="en-US" sz="3000" dirty="0"/>
              <a:t>police </a:t>
            </a:r>
            <a:r>
              <a:rPr lang="en-US" sz="3000" dirty="0" smtClean="0"/>
              <a:t>legitimacy.</a:t>
            </a:r>
            <a:endParaRPr lang="en-US" sz="3000" dirty="0" smtClean="0">
              <a:solidFill>
                <a:srgbClr val="FF0000"/>
              </a:solidFill>
            </a:endParaRP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dirty="0" smtClean="0"/>
              <a:t>Police legitimacy was negatively correlated with RVB, which </a:t>
            </a:r>
            <a:r>
              <a:rPr lang="en-US" sz="3000" dirty="0"/>
              <a:t>made the initial </a:t>
            </a:r>
            <a:r>
              <a:rPr lang="en-US" sz="3000" dirty="0" smtClean="0"/>
              <a:t>relationship between ATCLS and RVB </a:t>
            </a:r>
            <a:r>
              <a:rPr lang="en-US" sz="3000" dirty="0"/>
              <a:t>no longer significant</a:t>
            </a:r>
            <a:r>
              <a:rPr lang="en-US" sz="3000" dirty="0" smtClean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The relation </a:t>
            </a:r>
            <a:r>
              <a:rPr lang="en-US" sz="3000" dirty="0"/>
              <a:t>between the attitudes juveniles have towards the criminal legal system and rule-violating behavior is affected by their feelings towards police legitimacy</a:t>
            </a:r>
            <a:r>
              <a:rPr lang="en-US" sz="3000" dirty="0" smtClean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3000" b="1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000" b="1" i="0" u="none" strike="noStrike" cap="none" baseline="0" dirty="0" smtClean="0">
                <a:solidFill>
                  <a:schemeClr val="dk1"/>
                </a:solidFill>
                <a:sym typeface="Arial"/>
              </a:rPr>
              <a:t>Implications</a:t>
            </a:r>
            <a:endParaRPr lang="en-US" sz="3000" dirty="0">
              <a:solidFill>
                <a:srgbClr val="FF000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This research confirms the previous findings that the weakening of conventional beliefs towards the law leads to increased rule-violating behavior</a:t>
            </a:r>
            <a:r>
              <a:rPr lang="en-US" sz="3000" baseline="30000" dirty="0" smtClean="0">
                <a:solidFill>
                  <a:schemeClr val="tx1"/>
                </a:solidFill>
              </a:rPr>
              <a:t>1</a:t>
            </a:r>
            <a:r>
              <a:rPr lang="en-US" sz="3000" dirty="0" smtClean="0"/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Police officers involved with guiding the behavior of juveniles should take this information into account when trying to prevent </a:t>
            </a:r>
            <a:r>
              <a:rPr lang="en-US" sz="3000" dirty="0"/>
              <a:t>rule-violating </a:t>
            </a:r>
            <a:r>
              <a:rPr lang="en-US" sz="3000" dirty="0" smtClean="0"/>
              <a:t>behavior.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/>
              <a:t>T</a:t>
            </a:r>
            <a:r>
              <a:rPr lang="en-US" sz="3000" dirty="0" smtClean="0"/>
              <a:t>he direct </a:t>
            </a:r>
            <a:r>
              <a:rPr lang="en-US" sz="3000" dirty="0"/>
              <a:t>a</a:t>
            </a:r>
            <a:r>
              <a:rPr lang="en-US" sz="3000" dirty="0" smtClean="0"/>
              <a:t>nd indirect interactions between police officers and juveniles have a large impact on the attitudes juveniles develop, and officers should be clear and understanding in these situations.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 smtClean="0"/>
              <a:t>Law enforcement officials should work to establish positive relationships with juveniles in their communities to improve their attitudes towards the legal system; one example of this would be increasing police involvement in community events.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3000" b="1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000" b="1" i="0" u="none" strike="noStrike" cap="none" baseline="0" dirty="0" smtClean="0">
                <a:solidFill>
                  <a:schemeClr val="dk1"/>
                </a:solidFill>
                <a:sym typeface="Arial"/>
              </a:rPr>
              <a:t>Limitations </a:t>
            </a:r>
            <a:r>
              <a:rPr lang="en-US" sz="3000" b="1" i="0" u="none" strike="noStrike" cap="none" baseline="0" dirty="0">
                <a:solidFill>
                  <a:schemeClr val="dk1"/>
                </a:solidFill>
                <a:sym typeface="Arial"/>
              </a:rPr>
              <a:t>and Future </a:t>
            </a:r>
            <a:r>
              <a:rPr lang="en-US" sz="3000" b="1" i="0" u="none" strike="noStrike" cap="none" baseline="0" dirty="0" smtClean="0">
                <a:solidFill>
                  <a:schemeClr val="dk1"/>
                </a:solidFill>
                <a:sym typeface="Arial"/>
              </a:rPr>
              <a:t>Directions</a:t>
            </a:r>
            <a:endParaRPr lang="en-US" sz="3000" dirty="0" smtClean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dk1"/>
                </a:solidFill>
              </a:rPr>
              <a:t>Data was collected from schools in the New England </a:t>
            </a:r>
            <a:r>
              <a:rPr lang="en-US" sz="3000" dirty="0">
                <a:solidFill>
                  <a:schemeClr val="dk1"/>
                </a:solidFill>
              </a:rPr>
              <a:t>area </a:t>
            </a:r>
            <a:r>
              <a:rPr lang="en-US" sz="3000" dirty="0" smtClean="0">
                <a:solidFill>
                  <a:schemeClr val="dk1"/>
                </a:solidFill>
              </a:rPr>
              <a:t>only.</a:t>
            </a:r>
            <a:endParaRPr lang="en-US" sz="3000" dirty="0">
              <a:solidFill>
                <a:schemeClr val="dk1"/>
              </a:solidFill>
            </a:endParaRP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dirty="0" smtClean="0">
                <a:solidFill>
                  <a:schemeClr val="dk1"/>
                </a:solidFill>
              </a:rPr>
              <a:t>Future studies should examine subjects from areas around the country.</a:t>
            </a:r>
            <a:endParaRPr lang="en-US" sz="3000" dirty="0" smtClean="0">
              <a:solidFill>
                <a:srgbClr val="FF000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dk1"/>
                </a:solidFill>
              </a:rPr>
              <a:t>Self-reporting was used, which could have led to some questions being misunderstood by subjects, or subjects could have provided false information.</a:t>
            </a:r>
            <a:endParaRPr lang="en-US" sz="3000" dirty="0">
              <a:solidFill>
                <a:schemeClr val="dk1"/>
              </a:solidFill>
            </a:endParaRP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dirty="0" smtClean="0">
                <a:solidFill>
                  <a:schemeClr val="dk1"/>
                </a:solidFill>
              </a:rPr>
              <a:t>Future studies should involve direct questioning of subjects to gain results that are clear and as accurate as possible.</a:t>
            </a:r>
            <a:endParaRPr lang="en-US" sz="3000" dirty="0" smtClean="0">
              <a:solidFill>
                <a:srgbClr val="FF000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dk1"/>
                </a:solidFill>
              </a:rPr>
              <a:t>Follow-up research should examine other mediating factors that could affect the relationship between ATCLS and RVB.</a:t>
            </a:r>
            <a:endParaRPr lang="en-US" sz="3000" dirty="0">
              <a:solidFill>
                <a:schemeClr val="dk1"/>
              </a:solidFill>
            </a:endParaRP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dirty="0" smtClean="0"/>
              <a:t>For example, involvement with bullying, attitudes towards parents, and socio-economic status. These factors could affect the relationship between ATCLS and RVB in ways different than police legitimacy.</a:t>
            </a:r>
            <a:endParaRPr lang="en-US" sz="3000" dirty="0" smtClean="0">
              <a:solidFill>
                <a:schemeClr val="dk1"/>
              </a:solidFill>
            </a:endParaRPr>
          </a:p>
        </p:txBody>
      </p:sp>
      <p:sp>
        <p:nvSpPr>
          <p:cNvPr id="103" name="Shape 103"/>
          <p:cNvSpPr txBox="1"/>
          <p:nvPr/>
        </p:nvSpPr>
        <p:spPr>
          <a:xfrm>
            <a:off x="786749" y="19147253"/>
            <a:ext cx="11971309" cy="12854024"/>
          </a:xfrm>
          <a:prstGeom prst="rect">
            <a:avLst/>
          </a:prstGeom>
          <a:noFill/>
          <a:ln>
            <a:noFill/>
          </a:ln>
        </p:spPr>
        <p:txBody>
          <a:bodyPr lIns="137150" tIns="68575" rIns="137150" bIns="68575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000" b="1" i="0" u="none" strike="noStrike" cap="none" baseline="0" dirty="0" smtClean="0">
                <a:solidFill>
                  <a:schemeClr val="dk1"/>
                </a:solidFill>
                <a:sym typeface="Arial"/>
              </a:rPr>
              <a:t>Participants</a:t>
            </a:r>
          </a:p>
          <a:p>
            <a:pPr marL="457200" marR="0" lvl="0" indent="-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i="0" u="none" strike="noStrike" cap="none" baseline="0" dirty="0" smtClean="0">
                <a:solidFill>
                  <a:schemeClr val="dk1"/>
                </a:solidFill>
                <a:sym typeface="Arial"/>
              </a:rPr>
              <a:t>388 participants, 42.7% male, 57.3% female</a:t>
            </a:r>
          </a:p>
          <a:p>
            <a:pPr marL="457200" marR="0" lvl="0" indent="-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i="0" u="none" strike="noStrike" cap="none" baseline="0" dirty="0" smtClean="0">
                <a:solidFill>
                  <a:schemeClr val="dk1"/>
                </a:solidFill>
                <a:sym typeface="Arial"/>
              </a:rPr>
              <a:t>84.2%</a:t>
            </a:r>
            <a:r>
              <a:rPr lang="en-US" sz="3000" dirty="0">
                <a:solidFill>
                  <a:schemeClr val="dk1"/>
                </a:solidFill>
              </a:rPr>
              <a:t> </a:t>
            </a:r>
            <a:r>
              <a:rPr lang="en-US" sz="3000" dirty="0" smtClean="0">
                <a:solidFill>
                  <a:schemeClr val="dk1"/>
                </a:solidFill>
              </a:rPr>
              <a:t>White</a:t>
            </a:r>
            <a:endParaRPr lang="en-US" sz="3000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tx1"/>
                </a:solidFill>
              </a:rPr>
              <a:t>T1 </a:t>
            </a:r>
            <a:r>
              <a:rPr lang="en-US" sz="3000" dirty="0">
                <a:solidFill>
                  <a:schemeClr val="tx1"/>
                </a:solidFill>
              </a:rPr>
              <a:t>(Spring </a:t>
            </a:r>
            <a:r>
              <a:rPr lang="en-US" sz="3000" dirty="0" smtClean="0">
                <a:solidFill>
                  <a:schemeClr val="tx1"/>
                </a:solidFill>
              </a:rPr>
              <a:t>2010) Age</a:t>
            </a:r>
            <a:r>
              <a:rPr lang="en-US" sz="3000" i="1" dirty="0" smtClean="0">
                <a:solidFill>
                  <a:schemeClr val="tx1"/>
                </a:solidFill>
              </a:rPr>
              <a:t> M</a:t>
            </a:r>
            <a:r>
              <a:rPr lang="en-US" sz="3000" dirty="0" smtClean="0">
                <a:solidFill>
                  <a:schemeClr val="tx1"/>
                </a:solidFill>
              </a:rPr>
              <a:t> = 15.08 (</a:t>
            </a:r>
            <a:r>
              <a:rPr lang="en-US" sz="3000" i="1" dirty="0" smtClean="0">
                <a:solidFill>
                  <a:schemeClr val="tx1"/>
                </a:solidFill>
              </a:rPr>
              <a:t>SD = 1.64</a:t>
            </a:r>
            <a:r>
              <a:rPr lang="en-US" sz="3000" i="1" dirty="0">
                <a:solidFill>
                  <a:schemeClr val="tx1"/>
                </a:solidFill>
              </a:rPr>
              <a:t>)</a:t>
            </a:r>
            <a:endParaRPr lang="en-US" sz="3000" u="none" strike="noStrike" cap="none" baseline="0" dirty="0" smtClean="0">
              <a:solidFill>
                <a:schemeClr val="tx1"/>
              </a:solidFill>
              <a:sym typeface="Arial"/>
            </a:endParaRPr>
          </a:p>
          <a:p>
            <a:pPr marL="457200" marR="0" lvl="0" indent="-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dk1"/>
                </a:solidFill>
              </a:rPr>
              <a:t>Subjects </a:t>
            </a:r>
            <a:r>
              <a:rPr lang="en-US" sz="3000" dirty="0">
                <a:solidFill>
                  <a:schemeClr val="dk1"/>
                </a:solidFill>
              </a:rPr>
              <a:t>gathered </a:t>
            </a:r>
            <a:r>
              <a:rPr lang="en-US" sz="3000" dirty="0" smtClean="0">
                <a:solidFill>
                  <a:schemeClr val="tx1"/>
                </a:solidFill>
              </a:rPr>
              <a:t>over 3 years </a:t>
            </a:r>
            <a:r>
              <a:rPr lang="en-US" sz="3000" dirty="0" smtClean="0">
                <a:solidFill>
                  <a:schemeClr val="dk1"/>
                </a:solidFill>
              </a:rPr>
              <a:t>from the NHYS, </a:t>
            </a:r>
            <a:r>
              <a:rPr lang="en-US" sz="3000" dirty="0">
                <a:solidFill>
                  <a:schemeClr val="dk1"/>
                </a:solidFill>
              </a:rPr>
              <a:t>an ongoing longitudinal study examining different factors believed to influence adolescent </a:t>
            </a:r>
            <a:r>
              <a:rPr lang="en-US" sz="3000" dirty="0" smtClean="0">
                <a:solidFill>
                  <a:schemeClr val="dk1"/>
                </a:solidFill>
              </a:rPr>
              <a:t>delinquency</a:t>
            </a:r>
            <a:endParaRPr lang="en-US" sz="3000" b="1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000" b="1" i="0" u="none" strike="noStrike" cap="none" baseline="0" dirty="0" smtClean="0">
                <a:solidFill>
                  <a:schemeClr val="dk1"/>
                </a:solidFill>
                <a:sym typeface="Arial"/>
              </a:rPr>
              <a:t>Measures</a:t>
            </a:r>
            <a:endParaRPr lang="en-US" sz="3000" b="1" dirty="0">
              <a:solidFill>
                <a:schemeClr val="dk1"/>
              </a:solidFill>
            </a:endParaRPr>
          </a:p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tx1"/>
                </a:solidFill>
              </a:rPr>
              <a:t>ATCLS</a:t>
            </a:r>
            <a:r>
              <a:rPr lang="en-US" sz="3000" i="1" dirty="0" smtClean="0">
                <a:solidFill>
                  <a:schemeClr val="tx1"/>
                </a:solidFill>
              </a:rPr>
              <a:t> </a:t>
            </a:r>
            <a:r>
              <a:rPr lang="en-US" sz="3000" i="1" dirty="0" smtClean="0">
                <a:solidFill>
                  <a:schemeClr val="dk1"/>
                </a:solidFill>
              </a:rPr>
              <a:t>(M= 3.31,SD= .52)</a:t>
            </a:r>
            <a:r>
              <a:rPr lang="en-US" sz="2800" baseline="30000" dirty="0"/>
              <a:t>2</a:t>
            </a:r>
            <a:endParaRPr lang="en-US" sz="3000" dirty="0">
              <a:solidFill>
                <a:schemeClr val="dk1"/>
              </a:solidFill>
            </a:endParaRP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i="1" u="none" strike="noStrike" cap="none" baseline="0" dirty="0" smtClean="0">
                <a:solidFill>
                  <a:schemeClr val="dk1"/>
                </a:solidFill>
                <a:sym typeface="Arial"/>
              </a:rPr>
              <a:t>“Most</a:t>
            </a:r>
            <a:r>
              <a:rPr lang="en-US" sz="3000" i="1" u="none" strike="noStrike" cap="none" dirty="0" smtClean="0">
                <a:solidFill>
                  <a:schemeClr val="dk1"/>
                </a:solidFill>
                <a:sym typeface="Arial"/>
              </a:rPr>
              <a:t> of our laws are fair and just.” </a:t>
            </a:r>
            <a:r>
              <a:rPr lang="en-US" sz="3000" u="none" strike="noStrike" cap="none" dirty="0" smtClean="0">
                <a:solidFill>
                  <a:schemeClr val="dk1"/>
                </a:solidFill>
                <a:sym typeface="Arial"/>
              </a:rPr>
              <a:t>(4 point Likert scale, 1= Strongly Disagree, 4= Strongly Agree)</a:t>
            </a:r>
          </a:p>
          <a:p>
            <a:pPr marL="914400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dirty="0" smtClean="0">
                <a:solidFill>
                  <a:schemeClr val="dk1"/>
                </a:solidFill>
              </a:rPr>
              <a:t>T1 (Spring 2010)</a:t>
            </a:r>
            <a:endParaRPr lang="en-US" sz="3000" b="1" dirty="0" smtClean="0">
              <a:solidFill>
                <a:schemeClr val="dk1"/>
              </a:solidFill>
            </a:endParaRPr>
          </a:p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u="none" strike="noStrike" cap="none" baseline="0" dirty="0" smtClean="0">
                <a:solidFill>
                  <a:schemeClr val="dk1"/>
                </a:solidFill>
                <a:sym typeface="Arial"/>
              </a:rPr>
              <a:t>Police legitimacy </a:t>
            </a:r>
            <a:r>
              <a:rPr lang="en-US" sz="3000" i="1" dirty="0">
                <a:solidFill>
                  <a:schemeClr val="dk1"/>
                </a:solidFill>
              </a:rPr>
              <a:t>(M</a:t>
            </a:r>
            <a:r>
              <a:rPr lang="en-US" sz="3000" i="1" dirty="0" smtClean="0">
                <a:solidFill>
                  <a:schemeClr val="dk1"/>
                </a:solidFill>
              </a:rPr>
              <a:t>= 2.79,SD= .44)</a:t>
            </a:r>
            <a:r>
              <a:rPr lang="en-US" sz="2800" baseline="30000" dirty="0" smtClean="0"/>
              <a:t>3</a:t>
            </a:r>
            <a:endParaRPr lang="en-US" sz="3000" dirty="0">
              <a:solidFill>
                <a:schemeClr val="dk1"/>
              </a:solidFill>
            </a:endParaRP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i="1" dirty="0" smtClean="0">
                <a:solidFill>
                  <a:schemeClr val="dk1"/>
                </a:solidFill>
              </a:rPr>
              <a:t>“Police can be trusted to make decisions that are right.” </a:t>
            </a:r>
            <a:r>
              <a:rPr lang="en-US" sz="3000" dirty="0" smtClean="0">
                <a:solidFill>
                  <a:schemeClr val="dk1"/>
                </a:solidFill>
              </a:rPr>
              <a:t>(4 point Likert scale, </a:t>
            </a:r>
            <a:r>
              <a:rPr lang="en-US" sz="3000" dirty="0">
                <a:solidFill>
                  <a:schemeClr val="dk1"/>
                </a:solidFill>
              </a:rPr>
              <a:t>1= </a:t>
            </a:r>
            <a:r>
              <a:rPr lang="en-US" sz="3000" dirty="0" smtClean="0">
                <a:solidFill>
                  <a:schemeClr val="dk1"/>
                </a:solidFill>
              </a:rPr>
              <a:t>Strongly </a:t>
            </a:r>
            <a:r>
              <a:rPr lang="en-US" sz="3000" dirty="0">
                <a:solidFill>
                  <a:schemeClr val="dk1"/>
                </a:solidFill>
              </a:rPr>
              <a:t>Disagree, </a:t>
            </a:r>
            <a:r>
              <a:rPr lang="en-US" sz="3000" dirty="0" smtClean="0">
                <a:solidFill>
                  <a:schemeClr val="dk1"/>
                </a:solidFill>
              </a:rPr>
              <a:t>4=Strongly </a:t>
            </a:r>
            <a:r>
              <a:rPr lang="en-US" sz="3000" dirty="0">
                <a:solidFill>
                  <a:schemeClr val="dk1"/>
                </a:solidFill>
              </a:rPr>
              <a:t>Agree</a:t>
            </a:r>
            <a:r>
              <a:rPr lang="en-US" sz="3000" dirty="0" smtClean="0">
                <a:solidFill>
                  <a:schemeClr val="dk1"/>
                </a:solidFill>
              </a:rPr>
              <a:t>)</a:t>
            </a: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dirty="0" smtClean="0">
                <a:solidFill>
                  <a:schemeClr val="dk1"/>
                </a:solidFill>
              </a:rPr>
              <a:t>T2 (Fall 2011-Spring 2012)</a:t>
            </a:r>
            <a:endParaRPr lang="en-US" sz="3000" b="1" dirty="0">
              <a:solidFill>
                <a:schemeClr val="dk1"/>
              </a:solidFill>
            </a:endParaRPr>
          </a:p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dk1"/>
                </a:solidFill>
              </a:rPr>
              <a:t>RVB</a:t>
            </a:r>
            <a:r>
              <a:rPr lang="en-US" sz="3000" i="1" dirty="0" smtClean="0">
                <a:solidFill>
                  <a:schemeClr val="dk1"/>
                </a:solidFill>
              </a:rPr>
              <a:t> (M= 2.03, SD</a:t>
            </a:r>
            <a:r>
              <a:rPr lang="en-US" sz="3000" i="1" smtClean="0">
                <a:solidFill>
                  <a:schemeClr val="dk1"/>
                </a:solidFill>
              </a:rPr>
              <a:t>= 2.76)</a:t>
            </a:r>
            <a:r>
              <a:rPr lang="en-US" sz="3000" i="1" baseline="30000" smtClean="0">
                <a:solidFill>
                  <a:schemeClr val="dk1"/>
                </a:solidFill>
              </a:rPr>
              <a:t>5</a:t>
            </a:r>
            <a:endParaRPr lang="en-US" sz="3000" i="1" dirty="0" smtClean="0">
              <a:solidFill>
                <a:schemeClr val="dk1"/>
              </a:solidFill>
            </a:endParaRPr>
          </a:p>
          <a:p>
            <a:pPr marL="914400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dirty="0" smtClean="0">
                <a:solidFill>
                  <a:schemeClr val="dk1"/>
                </a:solidFill>
              </a:rPr>
              <a:t>Dichotomous frequency based score</a:t>
            </a:r>
          </a:p>
          <a:p>
            <a:pPr marL="914400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i="1" dirty="0" smtClean="0">
                <a:solidFill>
                  <a:schemeClr val="tx1"/>
                </a:solidFill>
              </a:rPr>
              <a:t>“In the past 6 months, how many times have you… skipped a full day of school without a real excuse?”</a:t>
            </a:r>
          </a:p>
          <a:p>
            <a:pPr marL="914400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000" i="0" u="none" strike="noStrike" cap="none" baseline="0" dirty="0" smtClean="0">
                <a:solidFill>
                  <a:schemeClr val="dk1"/>
                </a:solidFill>
                <a:sym typeface="Arial"/>
              </a:rPr>
              <a:t>T</a:t>
            </a:r>
            <a:r>
              <a:rPr lang="en-US" sz="3000" i="0" u="none" strike="noStrike" cap="none" dirty="0" smtClean="0">
                <a:solidFill>
                  <a:schemeClr val="dk1"/>
                </a:solidFill>
                <a:sym typeface="Arial"/>
              </a:rPr>
              <a:t>3 (Spring 2014)</a:t>
            </a:r>
            <a:endParaRPr lang="en-US" sz="3000" i="0" u="none" strike="noStrike" cap="none" baseline="0" dirty="0">
              <a:solidFill>
                <a:schemeClr val="dk1"/>
              </a:solidFill>
              <a:sym typeface="Arial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000" b="1" i="0" u="none" strike="noStrike" cap="none" baseline="0" dirty="0" smtClean="0">
                <a:solidFill>
                  <a:schemeClr val="dk1"/>
                </a:solidFill>
                <a:sym typeface="Arial"/>
              </a:rPr>
              <a:t>Procedure</a:t>
            </a:r>
            <a:endParaRPr lang="en-US" sz="3000" b="1" dirty="0">
              <a:solidFill>
                <a:schemeClr val="dk1"/>
              </a:solidFill>
            </a:endParaRPr>
          </a:p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b="0" i="0" u="none" strike="noStrike" cap="none" baseline="0" dirty="0" smtClean="0">
                <a:solidFill>
                  <a:schemeClr val="dk1"/>
                </a:solidFill>
                <a:sym typeface="Arial"/>
              </a:rPr>
              <a:t>Subjects completed 10 surveys</a:t>
            </a:r>
            <a:r>
              <a:rPr lang="en-US" sz="3000" b="0" i="0" u="none" strike="noStrike" cap="none" dirty="0" smtClean="0">
                <a:solidFill>
                  <a:schemeClr val="dk1"/>
                </a:solidFill>
                <a:sym typeface="Arial"/>
              </a:rPr>
              <a:t> over 7 years for the NHYS (New Hampshire Youth Study).</a:t>
            </a:r>
            <a:endParaRPr lang="en-US" sz="3000" dirty="0" smtClean="0">
              <a:solidFill>
                <a:schemeClr val="dk1"/>
              </a:solidFill>
            </a:endParaRPr>
          </a:p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dk1"/>
                </a:solidFill>
              </a:rPr>
              <a:t>The following 3 waves of data were used: T1 (Spring 2010), T2 (Spring 2012), T3 (Spring 2014).</a:t>
            </a:r>
          </a:p>
          <a:p>
            <a:pPr marL="457200" lvl="0" indent="-457200"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000" dirty="0" smtClean="0">
                <a:solidFill>
                  <a:schemeClr val="dk1"/>
                </a:solidFill>
              </a:rPr>
              <a:t>Data was collected online; participants were given a $20 gift card as compensation.</a:t>
            </a:r>
            <a:endParaRPr lang="en-US" sz="3000" dirty="0">
              <a:solidFill>
                <a:schemeClr val="dk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4208579" y="18642554"/>
            <a:ext cx="19202400" cy="9726477"/>
            <a:chOff x="16887439" y="9535139"/>
            <a:chExt cx="19106146" cy="9726477"/>
          </a:xfrm>
        </p:grpSpPr>
        <p:sp>
          <p:nvSpPr>
            <p:cNvPr id="105" name="Shape 105"/>
            <p:cNvSpPr txBox="1"/>
            <p:nvPr/>
          </p:nvSpPr>
          <p:spPr>
            <a:xfrm>
              <a:off x="16887439" y="16739849"/>
              <a:ext cx="4800600" cy="1571021"/>
            </a:xfrm>
            <a:prstGeom prst="rect">
              <a:avLst/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dirty="0" smtClean="0"/>
                <a:t>ATCLS</a:t>
              </a:r>
              <a:endParaRPr lang="en-US" sz="43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Shape 106"/>
            <p:cNvSpPr txBox="1"/>
            <p:nvPr/>
          </p:nvSpPr>
          <p:spPr>
            <a:xfrm>
              <a:off x="23446029" y="13651671"/>
              <a:ext cx="5633407" cy="754052"/>
            </a:xfrm>
            <a:prstGeom prst="rect">
              <a:avLst/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Police Legitimacy</a:t>
              </a:r>
            </a:p>
          </p:txBody>
        </p:sp>
        <p:cxnSp>
          <p:nvCxnSpPr>
            <p:cNvPr id="107" name="Shape 107"/>
            <p:cNvCxnSpPr>
              <a:stCxn id="105" idx="0"/>
              <a:endCxn id="106" idx="1"/>
            </p:cNvCxnSpPr>
            <p:nvPr/>
          </p:nvCxnSpPr>
          <p:spPr>
            <a:xfrm flipV="1">
              <a:off x="19287739" y="14028697"/>
              <a:ext cx="4158290" cy="2711152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</p:spPr>
        </p:cxnSp>
        <p:sp>
          <p:nvSpPr>
            <p:cNvPr id="109" name="Shape 109"/>
            <p:cNvSpPr txBox="1"/>
            <p:nvPr/>
          </p:nvSpPr>
          <p:spPr>
            <a:xfrm>
              <a:off x="31192985" y="16739849"/>
              <a:ext cx="4800600" cy="1653109"/>
            </a:xfrm>
            <a:prstGeom prst="rect">
              <a:avLst/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 dirty="0" smtClean="0">
                  <a:solidFill>
                    <a:schemeClr val="tx1"/>
                  </a:solidFill>
                  <a:latin typeface="Arial"/>
                  <a:ea typeface="Arial"/>
                  <a:cs typeface="Arial"/>
                  <a:sym typeface="Arial"/>
                </a:rPr>
                <a:t>RVB</a:t>
              </a:r>
              <a:endParaRPr lang="en-US" sz="4300" b="1" i="0" u="none" strike="noStrike" cap="none" baseline="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11" name="Shape 111"/>
            <p:cNvCxnSpPr>
              <a:stCxn id="106" idx="3"/>
              <a:endCxn id="109" idx="0"/>
            </p:cNvCxnSpPr>
            <p:nvPr/>
          </p:nvCxnSpPr>
          <p:spPr>
            <a:xfrm>
              <a:off x="29079436" y="14028697"/>
              <a:ext cx="4513849" cy="2711152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</p:spPr>
        </p:cxnSp>
        <p:cxnSp>
          <p:nvCxnSpPr>
            <p:cNvPr id="113" name="Shape 113"/>
            <p:cNvCxnSpPr/>
            <p:nvPr/>
          </p:nvCxnSpPr>
          <p:spPr>
            <a:xfrm>
              <a:off x="21688039" y="17504838"/>
              <a:ext cx="9504946" cy="61565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dash"/>
              <a:round/>
              <a:headEnd type="none" w="med" len="med"/>
              <a:tailEnd type="triangle" w="lg" len="lg"/>
            </a:ln>
          </p:spPr>
        </p:cxnSp>
        <p:sp>
          <p:nvSpPr>
            <p:cNvPr id="114" name="Shape 114"/>
            <p:cNvSpPr txBox="1"/>
            <p:nvPr/>
          </p:nvSpPr>
          <p:spPr>
            <a:xfrm>
              <a:off x="19540896" y="14254970"/>
              <a:ext cx="1779653" cy="161405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dirty="0" smtClean="0"/>
                <a:t>.23***</a:t>
              </a:r>
              <a:endParaRPr lang="en-US" sz="43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Shape 115"/>
            <p:cNvSpPr txBox="1"/>
            <p:nvPr/>
          </p:nvSpPr>
          <p:spPr>
            <a:xfrm>
              <a:off x="30432960" y="14117361"/>
              <a:ext cx="2614167" cy="147686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 dirty="0" smtClean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-.15***</a:t>
              </a:r>
              <a:endParaRPr lang="en-US" sz="43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Shape 119"/>
            <p:cNvSpPr txBox="1"/>
            <p:nvPr/>
          </p:nvSpPr>
          <p:spPr>
            <a:xfrm>
              <a:off x="24929782" y="16369159"/>
              <a:ext cx="3622339" cy="118560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algn="ctr">
                <a:buClr>
                  <a:srgbClr val="000000"/>
                </a:buClr>
                <a:buSzPct val="25000"/>
              </a:pPr>
              <a:r>
                <a:rPr lang="en-US" sz="4300" b="1" dirty="0" smtClean="0"/>
                <a:t>-.10 (-.</a:t>
              </a:r>
              <a:r>
                <a:rPr lang="en-US" sz="4300" b="1" dirty="0"/>
                <a:t>11</a:t>
              </a:r>
              <a:r>
                <a:rPr lang="en-US" sz="4300" b="1" dirty="0" smtClean="0"/>
                <a:t>*</a:t>
              </a:r>
              <a:r>
                <a:rPr lang="en-US" sz="4300" b="1" i="0" u="none" strike="noStrike" cap="none" baseline="0" dirty="0" smtClean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)</a:t>
              </a:r>
              <a:endParaRPr lang="en-US" sz="43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Shape 136"/>
            <p:cNvSpPr txBox="1"/>
            <p:nvPr/>
          </p:nvSpPr>
          <p:spPr>
            <a:xfrm>
              <a:off x="21817305" y="18424018"/>
              <a:ext cx="9005699" cy="837598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0" i="1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R²</a:t>
              </a:r>
              <a:r>
                <a:rPr lang="en-US" sz="4300" b="0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lang="en-US" sz="4300" b="0" i="0" u="none" strike="noStrike" cap="none" baseline="0" dirty="0" smtClean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.03, </a:t>
              </a:r>
              <a:r>
                <a:rPr lang="en-US" sz="4300" b="0" i="1" u="none" strike="noStrike" cap="none" baseline="0" dirty="0" smtClean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</a:t>
              </a:r>
              <a:r>
                <a:rPr lang="en-US" sz="4300" b="0" i="0" u="none" strike="noStrike" cap="none" baseline="0" dirty="0" smtClean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(2, 385)= 6.52, </a:t>
              </a:r>
              <a:r>
                <a:rPr lang="en-US" sz="4300" b="0" i="1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</a:t>
              </a:r>
              <a:r>
                <a:rPr lang="en-US" sz="4300" b="0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4300" dirty="0" smtClean="0"/>
                <a:t>&lt;</a:t>
              </a:r>
              <a:r>
                <a:rPr lang="en-US" sz="4300" b="0" i="0" u="none" strike="noStrike" cap="none" baseline="0" dirty="0" smtClean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.01</a:t>
              </a:r>
              <a:endParaRPr lang="en-US" sz="43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" name="Shape 138"/>
            <p:cNvSpPr txBox="1"/>
            <p:nvPr/>
          </p:nvSpPr>
          <p:spPr>
            <a:xfrm>
              <a:off x="30946063" y="9535139"/>
              <a:ext cx="4124805" cy="187173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0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*</a:t>
              </a:r>
              <a:r>
                <a:rPr lang="en-US" sz="4300" b="0" i="1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</a:t>
              </a:r>
              <a:r>
                <a:rPr lang="en-US" sz="4300" b="0" i="0" u="none" strike="noStrike" cap="none" baseline="0" dirty="0">
                  <a:solidFill>
                    <a:srgbClr val="FF9900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4300" b="0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≤ .05 </a:t>
              </a:r>
            </a:p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0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**</a:t>
              </a:r>
              <a:r>
                <a:rPr lang="en-US" sz="4300" b="0" i="1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 </a:t>
              </a:r>
              <a:r>
                <a:rPr lang="en-US" sz="4300" b="0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≤ .01</a:t>
              </a:r>
            </a:p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0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*** </a:t>
              </a:r>
              <a:r>
                <a:rPr lang="en-US" sz="4300" b="0" i="1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</a:t>
              </a:r>
              <a:r>
                <a:rPr lang="en-US" sz="4300" b="0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≤ .001</a:t>
              </a:r>
            </a:p>
          </p:txBody>
        </p:sp>
      </p:grpSp>
      <p:sp>
        <p:nvSpPr>
          <p:cNvPr id="139" name="Shape 139"/>
          <p:cNvSpPr txBox="1"/>
          <p:nvPr/>
        </p:nvSpPr>
        <p:spPr>
          <a:xfrm>
            <a:off x="13894652" y="20925339"/>
            <a:ext cx="16987508" cy="831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Times New Roman"/>
              <a:buNone/>
            </a:pPr>
            <a:r>
              <a:rPr lang="en-US" sz="4400" b="1" i="0" u="none" strike="noStrike" cap="none" baseline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Standardized Beta Coefficients </a:t>
            </a:r>
            <a:r>
              <a:rPr lang="en-US" sz="4400" b="1" i="0" u="none" strike="noStrike" cap="none" baseline="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the hypothesized model</a:t>
            </a:r>
            <a:endParaRPr lang="en-US" sz="4400" b="1" i="0" u="none" strike="noStrike" cap="none" baseline="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Shape 140"/>
          <p:cNvSpPr/>
          <p:nvPr/>
        </p:nvSpPr>
        <p:spPr>
          <a:xfrm>
            <a:off x="46509128" y="718072"/>
            <a:ext cx="1982845" cy="1259775"/>
          </a:xfrm>
          <a:prstGeom prst="rect">
            <a:avLst/>
          </a:prstGeom>
          <a:solidFill>
            <a:schemeClr val="dk2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Shape 141"/>
          <p:cNvPicPr preferRelativeResize="0"/>
          <p:nvPr/>
        </p:nvPicPr>
        <p:blipFill rotWithShape="1">
          <a:blip r:embed="rId3">
            <a:alphaModFix/>
          </a:blip>
          <a:srcRect l="-4184" r="-2701"/>
          <a:stretch/>
        </p:blipFill>
        <p:spPr>
          <a:xfrm>
            <a:off x="36062828" y="1454599"/>
            <a:ext cx="12514672" cy="274529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5578188"/>
              </p:ext>
            </p:extLst>
          </p:nvPr>
        </p:nvGraphicFramePr>
        <p:xfrm>
          <a:off x="15487603" y="12610590"/>
          <a:ext cx="16521043" cy="4398453"/>
        </p:xfrm>
        <a:graphic>
          <a:graphicData uri="http://schemas.openxmlformats.org/drawingml/2006/table">
            <a:tbl>
              <a:tblPr firstRow="1" bandRow="1"/>
              <a:tblGrid>
                <a:gridCol w="4130260"/>
                <a:gridCol w="4130261"/>
                <a:gridCol w="4130261"/>
                <a:gridCol w="4130261"/>
              </a:tblGrid>
              <a:tr h="1126316">
                <a:tc>
                  <a:txBody>
                    <a:bodyPr/>
                    <a:lstStyle/>
                    <a:p>
                      <a:pPr algn="ctr"/>
                      <a:endParaRPr lang="en-US" sz="3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Arial"/>
                        </a:rPr>
                        <a:t>ATCLS</a:t>
                      </a:r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Arial"/>
                        </a:rPr>
                        <a:t>Police Legitimacy</a:t>
                      </a:r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Arial"/>
                        </a:rPr>
                        <a:t>RVB</a:t>
                      </a:r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943897">
                <a:tc>
                  <a:txBody>
                    <a:bodyPr/>
                    <a:lstStyle/>
                    <a:p>
                      <a:pPr algn="l"/>
                      <a:r>
                        <a:rPr kumimoji="0" lang="en-US" sz="3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Arial"/>
                        </a:rPr>
                        <a:t>ATCLS</a:t>
                      </a:r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.229**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-.168**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238865">
                <a:tc>
                  <a:txBody>
                    <a:bodyPr/>
                    <a:lstStyle/>
                    <a:p>
                      <a:pPr algn="l"/>
                      <a:r>
                        <a:rPr kumimoji="0" lang="en-US" sz="3000" b="1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Arial"/>
                        </a:rPr>
                        <a:t>Police Legitimacy</a:t>
                      </a:r>
                      <a:endParaRPr lang="en-US" sz="2000" b="1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.229**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-.154***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089375">
                <a:tc>
                  <a:txBody>
                    <a:bodyPr/>
                    <a:lstStyle/>
                    <a:p>
                      <a:pPr algn="l"/>
                      <a:r>
                        <a:rPr kumimoji="0" lang="en-US" sz="3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Arial"/>
                        </a:rPr>
                        <a:t>RVB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-.168**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-.154***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2" name="Shape 139"/>
          <p:cNvSpPr txBox="1"/>
          <p:nvPr/>
        </p:nvSpPr>
        <p:spPr>
          <a:xfrm>
            <a:off x="13894652" y="10908761"/>
            <a:ext cx="19735004" cy="831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Times New Roman"/>
              <a:buNone/>
            </a:pPr>
            <a:r>
              <a:rPr lang="en-US" sz="4400" b="1" i="0" u="none" strike="noStrike" cap="none" baseline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Correlations </a:t>
            </a:r>
            <a:r>
              <a:rPr lang="en-US" sz="4400" b="1" i="0" u="none" strike="noStrike" cap="none" baseline="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between measured variables</a:t>
            </a:r>
            <a:endParaRPr lang="en-US" sz="4400" b="1" i="0" u="none" strike="noStrike" cap="none" baseline="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name="Default Design">
  <a:themeElements>
    <a:clrScheme name="Waveform">
      <a:dk1>
        <a:srgbClr val="000000"/>
      </a:dk1>
      <a:lt1>
        <a:srgbClr val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5997</TotalTime>
  <Words>982</Words>
  <Application>Microsoft Office PowerPoint</Application>
  <PresentationFormat>Custom</PresentationFormat>
  <Paragraphs>90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Georgia</vt:lpstr>
      <vt:lpstr>Times New Roman</vt:lpstr>
      <vt:lpstr>Default Design</vt:lpstr>
      <vt:lpstr> Police Perceptions and Rule Rejections  By: Chad Roberge  Advisors: Ellen S. Cohn, Ph.D. &amp; Alexander Blandina, M.A.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Police Perceptions and Rule Rejections</dc:title>
  <dc:creator>Chad T Roberge</dc:creator>
  <cp:lastModifiedBy>Chad T Roberge</cp:lastModifiedBy>
  <cp:revision>317</cp:revision>
  <dcterms:modified xsi:type="dcterms:W3CDTF">2016-04-19T22:51:48Z</dcterms:modified>
</cp:coreProperties>
</file>