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658" autoAdjust="0"/>
    <p:restoredTop sz="94575" autoAdjust="0"/>
  </p:normalViewPr>
  <p:slideViewPr>
    <p:cSldViewPr>
      <p:cViewPr varScale="1">
        <p:scale>
          <a:sx n="18" d="100"/>
          <a:sy n="18" d="100"/>
        </p:scale>
        <p:origin x="-2488" y="-176"/>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2193928" y="7680326"/>
            <a:ext cx="19675474"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22021803" y="7680326"/>
            <a:ext cx="19675474"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2193928" y="18619788"/>
            <a:ext cx="19675474" cy="10787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021803" y="18619788"/>
            <a:ext cx="19675474" cy="10787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1" Type="http://schemas.openxmlformats.org/officeDocument/2006/relationships/slideLayout" Target="../slideLayouts/slideLayout1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dirty="0" smtClean="0">
                <a:solidFill>
                  <a:schemeClr val="bg1"/>
                </a:solidFill>
              </a:rPr>
              <a:t>Macroeconomic Analysis of </a:t>
            </a:r>
            <a:br>
              <a:rPr lang="en-US" sz="8800" dirty="0" smtClean="0">
                <a:solidFill>
                  <a:schemeClr val="bg1"/>
                </a:solidFill>
              </a:rPr>
            </a:br>
            <a:r>
              <a:rPr lang="en-US" sz="8800" dirty="0" smtClean="0">
                <a:solidFill>
                  <a:schemeClr val="bg1"/>
                </a:solidFill>
              </a:rPr>
              <a:t>The Netherlands </a:t>
            </a:r>
            <a:r>
              <a:rPr lang="en-US" sz="9600" dirty="0" smtClean="0"/>
              <a:t/>
            </a:r>
            <a:br>
              <a:rPr lang="en-US" sz="9600" dirty="0" smtClean="0"/>
            </a:br>
            <a:r>
              <a:rPr lang="en-US" sz="4000" dirty="0" smtClean="0"/>
              <a:t/>
            </a:r>
            <a:br>
              <a:rPr lang="en-US" sz="4000" dirty="0" smtClean="0"/>
            </a:br>
            <a:r>
              <a:rPr lang="en-US" sz="5400" i="1" dirty="0" smtClean="0">
                <a:solidFill>
                  <a:srgbClr val="FFFFFF"/>
                </a:solidFill>
              </a:rPr>
              <a:t>Christopher </a:t>
            </a:r>
            <a:r>
              <a:rPr lang="en-US" sz="5400" i="1" dirty="0" err="1" smtClean="0">
                <a:solidFill>
                  <a:srgbClr val="FFFFFF"/>
                </a:solidFill>
              </a:rPr>
              <a:t>Tveter</a:t>
            </a:r>
            <a:r>
              <a:rPr lang="en-US" sz="5400" i="1" dirty="0">
                <a:solidFill>
                  <a:srgbClr val="FFFFFF"/>
                </a:solidFill>
              </a:rPr>
              <a:t/>
            </a:r>
            <a:br>
              <a:rPr lang="en-US" sz="5400" i="1" dirty="0">
                <a:solidFill>
                  <a:srgbClr val="FFFFFF"/>
                </a:solidFill>
              </a:rPr>
            </a:br>
            <a:r>
              <a:rPr lang="en-US" sz="5400" i="1" dirty="0" smtClean="0">
                <a:solidFill>
                  <a:srgbClr val="FFFFFF"/>
                </a:solidFill>
              </a:rPr>
              <a:t>Macro-</a:t>
            </a:r>
            <a:r>
              <a:rPr lang="en-US" sz="5400" i="1" dirty="0" err="1" smtClean="0">
                <a:solidFill>
                  <a:srgbClr val="FFFFFF"/>
                </a:solidFill>
              </a:rPr>
              <a:t>Moneyproject</a:t>
            </a:r>
            <a:r>
              <a:rPr lang="en-US" sz="5400" i="1" dirty="0" smtClean="0">
                <a:solidFill>
                  <a:srgbClr val="FFFFFF"/>
                </a:solidFill>
              </a:rPr>
              <a:t>, Econ 611, Dr. </a:t>
            </a:r>
            <a:r>
              <a:rPr lang="en-US" sz="5400" i="1" dirty="0" err="1" smtClean="0">
                <a:solidFill>
                  <a:srgbClr val="FFFFFF"/>
                </a:solidFill>
              </a:rPr>
              <a:t>Wible</a:t>
            </a:r>
            <a:r>
              <a:rPr lang="en-US" sz="5400" i="1" dirty="0" smtClean="0">
                <a:solidFill>
                  <a:srgbClr val="FFFFFF"/>
                </a:solidFill>
              </a:rPr>
              <a:t>, Spring 2016</a:t>
            </a:r>
            <a:endParaRPr lang="en-US" sz="5400" i="1" dirty="0" smtClean="0">
              <a:solidFill>
                <a:srgbClr val="FFFFFF"/>
              </a:solidFill>
            </a:endParaRP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375466" y="6096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Graphs</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5" name="Rectangle 167"/>
          <p:cNvSpPr>
            <a:spLocks noChangeArrowheads="1"/>
          </p:cNvSpPr>
          <p:nvPr/>
        </p:nvSpPr>
        <p:spPr bwMode="auto">
          <a:xfrm>
            <a:off x="802839" y="609600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The Netherlands - 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30005867" y="18305344"/>
            <a:ext cx="128947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rPr>
              <a:t>Conclusions</a:t>
            </a:r>
            <a:endParaRPr lang="en-US" dirty="0">
              <a:solidFill>
                <a:schemeClr val="accent1"/>
              </a:solidFill>
            </a:endParaRPr>
          </a:p>
        </p:txBody>
      </p:sp>
      <p:sp>
        <p:nvSpPr>
          <p:cNvPr id="7" name="TextBox 6"/>
          <p:cNvSpPr txBox="1"/>
          <p:nvPr/>
        </p:nvSpPr>
        <p:spPr>
          <a:xfrm>
            <a:off x="30005867" y="28270202"/>
            <a:ext cx="13004800" cy="492443"/>
          </a:xfrm>
          <a:prstGeom prst="rect">
            <a:avLst/>
          </a:prstGeom>
          <a:noFill/>
        </p:spPr>
        <p:txBody>
          <a:bodyPr wrap="square" rtlCol="0">
            <a:spAutoFit/>
          </a:bodyPr>
          <a:lstStyle/>
          <a:p>
            <a:pPr indent="-457200" algn="l">
              <a:spcBef>
                <a:spcPts val="1200"/>
              </a:spcBef>
            </a:pPr>
            <a:r>
              <a:rPr lang="en-US" sz="2600" b="0" dirty="0" smtClean="0">
                <a:solidFill>
                  <a:schemeClr val="tx1"/>
                </a:solidFill>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599467" y="1143002"/>
            <a:ext cx="12869333" cy="3851371"/>
          </a:xfrm>
          <a:prstGeom prst="rect">
            <a:avLst/>
          </a:prstGeom>
        </p:spPr>
      </p:pic>
      <p:sp>
        <p:nvSpPr>
          <p:cNvPr id="36" name="Rectangle 164"/>
          <p:cNvSpPr>
            <a:spLocks noChangeArrowheads="1"/>
          </p:cNvSpPr>
          <p:nvPr/>
        </p:nvSpPr>
        <p:spPr bwMode="auto">
          <a:xfrm>
            <a:off x="30005867" y="6096000"/>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Methods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638485" y="8077200"/>
            <a:ext cx="12569515" cy="7201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685800" indent="-685800" algn="l" eaLnBrk="1" hangingPunct="1">
              <a:spcBef>
                <a:spcPts val="1200"/>
              </a:spcBef>
              <a:buFont typeface="Wingdings" panose="05000000000000000000" pitchFamily="2" charset="2"/>
              <a:buChar char="q"/>
            </a:pPr>
            <a:r>
              <a:rPr lang="en-US" sz="4800" dirty="0" smtClean="0">
                <a:latin typeface="Times New Roman" charset="0"/>
                <a:cs typeface="Times New Roman" charset="0"/>
              </a:rPr>
              <a:t>18</a:t>
            </a:r>
            <a:r>
              <a:rPr lang="en-US" sz="4800" baseline="30000" dirty="0" smtClean="0">
                <a:latin typeface="Times New Roman" charset="0"/>
                <a:cs typeface="Times New Roman" charset="0"/>
              </a:rPr>
              <a:t>th</a:t>
            </a:r>
            <a:r>
              <a:rPr lang="en-US" sz="4800" dirty="0" smtClean="0">
                <a:latin typeface="Times New Roman" charset="0"/>
                <a:cs typeface="Times New Roman" charset="0"/>
              </a:rPr>
              <a:t> largest economy in the world and uses the Euro as a currency since January 1</a:t>
            </a:r>
            <a:r>
              <a:rPr lang="en-US" sz="4800" baseline="30000" dirty="0" smtClean="0">
                <a:latin typeface="Times New Roman" charset="0"/>
                <a:cs typeface="Times New Roman" charset="0"/>
              </a:rPr>
              <a:t>st</a:t>
            </a:r>
            <a:r>
              <a:rPr lang="en-US" sz="4800" dirty="0" smtClean="0">
                <a:latin typeface="Times New Roman" charset="0"/>
                <a:cs typeface="Times New Roman" charset="0"/>
              </a:rPr>
              <a:t>, 1999, when the Dutch joined the EMU and switched over from the Gulden. </a:t>
            </a:r>
          </a:p>
          <a:p>
            <a:pPr marL="685800" indent="-685800" algn="l" eaLnBrk="1" hangingPunct="1">
              <a:spcBef>
                <a:spcPts val="1200"/>
              </a:spcBef>
              <a:buFont typeface="Wingdings" panose="05000000000000000000" pitchFamily="2" charset="2"/>
              <a:buChar char="q"/>
            </a:pPr>
            <a:endParaRPr lang="en-US" sz="4800" dirty="0">
              <a:latin typeface="Times New Roman" charset="0"/>
              <a:cs typeface="Times New Roman" charset="0"/>
            </a:endParaRPr>
          </a:p>
          <a:p>
            <a:pPr marL="685800" indent="-685800" algn="l" eaLnBrk="1" hangingPunct="1">
              <a:spcBef>
                <a:spcPts val="1200"/>
              </a:spcBef>
              <a:buFont typeface="Wingdings" panose="05000000000000000000" pitchFamily="2" charset="2"/>
              <a:buChar char="q"/>
            </a:pPr>
            <a:r>
              <a:rPr lang="en-US" sz="4800" dirty="0" smtClean="0">
                <a:latin typeface="Times New Roman" charset="0"/>
                <a:cs typeface="Times New Roman" charset="0"/>
              </a:rPr>
              <a:t>The Netherlands have a prosperous and open economy, which depends heavily on foreign trade </a:t>
            </a:r>
          </a:p>
          <a:p>
            <a:pPr marL="0" indent="0" algn="l" eaLnBrk="1" hangingPunct="1">
              <a:spcBef>
                <a:spcPts val="1200"/>
              </a:spcBef>
            </a:pPr>
            <a:endParaRPr lang="en-US" sz="4800" b="0" dirty="0">
              <a:latin typeface="Times New Roman" charset="0"/>
              <a:cs typeface="Times New Roman" charset="0"/>
            </a:endParaRPr>
          </a:p>
        </p:txBody>
      </p:sp>
      <p:sp>
        <p:nvSpPr>
          <p:cNvPr id="30" name="Rectangle 29"/>
          <p:cNvSpPr/>
          <p:nvPr/>
        </p:nvSpPr>
        <p:spPr>
          <a:xfrm>
            <a:off x="30005865" y="8075780"/>
            <a:ext cx="13004801" cy="9694962"/>
          </a:xfrm>
          <a:prstGeom prst="rect">
            <a:avLst/>
          </a:prstGeom>
        </p:spPr>
        <p:txBody>
          <a:bodyPr wrap="square">
            <a:spAutoFit/>
          </a:bodyPr>
          <a:lstStyle/>
          <a:p>
            <a:pPr marL="685800" indent="-685800" algn="l">
              <a:buFont typeface="Wingdings" panose="05000000000000000000" pitchFamily="2" charset="2"/>
              <a:buChar char="q"/>
            </a:pPr>
            <a:r>
              <a:rPr lang="en-US" sz="4800" dirty="0" smtClean="0">
                <a:solidFill>
                  <a:schemeClr val="tx1"/>
                </a:solidFill>
                <a:latin typeface="Times New Roman" panose="02020603050405020304" pitchFamily="18" charset="0"/>
                <a:cs typeface="Times New Roman" panose="02020603050405020304" pitchFamily="18" charset="0"/>
              </a:rPr>
              <a:t>Studied the total GDP of the Netherlands before and after the introduction of the Euro</a:t>
            </a:r>
          </a:p>
          <a:p>
            <a:pPr marL="685800" indent="-685800" algn="l">
              <a:buFont typeface="Wingdings" panose="05000000000000000000" pitchFamily="2" charset="2"/>
              <a:buChar char="q"/>
            </a:pPr>
            <a:endParaRPr lang="en-US" sz="4800" dirty="0">
              <a:solidFill>
                <a:schemeClr val="tx1"/>
              </a:solidFill>
              <a:latin typeface="Times New Roman" panose="02020603050405020304" pitchFamily="18" charset="0"/>
              <a:cs typeface="Times New Roman" panose="02020603050405020304" pitchFamily="18" charset="0"/>
            </a:endParaRPr>
          </a:p>
          <a:p>
            <a:pPr marL="685800" indent="-685800" algn="l">
              <a:buFont typeface="Wingdings" panose="05000000000000000000" pitchFamily="2" charset="2"/>
              <a:buChar char="q"/>
            </a:pPr>
            <a:r>
              <a:rPr lang="en-US" sz="4800" dirty="0" smtClean="0">
                <a:solidFill>
                  <a:schemeClr val="tx1"/>
                </a:solidFill>
                <a:latin typeface="Times New Roman" panose="02020603050405020304" pitchFamily="18" charset="0"/>
                <a:cs typeface="Times New Roman" panose="02020603050405020304" pitchFamily="18" charset="0"/>
              </a:rPr>
              <a:t>Studied the GDP growth rate of The Netherlands before and after the introduction of the Euro</a:t>
            </a:r>
          </a:p>
          <a:p>
            <a:pPr marL="685800" indent="-685800" algn="l">
              <a:buFont typeface="Wingdings" panose="05000000000000000000" pitchFamily="2" charset="2"/>
              <a:buChar char="q"/>
            </a:pPr>
            <a:endParaRPr lang="en-US" sz="4800" dirty="0">
              <a:solidFill>
                <a:schemeClr val="tx1"/>
              </a:solidFill>
              <a:latin typeface="Times New Roman" panose="02020603050405020304" pitchFamily="18" charset="0"/>
              <a:cs typeface="Times New Roman" panose="02020603050405020304" pitchFamily="18" charset="0"/>
            </a:endParaRPr>
          </a:p>
          <a:p>
            <a:pPr marL="685800" indent="-685800" algn="l">
              <a:buFont typeface="Wingdings" panose="05000000000000000000" pitchFamily="2" charset="2"/>
              <a:buChar char="q"/>
            </a:pPr>
            <a:r>
              <a:rPr lang="en-US" sz="4800" dirty="0" smtClean="0">
                <a:solidFill>
                  <a:schemeClr val="tx1"/>
                </a:solidFill>
                <a:latin typeface="Times New Roman" panose="02020603050405020304" pitchFamily="18" charset="0"/>
                <a:cs typeface="Times New Roman" panose="02020603050405020304" pitchFamily="18" charset="0"/>
              </a:rPr>
              <a:t>Studied the GDP per capita PPP of the Netherlands before and after the introduction of the Euro</a:t>
            </a:r>
          </a:p>
          <a:p>
            <a:pPr marL="685800" indent="-685800" algn="l">
              <a:buFont typeface="Wingdings" panose="05000000000000000000" pitchFamily="2" charset="2"/>
              <a:buChar char="q"/>
            </a:pPr>
            <a:endParaRPr lang="en-US" sz="4800" dirty="0">
              <a:solidFill>
                <a:schemeClr val="tx1"/>
              </a:solidFill>
              <a:latin typeface="Times New Roman" panose="02020603050405020304" pitchFamily="18" charset="0"/>
              <a:cs typeface="Times New Roman" panose="02020603050405020304" pitchFamily="18" charset="0"/>
            </a:endParaRPr>
          </a:p>
          <a:p>
            <a:pPr marL="685800" indent="-685800" algn="l">
              <a:buFont typeface="Wingdings" panose="05000000000000000000" pitchFamily="2" charset="2"/>
              <a:buChar char="q"/>
            </a:pPr>
            <a:r>
              <a:rPr lang="en-US" sz="4800" dirty="0" smtClean="0">
                <a:solidFill>
                  <a:schemeClr val="tx1"/>
                </a:solidFill>
                <a:latin typeface="Times New Roman" panose="02020603050405020304" pitchFamily="18" charset="0"/>
                <a:cs typeface="Times New Roman" panose="02020603050405020304" pitchFamily="18" charset="0"/>
              </a:rPr>
              <a:t>Studied the ECB policies to help the EU overcome the Great Recession  of 2007-2009</a:t>
            </a:r>
            <a:endParaRPr lang="en-US" sz="4800" dirty="0">
              <a:solidFill>
                <a:schemeClr val="tx1"/>
              </a:solidFill>
              <a:latin typeface="Times New Roman" panose="02020603050405020304" pitchFamily="18" charset="0"/>
              <a:cs typeface="Times New Roman" panose="02020603050405020304" pitchFamily="18" charset="0"/>
            </a:endParaRPr>
          </a:p>
        </p:txBody>
      </p:sp>
      <p:sp>
        <p:nvSpPr>
          <p:cNvPr id="25" name="Rectangle 165"/>
          <p:cNvSpPr>
            <a:spLocks noChangeArrowheads="1"/>
          </p:cNvSpPr>
          <p:nvPr/>
        </p:nvSpPr>
        <p:spPr bwMode="auto">
          <a:xfrm>
            <a:off x="802839" y="18305344"/>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rPr>
              <a:t>Hypothesis Questions </a:t>
            </a:r>
            <a:endParaRPr lang="en-US" dirty="0">
              <a:solidFill>
                <a:schemeClr val="accent1"/>
              </a:solidFill>
            </a:endParaRPr>
          </a:p>
        </p:txBody>
      </p:sp>
      <p:sp>
        <p:nvSpPr>
          <p:cNvPr id="5" name="TextBox 4"/>
          <p:cNvSpPr txBox="1"/>
          <p:nvPr/>
        </p:nvSpPr>
        <p:spPr>
          <a:xfrm>
            <a:off x="802838" y="20645716"/>
            <a:ext cx="12405161" cy="10018127"/>
          </a:xfrm>
          <a:prstGeom prst="rect">
            <a:avLst/>
          </a:prstGeom>
          <a:noFill/>
        </p:spPr>
        <p:txBody>
          <a:bodyPr wrap="square" rtlCol="0">
            <a:spAutoFit/>
          </a:bodyPr>
          <a:lstStyle/>
          <a:p>
            <a:pPr marL="571500" indent="-571500" algn="l">
              <a:buFont typeface="Wingdings" panose="05000000000000000000" pitchFamily="2" charset="2"/>
              <a:buChar char="q"/>
            </a:pPr>
            <a:r>
              <a:rPr lang="en-US" dirty="0" smtClean="0">
                <a:solidFill>
                  <a:schemeClr val="tx1"/>
                </a:solidFill>
              </a:rPr>
              <a:t>What impact did switching currencies have on the Dutch economy, and Dutch citizens?</a:t>
            </a:r>
          </a:p>
          <a:p>
            <a:pPr algn="l"/>
            <a:endParaRPr lang="en-US" dirty="0" smtClean="0">
              <a:solidFill>
                <a:schemeClr val="tx1"/>
              </a:solidFill>
            </a:endParaRPr>
          </a:p>
          <a:p>
            <a:pPr marL="571500" indent="-571500" algn="l">
              <a:buFont typeface="Wingdings" panose="05000000000000000000" pitchFamily="2" charset="2"/>
              <a:buChar char="q"/>
            </a:pPr>
            <a:r>
              <a:rPr lang="en-US" dirty="0" smtClean="0">
                <a:solidFill>
                  <a:schemeClr val="tx1"/>
                </a:solidFill>
              </a:rPr>
              <a:t>Did lending Greece money help or hurt the Dutch economy?</a:t>
            </a:r>
          </a:p>
          <a:p>
            <a:pPr algn="l"/>
            <a:endParaRPr lang="en-US" dirty="0">
              <a:solidFill>
                <a:schemeClr val="tx1"/>
              </a:solidFill>
            </a:endParaRPr>
          </a:p>
          <a:p>
            <a:pPr marL="571500" indent="-571500" algn="l">
              <a:buFont typeface="Wingdings" panose="05000000000000000000" pitchFamily="2" charset="2"/>
              <a:buChar char="q"/>
            </a:pPr>
            <a:r>
              <a:rPr lang="en-US" dirty="0" smtClean="0">
                <a:solidFill>
                  <a:schemeClr val="tx1"/>
                </a:solidFill>
              </a:rPr>
              <a:t>Should the Netherlands stay with the EU and EMU?</a:t>
            </a:r>
          </a:p>
          <a:p>
            <a:pPr algn="l"/>
            <a:endParaRPr lang="en-US" dirty="0" smtClean="0">
              <a:solidFill>
                <a:schemeClr val="tx1"/>
              </a:solidFill>
            </a:endParaRPr>
          </a:p>
          <a:p>
            <a:pPr marL="571500" indent="-571500" algn="l">
              <a:buFont typeface="Wingdings" panose="05000000000000000000" pitchFamily="2" charset="2"/>
              <a:buChar char="q"/>
            </a:pPr>
            <a:r>
              <a:rPr lang="en-US" dirty="0" smtClean="0">
                <a:solidFill>
                  <a:schemeClr val="tx1"/>
                </a:solidFill>
              </a:rPr>
              <a:t>What is the ECB doing to help the European economies ?</a:t>
            </a:r>
          </a:p>
          <a:p>
            <a:pPr marL="571500" indent="-571500" algn="l">
              <a:buFont typeface="Wingdings" panose="05000000000000000000" pitchFamily="2" charset="2"/>
              <a:buChar char="q"/>
            </a:pPr>
            <a:endParaRPr lang="en-US" dirty="0">
              <a:solidFill>
                <a:schemeClr val="tx1"/>
              </a:solidFill>
            </a:endParaRPr>
          </a:p>
          <a:p>
            <a:pPr marL="571500" indent="-571500" algn="l">
              <a:buFont typeface="Wingdings" panose="05000000000000000000" pitchFamily="2" charset="2"/>
              <a:buChar char="q"/>
            </a:pPr>
            <a:r>
              <a:rPr lang="en-US" dirty="0" smtClean="0">
                <a:solidFill>
                  <a:schemeClr val="tx1"/>
                </a:solidFill>
              </a:rPr>
              <a:t>In the end, was the Netherlands better of before or after it joined the EU and EMU?</a:t>
            </a:r>
            <a:endParaRPr lang="en-US" dirty="0">
              <a:solidFill>
                <a:schemeClr val="tx1"/>
              </a:solidFill>
            </a:endParaRPr>
          </a:p>
          <a:p>
            <a:pPr marL="571500" indent="-571500" algn="l">
              <a:buFont typeface="Wingdings" panose="05000000000000000000" pitchFamily="2" charset="2"/>
              <a:buChar char="q"/>
            </a:pPr>
            <a:endParaRPr lang="en-US"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90797" y="25668634"/>
            <a:ext cx="12886267" cy="6751448"/>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75466" y="17610192"/>
            <a:ext cx="12801600" cy="6737845"/>
          </a:xfrm>
          <a:prstGeom prst="rect">
            <a:avLst/>
          </a:prstGeom>
        </p:spPr>
      </p:pic>
      <p:sp>
        <p:nvSpPr>
          <p:cNvPr id="13" name="TextBox 12"/>
          <p:cNvSpPr txBox="1"/>
          <p:nvPr/>
        </p:nvSpPr>
        <p:spPr>
          <a:xfrm>
            <a:off x="15382393" y="16845748"/>
            <a:ext cx="12716933" cy="754053"/>
          </a:xfrm>
          <a:prstGeom prst="rect">
            <a:avLst/>
          </a:prstGeom>
          <a:noFill/>
        </p:spPr>
        <p:txBody>
          <a:bodyPr wrap="square" rtlCol="0">
            <a:spAutoFit/>
          </a:bodyPr>
          <a:lstStyle/>
          <a:p>
            <a:r>
              <a:rPr lang="en-US" dirty="0" smtClean="0">
                <a:solidFill>
                  <a:schemeClr val="tx1"/>
                </a:solidFill>
              </a:rPr>
              <a:t>Netherlands GDP Growth Rate 1990-2016</a:t>
            </a:r>
            <a:endParaRPr lang="en-US" dirty="0">
              <a:solidFill>
                <a:schemeClr val="tx1"/>
              </a:solidFill>
            </a:endParaRPr>
          </a:p>
        </p:txBody>
      </p:sp>
      <p:sp>
        <p:nvSpPr>
          <p:cNvPr id="14" name="TextBox 13"/>
          <p:cNvSpPr txBox="1"/>
          <p:nvPr/>
        </p:nvSpPr>
        <p:spPr>
          <a:xfrm>
            <a:off x="15290797" y="24893799"/>
            <a:ext cx="12801601" cy="754053"/>
          </a:xfrm>
          <a:prstGeom prst="rect">
            <a:avLst/>
          </a:prstGeom>
          <a:noFill/>
        </p:spPr>
        <p:txBody>
          <a:bodyPr wrap="square" rtlCol="0">
            <a:spAutoFit/>
          </a:bodyPr>
          <a:lstStyle/>
          <a:p>
            <a:r>
              <a:rPr lang="en-US" dirty="0" smtClean="0">
                <a:solidFill>
                  <a:schemeClr val="tx1"/>
                </a:solidFill>
              </a:rPr>
              <a:t>Netherlands GDP Per Capita PPP 1990-2015</a:t>
            </a:r>
            <a:endParaRPr lang="en-US" dirty="0">
              <a:solidFill>
                <a:schemeClr val="tx1"/>
              </a:solidFill>
            </a:endParaRP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78545" y="9001481"/>
            <a:ext cx="12756187" cy="7088685"/>
          </a:xfrm>
          <a:prstGeom prst="rect">
            <a:avLst/>
          </a:prstGeom>
        </p:spPr>
      </p:pic>
      <p:sp>
        <p:nvSpPr>
          <p:cNvPr id="16" name="TextBox 15"/>
          <p:cNvSpPr txBox="1"/>
          <p:nvPr/>
        </p:nvSpPr>
        <p:spPr>
          <a:xfrm>
            <a:off x="15417799" y="8247428"/>
            <a:ext cx="12759265" cy="754053"/>
          </a:xfrm>
          <a:prstGeom prst="rect">
            <a:avLst/>
          </a:prstGeom>
          <a:noFill/>
        </p:spPr>
        <p:txBody>
          <a:bodyPr wrap="square" rtlCol="0">
            <a:spAutoFit/>
          </a:bodyPr>
          <a:lstStyle/>
          <a:p>
            <a:r>
              <a:rPr lang="en-US" dirty="0" smtClean="0">
                <a:solidFill>
                  <a:schemeClr val="tx1"/>
                </a:solidFill>
              </a:rPr>
              <a:t>Netherlands Total GDP 1960-2013</a:t>
            </a:r>
            <a:endParaRPr lang="en-US" dirty="0">
              <a:solidFill>
                <a:schemeClr val="tx1"/>
              </a:solidFill>
            </a:endParaRPr>
          </a:p>
        </p:txBody>
      </p:sp>
      <p:sp>
        <p:nvSpPr>
          <p:cNvPr id="17" name="TextBox 16"/>
          <p:cNvSpPr txBox="1"/>
          <p:nvPr/>
        </p:nvSpPr>
        <p:spPr>
          <a:xfrm>
            <a:off x="30005865" y="20253394"/>
            <a:ext cx="13004801" cy="12665006"/>
          </a:xfrm>
          <a:prstGeom prst="rect">
            <a:avLst/>
          </a:prstGeom>
          <a:noFill/>
        </p:spPr>
        <p:txBody>
          <a:bodyPr wrap="square" rtlCol="0">
            <a:spAutoFit/>
          </a:bodyPr>
          <a:lstStyle/>
          <a:p>
            <a:pPr marL="571500" indent="-571500" algn="l">
              <a:buFont typeface="Wingdings" panose="05000000000000000000" pitchFamily="2" charset="2"/>
              <a:buChar char="q"/>
            </a:pPr>
            <a:r>
              <a:rPr lang="en-US" dirty="0" smtClean="0">
                <a:solidFill>
                  <a:schemeClr val="tx1"/>
                </a:solidFill>
              </a:rPr>
              <a:t>The Dutch total GDP grew exceptionally due to the introduction of the Euro, this can be explained with the </a:t>
            </a:r>
            <a:r>
              <a:rPr lang="en-US" dirty="0" err="1" smtClean="0">
                <a:solidFill>
                  <a:schemeClr val="tx1"/>
                </a:solidFill>
              </a:rPr>
              <a:t>Ricardian</a:t>
            </a:r>
            <a:r>
              <a:rPr lang="en-US" dirty="0" smtClean="0">
                <a:solidFill>
                  <a:schemeClr val="tx1"/>
                </a:solidFill>
              </a:rPr>
              <a:t> model of international trade</a:t>
            </a:r>
          </a:p>
          <a:p>
            <a:pPr marL="571500" indent="-571500" algn="l">
              <a:buFont typeface="Wingdings" panose="05000000000000000000" pitchFamily="2" charset="2"/>
              <a:buChar char="q"/>
            </a:pPr>
            <a:endParaRPr lang="en-US" dirty="0">
              <a:solidFill>
                <a:schemeClr val="tx1"/>
              </a:solidFill>
            </a:endParaRPr>
          </a:p>
          <a:p>
            <a:pPr marL="571500" indent="-571500" algn="l">
              <a:buFont typeface="Wingdings" panose="05000000000000000000" pitchFamily="2" charset="2"/>
              <a:buChar char="q"/>
            </a:pPr>
            <a:r>
              <a:rPr lang="en-US" dirty="0" smtClean="0">
                <a:solidFill>
                  <a:schemeClr val="tx1"/>
                </a:solidFill>
              </a:rPr>
              <a:t>The Dutch citizens lost a lot of purchasing power due to switching to the Euro</a:t>
            </a:r>
          </a:p>
          <a:p>
            <a:pPr marL="571500" indent="-571500" algn="l">
              <a:buFont typeface="Wingdings" panose="05000000000000000000" pitchFamily="2" charset="2"/>
              <a:buChar char="q"/>
            </a:pPr>
            <a:endParaRPr lang="en-US" dirty="0" smtClean="0">
              <a:solidFill>
                <a:schemeClr val="tx1"/>
              </a:solidFill>
            </a:endParaRPr>
          </a:p>
          <a:p>
            <a:pPr marL="571500" indent="-571500" algn="l">
              <a:buFont typeface="Wingdings" panose="05000000000000000000" pitchFamily="2" charset="2"/>
              <a:buChar char="q"/>
            </a:pPr>
            <a:r>
              <a:rPr lang="en-US" dirty="0" smtClean="0">
                <a:solidFill>
                  <a:schemeClr val="tx1"/>
                </a:solidFill>
              </a:rPr>
              <a:t>Lending Greece money helped stabilize the value of the Euro, which in the end was better for the Dutch economy according to Nobel Prize winning economist Joseph </a:t>
            </a:r>
            <a:r>
              <a:rPr lang="en-US" dirty="0" err="1" smtClean="0">
                <a:solidFill>
                  <a:schemeClr val="tx1"/>
                </a:solidFill>
              </a:rPr>
              <a:t>Stiglitz</a:t>
            </a:r>
            <a:endParaRPr lang="en-US" dirty="0" smtClean="0">
              <a:solidFill>
                <a:schemeClr val="tx1"/>
              </a:solidFill>
            </a:endParaRPr>
          </a:p>
          <a:p>
            <a:pPr marL="571500" indent="-571500" algn="l">
              <a:buFont typeface="Wingdings" panose="05000000000000000000" pitchFamily="2" charset="2"/>
              <a:buChar char="q"/>
            </a:pPr>
            <a:endParaRPr lang="en-US" dirty="0">
              <a:solidFill>
                <a:schemeClr val="tx1"/>
              </a:solidFill>
            </a:endParaRPr>
          </a:p>
          <a:p>
            <a:pPr marL="571500" indent="-571500" algn="l">
              <a:buFont typeface="Wingdings" panose="05000000000000000000" pitchFamily="2" charset="2"/>
              <a:buChar char="q"/>
            </a:pPr>
            <a:r>
              <a:rPr lang="en-US" dirty="0" smtClean="0">
                <a:solidFill>
                  <a:schemeClr val="tx1"/>
                </a:solidFill>
              </a:rPr>
              <a:t>The ECB is using negative interest rates to try and let businesses and weaker lenders to borrow money, and hope this will lead to economic growth because of more money being spend than is being saved</a:t>
            </a:r>
            <a:endParaRPr lang="en-US" dirty="0">
              <a:solidFill>
                <a:schemeClr val="tx1"/>
              </a:solidFill>
            </a:endParaRPr>
          </a:p>
          <a:p>
            <a:pPr marL="571500" indent="-571500" algn="l">
              <a:buFont typeface="Wingdings" panose="05000000000000000000" pitchFamily="2" charset="2"/>
              <a:buChar char="q"/>
            </a:pPr>
            <a:endParaRPr lang="en-US" dirty="0">
              <a:solidFill>
                <a:schemeClr val="tx1"/>
              </a:solidFill>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6909</TotalTime>
  <Words>317</Words>
  <Application>Microsoft Macintosh PowerPoint</Application>
  <PresentationFormat>Custom</PresentationFormat>
  <Paragraphs>36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Macroeconomic Analysis of  The Netherlands   Christopher Tveter Macro-Moneyproject, Econ 611, Dr. Wible, Spring 2016</vt:lpstr>
    </vt:vector>
  </TitlesOfParts>
  <Company>Graphicsland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Sarah Waterhouse</cp:lastModifiedBy>
  <cp:revision>292</cp:revision>
  <cp:lastPrinted>2014-02-24T14:53:09Z</cp:lastPrinted>
  <dcterms:created xsi:type="dcterms:W3CDTF">2004-07-26T21:45:23Z</dcterms:created>
  <dcterms:modified xsi:type="dcterms:W3CDTF">2016-04-20T02:13:43Z</dcterms:modified>
  <cp:category>science research poster</cp:category>
</cp:coreProperties>
</file>