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9377600" cy="32918400"/>
  <p:notesSz cx="6858000" cy="9144000"/>
  <p:defaultTextStyle>
    <a:defPPr>
      <a:defRPr lang="en-US"/>
    </a:defPPr>
    <a:lvl1pPr marL="0" algn="l" defTabSz="4702576" rtl="0" eaLnBrk="1" latinLnBrk="0" hangingPunct="1">
      <a:defRPr sz="9300" kern="1200">
        <a:solidFill>
          <a:schemeClr val="tx1"/>
        </a:solidFill>
        <a:latin typeface="+mn-lt"/>
        <a:ea typeface="+mn-ea"/>
        <a:cs typeface="+mn-cs"/>
      </a:defRPr>
    </a:lvl1pPr>
    <a:lvl2pPr marL="2351288" algn="l" defTabSz="4702576" rtl="0" eaLnBrk="1" latinLnBrk="0" hangingPunct="1">
      <a:defRPr sz="9300" kern="1200">
        <a:solidFill>
          <a:schemeClr val="tx1"/>
        </a:solidFill>
        <a:latin typeface="+mn-lt"/>
        <a:ea typeface="+mn-ea"/>
        <a:cs typeface="+mn-cs"/>
      </a:defRPr>
    </a:lvl2pPr>
    <a:lvl3pPr marL="4702576" algn="l" defTabSz="4702576" rtl="0" eaLnBrk="1" latinLnBrk="0" hangingPunct="1">
      <a:defRPr sz="9300" kern="1200">
        <a:solidFill>
          <a:schemeClr val="tx1"/>
        </a:solidFill>
        <a:latin typeface="+mn-lt"/>
        <a:ea typeface="+mn-ea"/>
        <a:cs typeface="+mn-cs"/>
      </a:defRPr>
    </a:lvl3pPr>
    <a:lvl4pPr marL="7053864" algn="l" defTabSz="4702576" rtl="0" eaLnBrk="1" latinLnBrk="0" hangingPunct="1">
      <a:defRPr sz="9300" kern="1200">
        <a:solidFill>
          <a:schemeClr val="tx1"/>
        </a:solidFill>
        <a:latin typeface="+mn-lt"/>
        <a:ea typeface="+mn-ea"/>
        <a:cs typeface="+mn-cs"/>
      </a:defRPr>
    </a:lvl4pPr>
    <a:lvl5pPr marL="9405153" algn="l" defTabSz="4702576" rtl="0" eaLnBrk="1" latinLnBrk="0" hangingPunct="1">
      <a:defRPr sz="9300" kern="1200">
        <a:solidFill>
          <a:schemeClr val="tx1"/>
        </a:solidFill>
        <a:latin typeface="+mn-lt"/>
        <a:ea typeface="+mn-ea"/>
        <a:cs typeface="+mn-cs"/>
      </a:defRPr>
    </a:lvl5pPr>
    <a:lvl6pPr marL="11756441" algn="l" defTabSz="4702576" rtl="0" eaLnBrk="1" latinLnBrk="0" hangingPunct="1">
      <a:defRPr sz="9300" kern="1200">
        <a:solidFill>
          <a:schemeClr val="tx1"/>
        </a:solidFill>
        <a:latin typeface="+mn-lt"/>
        <a:ea typeface="+mn-ea"/>
        <a:cs typeface="+mn-cs"/>
      </a:defRPr>
    </a:lvl6pPr>
    <a:lvl7pPr marL="14107729" algn="l" defTabSz="4702576" rtl="0" eaLnBrk="1" latinLnBrk="0" hangingPunct="1">
      <a:defRPr sz="9300" kern="1200">
        <a:solidFill>
          <a:schemeClr val="tx1"/>
        </a:solidFill>
        <a:latin typeface="+mn-lt"/>
        <a:ea typeface="+mn-ea"/>
        <a:cs typeface="+mn-cs"/>
      </a:defRPr>
    </a:lvl7pPr>
    <a:lvl8pPr marL="16459017" algn="l" defTabSz="4702576" rtl="0" eaLnBrk="1" latinLnBrk="0" hangingPunct="1">
      <a:defRPr sz="9300" kern="1200">
        <a:solidFill>
          <a:schemeClr val="tx1"/>
        </a:solidFill>
        <a:latin typeface="+mn-lt"/>
        <a:ea typeface="+mn-ea"/>
        <a:cs typeface="+mn-cs"/>
      </a:defRPr>
    </a:lvl8pPr>
    <a:lvl9pPr marL="18810305" algn="l" defTabSz="4702576" rtl="0" eaLnBrk="1" latinLnBrk="0" hangingPunct="1">
      <a:defRPr sz="93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548" autoAdjust="0"/>
  </p:normalViewPr>
  <p:slideViewPr>
    <p:cSldViewPr>
      <p:cViewPr>
        <p:scale>
          <a:sx n="23" d="100"/>
          <a:sy n="23" d="100"/>
        </p:scale>
        <p:origin x="-1236" y="162"/>
      </p:cViewPr>
      <p:guideLst>
        <p:guide orient="horz" pos="10368"/>
        <p:guide pos="15552"/>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4715B65-47F4-4DA4-A6E4-C7D472CD3F27}" type="datetimeFigureOut">
              <a:rPr lang="en-US" smtClean="0"/>
              <a:t>4/29/2016</a:t>
            </a:fld>
            <a:endParaRPr lang="en-US"/>
          </a:p>
        </p:txBody>
      </p:sp>
      <p:sp>
        <p:nvSpPr>
          <p:cNvPr id="4" name="Slide Image Placeholder 3"/>
          <p:cNvSpPr>
            <a:spLocks noGrp="1" noRot="1" noChangeAspect="1"/>
          </p:cNvSpPr>
          <p:nvPr>
            <p:ph type="sldImg" idx="2"/>
          </p:nvPr>
        </p:nvSpPr>
        <p:spPr>
          <a:xfrm>
            <a:off x="857250" y="685800"/>
            <a:ext cx="51435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37ECC8-3696-47D7-A1BE-F25A7CDDD0D1}" type="slidenum">
              <a:rPr lang="en-US" smtClean="0"/>
              <a:t>‹#›</a:t>
            </a:fld>
            <a:endParaRPr lang="en-US"/>
          </a:p>
        </p:txBody>
      </p:sp>
    </p:spTree>
    <p:extLst>
      <p:ext uri="{BB962C8B-B14F-4D97-AF65-F5344CB8AC3E}">
        <p14:creationId xmlns:p14="http://schemas.microsoft.com/office/powerpoint/2010/main" val="2683496728"/>
      </p:ext>
    </p:extLst>
  </p:cSld>
  <p:clrMap bg1="lt1" tx1="dk1" bg2="lt2" tx2="dk2" accent1="accent1" accent2="accent2" accent3="accent3" accent4="accent4" accent5="accent5" accent6="accent6" hlink="hlink" folHlink="folHlink"/>
  <p:notesStyle>
    <a:lvl1pPr marL="0" algn="l" defTabSz="4702576" rtl="0" eaLnBrk="1" latinLnBrk="0" hangingPunct="1">
      <a:defRPr sz="6200" kern="1200">
        <a:solidFill>
          <a:schemeClr val="tx1"/>
        </a:solidFill>
        <a:latin typeface="+mn-lt"/>
        <a:ea typeface="+mn-ea"/>
        <a:cs typeface="+mn-cs"/>
      </a:defRPr>
    </a:lvl1pPr>
    <a:lvl2pPr marL="2351288" algn="l" defTabSz="4702576" rtl="0" eaLnBrk="1" latinLnBrk="0" hangingPunct="1">
      <a:defRPr sz="6200" kern="1200">
        <a:solidFill>
          <a:schemeClr val="tx1"/>
        </a:solidFill>
        <a:latin typeface="+mn-lt"/>
        <a:ea typeface="+mn-ea"/>
        <a:cs typeface="+mn-cs"/>
      </a:defRPr>
    </a:lvl2pPr>
    <a:lvl3pPr marL="4702576" algn="l" defTabSz="4702576" rtl="0" eaLnBrk="1" latinLnBrk="0" hangingPunct="1">
      <a:defRPr sz="6200" kern="1200">
        <a:solidFill>
          <a:schemeClr val="tx1"/>
        </a:solidFill>
        <a:latin typeface="+mn-lt"/>
        <a:ea typeface="+mn-ea"/>
        <a:cs typeface="+mn-cs"/>
      </a:defRPr>
    </a:lvl3pPr>
    <a:lvl4pPr marL="7053864" algn="l" defTabSz="4702576" rtl="0" eaLnBrk="1" latinLnBrk="0" hangingPunct="1">
      <a:defRPr sz="6200" kern="1200">
        <a:solidFill>
          <a:schemeClr val="tx1"/>
        </a:solidFill>
        <a:latin typeface="+mn-lt"/>
        <a:ea typeface="+mn-ea"/>
        <a:cs typeface="+mn-cs"/>
      </a:defRPr>
    </a:lvl4pPr>
    <a:lvl5pPr marL="9405153" algn="l" defTabSz="4702576" rtl="0" eaLnBrk="1" latinLnBrk="0" hangingPunct="1">
      <a:defRPr sz="6200" kern="1200">
        <a:solidFill>
          <a:schemeClr val="tx1"/>
        </a:solidFill>
        <a:latin typeface="+mn-lt"/>
        <a:ea typeface="+mn-ea"/>
        <a:cs typeface="+mn-cs"/>
      </a:defRPr>
    </a:lvl5pPr>
    <a:lvl6pPr marL="11756441" algn="l" defTabSz="4702576" rtl="0" eaLnBrk="1" latinLnBrk="0" hangingPunct="1">
      <a:defRPr sz="6200" kern="1200">
        <a:solidFill>
          <a:schemeClr val="tx1"/>
        </a:solidFill>
        <a:latin typeface="+mn-lt"/>
        <a:ea typeface="+mn-ea"/>
        <a:cs typeface="+mn-cs"/>
      </a:defRPr>
    </a:lvl6pPr>
    <a:lvl7pPr marL="14107729" algn="l" defTabSz="4702576" rtl="0" eaLnBrk="1" latinLnBrk="0" hangingPunct="1">
      <a:defRPr sz="6200" kern="1200">
        <a:solidFill>
          <a:schemeClr val="tx1"/>
        </a:solidFill>
        <a:latin typeface="+mn-lt"/>
        <a:ea typeface="+mn-ea"/>
        <a:cs typeface="+mn-cs"/>
      </a:defRPr>
    </a:lvl7pPr>
    <a:lvl8pPr marL="16459017" algn="l" defTabSz="4702576" rtl="0" eaLnBrk="1" latinLnBrk="0" hangingPunct="1">
      <a:defRPr sz="6200" kern="1200">
        <a:solidFill>
          <a:schemeClr val="tx1"/>
        </a:solidFill>
        <a:latin typeface="+mn-lt"/>
        <a:ea typeface="+mn-ea"/>
        <a:cs typeface="+mn-cs"/>
      </a:defRPr>
    </a:lvl8pPr>
    <a:lvl9pPr marL="18810305" algn="l" defTabSz="4702576" rtl="0" eaLnBrk="1" latinLnBrk="0" hangingPunct="1">
      <a:defRPr sz="6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A37ECC8-3696-47D7-A1BE-F25A7CDDD0D1}" type="slidenum">
              <a:rPr lang="en-US" smtClean="0"/>
              <a:t>1</a:t>
            </a:fld>
            <a:endParaRPr lang="en-US"/>
          </a:p>
        </p:txBody>
      </p:sp>
    </p:spTree>
    <p:extLst>
      <p:ext uri="{BB962C8B-B14F-4D97-AF65-F5344CB8AC3E}">
        <p14:creationId xmlns:p14="http://schemas.microsoft.com/office/powerpoint/2010/main" val="2922052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3320" y="10226042"/>
            <a:ext cx="4197096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7406640" y="18653760"/>
            <a:ext cx="34564320" cy="8412480"/>
          </a:xfrm>
        </p:spPr>
        <p:txBody>
          <a:bodyPr/>
          <a:lstStyle>
            <a:lvl1pPr marL="0" indent="0" algn="ctr">
              <a:buNone/>
              <a:defRPr>
                <a:solidFill>
                  <a:schemeClr val="tx1">
                    <a:tint val="75000"/>
                  </a:schemeClr>
                </a:solidFill>
              </a:defRPr>
            </a:lvl1pPr>
            <a:lvl2pPr marL="2351288" indent="0" algn="ctr">
              <a:buNone/>
              <a:defRPr>
                <a:solidFill>
                  <a:schemeClr val="tx1">
                    <a:tint val="75000"/>
                  </a:schemeClr>
                </a:solidFill>
              </a:defRPr>
            </a:lvl2pPr>
            <a:lvl3pPr marL="4702576" indent="0" algn="ctr">
              <a:buNone/>
              <a:defRPr>
                <a:solidFill>
                  <a:schemeClr val="tx1">
                    <a:tint val="75000"/>
                  </a:schemeClr>
                </a:solidFill>
              </a:defRPr>
            </a:lvl3pPr>
            <a:lvl4pPr marL="7053864" indent="0" algn="ctr">
              <a:buNone/>
              <a:defRPr>
                <a:solidFill>
                  <a:schemeClr val="tx1">
                    <a:tint val="75000"/>
                  </a:schemeClr>
                </a:solidFill>
              </a:defRPr>
            </a:lvl4pPr>
            <a:lvl5pPr marL="9405153" indent="0" algn="ctr">
              <a:buNone/>
              <a:defRPr>
                <a:solidFill>
                  <a:schemeClr val="tx1">
                    <a:tint val="75000"/>
                  </a:schemeClr>
                </a:solidFill>
              </a:defRPr>
            </a:lvl5pPr>
            <a:lvl6pPr marL="11756441" indent="0" algn="ctr">
              <a:buNone/>
              <a:defRPr>
                <a:solidFill>
                  <a:schemeClr val="tx1">
                    <a:tint val="75000"/>
                  </a:schemeClr>
                </a:solidFill>
              </a:defRPr>
            </a:lvl6pPr>
            <a:lvl7pPr marL="14107729" indent="0" algn="ctr">
              <a:buNone/>
              <a:defRPr>
                <a:solidFill>
                  <a:schemeClr val="tx1">
                    <a:tint val="75000"/>
                  </a:schemeClr>
                </a:solidFill>
              </a:defRPr>
            </a:lvl7pPr>
            <a:lvl8pPr marL="16459017" indent="0" algn="ctr">
              <a:buNone/>
              <a:defRPr>
                <a:solidFill>
                  <a:schemeClr val="tx1">
                    <a:tint val="75000"/>
                  </a:schemeClr>
                </a:solidFill>
              </a:defRPr>
            </a:lvl8pPr>
            <a:lvl9pPr marL="1881030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00490" y="21153122"/>
            <a:ext cx="41970960" cy="6537960"/>
          </a:xfrm>
        </p:spPr>
        <p:txBody>
          <a:bodyPr anchor="t"/>
          <a:lstStyle>
            <a:lvl1pPr algn="l">
              <a:defRPr sz="20600" b="1" cap="all"/>
            </a:lvl1pPr>
          </a:lstStyle>
          <a:p>
            <a:r>
              <a:rPr lang="en-US" smtClean="0"/>
              <a:t>Click to edit Master title style</a:t>
            </a:r>
            <a:endParaRPr lang="en-US"/>
          </a:p>
        </p:txBody>
      </p:sp>
      <p:sp>
        <p:nvSpPr>
          <p:cNvPr id="3" name="Text Placeholder 2"/>
          <p:cNvSpPr>
            <a:spLocks noGrp="1"/>
          </p:cNvSpPr>
          <p:nvPr>
            <p:ph type="body" idx="1"/>
          </p:nvPr>
        </p:nvSpPr>
        <p:spPr>
          <a:xfrm>
            <a:off x="3900490" y="13952225"/>
            <a:ext cx="41970960" cy="7200898"/>
          </a:xfrm>
        </p:spPr>
        <p:txBody>
          <a:bodyPr anchor="b"/>
          <a:lstStyle>
            <a:lvl1pPr marL="0" indent="0">
              <a:buNone/>
              <a:defRPr sz="10300">
                <a:solidFill>
                  <a:schemeClr val="tx1">
                    <a:tint val="75000"/>
                  </a:schemeClr>
                </a:solidFill>
              </a:defRPr>
            </a:lvl1pPr>
            <a:lvl2pPr marL="2351288" indent="0">
              <a:buNone/>
              <a:defRPr sz="9300">
                <a:solidFill>
                  <a:schemeClr val="tx1">
                    <a:tint val="75000"/>
                  </a:schemeClr>
                </a:solidFill>
              </a:defRPr>
            </a:lvl2pPr>
            <a:lvl3pPr marL="4702576" indent="0">
              <a:buNone/>
              <a:defRPr sz="8200">
                <a:solidFill>
                  <a:schemeClr val="tx1">
                    <a:tint val="75000"/>
                  </a:schemeClr>
                </a:solidFill>
              </a:defRPr>
            </a:lvl3pPr>
            <a:lvl4pPr marL="7053864" indent="0">
              <a:buNone/>
              <a:defRPr sz="7200">
                <a:solidFill>
                  <a:schemeClr val="tx1">
                    <a:tint val="75000"/>
                  </a:schemeClr>
                </a:solidFill>
              </a:defRPr>
            </a:lvl4pPr>
            <a:lvl5pPr marL="9405153" indent="0">
              <a:buNone/>
              <a:defRPr sz="7200">
                <a:solidFill>
                  <a:schemeClr val="tx1">
                    <a:tint val="75000"/>
                  </a:schemeClr>
                </a:solidFill>
              </a:defRPr>
            </a:lvl5pPr>
            <a:lvl6pPr marL="11756441" indent="0">
              <a:buNone/>
              <a:defRPr sz="7200">
                <a:solidFill>
                  <a:schemeClr val="tx1">
                    <a:tint val="75000"/>
                  </a:schemeClr>
                </a:solidFill>
              </a:defRPr>
            </a:lvl6pPr>
            <a:lvl7pPr marL="14107729" indent="0">
              <a:buNone/>
              <a:defRPr sz="7200">
                <a:solidFill>
                  <a:schemeClr val="tx1">
                    <a:tint val="75000"/>
                  </a:schemeClr>
                </a:solidFill>
              </a:defRPr>
            </a:lvl7pPr>
            <a:lvl8pPr marL="16459017" indent="0">
              <a:buNone/>
              <a:defRPr sz="7200">
                <a:solidFill>
                  <a:schemeClr val="tx1">
                    <a:tint val="75000"/>
                  </a:schemeClr>
                </a:solidFill>
              </a:defRPr>
            </a:lvl8pPr>
            <a:lvl9pPr marL="18810305" indent="0">
              <a:buNone/>
              <a:defRPr sz="7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468880" y="7680963"/>
            <a:ext cx="21808440" cy="21724622"/>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5100280" y="7680963"/>
            <a:ext cx="21808440" cy="21724622"/>
          </a:xfrm>
        </p:spPr>
        <p:txBody>
          <a:bodyPr/>
          <a:lstStyle>
            <a:lvl1pPr>
              <a:defRPr sz="14400"/>
            </a:lvl1pPr>
            <a:lvl2pPr>
              <a:defRPr sz="12300"/>
            </a:lvl2pPr>
            <a:lvl3pPr>
              <a:defRPr sz="10300"/>
            </a:lvl3pPr>
            <a:lvl4pPr>
              <a:defRPr sz="9300"/>
            </a:lvl4pPr>
            <a:lvl5pPr>
              <a:defRPr sz="9300"/>
            </a:lvl5pPr>
            <a:lvl6pPr>
              <a:defRPr sz="9300"/>
            </a:lvl6pPr>
            <a:lvl7pPr>
              <a:defRPr sz="9300"/>
            </a:lvl7pPr>
            <a:lvl8pPr>
              <a:defRPr sz="9300"/>
            </a:lvl8pPr>
            <a:lvl9pPr>
              <a:defRPr sz="9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4/29/2016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468880" y="7368542"/>
            <a:ext cx="21817015" cy="3070858"/>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4" name="Content Placeholder 3"/>
          <p:cNvSpPr>
            <a:spLocks noGrp="1"/>
          </p:cNvSpPr>
          <p:nvPr>
            <p:ph sz="half" idx="2"/>
          </p:nvPr>
        </p:nvSpPr>
        <p:spPr>
          <a:xfrm>
            <a:off x="2468880" y="10439400"/>
            <a:ext cx="21817015" cy="18966182"/>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5083138" y="7368542"/>
            <a:ext cx="21825585" cy="3070858"/>
          </a:xfrm>
        </p:spPr>
        <p:txBody>
          <a:bodyPr anchor="b"/>
          <a:lstStyle>
            <a:lvl1pPr marL="0" indent="0">
              <a:buNone/>
              <a:defRPr sz="12300" b="1"/>
            </a:lvl1pPr>
            <a:lvl2pPr marL="2351288" indent="0">
              <a:buNone/>
              <a:defRPr sz="10300" b="1"/>
            </a:lvl2pPr>
            <a:lvl3pPr marL="4702576" indent="0">
              <a:buNone/>
              <a:defRPr sz="9300" b="1"/>
            </a:lvl3pPr>
            <a:lvl4pPr marL="7053864" indent="0">
              <a:buNone/>
              <a:defRPr sz="8200" b="1"/>
            </a:lvl4pPr>
            <a:lvl5pPr marL="9405153" indent="0">
              <a:buNone/>
              <a:defRPr sz="8200" b="1"/>
            </a:lvl5pPr>
            <a:lvl6pPr marL="11756441" indent="0">
              <a:buNone/>
              <a:defRPr sz="8200" b="1"/>
            </a:lvl6pPr>
            <a:lvl7pPr marL="14107729" indent="0">
              <a:buNone/>
              <a:defRPr sz="8200" b="1"/>
            </a:lvl7pPr>
            <a:lvl8pPr marL="16459017" indent="0">
              <a:buNone/>
              <a:defRPr sz="8200" b="1"/>
            </a:lvl8pPr>
            <a:lvl9pPr marL="18810305" indent="0">
              <a:buNone/>
              <a:defRPr sz="8200" b="1"/>
            </a:lvl9pPr>
          </a:lstStyle>
          <a:p>
            <a:pPr lvl="0"/>
            <a:r>
              <a:rPr lang="en-US" smtClean="0"/>
              <a:t>Click to edit Master text styles</a:t>
            </a:r>
          </a:p>
        </p:txBody>
      </p:sp>
      <p:sp>
        <p:nvSpPr>
          <p:cNvPr id="6" name="Content Placeholder 5"/>
          <p:cNvSpPr>
            <a:spLocks noGrp="1"/>
          </p:cNvSpPr>
          <p:nvPr>
            <p:ph sz="quarter" idx="4"/>
          </p:nvPr>
        </p:nvSpPr>
        <p:spPr>
          <a:xfrm>
            <a:off x="25083138" y="10439400"/>
            <a:ext cx="21825585" cy="18966182"/>
          </a:xfrm>
        </p:spPr>
        <p:txBody>
          <a:bodyPr/>
          <a:lstStyle>
            <a:lvl1pPr>
              <a:defRPr sz="12300"/>
            </a:lvl1pPr>
            <a:lvl2pPr>
              <a:defRPr sz="10300"/>
            </a:lvl2pPr>
            <a:lvl3pPr>
              <a:defRPr sz="93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4/29/2016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4/29/2016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68883" y="1310640"/>
            <a:ext cx="16244890" cy="5577840"/>
          </a:xfrm>
        </p:spPr>
        <p:txBody>
          <a:bodyPr anchor="b"/>
          <a:lstStyle>
            <a:lvl1pPr algn="l">
              <a:defRPr sz="10300" b="1"/>
            </a:lvl1pPr>
          </a:lstStyle>
          <a:p>
            <a:r>
              <a:rPr lang="en-US" smtClean="0"/>
              <a:t>Click to edit Master title style</a:t>
            </a:r>
            <a:endParaRPr lang="en-US"/>
          </a:p>
        </p:txBody>
      </p:sp>
      <p:sp>
        <p:nvSpPr>
          <p:cNvPr id="3" name="Content Placeholder 2"/>
          <p:cNvSpPr>
            <a:spLocks noGrp="1"/>
          </p:cNvSpPr>
          <p:nvPr>
            <p:ph idx="1"/>
          </p:nvPr>
        </p:nvSpPr>
        <p:spPr>
          <a:xfrm>
            <a:off x="19305270" y="1310643"/>
            <a:ext cx="27603450" cy="28094942"/>
          </a:xfrm>
        </p:spPr>
        <p:txBody>
          <a:bodyPr/>
          <a:lstStyle>
            <a:lvl1pPr>
              <a:defRPr sz="16500"/>
            </a:lvl1pPr>
            <a:lvl2pPr>
              <a:defRPr sz="14400"/>
            </a:lvl2pPr>
            <a:lvl3pPr>
              <a:defRPr sz="12300"/>
            </a:lvl3pPr>
            <a:lvl4pPr>
              <a:defRPr sz="10300"/>
            </a:lvl4pPr>
            <a:lvl5pPr>
              <a:defRPr sz="10300"/>
            </a:lvl5pPr>
            <a:lvl6pPr>
              <a:defRPr sz="10300"/>
            </a:lvl6pPr>
            <a:lvl7pPr>
              <a:defRPr sz="10300"/>
            </a:lvl7pPr>
            <a:lvl8pPr>
              <a:defRPr sz="10300"/>
            </a:lvl8pPr>
            <a:lvl9pPr>
              <a:defRPr sz="10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468883" y="6888483"/>
            <a:ext cx="16244890" cy="22517102"/>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78355" y="23042880"/>
            <a:ext cx="29626560" cy="2720342"/>
          </a:xfrm>
        </p:spPr>
        <p:txBody>
          <a:bodyPr anchor="b"/>
          <a:lstStyle>
            <a:lvl1pPr algn="l">
              <a:defRPr sz="10300" b="1"/>
            </a:lvl1pPr>
          </a:lstStyle>
          <a:p>
            <a:r>
              <a:rPr lang="en-US" smtClean="0"/>
              <a:t>Click to edit Master title style</a:t>
            </a:r>
            <a:endParaRPr lang="en-US"/>
          </a:p>
        </p:txBody>
      </p:sp>
      <p:sp>
        <p:nvSpPr>
          <p:cNvPr id="3" name="Picture Placeholder 2"/>
          <p:cNvSpPr>
            <a:spLocks noGrp="1"/>
          </p:cNvSpPr>
          <p:nvPr>
            <p:ph type="pic" idx="1"/>
          </p:nvPr>
        </p:nvSpPr>
        <p:spPr>
          <a:xfrm>
            <a:off x="9678355" y="2941320"/>
            <a:ext cx="29626560" cy="19751040"/>
          </a:xfrm>
        </p:spPr>
        <p:txBody>
          <a:bodyPr/>
          <a:lstStyle>
            <a:lvl1pPr marL="0" indent="0">
              <a:buNone/>
              <a:defRPr sz="16500"/>
            </a:lvl1pPr>
            <a:lvl2pPr marL="2351288" indent="0">
              <a:buNone/>
              <a:defRPr sz="14400"/>
            </a:lvl2pPr>
            <a:lvl3pPr marL="4702576" indent="0">
              <a:buNone/>
              <a:defRPr sz="12300"/>
            </a:lvl3pPr>
            <a:lvl4pPr marL="7053864" indent="0">
              <a:buNone/>
              <a:defRPr sz="10300"/>
            </a:lvl4pPr>
            <a:lvl5pPr marL="9405153" indent="0">
              <a:buNone/>
              <a:defRPr sz="10300"/>
            </a:lvl5pPr>
            <a:lvl6pPr marL="11756441" indent="0">
              <a:buNone/>
              <a:defRPr sz="10300"/>
            </a:lvl6pPr>
            <a:lvl7pPr marL="14107729" indent="0">
              <a:buNone/>
              <a:defRPr sz="10300"/>
            </a:lvl7pPr>
            <a:lvl8pPr marL="16459017" indent="0">
              <a:buNone/>
              <a:defRPr sz="10300"/>
            </a:lvl8pPr>
            <a:lvl9pPr marL="18810305" indent="0">
              <a:buNone/>
              <a:defRPr sz="10300"/>
            </a:lvl9pPr>
          </a:lstStyle>
          <a:p>
            <a:endParaRPr lang="en-US"/>
          </a:p>
        </p:txBody>
      </p:sp>
      <p:sp>
        <p:nvSpPr>
          <p:cNvPr id="4" name="Text Placeholder 3"/>
          <p:cNvSpPr>
            <a:spLocks noGrp="1"/>
          </p:cNvSpPr>
          <p:nvPr>
            <p:ph type="body" sz="half" idx="2"/>
          </p:nvPr>
        </p:nvSpPr>
        <p:spPr>
          <a:xfrm>
            <a:off x="9678355" y="25763222"/>
            <a:ext cx="29626560" cy="3863338"/>
          </a:xfrm>
        </p:spPr>
        <p:txBody>
          <a:bodyPr/>
          <a:lstStyle>
            <a:lvl1pPr marL="0" indent="0">
              <a:buNone/>
              <a:defRPr sz="7200"/>
            </a:lvl1pPr>
            <a:lvl2pPr marL="2351288" indent="0">
              <a:buNone/>
              <a:defRPr sz="6200"/>
            </a:lvl2pPr>
            <a:lvl3pPr marL="4702576" indent="0">
              <a:buNone/>
              <a:defRPr sz="5100"/>
            </a:lvl3pPr>
            <a:lvl4pPr marL="7053864" indent="0">
              <a:buNone/>
              <a:defRPr sz="4600"/>
            </a:lvl4pPr>
            <a:lvl5pPr marL="9405153" indent="0">
              <a:buNone/>
              <a:defRPr sz="4600"/>
            </a:lvl5pPr>
            <a:lvl6pPr marL="11756441" indent="0">
              <a:buNone/>
              <a:defRPr sz="4600"/>
            </a:lvl6pPr>
            <a:lvl7pPr marL="14107729" indent="0">
              <a:buNone/>
              <a:defRPr sz="4600"/>
            </a:lvl7pPr>
            <a:lvl8pPr marL="16459017" indent="0">
              <a:buNone/>
              <a:defRPr sz="4600"/>
            </a:lvl8pPr>
            <a:lvl9pPr marL="18810305" indent="0">
              <a:buNone/>
              <a:defRPr sz="4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798760" y="1318265"/>
            <a:ext cx="1110996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468880" y="1318265"/>
            <a:ext cx="3250692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468880" y="1318262"/>
            <a:ext cx="44439840" cy="5486400"/>
          </a:xfrm>
          <a:prstGeom prst="rect">
            <a:avLst/>
          </a:prstGeom>
        </p:spPr>
        <p:txBody>
          <a:bodyPr vert="horz" lIns="470258" tIns="235129" rIns="470258" bIns="23512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468880" y="7680963"/>
            <a:ext cx="44439840" cy="21724622"/>
          </a:xfrm>
          <a:prstGeom prst="rect">
            <a:avLst/>
          </a:prstGeom>
        </p:spPr>
        <p:txBody>
          <a:bodyPr vert="horz" lIns="470258" tIns="235129" rIns="470258" bIns="23512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468880" y="30510482"/>
            <a:ext cx="11521440" cy="1752600"/>
          </a:xfrm>
          <a:prstGeom prst="rect">
            <a:avLst/>
          </a:prstGeom>
        </p:spPr>
        <p:txBody>
          <a:bodyPr vert="horz" lIns="470258" tIns="235129" rIns="470258" bIns="235129" rtlCol="0" anchor="ctr"/>
          <a:lstStyle>
            <a:lvl1pPr algn="l">
              <a:defRPr sz="6200">
                <a:solidFill>
                  <a:schemeClr val="tx1">
                    <a:tint val="75000"/>
                  </a:schemeClr>
                </a:solidFill>
              </a:defRPr>
            </a:lvl1pPr>
          </a:lstStyle>
          <a:p>
            <a:fld id="{1D8BD707-D9CF-40AE-B4C6-C98DA3205C09}" type="datetimeFigureOut">
              <a:rPr lang="en-US" smtClean="0"/>
              <a:pPr/>
              <a:t>4/29/2016</a:t>
            </a:fld>
            <a:endParaRPr lang="en-US"/>
          </a:p>
        </p:txBody>
      </p:sp>
      <p:sp>
        <p:nvSpPr>
          <p:cNvPr id="5" name="Footer Placeholder 4"/>
          <p:cNvSpPr>
            <a:spLocks noGrp="1"/>
          </p:cNvSpPr>
          <p:nvPr>
            <p:ph type="ftr" sz="quarter" idx="3"/>
          </p:nvPr>
        </p:nvSpPr>
        <p:spPr>
          <a:xfrm>
            <a:off x="16870680" y="30510482"/>
            <a:ext cx="15636240" cy="1752600"/>
          </a:xfrm>
          <a:prstGeom prst="rect">
            <a:avLst/>
          </a:prstGeom>
        </p:spPr>
        <p:txBody>
          <a:bodyPr vert="horz" lIns="470258" tIns="235129" rIns="470258" bIns="235129" rtlCol="0" anchor="ctr"/>
          <a:lstStyle>
            <a:lvl1pPr algn="ctr">
              <a:defRPr sz="6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5387280" y="30510482"/>
            <a:ext cx="11521440" cy="1752600"/>
          </a:xfrm>
          <a:prstGeom prst="rect">
            <a:avLst/>
          </a:prstGeom>
        </p:spPr>
        <p:txBody>
          <a:bodyPr vert="horz" lIns="470258" tIns="235129" rIns="470258" bIns="235129" rtlCol="0" anchor="ctr"/>
          <a:lstStyle>
            <a:lvl1pPr algn="r">
              <a:defRPr sz="6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576" rtl="0" eaLnBrk="1" latinLnBrk="0" hangingPunct="1">
        <a:spcBef>
          <a:spcPct val="0"/>
        </a:spcBef>
        <a:buNone/>
        <a:defRPr sz="22600" kern="1200">
          <a:solidFill>
            <a:schemeClr val="tx1"/>
          </a:solidFill>
          <a:latin typeface="+mj-lt"/>
          <a:ea typeface="+mj-ea"/>
          <a:cs typeface="+mj-cs"/>
        </a:defRPr>
      </a:lvl1pPr>
    </p:titleStyle>
    <p:bodyStyle>
      <a:lvl1pPr marL="1763466" indent="-1763466" algn="l" defTabSz="4702576" rtl="0" eaLnBrk="1" latinLnBrk="0" hangingPunct="1">
        <a:spcBef>
          <a:spcPct val="20000"/>
        </a:spcBef>
        <a:buFont typeface="Arial" pitchFamily="34" charset="0"/>
        <a:buChar char="•"/>
        <a:defRPr sz="16500" kern="1200">
          <a:solidFill>
            <a:schemeClr val="tx1"/>
          </a:solidFill>
          <a:latin typeface="+mn-lt"/>
          <a:ea typeface="+mn-ea"/>
          <a:cs typeface="+mn-cs"/>
        </a:defRPr>
      </a:lvl1pPr>
      <a:lvl2pPr marL="3820843" indent="-1469555" algn="l" defTabSz="4702576" rtl="0" eaLnBrk="1" latinLnBrk="0" hangingPunct="1">
        <a:spcBef>
          <a:spcPct val="20000"/>
        </a:spcBef>
        <a:buFont typeface="Arial" pitchFamily="34" charset="0"/>
        <a:buChar char="–"/>
        <a:defRPr sz="14400" kern="1200">
          <a:solidFill>
            <a:schemeClr val="tx1"/>
          </a:solidFill>
          <a:latin typeface="+mn-lt"/>
          <a:ea typeface="+mn-ea"/>
          <a:cs typeface="+mn-cs"/>
        </a:defRPr>
      </a:lvl2pPr>
      <a:lvl3pPr marL="5878220" indent="-1175644" algn="l" defTabSz="4702576" rtl="0" eaLnBrk="1" latinLnBrk="0" hangingPunct="1">
        <a:spcBef>
          <a:spcPct val="20000"/>
        </a:spcBef>
        <a:buFont typeface="Arial" pitchFamily="34" charset="0"/>
        <a:buChar char="•"/>
        <a:defRPr sz="12300" kern="1200">
          <a:solidFill>
            <a:schemeClr val="tx1"/>
          </a:solidFill>
          <a:latin typeface="+mn-lt"/>
          <a:ea typeface="+mn-ea"/>
          <a:cs typeface="+mn-cs"/>
        </a:defRPr>
      </a:lvl3pPr>
      <a:lvl4pPr marL="8229509" indent="-1175644" algn="l" defTabSz="4702576" rtl="0" eaLnBrk="1" latinLnBrk="0" hangingPunct="1">
        <a:spcBef>
          <a:spcPct val="20000"/>
        </a:spcBef>
        <a:buFont typeface="Arial" pitchFamily="34" charset="0"/>
        <a:buChar char="–"/>
        <a:defRPr sz="10300" kern="1200">
          <a:solidFill>
            <a:schemeClr val="tx1"/>
          </a:solidFill>
          <a:latin typeface="+mn-lt"/>
          <a:ea typeface="+mn-ea"/>
          <a:cs typeface="+mn-cs"/>
        </a:defRPr>
      </a:lvl4pPr>
      <a:lvl5pPr marL="10580797" indent="-1175644" algn="l" defTabSz="4702576" rtl="0" eaLnBrk="1" latinLnBrk="0" hangingPunct="1">
        <a:spcBef>
          <a:spcPct val="20000"/>
        </a:spcBef>
        <a:buFont typeface="Arial" pitchFamily="34" charset="0"/>
        <a:buChar char="»"/>
        <a:defRPr sz="10300" kern="1200">
          <a:solidFill>
            <a:schemeClr val="tx1"/>
          </a:solidFill>
          <a:latin typeface="+mn-lt"/>
          <a:ea typeface="+mn-ea"/>
          <a:cs typeface="+mn-cs"/>
        </a:defRPr>
      </a:lvl5pPr>
      <a:lvl6pPr marL="12932085" indent="-1175644" algn="l" defTabSz="4702576" rtl="0" eaLnBrk="1" latinLnBrk="0" hangingPunct="1">
        <a:spcBef>
          <a:spcPct val="20000"/>
        </a:spcBef>
        <a:buFont typeface="Arial" pitchFamily="34" charset="0"/>
        <a:buChar char="•"/>
        <a:defRPr sz="10300" kern="1200">
          <a:solidFill>
            <a:schemeClr val="tx1"/>
          </a:solidFill>
          <a:latin typeface="+mn-lt"/>
          <a:ea typeface="+mn-ea"/>
          <a:cs typeface="+mn-cs"/>
        </a:defRPr>
      </a:lvl6pPr>
      <a:lvl7pPr marL="15283373" indent="-1175644" algn="l" defTabSz="4702576" rtl="0" eaLnBrk="1" latinLnBrk="0" hangingPunct="1">
        <a:spcBef>
          <a:spcPct val="20000"/>
        </a:spcBef>
        <a:buFont typeface="Arial" pitchFamily="34" charset="0"/>
        <a:buChar char="•"/>
        <a:defRPr sz="10300" kern="1200">
          <a:solidFill>
            <a:schemeClr val="tx1"/>
          </a:solidFill>
          <a:latin typeface="+mn-lt"/>
          <a:ea typeface="+mn-ea"/>
          <a:cs typeface="+mn-cs"/>
        </a:defRPr>
      </a:lvl7pPr>
      <a:lvl8pPr marL="17634661" indent="-1175644" algn="l" defTabSz="4702576" rtl="0" eaLnBrk="1" latinLnBrk="0" hangingPunct="1">
        <a:spcBef>
          <a:spcPct val="20000"/>
        </a:spcBef>
        <a:buFont typeface="Arial" pitchFamily="34" charset="0"/>
        <a:buChar char="•"/>
        <a:defRPr sz="10300" kern="1200">
          <a:solidFill>
            <a:schemeClr val="tx1"/>
          </a:solidFill>
          <a:latin typeface="+mn-lt"/>
          <a:ea typeface="+mn-ea"/>
          <a:cs typeface="+mn-cs"/>
        </a:defRPr>
      </a:lvl8pPr>
      <a:lvl9pPr marL="19985949" indent="-1175644" algn="l" defTabSz="4702576" rtl="0" eaLnBrk="1" latinLnBrk="0" hangingPunct="1">
        <a:spcBef>
          <a:spcPct val="20000"/>
        </a:spcBef>
        <a:buFont typeface="Arial" pitchFamily="34" charset="0"/>
        <a:buChar char="•"/>
        <a:defRPr sz="10300" kern="1200">
          <a:solidFill>
            <a:schemeClr val="tx1"/>
          </a:solidFill>
          <a:latin typeface="+mn-lt"/>
          <a:ea typeface="+mn-ea"/>
          <a:cs typeface="+mn-cs"/>
        </a:defRPr>
      </a:lvl9pPr>
    </p:bodyStyle>
    <p:otherStyle>
      <a:defPPr>
        <a:defRPr lang="en-US"/>
      </a:defPPr>
      <a:lvl1pPr marL="0" algn="l" defTabSz="4702576" rtl="0" eaLnBrk="1" latinLnBrk="0" hangingPunct="1">
        <a:defRPr sz="9300" kern="1200">
          <a:solidFill>
            <a:schemeClr val="tx1"/>
          </a:solidFill>
          <a:latin typeface="+mn-lt"/>
          <a:ea typeface="+mn-ea"/>
          <a:cs typeface="+mn-cs"/>
        </a:defRPr>
      </a:lvl1pPr>
      <a:lvl2pPr marL="2351288" algn="l" defTabSz="4702576" rtl="0" eaLnBrk="1" latinLnBrk="0" hangingPunct="1">
        <a:defRPr sz="9300" kern="1200">
          <a:solidFill>
            <a:schemeClr val="tx1"/>
          </a:solidFill>
          <a:latin typeface="+mn-lt"/>
          <a:ea typeface="+mn-ea"/>
          <a:cs typeface="+mn-cs"/>
        </a:defRPr>
      </a:lvl2pPr>
      <a:lvl3pPr marL="4702576" algn="l" defTabSz="4702576" rtl="0" eaLnBrk="1" latinLnBrk="0" hangingPunct="1">
        <a:defRPr sz="9300" kern="1200">
          <a:solidFill>
            <a:schemeClr val="tx1"/>
          </a:solidFill>
          <a:latin typeface="+mn-lt"/>
          <a:ea typeface="+mn-ea"/>
          <a:cs typeface="+mn-cs"/>
        </a:defRPr>
      </a:lvl3pPr>
      <a:lvl4pPr marL="7053864" algn="l" defTabSz="4702576" rtl="0" eaLnBrk="1" latinLnBrk="0" hangingPunct="1">
        <a:defRPr sz="9300" kern="1200">
          <a:solidFill>
            <a:schemeClr val="tx1"/>
          </a:solidFill>
          <a:latin typeface="+mn-lt"/>
          <a:ea typeface="+mn-ea"/>
          <a:cs typeface="+mn-cs"/>
        </a:defRPr>
      </a:lvl4pPr>
      <a:lvl5pPr marL="9405153" algn="l" defTabSz="4702576" rtl="0" eaLnBrk="1" latinLnBrk="0" hangingPunct="1">
        <a:defRPr sz="9300" kern="1200">
          <a:solidFill>
            <a:schemeClr val="tx1"/>
          </a:solidFill>
          <a:latin typeface="+mn-lt"/>
          <a:ea typeface="+mn-ea"/>
          <a:cs typeface="+mn-cs"/>
        </a:defRPr>
      </a:lvl5pPr>
      <a:lvl6pPr marL="11756441" algn="l" defTabSz="4702576" rtl="0" eaLnBrk="1" latinLnBrk="0" hangingPunct="1">
        <a:defRPr sz="9300" kern="1200">
          <a:solidFill>
            <a:schemeClr val="tx1"/>
          </a:solidFill>
          <a:latin typeface="+mn-lt"/>
          <a:ea typeface="+mn-ea"/>
          <a:cs typeface="+mn-cs"/>
        </a:defRPr>
      </a:lvl6pPr>
      <a:lvl7pPr marL="14107729" algn="l" defTabSz="4702576" rtl="0" eaLnBrk="1" latinLnBrk="0" hangingPunct="1">
        <a:defRPr sz="9300" kern="1200">
          <a:solidFill>
            <a:schemeClr val="tx1"/>
          </a:solidFill>
          <a:latin typeface="+mn-lt"/>
          <a:ea typeface="+mn-ea"/>
          <a:cs typeface="+mn-cs"/>
        </a:defRPr>
      </a:lvl7pPr>
      <a:lvl8pPr marL="16459017" algn="l" defTabSz="4702576" rtl="0" eaLnBrk="1" latinLnBrk="0" hangingPunct="1">
        <a:defRPr sz="9300" kern="1200">
          <a:solidFill>
            <a:schemeClr val="tx1"/>
          </a:solidFill>
          <a:latin typeface="+mn-lt"/>
          <a:ea typeface="+mn-ea"/>
          <a:cs typeface="+mn-cs"/>
        </a:defRPr>
      </a:lvl8pPr>
      <a:lvl9pPr marL="18810305" algn="l" defTabSz="4702576" rtl="0" eaLnBrk="1" latinLnBrk="0" hangingPunct="1">
        <a:defRPr sz="9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tiff"/><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harishv\Desktop\2015,asbmb\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932809" y="1489231"/>
            <a:ext cx="9448800" cy="2579877"/>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Connector 7"/>
          <p:cNvCxnSpPr/>
          <p:nvPr/>
        </p:nvCxnSpPr>
        <p:spPr>
          <a:xfrm>
            <a:off x="1082040" y="914400"/>
            <a:ext cx="46923960" cy="0"/>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082040" y="6893928"/>
            <a:ext cx="46923960" cy="0"/>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1307934" y="32232600"/>
            <a:ext cx="46923960" cy="0"/>
          </a:xfrm>
          <a:prstGeom prst="line">
            <a:avLst/>
          </a:prstGeom>
          <a:ln w="762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082040" y="7648698"/>
            <a:ext cx="11258550" cy="0"/>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042983" y="7777910"/>
            <a:ext cx="11258550" cy="8402300"/>
          </a:xfrm>
          <a:prstGeom prst="rect">
            <a:avLst/>
          </a:prstGeom>
          <a:noFill/>
        </p:spPr>
        <p:txBody>
          <a:bodyPr wrap="square" rtlCol="0">
            <a:spAutoFit/>
          </a:bodyPr>
          <a:lstStyle/>
          <a:p>
            <a:pPr algn="just"/>
            <a:r>
              <a:rPr lang="en-US" sz="3000" dirty="0">
                <a:latin typeface="Times New Roman" panose="02020603050405020304" pitchFamily="18" charset="0"/>
                <a:cs typeface="Times New Roman" panose="02020603050405020304" pitchFamily="18" charset="0"/>
              </a:rPr>
              <a:t>Intermolecular interactions are central to all cellular processes as many diseases can be directly linked to aberrant interactions between a pair of molecules, which makes it essential to design drugs that can reverse such malignant biophysical processes. Among these several protein-protein interactions (PPIs) represent critical therapeutic targets, but designing potent inhibitors to directly block such interactions remains significantly challenging. These challenges stem from difficulty in overcoming the binding energy associated with PPIs by a small molecule and targeting the large, relatively featureless interaction interfaces that commonly lack well-defined pockets into which small molecules can be targeted. Therefore, targeting allosteric sites may provide greater specificity and importantly remove the need to compete with the protein binding partner. In this work, we </a:t>
            </a:r>
            <a:r>
              <a:rPr lang="en-US" sz="3000" dirty="0" smtClean="0">
                <a:latin typeface="Times New Roman" panose="02020603050405020304" pitchFamily="18" charset="0"/>
                <a:cs typeface="Times New Roman" panose="02020603050405020304" pitchFamily="18" charset="0"/>
              </a:rPr>
              <a:t>present </a:t>
            </a:r>
            <a:r>
              <a:rPr lang="en-US" sz="3000" dirty="0">
                <a:latin typeface="Times New Roman" panose="02020603050405020304" pitchFamily="18" charset="0"/>
                <a:cs typeface="Times New Roman" panose="02020603050405020304" pitchFamily="18" charset="0"/>
              </a:rPr>
              <a:t>the mechanism of action of one such allosteric inhibitor of an intracellular regulator of G-protein signaling protein that was investigated using atomistic simulations and NMR </a:t>
            </a:r>
            <a:r>
              <a:rPr lang="en-US" sz="3000" dirty="0" smtClean="0">
                <a:latin typeface="Times New Roman" panose="02020603050405020304" pitchFamily="18" charset="0"/>
                <a:cs typeface="Times New Roman" panose="02020603050405020304" pitchFamily="18" charset="0"/>
              </a:rPr>
              <a:t>studies. Particularly, we find that the </a:t>
            </a:r>
            <a:r>
              <a:rPr lang="en-US" sz="3000" dirty="0">
                <a:latin typeface="Times New Roman" panose="02020603050405020304" pitchFamily="18" charset="0"/>
                <a:cs typeface="Times New Roman" panose="02020603050405020304" pitchFamily="18" charset="0"/>
              </a:rPr>
              <a:t>binding </a:t>
            </a:r>
            <a:r>
              <a:rPr lang="en-US" sz="3000" dirty="0" smtClean="0">
                <a:latin typeface="Times New Roman" panose="02020603050405020304" pitchFamily="18" charset="0"/>
                <a:cs typeface="Times New Roman" panose="02020603050405020304" pitchFamily="18" charset="0"/>
              </a:rPr>
              <a:t>of inhibitor </a:t>
            </a:r>
            <a:r>
              <a:rPr lang="en-US" sz="3000" dirty="0">
                <a:latin typeface="Times New Roman" panose="02020603050405020304" pitchFamily="18" charset="0"/>
                <a:cs typeface="Times New Roman" panose="02020603050405020304" pitchFamily="18" charset="0"/>
              </a:rPr>
              <a:t>to a buried cysteine </a:t>
            </a:r>
            <a:r>
              <a:rPr lang="en-US" sz="3000" dirty="0" smtClean="0">
                <a:latin typeface="Times New Roman" panose="02020603050405020304" pitchFamily="18" charset="0"/>
                <a:cs typeface="Times New Roman" panose="02020603050405020304" pitchFamily="18" charset="0"/>
              </a:rPr>
              <a:t>residue perturbs </a:t>
            </a:r>
            <a:r>
              <a:rPr lang="en-US" sz="3000" dirty="0">
                <a:latin typeface="Times New Roman" panose="02020603050405020304" pitchFamily="18" charset="0"/>
                <a:cs typeface="Times New Roman" panose="02020603050405020304" pitchFamily="18" charset="0"/>
              </a:rPr>
              <a:t>the protein-protein interface </a:t>
            </a:r>
            <a:r>
              <a:rPr lang="en-US" sz="3000" dirty="0" smtClean="0">
                <a:latin typeface="Times New Roman" panose="02020603050405020304" pitchFamily="18" charset="0"/>
                <a:cs typeface="Times New Roman" panose="02020603050405020304" pitchFamily="18" charset="0"/>
              </a:rPr>
              <a:t>via </a:t>
            </a:r>
            <a:r>
              <a:rPr lang="en-US" sz="3000" dirty="0">
                <a:latin typeface="Times New Roman" panose="02020603050405020304" pitchFamily="18" charset="0"/>
                <a:cs typeface="Times New Roman" panose="02020603050405020304" pitchFamily="18" charset="0"/>
              </a:rPr>
              <a:t>an allosteric mechanism</a:t>
            </a:r>
            <a:r>
              <a:rPr lang="en-US" sz="3000" dirty="0" smtClean="0">
                <a:latin typeface="Times New Roman" panose="02020603050405020304" pitchFamily="18" charset="0"/>
                <a:cs typeface="Times New Roman" panose="02020603050405020304" pitchFamily="18" charset="0"/>
              </a:rPr>
              <a:t>.</a:t>
            </a:r>
            <a:endParaRPr lang="en-US" sz="3000" dirty="0"/>
          </a:p>
        </p:txBody>
      </p:sp>
      <p:sp>
        <p:nvSpPr>
          <p:cNvPr id="14" name="TextBox 13"/>
          <p:cNvSpPr txBox="1"/>
          <p:nvPr/>
        </p:nvSpPr>
        <p:spPr>
          <a:xfrm>
            <a:off x="1082040" y="7048683"/>
            <a:ext cx="5090160" cy="584775"/>
          </a:xfrm>
          <a:prstGeom prst="rect">
            <a:avLst/>
          </a:prstGeom>
          <a:noFill/>
        </p:spPr>
        <p:txBody>
          <a:bodyPr wrap="square" rtlCol="0">
            <a:spAutoFit/>
          </a:bodyPr>
          <a:lstStyle/>
          <a:p>
            <a:r>
              <a:rPr lang="en-US" sz="3200" b="1" i="1" dirty="0" smtClean="0">
                <a:solidFill>
                  <a:srgbClr val="0070C0"/>
                </a:solidFill>
                <a:latin typeface="Times New Roman" panose="02020603050405020304" pitchFamily="18" charset="0"/>
                <a:cs typeface="Times New Roman" panose="02020603050405020304" pitchFamily="18" charset="0"/>
              </a:rPr>
              <a:t>ABSTRACT </a:t>
            </a:r>
            <a:endParaRPr lang="en-US" sz="3200" b="1" i="1" dirty="0">
              <a:solidFill>
                <a:srgbClr val="0070C0"/>
              </a:solidFill>
              <a:latin typeface="Times New Roman" panose="02020603050405020304" pitchFamily="18" charset="0"/>
              <a:cs typeface="Times New Roman" panose="02020603050405020304" pitchFamily="18" charset="0"/>
            </a:endParaRPr>
          </a:p>
        </p:txBody>
      </p:sp>
      <p:cxnSp>
        <p:nvCxnSpPr>
          <p:cNvPr id="17" name="Straight Connector 16"/>
          <p:cNvCxnSpPr/>
          <p:nvPr/>
        </p:nvCxnSpPr>
        <p:spPr>
          <a:xfrm>
            <a:off x="1066800" y="16822892"/>
            <a:ext cx="11258550" cy="0"/>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009668" y="16230096"/>
            <a:ext cx="10572731" cy="584775"/>
          </a:xfrm>
          <a:prstGeom prst="rect">
            <a:avLst/>
          </a:prstGeom>
          <a:noFill/>
        </p:spPr>
        <p:txBody>
          <a:bodyPr wrap="square" rtlCol="0">
            <a:spAutoFit/>
          </a:bodyPr>
          <a:lstStyle/>
          <a:p>
            <a:r>
              <a:rPr lang="en-US" sz="3200" b="1" i="1" dirty="0" smtClean="0">
                <a:solidFill>
                  <a:srgbClr val="0070C0"/>
                </a:solidFill>
                <a:latin typeface="Times New Roman" panose="02020603050405020304" pitchFamily="18" charset="0"/>
                <a:cs typeface="Times New Roman" panose="02020603050405020304" pitchFamily="18" charset="0"/>
              </a:rPr>
              <a:t>MOTIVATION: Inhibition of Protein-Protein Interactions</a:t>
            </a:r>
            <a:endParaRPr lang="en-US" sz="3200" b="1" i="1" dirty="0">
              <a:solidFill>
                <a:srgbClr val="0070C0"/>
              </a:solidFill>
              <a:latin typeface="Times New Roman" panose="02020603050405020304" pitchFamily="18" charset="0"/>
              <a:cs typeface="Times New Roman" panose="02020603050405020304" pitchFamily="18" charset="0"/>
            </a:endParaRPr>
          </a:p>
        </p:txBody>
      </p:sp>
      <p:cxnSp>
        <p:nvCxnSpPr>
          <p:cNvPr id="24" name="Straight Connector 23"/>
          <p:cNvCxnSpPr/>
          <p:nvPr/>
        </p:nvCxnSpPr>
        <p:spPr>
          <a:xfrm>
            <a:off x="960210" y="24841200"/>
            <a:ext cx="11258550" cy="0"/>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972242" y="24222766"/>
            <a:ext cx="8186468" cy="584775"/>
          </a:xfrm>
          <a:prstGeom prst="rect">
            <a:avLst/>
          </a:prstGeom>
          <a:noFill/>
        </p:spPr>
        <p:txBody>
          <a:bodyPr wrap="square" rtlCol="0">
            <a:spAutoFit/>
          </a:bodyPr>
          <a:lstStyle/>
          <a:p>
            <a:r>
              <a:rPr lang="en-US" sz="3200" b="1" i="1" dirty="0" smtClean="0">
                <a:solidFill>
                  <a:srgbClr val="0070C0"/>
                </a:solidFill>
                <a:latin typeface="Times New Roman" panose="02020603050405020304" pitchFamily="18" charset="0"/>
                <a:cs typeface="Times New Roman" panose="02020603050405020304" pitchFamily="18" charset="0"/>
              </a:rPr>
              <a:t>BACKGROUND: RGS4 vs. RGS8</a:t>
            </a:r>
            <a:endParaRPr lang="en-US" sz="3200" b="1" i="1" dirty="0">
              <a:solidFill>
                <a:srgbClr val="0070C0"/>
              </a:solidFill>
              <a:latin typeface="Times New Roman" panose="02020603050405020304" pitchFamily="18" charset="0"/>
              <a:cs typeface="Times New Roman" panose="02020603050405020304" pitchFamily="18" charset="0"/>
            </a:endParaRPr>
          </a:p>
        </p:txBody>
      </p:sp>
      <p:pic>
        <p:nvPicPr>
          <p:cNvPr id="1030" name="Picture 6" descr="C:\Users\harishv\Desktop\2015,asbmb\protein-protei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2789" y="17121026"/>
            <a:ext cx="10945528" cy="6835111"/>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C:\Documents and Settings\Nitu\Desktop\2013,feb20_groupmeeting\meeting_rgs4.png"/>
          <p:cNvPicPr>
            <a:picLocks noChangeAspect="1" noChangeArrowheads="1"/>
          </p:cNvPicPr>
          <p:nvPr/>
        </p:nvPicPr>
        <p:blipFill>
          <a:blip r:embed="rId5" cstate="print"/>
          <a:srcRect/>
          <a:stretch>
            <a:fillRect/>
          </a:stretch>
        </p:blipFill>
        <p:spPr bwMode="auto">
          <a:xfrm>
            <a:off x="1307934" y="25318014"/>
            <a:ext cx="3041999" cy="2736498"/>
          </a:xfrm>
          <a:prstGeom prst="rect">
            <a:avLst/>
          </a:prstGeom>
          <a:noFill/>
        </p:spPr>
      </p:pic>
      <p:pic>
        <p:nvPicPr>
          <p:cNvPr id="33" name="Picture 5" descr="C:\Documents and Settings\Nitu\Desktop\2013,feb20_groupmeeting\meeting_rgs8.png"/>
          <p:cNvPicPr>
            <a:picLocks noChangeAspect="1" noChangeArrowheads="1"/>
          </p:cNvPicPr>
          <p:nvPr/>
        </p:nvPicPr>
        <p:blipFill>
          <a:blip r:embed="rId6" cstate="print"/>
          <a:srcRect/>
          <a:stretch>
            <a:fillRect/>
          </a:stretch>
        </p:blipFill>
        <p:spPr bwMode="auto">
          <a:xfrm>
            <a:off x="8918671" y="25318014"/>
            <a:ext cx="2988373" cy="2735745"/>
          </a:xfrm>
          <a:prstGeom prst="rect">
            <a:avLst/>
          </a:prstGeom>
          <a:noFill/>
        </p:spPr>
      </p:pic>
      <p:pic>
        <p:nvPicPr>
          <p:cNvPr id="35" name="Picture 2"/>
          <p:cNvPicPr>
            <a:picLocks noChangeAspect="1" noChangeArrowheads="1"/>
          </p:cNvPicPr>
          <p:nvPr/>
        </p:nvPicPr>
        <p:blipFill>
          <a:blip r:embed="rId7" cstate="print"/>
          <a:srcRect/>
          <a:stretch>
            <a:fillRect/>
          </a:stretch>
        </p:blipFill>
        <p:spPr bwMode="auto">
          <a:xfrm>
            <a:off x="5385764" y="26072010"/>
            <a:ext cx="2299578" cy="1676400"/>
          </a:xfrm>
          <a:prstGeom prst="rect">
            <a:avLst/>
          </a:prstGeom>
          <a:noFill/>
          <a:ln w="9525">
            <a:noFill/>
            <a:miter lim="800000"/>
            <a:headEnd/>
            <a:tailEnd/>
          </a:ln>
        </p:spPr>
      </p:pic>
      <p:sp>
        <p:nvSpPr>
          <p:cNvPr id="27" name="Rounded Rectangle 26"/>
          <p:cNvSpPr/>
          <p:nvPr/>
        </p:nvSpPr>
        <p:spPr>
          <a:xfrm>
            <a:off x="1053134" y="25146000"/>
            <a:ext cx="3638531" cy="3080527"/>
          </a:xfrm>
          <a:prstGeom prst="roundRect">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ounded Rectangle 36"/>
          <p:cNvSpPr/>
          <p:nvPr/>
        </p:nvSpPr>
        <p:spPr>
          <a:xfrm>
            <a:off x="8593593" y="25146000"/>
            <a:ext cx="3638531" cy="3080527"/>
          </a:xfrm>
          <a:prstGeom prst="roundRect">
            <a:avLst/>
          </a:prstGeom>
          <a:no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9" name="Straight Arrow Connector 28"/>
          <p:cNvCxnSpPr/>
          <p:nvPr/>
        </p:nvCxnSpPr>
        <p:spPr>
          <a:xfrm flipH="1">
            <a:off x="4775978" y="27102691"/>
            <a:ext cx="737564" cy="379"/>
          </a:xfrm>
          <a:prstGeom prst="straightConnector1">
            <a:avLst/>
          </a:prstGeom>
          <a:ln w="76200">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rot="10800000" flipH="1">
            <a:off x="7676828" y="27098835"/>
            <a:ext cx="737564" cy="379"/>
          </a:xfrm>
          <a:prstGeom prst="straightConnector1">
            <a:avLst/>
          </a:prstGeom>
          <a:ln w="762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1307934" y="28382062"/>
            <a:ext cx="10599110" cy="584775"/>
          </a:xfrm>
          <a:prstGeom prst="rect">
            <a:avLst/>
          </a:prstGeom>
          <a:noFill/>
        </p:spPr>
        <p:txBody>
          <a:bodyPr wrap="square" rtlCol="0">
            <a:sp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RGS4</a:t>
            </a:r>
            <a:r>
              <a:rPr lang="en-US" sz="3200" b="1" dirty="0" smtClean="0">
                <a:solidFill>
                  <a:srgbClr val="0070C0"/>
                </a:solidFill>
                <a:latin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cs typeface="Times New Roman" panose="02020603050405020304" pitchFamily="18" charset="0"/>
              </a:rPr>
              <a:t>CCG-50014</a:t>
            </a:r>
            <a:r>
              <a:rPr lang="en-US" sz="3200" b="1" dirty="0" smtClean="0">
                <a:solidFill>
                  <a:srgbClr val="0070C0"/>
                </a:solidFill>
                <a:latin typeface="Times New Roman" panose="02020603050405020304" pitchFamily="18" charset="0"/>
                <a:cs typeface="Times New Roman" panose="02020603050405020304" pitchFamily="18" charset="0"/>
              </a:rPr>
              <a:t>                                </a:t>
            </a:r>
            <a:r>
              <a:rPr lang="en-US" sz="3200" b="1" dirty="0" smtClean="0">
                <a:solidFill>
                  <a:schemeClr val="accent6">
                    <a:lumMod val="50000"/>
                  </a:schemeClr>
                </a:solidFill>
                <a:latin typeface="Times New Roman" panose="02020603050405020304" pitchFamily="18" charset="0"/>
                <a:cs typeface="Times New Roman" panose="02020603050405020304" pitchFamily="18" charset="0"/>
              </a:rPr>
              <a:t>RGS8</a:t>
            </a:r>
            <a:endParaRPr lang="en-US" sz="32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066800" y="29260800"/>
            <a:ext cx="11210916" cy="2769989"/>
          </a:xfrm>
          <a:prstGeom prst="rect">
            <a:avLst/>
          </a:prstGeom>
          <a:noFill/>
        </p:spPr>
        <p:txBody>
          <a:bodyPr wrap="square" rtlCol="0">
            <a:spAutoFit/>
          </a:bodyPr>
          <a:lstStyle/>
          <a:p>
            <a:pPr marL="457200" indent="-457200">
              <a:buFont typeface="Courier New" panose="02070309020205020404" pitchFamily="49" charset="0"/>
              <a:buChar char="o"/>
            </a:pPr>
            <a:r>
              <a:rPr lang="en-US" sz="2900" b="1" dirty="0" smtClean="0">
                <a:latin typeface="Times New Roman" panose="02020603050405020304" pitchFamily="18" charset="0"/>
                <a:cs typeface="Times New Roman" panose="02020603050405020304" pitchFamily="18" charset="0"/>
              </a:rPr>
              <a:t>CCG-50014: </a:t>
            </a:r>
            <a:r>
              <a:rPr lang="en-US" sz="2900" dirty="0" smtClean="0">
                <a:latin typeface="Times New Roman" panose="02020603050405020304" pitchFamily="18" charset="0"/>
                <a:cs typeface="Times New Roman" panose="02020603050405020304" pitchFamily="18" charset="0"/>
              </a:rPr>
              <a:t>cysteine-specific inhibitor</a:t>
            </a:r>
          </a:p>
          <a:p>
            <a:pPr marL="457200" indent="-457200">
              <a:buFont typeface="Courier New" panose="02070309020205020404" pitchFamily="49" charset="0"/>
              <a:buChar char="o"/>
            </a:pPr>
            <a:r>
              <a:rPr lang="en-US" sz="2900" b="1" dirty="0" smtClean="0">
                <a:latin typeface="Times New Roman" panose="02020603050405020304" pitchFamily="18" charset="0"/>
                <a:cs typeface="Times New Roman" panose="02020603050405020304" pitchFamily="18" charset="0"/>
              </a:rPr>
              <a:t>CCG-50014: </a:t>
            </a:r>
            <a:r>
              <a:rPr lang="en-US" sz="2900" dirty="0" smtClean="0">
                <a:latin typeface="Times New Roman" panose="02020603050405020304" pitchFamily="18" charset="0"/>
                <a:cs typeface="Times New Roman" panose="02020603050405020304" pitchFamily="18" charset="0"/>
              </a:rPr>
              <a:t>over 20-fold more selective for RGS4</a:t>
            </a:r>
          </a:p>
          <a:p>
            <a:pPr marL="457200" indent="-457200">
              <a:buFont typeface="Courier New" panose="02070309020205020404" pitchFamily="49" charset="0"/>
              <a:buChar char="o"/>
            </a:pPr>
            <a:r>
              <a:rPr lang="en-US" sz="2900" b="1" dirty="0" smtClean="0">
                <a:latin typeface="Times New Roman" panose="02020603050405020304" pitchFamily="18" charset="0"/>
                <a:cs typeface="Times New Roman" panose="02020603050405020304" pitchFamily="18" charset="0"/>
              </a:rPr>
              <a:t>CCG-50014: </a:t>
            </a:r>
            <a:r>
              <a:rPr lang="en-US" sz="2900" dirty="0" smtClean="0">
                <a:latin typeface="Times New Roman" panose="02020603050405020304" pitchFamily="18" charset="0"/>
                <a:cs typeface="Times New Roman" panose="02020603050405020304" pitchFamily="18" charset="0"/>
              </a:rPr>
              <a:t>RGS4 IC</a:t>
            </a:r>
            <a:r>
              <a:rPr lang="en-US" sz="2900" baseline="-25000" dirty="0" smtClean="0">
                <a:latin typeface="Times New Roman" panose="02020603050405020304" pitchFamily="18" charset="0"/>
                <a:cs typeface="Times New Roman" panose="02020603050405020304" pitchFamily="18" charset="0"/>
              </a:rPr>
              <a:t>50</a:t>
            </a:r>
            <a:r>
              <a:rPr lang="en-US" sz="2900" dirty="0" smtClean="0">
                <a:latin typeface="Times New Roman" panose="02020603050405020304" pitchFamily="18" charset="0"/>
                <a:cs typeface="Times New Roman" panose="02020603050405020304" pitchFamily="18" charset="0"/>
              </a:rPr>
              <a:t> 30nM</a:t>
            </a:r>
          </a:p>
          <a:p>
            <a:pPr marL="457200" indent="-457200">
              <a:buFont typeface="Courier New" panose="02070309020205020404" pitchFamily="49" charset="0"/>
              <a:buChar char="o"/>
            </a:pPr>
            <a:r>
              <a:rPr lang="en-US" sz="2900" dirty="0" smtClean="0">
                <a:latin typeface="Times New Roman" panose="02020603050405020304" pitchFamily="18" charset="0"/>
                <a:cs typeface="Times New Roman" panose="02020603050405020304" pitchFamily="18" charset="0"/>
              </a:rPr>
              <a:t>Q1: How does inhibitor access buried cysteine residues--mechanism?</a:t>
            </a:r>
          </a:p>
          <a:p>
            <a:pPr marL="457200" indent="-457200">
              <a:buFont typeface="Courier New" panose="02070309020205020404" pitchFamily="49" charset="0"/>
              <a:buChar char="o"/>
            </a:pPr>
            <a:r>
              <a:rPr lang="en-US" sz="2900" dirty="0" smtClean="0">
                <a:latin typeface="Times New Roman" panose="02020603050405020304" pitchFamily="18" charset="0"/>
                <a:cs typeface="Times New Roman" panose="02020603050405020304" pitchFamily="18" charset="0"/>
              </a:rPr>
              <a:t>Q2: What are molecular origins of selectivity difference?</a:t>
            </a:r>
          </a:p>
          <a:p>
            <a:pPr marL="457200" indent="-457200">
              <a:buFont typeface="Courier New" panose="02070309020205020404" pitchFamily="49" charset="0"/>
              <a:buChar char="o"/>
            </a:pPr>
            <a:r>
              <a:rPr lang="en-US" sz="2900" i="1" u="sng" dirty="0" smtClean="0">
                <a:latin typeface="Times New Roman" panose="02020603050405020304" pitchFamily="18" charset="0"/>
                <a:cs typeface="Times New Roman" panose="02020603050405020304" pitchFamily="18" charset="0"/>
              </a:rPr>
              <a:t>Hypothesis</a:t>
            </a:r>
            <a:r>
              <a:rPr lang="en-US" sz="2900" dirty="0" smtClean="0">
                <a:latin typeface="Times New Roman" panose="02020603050405020304" pitchFamily="18" charset="0"/>
                <a:cs typeface="Times New Roman" panose="02020603050405020304" pitchFamily="18" charset="0"/>
              </a:rPr>
              <a:t>: Flexibility in helices facilitates inhibitor access</a:t>
            </a:r>
            <a:endParaRPr lang="en-US" sz="2900" dirty="0">
              <a:latin typeface="Times New Roman" panose="02020603050405020304" pitchFamily="18" charset="0"/>
              <a:cs typeface="Times New Roman" panose="02020603050405020304" pitchFamily="18" charset="0"/>
            </a:endParaRPr>
          </a:p>
        </p:txBody>
      </p:sp>
      <p:cxnSp>
        <p:nvCxnSpPr>
          <p:cNvPr id="45" name="Straight Connector 44"/>
          <p:cNvCxnSpPr/>
          <p:nvPr/>
        </p:nvCxnSpPr>
        <p:spPr>
          <a:xfrm>
            <a:off x="31118914" y="19333264"/>
            <a:ext cx="16639013" cy="0"/>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031" name="Picture 7" descr="C:\Users\harishv\Desktop\2015,asbmb\main_fig2.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292585" y="8234928"/>
            <a:ext cx="11836716" cy="794528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harishv\Desktop\2015,asbmb\main_fig3.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5603200" y="8336276"/>
            <a:ext cx="13498649" cy="8647407"/>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C:\Users\harishv\Desktop\2014,aiche_talk\main_fig5.tif"/>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39928919" y="7971394"/>
            <a:ext cx="7978471" cy="8831725"/>
          </a:xfrm>
          <a:prstGeom prst="rect">
            <a:avLst/>
          </a:prstGeom>
          <a:noFill/>
          <a:extLst>
            <a:ext uri="{909E8E84-426E-40DD-AFC4-6F175D3DCCD1}">
              <a14:hiddenFill xmlns:a14="http://schemas.microsoft.com/office/drawing/2010/main">
                <a:solidFill>
                  <a:srgbClr val="FFFFFF"/>
                </a:solidFill>
              </a14:hiddenFill>
            </a:ext>
          </a:extLst>
        </p:spPr>
      </p:pic>
      <p:cxnSp>
        <p:nvCxnSpPr>
          <p:cNvPr id="50" name="Straight Connector 49"/>
          <p:cNvCxnSpPr/>
          <p:nvPr/>
        </p:nvCxnSpPr>
        <p:spPr>
          <a:xfrm>
            <a:off x="13261054" y="7648698"/>
            <a:ext cx="34744946" cy="0"/>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13315517" y="7063923"/>
            <a:ext cx="14421284" cy="584775"/>
          </a:xfrm>
          <a:prstGeom prst="rect">
            <a:avLst/>
          </a:prstGeom>
          <a:noFill/>
        </p:spPr>
        <p:txBody>
          <a:bodyPr wrap="square" rtlCol="0">
            <a:spAutoFit/>
          </a:bodyPr>
          <a:lstStyle/>
          <a:p>
            <a:r>
              <a:rPr lang="en-US" sz="3200" b="1" i="1" dirty="0" smtClean="0">
                <a:solidFill>
                  <a:srgbClr val="0070C0"/>
                </a:solidFill>
                <a:latin typeface="Times New Roman" panose="02020603050405020304" pitchFamily="18" charset="0"/>
                <a:cs typeface="Times New Roman" panose="02020603050405020304" pitchFamily="18" charset="0"/>
              </a:rPr>
              <a:t>RESULTS: Atomistic Simulations of RGS4 Structures in </a:t>
            </a:r>
            <a:r>
              <a:rPr lang="en-US" sz="3200" b="1" i="1" dirty="0">
                <a:solidFill>
                  <a:srgbClr val="0070C0"/>
                </a:solidFill>
                <a:latin typeface="Times New Roman" panose="02020603050405020304" pitchFamily="18" charset="0"/>
                <a:cs typeface="Times New Roman" panose="02020603050405020304" pitchFamily="18" charset="0"/>
              </a:rPr>
              <a:t>A</a:t>
            </a:r>
            <a:r>
              <a:rPr lang="en-US" sz="3200" b="1" i="1" dirty="0" smtClean="0">
                <a:solidFill>
                  <a:srgbClr val="0070C0"/>
                </a:solidFill>
                <a:latin typeface="Times New Roman" panose="02020603050405020304" pitchFamily="18" charset="0"/>
                <a:cs typeface="Times New Roman" panose="02020603050405020304" pitchFamily="18" charset="0"/>
              </a:rPr>
              <a:t>po and </a:t>
            </a:r>
            <a:r>
              <a:rPr lang="en-US" sz="3200" b="1" i="1" dirty="0" err="1" smtClean="0">
                <a:solidFill>
                  <a:srgbClr val="0070C0"/>
                </a:solidFill>
                <a:latin typeface="Times New Roman" panose="02020603050405020304" pitchFamily="18" charset="0"/>
                <a:cs typeface="Times New Roman" panose="02020603050405020304" pitchFamily="18" charset="0"/>
              </a:rPr>
              <a:t>Liganded</a:t>
            </a:r>
            <a:r>
              <a:rPr lang="en-US" sz="3200" b="1" i="1" dirty="0" smtClean="0">
                <a:solidFill>
                  <a:srgbClr val="0070C0"/>
                </a:solidFill>
                <a:latin typeface="Times New Roman" panose="02020603050405020304" pitchFamily="18" charset="0"/>
                <a:cs typeface="Times New Roman" panose="02020603050405020304" pitchFamily="18" charset="0"/>
              </a:rPr>
              <a:t> States</a:t>
            </a:r>
            <a:endParaRPr lang="en-US" sz="3200" b="1" i="1" dirty="0">
              <a:solidFill>
                <a:srgbClr val="0070C0"/>
              </a:solidFill>
              <a:latin typeface="Times New Roman" panose="02020603050405020304" pitchFamily="18" charset="0"/>
              <a:cs typeface="Times New Roman" panose="02020603050405020304" pitchFamily="18" charset="0"/>
            </a:endParaRPr>
          </a:p>
        </p:txBody>
      </p:sp>
      <p:cxnSp>
        <p:nvCxnSpPr>
          <p:cNvPr id="59" name="Straight Connector 58"/>
          <p:cNvCxnSpPr/>
          <p:nvPr/>
        </p:nvCxnSpPr>
        <p:spPr>
          <a:xfrm>
            <a:off x="13349752" y="19333264"/>
            <a:ext cx="16978858" cy="0"/>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3738859" y="17121025"/>
            <a:ext cx="10131743" cy="1015663"/>
          </a:xfrm>
          <a:prstGeom prst="rect">
            <a:avLst/>
          </a:prstGeom>
          <a:noFill/>
          <a:ln w="38100">
            <a:solidFill>
              <a:schemeClr val="tx1"/>
            </a:solidFill>
          </a:ln>
        </p:spPr>
        <p:txBody>
          <a:bodyPr wrap="square" rtlCol="0">
            <a:spAutoFit/>
          </a:bodyPr>
          <a:lstStyle/>
          <a:p>
            <a:pPr algn="ctr"/>
            <a:r>
              <a:rPr lang="en-US" sz="3000" dirty="0" smtClean="0">
                <a:latin typeface="Times New Roman" panose="02020603050405020304" pitchFamily="18" charset="0"/>
                <a:cs typeface="Times New Roman" panose="02020603050405020304" pitchFamily="18" charset="0"/>
              </a:rPr>
              <a:t>Classical (MD) and enhanced sampling (TAMD; temperature-accelerated molecular dynamics) simulations of apo-RGS4</a:t>
            </a:r>
            <a:endParaRPr lang="en-US" sz="3000" dirty="0">
              <a:latin typeface="Times New Roman" panose="02020603050405020304" pitchFamily="18" charset="0"/>
              <a:cs typeface="Times New Roman" panose="02020603050405020304" pitchFamily="18" charset="0"/>
            </a:endParaRPr>
          </a:p>
        </p:txBody>
      </p:sp>
      <p:sp>
        <p:nvSpPr>
          <p:cNvPr id="61" name="TextBox 60"/>
          <p:cNvSpPr txBox="1"/>
          <p:nvPr/>
        </p:nvSpPr>
        <p:spPr>
          <a:xfrm>
            <a:off x="40511730" y="17121026"/>
            <a:ext cx="6934200" cy="1015663"/>
          </a:xfrm>
          <a:prstGeom prst="rect">
            <a:avLst/>
          </a:prstGeom>
          <a:noFill/>
          <a:ln w="38100">
            <a:solidFill>
              <a:schemeClr val="tx1"/>
            </a:solidFill>
          </a:ln>
        </p:spPr>
        <p:txBody>
          <a:bodyPr wrap="square" rtlCol="0">
            <a:spAutoFit/>
          </a:bodyPr>
          <a:lstStyle/>
          <a:p>
            <a:pPr algn="ctr"/>
            <a:r>
              <a:rPr lang="en-US" sz="3000" dirty="0" smtClean="0">
                <a:latin typeface="Times New Roman" panose="02020603050405020304" pitchFamily="18" charset="0"/>
                <a:cs typeface="Times New Roman" panose="02020603050405020304" pitchFamily="18" charset="0"/>
              </a:rPr>
              <a:t>Change in root-mean-squared-fluctuations (</a:t>
            </a:r>
            <a:r>
              <a:rPr lang="el-GR" sz="3000" dirty="0" smtClean="0">
                <a:latin typeface="Times New Roman" panose="02020603050405020304" pitchFamily="18" charset="0"/>
                <a:cs typeface="Times New Roman" panose="02020603050405020304" pitchFamily="18" charset="0"/>
              </a:rPr>
              <a:t>Δ</a:t>
            </a:r>
            <a:r>
              <a:rPr lang="en-US" sz="3000" dirty="0" smtClean="0">
                <a:latin typeface="Times New Roman" panose="02020603050405020304" pitchFamily="18" charset="0"/>
                <a:cs typeface="Times New Roman" panose="02020603050405020304" pitchFamily="18" charset="0"/>
              </a:rPr>
              <a:t>RMSF) on binding of CCG-50014</a:t>
            </a:r>
            <a:endParaRPr lang="en-US" sz="3000" dirty="0">
              <a:latin typeface="Times New Roman" panose="02020603050405020304" pitchFamily="18" charset="0"/>
              <a:cs typeface="Times New Roman" panose="02020603050405020304" pitchFamily="18" charset="0"/>
            </a:endParaRPr>
          </a:p>
        </p:txBody>
      </p:sp>
      <p:sp>
        <p:nvSpPr>
          <p:cNvPr id="62" name="TextBox 61"/>
          <p:cNvSpPr txBox="1"/>
          <p:nvPr/>
        </p:nvSpPr>
        <p:spPr>
          <a:xfrm>
            <a:off x="25987056" y="17121026"/>
            <a:ext cx="12516804" cy="1015663"/>
          </a:xfrm>
          <a:prstGeom prst="rect">
            <a:avLst/>
          </a:prstGeom>
          <a:noFill/>
          <a:ln w="38100">
            <a:solidFill>
              <a:schemeClr val="tx1"/>
            </a:solidFill>
          </a:ln>
        </p:spPr>
        <p:txBody>
          <a:bodyPr wrap="square" rtlCol="0">
            <a:spAutoFit/>
          </a:bodyPr>
          <a:lstStyle/>
          <a:p>
            <a:pPr algn="ctr"/>
            <a:r>
              <a:rPr lang="en-US" sz="3000" dirty="0" smtClean="0">
                <a:latin typeface="Times New Roman" panose="02020603050405020304" pitchFamily="18" charset="0"/>
                <a:cs typeface="Times New Roman" panose="02020603050405020304" pitchFamily="18" charset="0"/>
              </a:rPr>
              <a:t>MD equilibration of TAMD-generated states of RGS4. Data with and without inhibitor are shown.</a:t>
            </a:r>
            <a:endParaRPr lang="en-US" sz="3000" dirty="0">
              <a:latin typeface="Times New Roman" panose="02020603050405020304" pitchFamily="18" charset="0"/>
              <a:cs typeface="Times New Roman" panose="02020603050405020304" pitchFamily="18" charset="0"/>
            </a:endParaRPr>
          </a:p>
        </p:txBody>
      </p:sp>
      <p:sp>
        <p:nvSpPr>
          <p:cNvPr id="63" name="TextBox 62"/>
          <p:cNvSpPr txBox="1"/>
          <p:nvPr/>
        </p:nvSpPr>
        <p:spPr>
          <a:xfrm>
            <a:off x="13398214" y="18748489"/>
            <a:ext cx="14421284" cy="584775"/>
          </a:xfrm>
          <a:prstGeom prst="rect">
            <a:avLst/>
          </a:prstGeom>
          <a:noFill/>
        </p:spPr>
        <p:txBody>
          <a:bodyPr wrap="square" rtlCol="0">
            <a:spAutoFit/>
          </a:bodyPr>
          <a:lstStyle/>
          <a:p>
            <a:r>
              <a:rPr lang="en-US" sz="3200" b="1" i="1" dirty="0" smtClean="0">
                <a:solidFill>
                  <a:srgbClr val="0070C0"/>
                </a:solidFill>
                <a:latin typeface="Times New Roman" panose="02020603050405020304" pitchFamily="18" charset="0"/>
                <a:cs typeface="Times New Roman" panose="02020603050405020304" pitchFamily="18" charset="0"/>
              </a:rPr>
              <a:t>RESULTS: NMR vs. MD Simulation Analysis of Residue Perturbations</a:t>
            </a:r>
            <a:endParaRPr lang="en-US" sz="3200" b="1" i="1" dirty="0">
              <a:solidFill>
                <a:srgbClr val="0070C0"/>
              </a:solidFill>
              <a:latin typeface="Times New Roman" panose="02020603050405020304" pitchFamily="18" charset="0"/>
              <a:cs typeface="Times New Roman" panose="02020603050405020304" pitchFamily="18" charset="0"/>
            </a:endParaRPr>
          </a:p>
        </p:txBody>
      </p:sp>
      <p:pic>
        <p:nvPicPr>
          <p:cNvPr id="1033" name="Picture 9" descr="C:\Users\harishv\Desktop\2015,asbmb\main_FIG.pn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365795" y="19919923"/>
            <a:ext cx="7098448" cy="10358355"/>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C:\Users\harishv\Desktop\2015,asbmb\main_fig6.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3870602" y="20232652"/>
            <a:ext cx="6458008" cy="9777216"/>
          </a:xfrm>
          <a:prstGeom prst="rect">
            <a:avLst/>
          </a:prstGeom>
          <a:noFill/>
          <a:extLst>
            <a:ext uri="{909E8E84-426E-40DD-AFC4-6F175D3DCCD1}">
              <a14:hiddenFill xmlns:a14="http://schemas.microsoft.com/office/drawing/2010/main">
                <a:solidFill>
                  <a:srgbClr val="FFFFFF"/>
                </a:solidFill>
              </a14:hiddenFill>
            </a:ext>
          </a:extLst>
        </p:spPr>
      </p:pic>
      <p:sp>
        <p:nvSpPr>
          <p:cNvPr id="68" name="TextBox 67"/>
          <p:cNvSpPr txBox="1"/>
          <p:nvPr/>
        </p:nvSpPr>
        <p:spPr>
          <a:xfrm>
            <a:off x="14037578" y="30562238"/>
            <a:ext cx="7754881" cy="1015663"/>
          </a:xfrm>
          <a:prstGeom prst="rect">
            <a:avLst/>
          </a:prstGeom>
          <a:noFill/>
          <a:ln w="38100">
            <a:solidFill>
              <a:schemeClr val="tx1"/>
            </a:solidFill>
          </a:ln>
        </p:spPr>
        <p:txBody>
          <a:bodyPr wrap="square" rtlCol="0">
            <a:spAutoFit/>
          </a:bodyPr>
          <a:lstStyle/>
          <a:p>
            <a:pPr algn="ctr"/>
            <a:r>
              <a:rPr lang="en-US" sz="3000" dirty="0" smtClean="0">
                <a:latin typeface="Times New Roman" panose="02020603050405020304" pitchFamily="18" charset="0"/>
                <a:cs typeface="Times New Roman" panose="02020603050405020304" pitchFamily="18" charset="0"/>
              </a:rPr>
              <a:t>Effect of inhibitor binding on the </a:t>
            </a:r>
            <a:r>
              <a:rPr lang="en-US" sz="3000" baseline="30000" dirty="0" smtClean="0">
                <a:latin typeface="Times New Roman" panose="02020603050405020304" pitchFamily="18" charset="0"/>
                <a:cs typeface="Times New Roman" panose="02020603050405020304" pitchFamily="18" charset="0"/>
              </a:rPr>
              <a:t>1</a:t>
            </a:r>
            <a:r>
              <a:rPr lang="en-US" sz="3000" dirty="0" smtClean="0">
                <a:latin typeface="Times New Roman" panose="02020603050405020304" pitchFamily="18" charset="0"/>
                <a:cs typeface="Times New Roman" panose="02020603050405020304" pitchFamily="18" charset="0"/>
              </a:rPr>
              <a:t>H-</a:t>
            </a:r>
            <a:r>
              <a:rPr lang="en-US" sz="3000" baseline="30000" dirty="0" smtClean="0">
                <a:latin typeface="Times New Roman" panose="02020603050405020304" pitchFamily="18" charset="0"/>
                <a:cs typeface="Times New Roman" panose="02020603050405020304" pitchFamily="18" charset="0"/>
              </a:rPr>
              <a:t>15</a:t>
            </a:r>
            <a:r>
              <a:rPr lang="en-US" sz="3000" dirty="0" smtClean="0">
                <a:latin typeface="Times New Roman" panose="02020603050405020304" pitchFamily="18" charset="0"/>
                <a:cs typeface="Times New Roman" panose="02020603050405020304" pitchFamily="18" charset="0"/>
              </a:rPr>
              <a:t>N HSQC spectra of RGS4.</a:t>
            </a:r>
            <a:endParaRPr lang="en-US" sz="3000" dirty="0">
              <a:latin typeface="Times New Roman" panose="02020603050405020304" pitchFamily="18" charset="0"/>
              <a:cs typeface="Times New Roman" panose="02020603050405020304" pitchFamily="18" charset="0"/>
            </a:endParaRPr>
          </a:p>
        </p:txBody>
      </p:sp>
      <p:sp>
        <p:nvSpPr>
          <p:cNvPr id="69" name="TextBox 68"/>
          <p:cNvSpPr txBox="1"/>
          <p:nvPr/>
        </p:nvSpPr>
        <p:spPr>
          <a:xfrm>
            <a:off x="22438698" y="30562237"/>
            <a:ext cx="8194829" cy="1015663"/>
          </a:xfrm>
          <a:prstGeom prst="rect">
            <a:avLst/>
          </a:prstGeom>
          <a:noFill/>
          <a:ln w="38100">
            <a:solidFill>
              <a:schemeClr val="tx1"/>
            </a:solidFill>
          </a:ln>
        </p:spPr>
        <p:txBody>
          <a:bodyPr wrap="square" rtlCol="0">
            <a:spAutoFit/>
          </a:bodyPr>
          <a:lstStyle/>
          <a:p>
            <a:pPr algn="ctr"/>
            <a:r>
              <a:rPr lang="en-US" sz="3000" dirty="0" smtClean="0">
                <a:latin typeface="Times New Roman" panose="02020603050405020304" pitchFamily="18" charset="0"/>
                <a:cs typeface="Times New Roman" panose="02020603050405020304" pitchFamily="18" charset="0"/>
              </a:rPr>
              <a:t>Perturbed residues are mapped for RGS4: Measured (NMR experiments) and Computed (MD runs)</a:t>
            </a:r>
            <a:endParaRPr lang="en-US" sz="3000" dirty="0">
              <a:latin typeface="Times New Roman" panose="02020603050405020304" pitchFamily="18" charset="0"/>
              <a:cs typeface="Times New Roman" panose="02020603050405020304" pitchFamily="18" charset="0"/>
            </a:endParaRPr>
          </a:p>
        </p:txBody>
      </p:sp>
      <p:pic>
        <p:nvPicPr>
          <p:cNvPr id="1036" name="Picture 12" descr="C:\Users\harishv\Desktop\2015,asbmb\main_fig7.pn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2274766" y="19512783"/>
            <a:ext cx="14706475" cy="9480389"/>
          </a:xfrm>
          <a:prstGeom prst="rect">
            <a:avLst/>
          </a:prstGeom>
          <a:noFill/>
          <a:extLst>
            <a:ext uri="{909E8E84-426E-40DD-AFC4-6F175D3DCCD1}">
              <a14:hiddenFill xmlns:a14="http://schemas.microsoft.com/office/drawing/2010/main">
                <a:solidFill>
                  <a:srgbClr val="FFFFFF"/>
                </a:solidFill>
              </a14:hiddenFill>
            </a:ext>
          </a:extLst>
        </p:spPr>
      </p:pic>
      <p:sp>
        <p:nvSpPr>
          <p:cNvPr id="73" name="TextBox 72"/>
          <p:cNvSpPr txBox="1"/>
          <p:nvPr/>
        </p:nvSpPr>
        <p:spPr>
          <a:xfrm>
            <a:off x="31097129" y="18736785"/>
            <a:ext cx="14421284" cy="584775"/>
          </a:xfrm>
          <a:prstGeom prst="rect">
            <a:avLst/>
          </a:prstGeom>
          <a:noFill/>
        </p:spPr>
        <p:txBody>
          <a:bodyPr wrap="square" rtlCol="0">
            <a:spAutoFit/>
          </a:bodyPr>
          <a:lstStyle/>
          <a:p>
            <a:r>
              <a:rPr lang="en-US" sz="3200" b="1" i="1" dirty="0" smtClean="0">
                <a:solidFill>
                  <a:srgbClr val="0070C0"/>
                </a:solidFill>
                <a:latin typeface="Times New Roman" panose="02020603050405020304" pitchFamily="18" charset="0"/>
                <a:cs typeface="Times New Roman" panose="02020603050405020304" pitchFamily="18" charset="0"/>
              </a:rPr>
              <a:t>RESULTS: Allosteric Inhibition of RGS4-G</a:t>
            </a:r>
            <a:r>
              <a:rPr lang="el-GR" sz="3200" b="1" i="1" dirty="0" smtClean="0">
                <a:solidFill>
                  <a:srgbClr val="0070C0"/>
                </a:solidFill>
                <a:latin typeface="Times New Roman" panose="02020603050405020304" pitchFamily="18" charset="0"/>
                <a:cs typeface="Times New Roman" panose="02020603050405020304" pitchFamily="18" charset="0"/>
              </a:rPr>
              <a:t>α</a:t>
            </a:r>
            <a:r>
              <a:rPr lang="en-US" sz="3200" b="1" i="1" dirty="0" smtClean="0">
                <a:solidFill>
                  <a:srgbClr val="0070C0"/>
                </a:solidFill>
                <a:latin typeface="Times New Roman" panose="02020603050405020304" pitchFamily="18" charset="0"/>
                <a:cs typeface="Times New Roman" panose="02020603050405020304" pitchFamily="18" charset="0"/>
              </a:rPr>
              <a:t> Protein-Protein Interaction</a:t>
            </a:r>
            <a:endParaRPr lang="en-US" sz="3200" b="1" i="1" dirty="0">
              <a:solidFill>
                <a:srgbClr val="0070C0"/>
              </a:solidFill>
              <a:latin typeface="Times New Roman" panose="02020603050405020304" pitchFamily="18" charset="0"/>
              <a:cs typeface="Times New Roman" panose="02020603050405020304" pitchFamily="18" charset="0"/>
            </a:endParaRPr>
          </a:p>
        </p:txBody>
      </p:sp>
      <p:cxnSp>
        <p:nvCxnSpPr>
          <p:cNvPr id="74" name="Straight Connector 73"/>
          <p:cNvCxnSpPr/>
          <p:nvPr/>
        </p:nvCxnSpPr>
        <p:spPr>
          <a:xfrm>
            <a:off x="31366986" y="29794200"/>
            <a:ext cx="16639013" cy="0"/>
          </a:xfrm>
          <a:prstGeom prst="line">
            <a:avLst/>
          </a:prstGeom>
          <a:ln w="3810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31390432" y="29209425"/>
            <a:ext cx="16516958" cy="584775"/>
          </a:xfrm>
          <a:prstGeom prst="rect">
            <a:avLst/>
          </a:prstGeom>
          <a:noFill/>
        </p:spPr>
        <p:txBody>
          <a:bodyPr wrap="square" rtlCol="0">
            <a:spAutoFit/>
          </a:bodyPr>
          <a:lstStyle/>
          <a:p>
            <a:r>
              <a:rPr lang="en-US" sz="3200" b="1" i="1" dirty="0" smtClean="0">
                <a:solidFill>
                  <a:srgbClr val="0070C0"/>
                </a:solidFill>
                <a:latin typeface="Times New Roman" panose="02020603050405020304" pitchFamily="18" charset="0"/>
                <a:cs typeface="Times New Roman" panose="02020603050405020304" pitchFamily="18" charset="0"/>
              </a:rPr>
              <a:t>CONCLUSIONS                                                                                       ACKNOWLEDGEMENTS</a:t>
            </a:r>
            <a:endParaRPr lang="en-US" sz="3200" b="1" i="1" dirty="0">
              <a:solidFill>
                <a:srgbClr val="0070C0"/>
              </a:solidFill>
              <a:latin typeface="Times New Roman" panose="02020603050405020304" pitchFamily="18" charset="0"/>
              <a:cs typeface="Times New Roman" panose="02020603050405020304" pitchFamily="18" charset="0"/>
            </a:endParaRPr>
          </a:p>
        </p:txBody>
      </p:sp>
      <p:sp>
        <p:nvSpPr>
          <p:cNvPr id="77" name="TextBox 76"/>
          <p:cNvSpPr txBox="1"/>
          <p:nvPr/>
        </p:nvSpPr>
        <p:spPr>
          <a:xfrm>
            <a:off x="31390432" y="29858677"/>
            <a:ext cx="10900568" cy="2323713"/>
          </a:xfrm>
          <a:prstGeom prst="rect">
            <a:avLst/>
          </a:prstGeom>
          <a:noFill/>
        </p:spPr>
        <p:txBody>
          <a:bodyPr wrap="square" rtlCol="0">
            <a:spAutoFit/>
          </a:bodyPr>
          <a:lstStyle/>
          <a:p>
            <a:pPr marL="457200" indent="-457200">
              <a:buFont typeface="Courier New" panose="02070309020205020404" pitchFamily="49" charset="0"/>
              <a:buChar char="o"/>
            </a:pPr>
            <a:r>
              <a:rPr lang="en-US" sz="2800" dirty="0" smtClean="0">
                <a:latin typeface="Times New Roman" panose="02020603050405020304" pitchFamily="18" charset="0"/>
                <a:cs typeface="Times New Roman" panose="02020603050405020304" pitchFamily="18" charset="0"/>
              </a:rPr>
              <a:t>Conformational change in </a:t>
            </a:r>
            <a:r>
              <a:rPr lang="el-GR" sz="2800" dirty="0" smtClean="0">
                <a:latin typeface="Times New Roman" panose="02020603050405020304" pitchFamily="18" charset="0"/>
                <a:cs typeface="Times New Roman" panose="02020603050405020304" pitchFamily="18" charset="0"/>
              </a:rPr>
              <a:t>α</a:t>
            </a:r>
            <a:r>
              <a:rPr lang="en-US" sz="2800" dirty="0" smtClean="0">
                <a:latin typeface="Times New Roman" panose="02020603050405020304" pitchFamily="18" charset="0"/>
                <a:cs typeface="Times New Roman" panose="02020603050405020304" pitchFamily="18" charset="0"/>
              </a:rPr>
              <a:t>5-</a:t>
            </a:r>
            <a:r>
              <a:rPr lang="el-GR" sz="2800" dirty="0" smtClean="0">
                <a:latin typeface="Times New Roman" panose="02020603050405020304" pitchFamily="18" charset="0"/>
                <a:cs typeface="Times New Roman" panose="02020603050405020304" pitchFamily="18" charset="0"/>
              </a:rPr>
              <a:t>α</a:t>
            </a:r>
            <a:r>
              <a:rPr lang="en-US" sz="2800" dirty="0" smtClean="0">
                <a:latin typeface="Times New Roman" panose="02020603050405020304" pitchFamily="18" charset="0"/>
                <a:cs typeface="Times New Roman" panose="02020603050405020304" pitchFamily="18" charset="0"/>
              </a:rPr>
              <a:t>6 helical bundle allows access to buried</a:t>
            </a:r>
            <a:br>
              <a:rPr lang="en-US" sz="2800" dirty="0" smtClean="0">
                <a:latin typeface="Times New Roman" panose="02020603050405020304" pitchFamily="18" charset="0"/>
                <a:cs typeface="Times New Roman" panose="02020603050405020304" pitchFamily="18" charset="0"/>
              </a:rPr>
            </a:br>
            <a:r>
              <a:rPr lang="en-US" sz="2800" dirty="0" smtClean="0">
                <a:latin typeface="Times New Roman" panose="02020603050405020304" pitchFamily="18" charset="0"/>
                <a:cs typeface="Times New Roman" panose="02020603050405020304" pitchFamily="18" charset="0"/>
              </a:rPr>
              <a:t>cysteine residue</a:t>
            </a:r>
          </a:p>
          <a:p>
            <a:pPr marL="457200" indent="-457200">
              <a:buFont typeface="Courier New" panose="02070309020205020404" pitchFamily="49" charset="0"/>
              <a:buChar char="o"/>
            </a:pPr>
            <a:r>
              <a:rPr lang="en-US" sz="2800" dirty="0" smtClean="0">
                <a:latin typeface="Times New Roman" panose="02020603050405020304" pitchFamily="18" charset="0"/>
                <a:cs typeface="Times New Roman" panose="02020603050405020304" pitchFamily="18" charset="0"/>
              </a:rPr>
              <a:t>Inhibitor binding perturbs residues in RGS-G</a:t>
            </a:r>
            <a:r>
              <a:rPr lang="el-GR" sz="2800" dirty="0" smtClean="0">
                <a:latin typeface="Times New Roman" panose="02020603050405020304" pitchFamily="18" charset="0"/>
                <a:cs typeface="Times New Roman" panose="02020603050405020304" pitchFamily="18" charset="0"/>
              </a:rPr>
              <a:t>α</a:t>
            </a:r>
            <a:r>
              <a:rPr lang="en-US" sz="2800" dirty="0" smtClean="0">
                <a:latin typeface="Times New Roman" panose="02020603050405020304" pitchFamily="18" charset="0"/>
                <a:cs typeface="Times New Roman" panose="02020603050405020304" pitchFamily="18" charset="0"/>
              </a:rPr>
              <a:t> interface </a:t>
            </a:r>
            <a:r>
              <a:rPr lang="en-US" sz="2800" dirty="0" err="1" smtClean="0">
                <a:latin typeface="Times New Roman" panose="02020603050405020304" pitchFamily="18" charset="0"/>
                <a:cs typeface="Times New Roman" panose="02020603050405020304" pitchFamily="18" charset="0"/>
              </a:rPr>
              <a:t>allosterically</a:t>
            </a:r>
            <a:endParaRPr lang="en-US" sz="2800" dirty="0" smtClean="0">
              <a:latin typeface="Times New Roman" panose="02020603050405020304" pitchFamily="18" charset="0"/>
              <a:cs typeface="Times New Roman" panose="02020603050405020304" pitchFamily="18" charset="0"/>
            </a:endParaRPr>
          </a:p>
          <a:p>
            <a:pPr marL="457200" indent="-457200">
              <a:buFont typeface="Courier New" panose="02070309020205020404" pitchFamily="49" charset="0"/>
              <a:buChar char="o"/>
            </a:pPr>
            <a:r>
              <a:rPr lang="en-US" sz="2800" dirty="0" smtClean="0">
                <a:latin typeface="Times New Roman" panose="02020603050405020304" pitchFamily="18" charset="0"/>
                <a:cs typeface="Times New Roman" panose="02020603050405020304" pitchFamily="18" charset="0"/>
              </a:rPr>
              <a:t>Inhibitor can spontaneously access buried cysteine in </a:t>
            </a:r>
            <a:r>
              <a:rPr lang="en-US" sz="2800" dirty="0" err="1" smtClean="0">
                <a:latin typeface="Times New Roman" panose="02020603050405020304" pitchFamily="18" charset="0"/>
                <a:cs typeface="Times New Roman" panose="02020603050405020304" pitchFamily="18" charset="0"/>
              </a:rPr>
              <a:t>conformationally</a:t>
            </a:r>
            <a:r>
              <a:rPr lang="en-US" sz="2800" dirty="0" smtClean="0">
                <a:latin typeface="Times New Roman" panose="02020603050405020304" pitchFamily="18" charset="0"/>
                <a:cs typeface="Times New Roman" panose="02020603050405020304" pitchFamily="18" charset="0"/>
              </a:rPr>
              <a:t>-open states of RGS4 and RGS8</a:t>
            </a:r>
            <a:endParaRPr lang="en-US" sz="2800" dirty="0">
              <a:latin typeface="Times New Roman" panose="02020603050405020304" pitchFamily="18" charset="0"/>
              <a:cs typeface="Times New Roman" panose="02020603050405020304" pitchFamily="18" charset="0"/>
            </a:endParaRPr>
          </a:p>
        </p:txBody>
      </p:sp>
      <p:sp>
        <p:nvSpPr>
          <p:cNvPr id="56" name="TextBox 55"/>
          <p:cNvSpPr txBox="1"/>
          <p:nvPr/>
        </p:nvSpPr>
        <p:spPr>
          <a:xfrm>
            <a:off x="43114409" y="30017598"/>
            <a:ext cx="4792981" cy="1815882"/>
          </a:xfrm>
          <a:prstGeom prst="rect">
            <a:avLst/>
          </a:prstGeom>
          <a:noFill/>
        </p:spPr>
        <p:txBody>
          <a:bodyPr wrap="square" rtlCol="0">
            <a:spAutoFit/>
          </a:bodyPr>
          <a:lstStyle/>
          <a:p>
            <a:pPr algn="just"/>
            <a:r>
              <a:rPr lang="en-US" sz="2800" b="1" i="1" dirty="0" smtClean="0">
                <a:latin typeface="Times New Roman" panose="02020603050405020304" pitchFamily="18" charset="0"/>
                <a:cs typeface="Times New Roman" panose="02020603050405020304" pitchFamily="18" charset="0"/>
              </a:rPr>
              <a:t>We thank </a:t>
            </a:r>
            <a:r>
              <a:rPr lang="en-US" sz="2800" b="1" i="1" dirty="0" smtClean="0">
                <a:latin typeface="Times New Roman" panose="02020603050405020304" pitchFamily="18" charset="0"/>
                <a:cs typeface="Times New Roman" panose="02020603050405020304" pitchFamily="18" charset="0"/>
              </a:rPr>
              <a:t>Prof. Rick Neubig (Michigan State University) </a:t>
            </a:r>
            <a:r>
              <a:rPr lang="en-US" sz="2800" b="1" i="1" dirty="0" smtClean="0">
                <a:latin typeface="Times New Roman" panose="02020603050405020304" pitchFamily="18" charset="0"/>
                <a:cs typeface="Times New Roman" panose="02020603050405020304" pitchFamily="18" charset="0"/>
              </a:rPr>
              <a:t>for </a:t>
            </a:r>
            <a:r>
              <a:rPr lang="en-US" sz="2800" b="1" i="1" dirty="0" smtClean="0">
                <a:latin typeface="Times New Roman" panose="02020603050405020304" pitchFamily="18" charset="0"/>
                <a:cs typeface="Times New Roman" panose="02020603050405020304" pitchFamily="18" charset="0"/>
              </a:rPr>
              <a:t> a fruitful collaboration on NMR studies.</a:t>
            </a:r>
            <a:endParaRPr lang="en-US" sz="2800" b="1" i="1" dirty="0">
              <a:latin typeface="Times New Roman" panose="02020603050405020304" pitchFamily="18" charset="0"/>
              <a:cs typeface="Times New Roman" panose="02020603050405020304" pitchFamily="18" charset="0"/>
            </a:endParaRPr>
          </a:p>
        </p:txBody>
      </p:sp>
      <p:sp>
        <p:nvSpPr>
          <p:cNvPr id="47" name="TextBox 46"/>
          <p:cNvSpPr txBox="1"/>
          <p:nvPr/>
        </p:nvSpPr>
        <p:spPr>
          <a:xfrm>
            <a:off x="1307934" y="1281870"/>
            <a:ext cx="31839066" cy="4770537"/>
          </a:xfrm>
          <a:prstGeom prst="rect">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5400000" scaled="1"/>
            <a:tileRect/>
          </a:gradFill>
        </p:spPr>
        <p:txBody>
          <a:bodyPr wrap="square" rtlCol="0">
            <a:spAutoFit/>
          </a:bodyPr>
          <a:lstStyle/>
          <a:p>
            <a:r>
              <a:rPr lang="en-US" sz="9600" b="1" dirty="0" smtClean="0">
                <a:latin typeface="Arial" panose="020B0604020202020204" pitchFamily="34" charset="0"/>
                <a:cs typeface="Arial" panose="020B0604020202020204" pitchFamily="34" charset="0"/>
              </a:rPr>
              <a:t>Allosteric Targeting of Protein-Protein Interactions</a:t>
            </a:r>
            <a:br>
              <a:rPr lang="en-US" sz="9600" b="1" dirty="0" smtClean="0">
                <a:latin typeface="Arial" panose="020B0604020202020204" pitchFamily="34" charset="0"/>
                <a:cs typeface="Arial" panose="020B0604020202020204" pitchFamily="34" charset="0"/>
              </a:rPr>
            </a:br>
            <a:r>
              <a:rPr lang="en-US" sz="8800" u="sng" dirty="0" smtClean="0">
                <a:latin typeface="Arial" panose="020B0604020202020204" pitchFamily="34" charset="0"/>
                <a:cs typeface="Arial" panose="020B0604020202020204" pitchFamily="34" charset="0"/>
              </a:rPr>
              <a:t>Harish </a:t>
            </a:r>
            <a:r>
              <a:rPr lang="en-US" sz="8800" u="sng" dirty="0" smtClean="0">
                <a:latin typeface="Arial" panose="020B0604020202020204" pitchFamily="34" charset="0"/>
                <a:cs typeface="Arial" panose="020B0604020202020204" pitchFamily="34" charset="0"/>
              </a:rPr>
              <a:t>Vashisth</a:t>
            </a:r>
            <a:r>
              <a:rPr lang="en-US" sz="8800" dirty="0" smtClean="0">
                <a:latin typeface="Arial" panose="020B0604020202020204" pitchFamily="34" charset="0"/>
                <a:cs typeface="Arial" panose="020B0604020202020204" pitchFamily="34" charset="0"/>
              </a:rPr>
              <a:t> </a:t>
            </a:r>
            <a:r>
              <a:rPr lang="en-US" sz="7000" dirty="0" smtClean="0">
                <a:latin typeface="Arial" panose="020B0604020202020204" pitchFamily="34" charset="0"/>
                <a:cs typeface="Arial" panose="020B0604020202020204" pitchFamily="34" charset="0"/>
              </a:rPr>
              <a:t/>
            </a:r>
            <a:br>
              <a:rPr lang="en-US" sz="7000" dirty="0" smtClean="0">
                <a:latin typeface="Arial" panose="020B0604020202020204" pitchFamily="34" charset="0"/>
                <a:cs typeface="Arial" panose="020B0604020202020204" pitchFamily="34" charset="0"/>
              </a:rPr>
            </a:br>
            <a:r>
              <a:rPr lang="en-US" sz="6000" dirty="0" smtClean="0">
                <a:latin typeface="Courier New" panose="02070309020205020404" pitchFamily="49" charset="0"/>
                <a:cs typeface="Courier New" panose="02070309020205020404" pitchFamily="49" charset="0"/>
              </a:rPr>
              <a:t>(harish.vashisth@unh.edu</a:t>
            </a:r>
            <a:r>
              <a:rPr lang="en-US" sz="6000" dirty="0" smtClean="0">
                <a:latin typeface="Courier New" panose="02070309020205020404" pitchFamily="49" charset="0"/>
                <a:cs typeface="Courier New" panose="02070309020205020404" pitchFamily="49" charset="0"/>
              </a:rPr>
              <a:t>; +1-603-862-2483)</a:t>
            </a:r>
            <a:endParaRPr lang="en-US" sz="6000" dirty="0">
              <a:latin typeface="Courier New" panose="02070309020205020404" pitchFamily="49" charset="0"/>
              <a:cs typeface="Courier New" panose="02070309020205020404" pitchFamily="49" charset="0"/>
            </a:endParaRPr>
          </a:p>
          <a:p>
            <a:r>
              <a:rPr lang="en-US" sz="6000" dirty="0" smtClean="0">
                <a:latin typeface="Arial" panose="020B0604020202020204" pitchFamily="34" charset="0"/>
                <a:cs typeface="Arial" panose="020B0604020202020204" pitchFamily="34" charset="0"/>
              </a:rPr>
              <a:t>Department of Chemical Engineering—University of New Hampshire—Durham, </a:t>
            </a:r>
            <a:r>
              <a:rPr lang="en-US" sz="6000" dirty="0" smtClean="0">
                <a:latin typeface="Arial" panose="020B0604020202020204" pitchFamily="34" charset="0"/>
                <a:cs typeface="Arial" panose="020B0604020202020204" pitchFamily="34" charset="0"/>
              </a:rPr>
              <a:t>NH</a:t>
            </a:r>
            <a:endParaRPr lang="en-US" sz="5500" b="1" dirty="0">
              <a:latin typeface="Arial" panose="020B0604020202020204" pitchFamily="34" charset="0"/>
              <a:cs typeface="Arial" panose="020B0604020202020204" pitchFamily="34" charset="0"/>
            </a:endParaRPr>
          </a:p>
        </p:txBody>
      </p:sp>
      <p:pic>
        <p:nvPicPr>
          <p:cNvPr id="51" name="Picture 5" descr="C:\Users\harishv\Desktop\2015,sep15_UNHChemistry\nsf.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298151" y="4218012"/>
            <a:ext cx="2357460" cy="2357460"/>
          </a:xfrm>
          <a:prstGeom prst="rect">
            <a:avLst/>
          </a:prstGeom>
          <a:noFill/>
          <a:extLst>
            <a:ext uri="{909E8E84-426E-40DD-AFC4-6F175D3DCCD1}">
              <a14:hiddenFill xmlns:a14="http://schemas.microsoft.com/office/drawing/2010/main">
                <a:solidFill>
                  <a:srgbClr val="FFFFFF"/>
                </a:solidFill>
              </a14:hiddenFill>
            </a:ext>
          </a:extLst>
        </p:spPr>
      </p:pic>
      <p:sp>
        <p:nvSpPr>
          <p:cNvPr id="52" name="TextBox 51"/>
          <p:cNvSpPr txBox="1"/>
          <p:nvPr/>
        </p:nvSpPr>
        <p:spPr>
          <a:xfrm>
            <a:off x="38307771" y="4818745"/>
            <a:ext cx="6627834" cy="126188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p:spPr>
        <p:txBody>
          <a:bodyPr wrap="square" rtlCol="0">
            <a:spAutoFit/>
          </a:bodyPr>
          <a:lstStyle/>
          <a:p>
            <a:r>
              <a:rPr lang="en-US" sz="3800" b="1" dirty="0" smtClean="0">
                <a:latin typeface="Arial" panose="020B0604020202020204" pitchFamily="34" charset="0"/>
                <a:cs typeface="Arial" panose="020B0604020202020204" pitchFamily="34" charset="0"/>
              </a:rPr>
              <a:t>SUPPORT</a:t>
            </a:r>
            <a:r>
              <a:rPr lang="en-US" sz="3800" dirty="0" smtClean="0">
                <a:latin typeface="Arial" panose="020B0604020202020204" pitchFamily="34" charset="0"/>
                <a:cs typeface="Arial" panose="020B0604020202020204" pitchFamily="34" charset="0"/>
              </a:rPr>
              <a:t>: National Science Foundation </a:t>
            </a:r>
            <a:r>
              <a:rPr lang="en-US" sz="3800" dirty="0" smtClean="0">
                <a:latin typeface="Arial" panose="020B0604020202020204" pitchFamily="34" charset="0"/>
                <a:cs typeface="Arial" panose="020B0604020202020204" pitchFamily="34" charset="0"/>
              </a:rPr>
              <a:t>CHE—1508595</a:t>
            </a:r>
            <a:endParaRPr lang="en-US" sz="3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78837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403</TotalTime>
  <Words>397</Words>
  <Application>Microsoft Office PowerPoint</Application>
  <PresentationFormat>Custom</PresentationFormat>
  <Paragraphs>28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harishv</dc:creator>
  <cp:lastModifiedBy>harishv</cp:lastModifiedBy>
  <cp:revision>38</cp:revision>
  <dcterms:created xsi:type="dcterms:W3CDTF">2006-08-16T00:00:00Z</dcterms:created>
  <dcterms:modified xsi:type="dcterms:W3CDTF">2016-04-29T15:27:52Z</dcterms:modified>
</cp:coreProperties>
</file>