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3"/>
  </p:notesMasterIdLst>
  <p:handoutMasterIdLst>
    <p:handoutMasterId r:id="rId4"/>
  </p:handoutMasterIdLst>
  <p:sldIdLst>
    <p:sldId id="262" r:id="rId2"/>
  </p:sldIdLst>
  <p:sldSz cx="43891200" cy="32918400"/>
  <p:notesSz cx="7077075" cy="936307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  <p15:guide id="3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99FF"/>
    <a:srgbClr val="00CC00"/>
    <a:srgbClr val="33CC33"/>
    <a:srgbClr val="663300"/>
    <a:srgbClr val="000066"/>
    <a:srgbClr val="CCCCCC"/>
    <a:srgbClr val="999999"/>
    <a:srgbClr val="FF9900"/>
    <a:srgbClr val="990000"/>
    <a:srgbClr val="000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3658" autoAdjust="0"/>
    <p:restoredTop sz="94575" autoAdjust="0"/>
  </p:normalViewPr>
  <p:slideViewPr>
    <p:cSldViewPr>
      <p:cViewPr>
        <p:scale>
          <a:sx n="30" d="100"/>
          <a:sy n="30" d="100"/>
        </p:scale>
        <p:origin x="-186" y="1032"/>
      </p:cViewPr>
      <p:guideLst>
        <p:guide orient="horz" pos="10368"/>
        <p:guide pos="15552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84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e\Downloads\Convection%20in%20Horizontal%20Tubes%20(1)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e\Downloads\Convection%20in%20Horizontal%20Tubes%20(1)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Chris\Documents\Documents\CHE%20612\Convection%20in%20Horizontal%20Tube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Chris\Documents\Documents\CHE%20612\Convection%20in%20Horizontal%20Tubes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Chris\Documents\Documents\CHE%20612\Convection%20in%20Horizontal%20Tube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168018085361657"/>
          <c:y val="4.9471111537941405E-2"/>
          <c:w val="0.78875192163073404"/>
          <c:h val="0.71442928163365405"/>
        </c:manualLayout>
      </c:layout>
      <c:scatterChart>
        <c:scatterStyle val="lineMarker"/>
        <c:varyColors val="0"/>
        <c:ser>
          <c:idx val="0"/>
          <c:order val="0"/>
          <c:spPr>
            <a:ln w="28575">
              <a:noFill/>
            </a:ln>
          </c:spPr>
          <c:marker>
            <c:symbol val="diamond"/>
            <c:size val="15"/>
          </c:marker>
          <c:trendline>
            <c:spPr>
              <a:ln w="28575"/>
            </c:spPr>
            <c:trendlineType val="linear"/>
            <c:dispRSqr val="0"/>
            <c:dispEq val="1"/>
            <c:trendlineLbl>
              <c:layout>
                <c:manualLayout>
                  <c:x val="-0.27691675935020038"/>
                  <c:y val="4.5218191746508674E-3"/>
                </c:manualLayout>
              </c:layout>
              <c:numFmt formatCode="General" sourceLinked="0"/>
              <c:txPr>
                <a:bodyPr/>
                <a:lstStyle/>
                <a:p>
                  <a:pPr>
                    <a:defRPr sz="2400"/>
                  </a:pPr>
                  <a:endParaRPr lang="en-US"/>
                </a:p>
              </c:txPr>
            </c:trendlineLbl>
          </c:trendline>
          <c:xVal>
            <c:numRef>
              <c:f>Sheet1!$H$15:$H$32</c:f>
              <c:numCache>
                <c:formatCode>General</c:formatCode>
                <c:ptCount val="18"/>
                <c:pt idx="0">
                  <c:v>0.1418381920356431</c:v>
                </c:pt>
                <c:pt idx="1">
                  <c:v>0.30217701781506567</c:v>
                </c:pt>
                <c:pt idx="2">
                  <c:v>0.46251584359448833</c:v>
                </c:pt>
                <c:pt idx="3">
                  <c:v>0.1418381920356431</c:v>
                </c:pt>
                <c:pt idx="4">
                  <c:v>0.30217701781506567</c:v>
                </c:pt>
                <c:pt idx="5">
                  <c:v>0.46251584359448833</c:v>
                </c:pt>
                <c:pt idx="6">
                  <c:v>0.21275728805346461</c:v>
                </c:pt>
                <c:pt idx="7">
                  <c:v>0.45326552672259851</c:v>
                </c:pt>
                <c:pt idx="8">
                  <c:v>0.69377376539173241</c:v>
                </c:pt>
                <c:pt idx="9">
                  <c:v>0.21275728805346461</c:v>
                </c:pt>
                <c:pt idx="10">
                  <c:v>0.45326552672259851</c:v>
                </c:pt>
                <c:pt idx="11">
                  <c:v>0.69377376539173241</c:v>
                </c:pt>
                <c:pt idx="12">
                  <c:v>0.2836763840712862</c:v>
                </c:pt>
                <c:pt idx="13">
                  <c:v>0.60435403563013135</c:v>
                </c:pt>
                <c:pt idx="14">
                  <c:v>0.92503168718897666</c:v>
                </c:pt>
                <c:pt idx="15">
                  <c:v>0.2836763840712862</c:v>
                </c:pt>
                <c:pt idx="16">
                  <c:v>0.60435403563013135</c:v>
                </c:pt>
                <c:pt idx="17">
                  <c:v>0.92503168718897666</c:v>
                </c:pt>
              </c:numCache>
            </c:numRef>
          </c:xVal>
          <c:yVal>
            <c:numRef>
              <c:f>Sheet1!$N$15:$N$32</c:f>
              <c:numCache>
                <c:formatCode>General</c:formatCode>
                <c:ptCount val="18"/>
                <c:pt idx="0">
                  <c:v>12.263932784050866</c:v>
                </c:pt>
                <c:pt idx="1">
                  <c:v>16.088377231907401</c:v>
                </c:pt>
                <c:pt idx="2">
                  <c:v>22.324817278894052</c:v>
                </c:pt>
                <c:pt idx="3">
                  <c:v>11.339720634827973</c:v>
                </c:pt>
                <c:pt idx="4">
                  <c:v>15.332978900339322</c:v>
                </c:pt>
                <c:pt idx="5">
                  <c:v>23.396816889084842</c:v>
                </c:pt>
                <c:pt idx="6">
                  <c:v>18.471672095030684</c:v>
                </c:pt>
                <c:pt idx="7">
                  <c:v>25.99364165950194</c:v>
                </c:pt>
                <c:pt idx="8">
                  <c:v>34.618534200984286</c:v>
                </c:pt>
                <c:pt idx="9">
                  <c:v>17.850500821038505</c:v>
                </c:pt>
                <c:pt idx="10">
                  <c:v>25.298159608411588</c:v>
                </c:pt>
                <c:pt idx="11">
                  <c:v>34.034419450686457</c:v>
                </c:pt>
                <c:pt idx="12">
                  <c:v>49.704002920341566</c:v>
                </c:pt>
                <c:pt idx="13">
                  <c:v>95.389384327974653</c:v>
                </c:pt>
                <c:pt idx="14">
                  <c:v>149.44336878049359</c:v>
                </c:pt>
                <c:pt idx="15">
                  <c:v>49.375562372409789</c:v>
                </c:pt>
                <c:pt idx="16">
                  <c:v>98.318005776640533</c:v>
                </c:pt>
                <c:pt idx="17">
                  <c:v>168.54515275995516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4D60-43CC-A632-35F0F8980BB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5900928"/>
        <c:axId val="65902848"/>
      </c:scatterChart>
      <c:valAx>
        <c:axId val="6590092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 algn="ctr" rtl="0">
                  <a:defRPr sz="2400"/>
                </a:pPr>
                <a:r>
                  <a:rPr lang="en-US" sz="2400" dirty="0" err="1"/>
                  <a:t>Re</a:t>
                </a:r>
                <a:r>
                  <a:rPr lang="en-US" sz="2400" baseline="-25000" dirty="0" err="1"/>
                  <a:t>D</a:t>
                </a:r>
                <a:r>
                  <a:rPr lang="en-US" sz="2400" dirty="0"/>
                  <a:t> 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in"/>
        <c:tickLblPos val="nextTo"/>
        <c:spPr>
          <a:ln/>
        </c:spPr>
        <c:txPr>
          <a:bodyPr/>
          <a:lstStyle/>
          <a:p>
            <a:pPr>
              <a:defRPr sz="2400"/>
            </a:pPr>
            <a:endParaRPr lang="en-US"/>
          </a:p>
        </c:txPr>
        <c:crossAx val="65902848"/>
        <c:crosses val="autoZero"/>
        <c:crossBetween val="midCat"/>
        <c:majorUnit val="0.25"/>
      </c:valAx>
      <c:valAx>
        <c:axId val="65902848"/>
        <c:scaling>
          <c:orientation val="minMax"/>
          <c:max val="180"/>
          <c:min val="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2400"/>
                </a:pPr>
                <a:r>
                  <a:rPr lang="en-US" sz="2400"/>
                  <a:t>Nu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in"/>
        <c:tickLblPos val="nextTo"/>
        <c:spPr>
          <a:ln/>
        </c:spPr>
        <c:txPr>
          <a:bodyPr/>
          <a:lstStyle/>
          <a:p>
            <a:pPr>
              <a:defRPr sz="2400"/>
            </a:pPr>
            <a:endParaRPr lang="en-US"/>
          </a:p>
        </c:txPr>
        <c:crossAx val="65900928"/>
        <c:crosses val="autoZero"/>
        <c:crossBetween val="midCat"/>
        <c:majorUnit val="30"/>
      </c:valAx>
      <c:spPr>
        <a:noFill/>
      </c:spPr>
    </c:plotArea>
    <c:plotVisOnly val="1"/>
    <c:dispBlanksAs val="gap"/>
    <c:showDLblsOverMax val="0"/>
  </c:chart>
  <c:spPr>
    <a:solidFill>
      <a:schemeClr val="bg1"/>
    </a:solidFill>
    <a:ln>
      <a:solidFill>
        <a:schemeClr val="tx1"/>
      </a:solidFill>
    </a:ln>
  </c:spPr>
  <c:txPr>
    <a:bodyPr/>
    <a:lstStyle/>
    <a:p>
      <a:pPr>
        <a:defRPr sz="320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941807307349517"/>
          <c:y val="0.10856700840283071"/>
          <c:w val="0.76006154477133359"/>
          <c:h val="0.63191741350977926"/>
        </c:manualLayout>
      </c:layout>
      <c:scatterChart>
        <c:scatterStyle val="lineMarker"/>
        <c:varyColors val="0"/>
        <c:ser>
          <c:idx val="0"/>
          <c:order val="0"/>
          <c:tx>
            <c:v>Experimental</c:v>
          </c:tx>
          <c:spPr>
            <a:ln w="28575">
              <a:noFill/>
            </a:ln>
          </c:spPr>
          <c:marker>
            <c:symbol val="diamond"/>
            <c:size val="15"/>
          </c:marker>
          <c:trendline>
            <c:trendlineType val="linear"/>
            <c:dispRSqr val="0"/>
            <c:dispEq val="1"/>
            <c:trendlineLbl>
              <c:layout>
                <c:manualLayout>
                  <c:x val="8.2005798944444069E-2"/>
                  <c:y val="0.34626307821142538"/>
                </c:manualLayout>
              </c:layout>
              <c:numFmt formatCode="General" sourceLinked="0"/>
              <c:txPr>
                <a:bodyPr/>
                <a:lstStyle/>
                <a:p>
                  <a:pPr>
                    <a:defRPr sz="2400"/>
                  </a:pPr>
                  <a:endParaRPr lang="en-US"/>
                </a:p>
              </c:txPr>
            </c:trendlineLbl>
          </c:trendline>
          <c:xVal>
            <c:numRef>
              <c:f>Sheet1!$J$3:$J$8</c:f>
              <c:numCache>
                <c:formatCode>General</c:formatCode>
                <c:ptCount val="6"/>
                <c:pt idx="0">
                  <c:v>2279.5878467935254</c:v>
                </c:pt>
                <c:pt idx="1">
                  <c:v>4894.5323136193383</c:v>
                </c:pt>
                <c:pt idx="2">
                  <c:v>11648.818475308339</c:v>
                </c:pt>
                <c:pt idx="3">
                  <c:v>6492.9649447521442</c:v>
                </c:pt>
                <c:pt idx="4">
                  <c:v>14868.389255765189</c:v>
                </c:pt>
                <c:pt idx="5">
                  <c:v>7070.1827999696725</c:v>
                </c:pt>
              </c:numCache>
            </c:numRef>
          </c:xVal>
          <c:yVal>
            <c:numRef>
              <c:f>Sheet1!$K$3:$K$8</c:f>
              <c:numCache>
                <c:formatCode>General</c:formatCode>
                <c:ptCount val="6"/>
                <c:pt idx="0">
                  <c:v>10.014567140163313</c:v>
                </c:pt>
                <c:pt idx="1">
                  <c:v>10.154357842699083</c:v>
                </c:pt>
                <c:pt idx="2">
                  <c:v>16.394454786342909</c:v>
                </c:pt>
                <c:pt idx="3">
                  <c:v>13.58665042124041</c:v>
                </c:pt>
                <c:pt idx="4">
                  <c:v>25.855254114272256</c:v>
                </c:pt>
                <c:pt idx="5">
                  <c:v>22.639695617058361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7D19-482C-BB27-379190E1E5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5915904"/>
        <c:axId val="67044480"/>
      </c:scatterChart>
      <c:valAx>
        <c:axId val="6591590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2400"/>
                </a:pPr>
                <a:r>
                  <a:rPr lang="en-US" sz="2400" dirty="0" err="1"/>
                  <a:t>Ra</a:t>
                </a:r>
                <a:r>
                  <a:rPr lang="en-US" sz="2400" baseline="-25000" dirty="0" err="1"/>
                  <a:t>D</a:t>
                </a:r>
                <a:endParaRPr lang="en-US" sz="2400" dirty="0"/>
              </a:p>
            </c:rich>
          </c:tx>
          <c:layout/>
          <c:overlay val="0"/>
        </c:title>
        <c:numFmt formatCode="General" sourceLinked="1"/>
        <c:majorTickMark val="out"/>
        <c:minorTickMark val="in"/>
        <c:tickLblPos val="nextTo"/>
        <c:spPr>
          <a:ln/>
        </c:spPr>
        <c:txPr>
          <a:bodyPr/>
          <a:lstStyle/>
          <a:p>
            <a:pPr>
              <a:defRPr sz="2400"/>
            </a:pPr>
            <a:endParaRPr lang="en-US"/>
          </a:p>
        </c:txPr>
        <c:crossAx val="67044480"/>
        <c:crosses val="autoZero"/>
        <c:crossBetween val="midCat"/>
        <c:majorUnit val="4000"/>
      </c:valAx>
      <c:valAx>
        <c:axId val="67044480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 sz="2400"/>
                </a:pPr>
                <a:r>
                  <a:rPr lang="en-US" sz="2400" dirty="0"/>
                  <a:t>Nu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in"/>
        <c:tickLblPos val="nextTo"/>
        <c:spPr>
          <a:ln/>
        </c:spPr>
        <c:txPr>
          <a:bodyPr/>
          <a:lstStyle/>
          <a:p>
            <a:pPr>
              <a:defRPr sz="2400"/>
            </a:pPr>
            <a:endParaRPr lang="en-US"/>
          </a:p>
        </c:txPr>
        <c:crossAx val="65915904"/>
        <c:crosses val="autoZero"/>
        <c:crossBetween val="midCat"/>
      </c:valAx>
      <c:spPr>
        <a:ln>
          <a:noFill/>
        </a:ln>
      </c:spPr>
    </c:plotArea>
    <c:plotVisOnly val="1"/>
    <c:dispBlanksAs val="gap"/>
    <c:showDLblsOverMax val="0"/>
  </c:chart>
  <c:spPr>
    <a:solidFill>
      <a:schemeClr val="bg1"/>
    </a:solidFill>
    <a:ln>
      <a:solidFill>
        <a:schemeClr val="tx1"/>
      </a:solidFill>
    </a:ln>
  </c:spPr>
  <c:txPr>
    <a:bodyPr/>
    <a:lstStyle/>
    <a:p>
      <a:pPr>
        <a:defRPr sz="320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891992218719612"/>
          <c:y val="5.7158683757972208E-2"/>
          <c:w val="0.55833993567274354"/>
          <c:h val="0.64111229451028673"/>
        </c:manualLayout>
      </c:layout>
      <c:scatterChart>
        <c:scatterStyle val="lineMarker"/>
        <c:varyColors val="0"/>
        <c:ser>
          <c:idx val="0"/>
          <c:order val="0"/>
          <c:tx>
            <c:v>1/4" Diameter</c:v>
          </c:tx>
          <c:spPr>
            <a:ln w="28575">
              <a:noFill/>
            </a:ln>
          </c:spPr>
          <c:marker>
            <c:symbol val="diamond"/>
            <c:size val="15"/>
          </c:marker>
          <c:xVal>
            <c:numRef>
              <c:f>(Sheet1!$A$15,Sheet1!$A$18,Sheet1!$A$21,Sheet1!$A$24,Sheet1!$A$27,Sheet1!$A$30)</c:f>
              <c:numCache>
                <c:formatCode>General</c:formatCode>
                <c:ptCount val="6"/>
                <c:pt idx="0">
                  <c:v>0.25</c:v>
                </c:pt>
                <c:pt idx="1">
                  <c:v>0.25</c:v>
                </c:pt>
                <c:pt idx="2">
                  <c:v>0.375</c:v>
                </c:pt>
                <c:pt idx="3">
                  <c:v>0.375</c:v>
                </c:pt>
                <c:pt idx="4">
                  <c:v>0.5</c:v>
                </c:pt>
                <c:pt idx="5">
                  <c:v>0.5</c:v>
                </c:pt>
              </c:numCache>
            </c:numRef>
          </c:xVal>
          <c:yVal>
            <c:numRef>
              <c:f>(Sheet1!$M$15,Sheet1!$M$18,Sheet1!$M$21,Sheet1!$M$24,Sheet1!$M$27,Sheet1!$M$30)</c:f>
              <c:numCache>
                <c:formatCode>General</c:formatCode>
                <c:ptCount val="6"/>
                <c:pt idx="0">
                  <c:v>50.678046654093663</c:v>
                </c:pt>
                <c:pt idx="1">
                  <c:v>46.858940072108041</c:v>
                </c:pt>
                <c:pt idx="2">
                  <c:v>50.886790107465117</c:v>
                </c:pt>
                <c:pt idx="3">
                  <c:v>49.175552918010546</c:v>
                </c:pt>
                <c:pt idx="4">
                  <c:v>102.69551469525692</c:v>
                </c:pt>
                <c:pt idx="5">
                  <c:v>102.01690997260104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1C85-4E33-BB58-C030A8E56610}"/>
            </c:ext>
          </c:extLst>
        </c:ser>
        <c:ser>
          <c:idx val="1"/>
          <c:order val="1"/>
          <c:tx>
            <c:v>3/8" Diameter</c:v>
          </c:tx>
          <c:spPr>
            <a:ln w="28575">
              <a:noFill/>
            </a:ln>
          </c:spPr>
          <c:marker>
            <c:symbol val="square"/>
            <c:size val="15"/>
          </c:marker>
          <c:xVal>
            <c:numRef>
              <c:f>(Sheet1!$A$16,Sheet1!$A$19,Sheet1!$A$22,Sheet1!$A$25,Sheet1!$A$28,Sheet1!$A$31)</c:f>
              <c:numCache>
                <c:formatCode>General</c:formatCode>
                <c:ptCount val="6"/>
                <c:pt idx="0">
                  <c:v>0.25</c:v>
                </c:pt>
                <c:pt idx="1">
                  <c:v>0.25</c:v>
                </c:pt>
                <c:pt idx="2">
                  <c:v>0.375</c:v>
                </c:pt>
                <c:pt idx="3">
                  <c:v>0.375</c:v>
                </c:pt>
                <c:pt idx="4">
                  <c:v>0.5</c:v>
                </c:pt>
                <c:pt idx="5">
                  <c:v>0.5</c:v>
                </c:pt>
              </c:numCache>
            </c:numRef>
          </c:xVal>
          <c:yVal>
            <c:numRef>
              <c:f>(Sheet1!$M$16,Sheet1!$M$19,Sheet1!$M$22,Sheet1!$M$25,Sheet1!$M$28,Sheet1!$M$31)</c:f>
              <c:numCache>
                <c:formatCode>General</c:formatCode>
                <c:ptCount val="6"/>
                <c:pt idx="0">
                  <c:v>66.481735207126022</c:v>
                </c:pt>
                <c:pt idx="1">
                  <c:v>63.360215172425804</c:v>
                </c:pt>
                <c:pt idx="2">
                  <c:v>71.60873040895865</c:v>
                </c:pt>
                <c:pt idx="3">
                  <c:v>69.692777755876136</c:v>
                </c:pt>
                <c:pt idx="4">
                  <c:v>197.08798777685476</c:v>
                </c:pt>
                <c:pt idx="5">
                  <c:v>203.1389347700038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1C85-4E33-BB58-C030A8E56610}"/>
            </c:ext>
          </c:extLst>
        </c:ser>
        <c:ser>
          <c:idx val="2"/>
          <c:order val="2"/>
          <c:tx>
            <c:v>1/2" Diameter</c:v>
          </c:tx>
          <c:spPr>
            <a:ln w="28575">
              <a:noFill/>
            </a:ln>
          </c:spPr>
          <c:marker>
            <c:symbol val="triangle"/>
            <c:size val="15"/>
          </c:marker>
          <c:xVal>
            <c:numRef>
              <c:f>(Sheet1!$A$17,Sheet1!$A$20,Sheet1!$A$23,Sheet1!$A$26,Sheet1!$A$29,Sheet1!$A$32)</c:f>
              <c:numCache>
                <c:formatCode>General</c:formatCode>
                <c:ptCount val="6"/>
                <c:pt idx="0">
                  <c:v>0.25</c:v>
                </c:pt>
                <c:pt idx="1">
                  <c:v>0.25</c:v>
                </c:pt>
                <c:pt idx="2">
                  <c:v>0.375</c:v>
                </c:pt>
                <c:pt idx="3">
                  <c:v>0.375</c:v>
                </c:pt>
                <c:pt idx="4">
                  <c:v>0.5</c:v>
                </c:pt>
                <c:pt idx="5">
                  <c:v>0.5</c:v>
                </c:pt>
              </c:numCache>
            </c:numRef>
          </c:xVal>
          <c:yVal>
            <c:numRef>
              <c:f>(Sheet1!$M$17,Sheet1!$M$20,Sheet1!$M$23,Sheet1!$M$26,Sheet1!$M$29,Sheet1!$M$32)</c:f>
              <c:numCache>
                <c:formatCode>General</c:formatCode>
                <c:ptCount val="6"/>
                <c:pt idx="0">
                  <c:v>92.25247329105197</c:v>
                </c:pt>
                <c:pt idx="1">
                  <c:v>96.682279554265577</c:v>
                </c:pt>
                <c:pt idx="2">
                  <c:v>95.369064297514726</c:v>
                </c:pt>
                <c:pt idx="3">
                  <c:v>93.759912481471162</c:v>
                </c:pt>
                <c:pt idx="4">
                  <c:v>308.7711808504057</c:v>
                </c:pt>
                <c:pt idx="5">
                  <c:v>348.238173891435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1C85-4E33-BB58-C030A8E5661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7149312"/>
        <c:axId val="77151232"/>
      </c:scatterChart>
      <c:valAx>
        <c:axId val="77149312"/>
        <c:scaling>
          <c:orientation val="minMax"/>
          <c:min val="0.2"/>
        </c:scaling>
        <c:delete val="0"/>
        <c:axPos val="b"/>
        <c:title>
          <c:tx>
            <c:rich>
              <a:bodyPr/>
              <a:lstStyle/>
              <a:p>
                <a:pPr>
                  <a:defRPr sz="2400" b="1"/>
                </a:pPr>
                <a:r>
                  <a:rPr lang="en-US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Velocity (m/s)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en-US"/>
          </a:p>
        </c:txPr>
        <c:crossAx val="77151232"/>
        <c:crosses val="autoZero"/>
        <c:crossBetween val="midCat"/>
      </c:valAx>
      <c:valAx>
        <c:axId val="77151232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24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Convection</a:t>
                </a:r>
                <a:r>
                  <a:rPr lang="en-US" sz="2400" baseline="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Coefficient  (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W/m</a:t>
                </a:r>
                <a:r>
                  <a:rPr lang="en-US" sz="2400" baseline="30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K)</a:t>
                </a:r>
                <a:endParaRPr lang="en-US" sz="2400" baseline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>
            <c:manualLayout>
              <c:xMode val="edge"/>
              <c:yMode val="edge"/>
              <c:x val="2.1609076078038785E-2"/>
              <c:y val="3.3975950242798078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en-US"/>
          </a:p>
        </c:txPr>
        <c:crossAx val="77149312"/>
        <c:crosses val="autoZero"/>
        <c:crossBetween val="midCat"/>
        <c:majorUnit val="100"/>
      </c:valAx>
    </c:plotArea>
    <c:legend>
      <c:legendPos val="r"/>
      <c:layout>
        <c:manualLayout>
          <c:xMode val="edge"/>
          <c:yMode val="edge"/>
          <c:x val="0.72326258414477829"/>
          <c:y val="9.6806836522216416E-2"/>
          <c:w val="0.27673741585522182"/>
          <c:h val="0.3970812844161436"/>
        </c:manualLayout>
      </c:layout>
      <c:overlay val="0"/>
      <c:txPr>
        <a:bodyPr/>
        <a:lstStyle/>
        <a:p>
          <a:pPr>
            <a:defRPr sz="2400">
              <a:latin typeface="Arial" panose="020B0604020202020204" pitchFamily="34" charset="0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>
      <a:solidFill>
        <a:schemeClr val="tx1"/>
      </a:solidFill>
    </a:ln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spPr>
            <a:ln w="28575">
              <a:noFill/>
            </a:ln>
          </c:spPr>
          <c:marker>
            <c:symbol val="none"/>
          </c:marker>
          <c:trendline>
            <c:spPr>
              <a:ln w="50800"/>
            </c:spPr>
            <c:trendlineType val="power"/>
            <c:dispRSqr val="0"/>
            <c:dispEq val="0"/>
          </c:trendline>
          <c:xVal>
            <c:numRef>
              <c:f>Sheet1!$AB$3:$CE$3</c:f>
              <c:numCache>
                <c:formatCode>General</c:formatCode>
                <c:ptCount val="56"/>
                <c:pt idx="0">
                  <c:v>1.0254E-4</c:v>
                </c:pt>
                <c:pt idx="1">
                  <c:v>2.0254000000000002E-4</c:v>
                </c:pt>
                <c:pt idx="2">
                  <c:v>3.0254000000000001E-4</c:v>
                </c:pt>
                <c:pt idx="3">
                  <c:v>4.0254000000000001E-4</c:v>
                </c:pt>
                <c:pt idx="4">
                  <c:v>5.0254E-4</c:v>
                </c:pt>
                <c:pt idx="5">
                  <c:v>6.0254000000000004E-4</c:v>
                </c:pt>
                <c:pt idx="6">
                  <c:v>7.0254000000000009E-4</c:v>
                </c:pt>
                <c:pt idx="7">
                  <c:v>8.0254000000000013E-4</c:v>
                </c:pt>
                <c:pt idx="8">
                  <c:v>9.0254000000000018E-4</c:v>
                </c:pt>
                <c:pt idx="9">
                  <c:v>1.0025400000000001E-3</c:v>
                </c:pt>
                <c:pt idx="10">
                  <c:v>1.1025400000000002E-3</c:v>
                </c:pt>
                <c:pt idx="11">
                  <c:v>1.2025400000000002E-3</c:v>
                </c:pt>
                <c:pt idx="12">
                  <c:v>1.3025400000000003E-3</c:v>
                </c:pt>
                <c:pt idx="13">
                  <c:v>1.4025400000000003E-3</c:v>
                </c:pt>
                <c:pt idx="14">
                  <c:v>1.5025400000000003E-3</c:v>
                </c:pt>
                <c:pt idx="15">
                  <c:v>1.6025400000000004E-3</c:v>
                </c:pt>
                <c:pt idx="16">
                  <c:v>1.7025400000000004E-3</c:v>
                </c:pt>
                <c:pt idx="17">
                  <c:v>1.8025400000000005E-3</c:v>
                </c:pt>
                <c:pt idx="18">
                  <c:v>1.9025400000000005E-3</c:v>
                </c:pt>
                <c:pt idx="19">
                  <c:v>2.0025400000000006E-3</c:v>
                </c:pt>
                <c:pt idx="20">
                  <c:v>2.1025400000000004E-3</c:v>
                </c:pt>
                <c:pt idx="21">
                  <c:v>2.2025400000000002E-3</c:v>
                </c:pt>
                <c:pt idx="22">
                  <c:v>2.3025400000000001E-3</c:v>
                </c:pt>
                <c:pt idx="23">
                  <c:v>2.4025399999999999E-3</c:v>
                </c:pt>
                <c:pt idx="24">
                  <c:v>2.5025399999999997E-3</c:v>
                </c:pt>
              </c:numCache>
            </c:numRef>
          </c:xVal>
          <c:yVal>
            <c:numRef>
              <c:f>Sheet1!$AB$6:$CE$6</c:f>
              <c:numCache>
                <c:formatCode>General</c:formatCode>
                <c:ptCount val="56"/>
                <c:pt idx="0">
                  <c:v>2078.2001313483943</c:v>
                </c:pt>
                <c:pt idx="1">
                  <c:v>1052.1347997619775</c:v>
                </c:pt>
                <c:pt idx="2">
                  <c:v>704.37419320512026</c:v>
                </c:pt>
                <c:pt idx="3">
                  <c:v>529.40133766255565</c:v>
                </c:pt>
                <c:pt idx="4">
                  <c:v>424.0688010581797</c:v>
                </c:pt>
                <c:pt idx="5">
                  <c:v>353.70422820778202</c:v>
                </c:pt>
                <c:pt idx="6">
                  <c:v>303.37640617340747</c:v>
                </c:pt>
                <c:pt idx="7">
                  <c:v>265.5961002053308</c:v>
                </c:pt>
                <c:pt idx="8">
                  <c:v>236.19325686422866</c:v>
                </c:pt>
                <c:pt idx="9">
                  <c:v>212.66161804635473</c:v>
                </c:pt>
                <c:pt idx="10">
                  <c:v>193.40419265097242</c:v>
                </c:pt>
                <c:pt idx="11">
                  <c:v>177.35519555826457</c:v>
                </c:pt>
                <c:pt idx="12">
                  <c:v>163.77613604852976</c:v>
                </c:pt>
                <c:pt idx="13">
                  <c:v>152.13913863434556</c:v>
                </c:pt>
                <c:pt idx="14">
                  <c:v>142.05685666277577</c:v>
                </c:pt>
                <c:pt idx="15">
                  <c:v>133.23862665957211</c:v>
                </c:pt>
                <c:pt idx="16">
                  <c:v>125.46207452383398</c:v>
                </c:pt>
                <c:pt idx="17">
                  <c:v>118.55417298766314</c:v>
                </c:pt>
                <c:pt idx="18">
                  <c:v>112.37827294454529</c:v>
                </c:pt>
                <c:pt idx="19">
                  <c:v>106.8250204444203</c:v>
                </c:pt>
                <c:pt idx="20">
                  <c:v>101.80586569792135</c:v>
                </c:pt>
                <c:pt idx="21">
                  <c:v>97.248340310683076</c:v>
                </c:pt>
                <c:pt idx="22">
                  <c:v>93.092565184398552</c:v>
                </c:pt>
                <c:pt idx="23">
                  <c:v>89.288630519637294</c:v>
                </c:pt>
                <c:pt idx="24">
                  <c:v>85.794603979775502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7005184"/>
        <c:axId val="77007104"/>
      </c:scatterChart>
      <c:valAx>
        <c:axId val="7700518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24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en-US" sz="2400">
                    <a:latin typeface="Arial" panose="020B0604020202020204" pitchFamily="34" charset="0"/>
                    <a:cs typeface="Arial" panose="020B0604020202020204" pitchFamily="34" charset="0"/>
                  </a:rPr>
                  <a:t>Rod Diameter (m)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400"/>
            </a:pPr>
            <a:endParaRPr lang="en-US"/>
          </a:p>
        </c:txPr>
        <c:crossAx val="77007104"/>
        <c:crosses val="autoZero"/>
        <c:crossBetween val="midCat"/>
      </c:valAx>
      <c:valAx>
        <c:axId val="77007104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24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Heat Transfer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Coefficient (W/m</a:t>
                </a:r>
                <a:r>
                  <a:rPr lang="en-US" sz="2400" baseline="30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2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K)</a:t>
                </a:r>
                <a:endParaRPr lang="en-US" sz="2400" baseline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en-US"/>
          </a:p>
        </c:txPr>
        <c:crossAx val="77005184"/>
        <c:crosses val="autoZero"/>
        <c:crossBetween val="midCat"/>
      </c:valAx>
    </c:plotArea>
    <c:plotVisOnly val="1"/>
    <c:dispBlanksAs val="gap"/>
    <c:showDLblsOverMax val="0"/>
  </c:chart>
  <c:spPr>
    <a:solidFill>
      <a:schemeClr val="bg1"/>
    </a:solidFill>
    <a:ln>
      <a:solidFill>
        <a:schemeClr val="tx1">
          <a:shade val="95000"/>
          <a:satMod val="105000"/>
        </a:schemeClr>
      </a:solidFill>
    </a:ln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spPr>
            <a:ln w="28575">
              <a:noFill/>
            </a:ln>
          </c:spPr>
          <c:marker>
            <c:symbol val="diamond"/>
            <c:size val="15"/>
          </c:marker>
          <c:xVal>
            <c:numRef>
              <c:f>Sheet1!$AB$33:$CE$33</c:f>
              <c:numCache>
                <c:formatCode>General</c:formatCode>
                <c:ptCount val="56"/>
                <c:pt idx="0">
                  <c:v>1.0254E-4</c:v>
                </c:pt>
                <c:pt idx="1">
                  <c:v>2.0254000000000002E-4</c:v>
                </c:pt>
                <c:pt idx="2">
                  <c:v>3.0254000000000001E-4</c:v>
                </c:pt>
                <c:pt idx="3">
                  <c:v>4.0254000000000001E-4</c:v>
                </c:pt>
                <c:pt idx="4">
                  <c:v>5.0254E-4</c:v>
                </c:pt>
                <c:pt idx="5">
                  <c:v>6.0254000000000004E-4</c:v>
                </c:pt>
                <c:pt idx="6">
                  <c:v>7.0254000000000009E-4</c:v>
                </c:pt>
                <c:pt idx="7">
                  <c:v>8.0254000000000013E-4</c:v>
                </c:pt>
                <c:pt idx="8">
                  <c:v>9.0254000000000018E-4</c:v>
                </c:pt>
                <c:pt idx="9">
                  <c:v>1.0025400000000001E-3</c:v>
                </c:pt>
                <c:pt idx="10">
                  <c:v>1.1025400000000002E-3</c:v>
                </c:pt>
                <c:pt idx="11">
                  <c:v>1.2025400000000002E-3</c:v>
                </c:pt>
                <c:pt idx="12">
                  <c:v>1.3025400000000003E-3</c:v>
                </c:pt>
                <c:pt idx="13">
                  <c:v>1.4025400000000003E-3</c:v>
                </c:pt>
                <c:pt idx="14">
                  <c:v>1.5025400000000003E-3</c:v>
                </c:pt>
                <c:pt idx="15">
                  <c:v>1.6025400000000004E-3</c:v>
                </c:pt>
                <c:pt idx="16">
                  <c:v>1.7025400000000004E-3</c:v>
                </c:pt>
                <c:pt idx="17">
                  <c:v>1.8025400000000005E-3</c:v>
                </c:pt>
                <c:pt idx="18">
                  <c:v>1.9025400000000005E-3</c:v>
                </c:pt>
                <c:pt idx="19">
                  <c:v>2.0025400000000006E-3</c:v>
                </c:pt>
                <c:pt idx="20">
                  <c:v>2.1025400000000004E-3</c:v>
                </c:pt>
                <c:pt idx="21">
                  <c:v>2.2025400000000002E-3</c:v>
                </c:pt>
                <c:pt idx="22">
                  <c:v>2.3025400000000001E-3</c:v>
                </c:pt>
                <c:pt idx="23">
                  <c:v>2.4025399999999999E-3</c:v>
                </c:pt>
                <c:pt idx="24">
                  <c:v>2.5025399999999997E-3</c:v>
                </c:pt>
              </c:numCache>
            </c:numRef>
          </c:xVal>
          <c:yVal>
            <c:numRef>
              <c:f>Sheet1!$AB$37:$CE$37</c:f>
              <c:numCache>
                <c:formatCode>General</c:formatCode>
                <c:ptCount val="56"/>
                <c:pt idx="0">
                  <c:v>6055311.9033122277</c:v>
                </c:pt>
                <c:pt idx="1">
                  <c:v>6058334.9242643313</c:v>
                </c:pt>
                <c:pt idx="2">
                  <c:v>6059359.5179327009</c:v>
                </c:pt>
                <c:pt idx="3">
                  <c:v>6059875.0473250393</c:v>
                </c:pt>
                <c:pt idx="4">
                  <c:v>6060185.4072214812</c:v>
                </c:pt>
                <c:pt idx="5">
                  <c:v>6060392.7499252241</c:v>
                </c:pt>
                <c:pt idx="6">
                  <c:v>6060541.0660386691</c:v>
                </c:pt>
                <c:pt idx="7">
                  <c:v>6060652.4204770708</c:v>
                </c:pt>
                <c:pt idx="8">
                  <c:v>6060739.09912528</c:v>
                </c:pt>
                <c:pt idx="9">
                  <c:v>6060808.4859650414</c:v>
                </c:pt>
                <c:pt idx="10">
                  <c:v>6060865.2860796461</c:v>
                </c:pt>
                <c:pt idx="11">
                  <c:v>6060912.6395039801</c:v>
                </c:pt>
                <c:pt idx="12">
                  <c:v>6060952.7219923977</c:v>
                </c:pt>
                <c:pt idx="13">
                  <c:v>6060987.0887809535</c:v>
                </c:pt>
                <c:pt idx="14">
                  <c:v>6061016.8810771769</c:v>
                </c:pt>
                <c:pt idx="15">
                  <c:v>6061042.9552389113</c:v>
                </c:pt>
                <c:pt idx="16">
                  <c:v>6061065.9664286459</c:v>
                </c:pt>
                <c:pt idx="17">
                  <c:v>6061086.4244223638</c:v>
                </c:pt>
                <c:pt idx="18">
                  <c:v>6061104.7318180697</c:v>
                </c:pt>
                <c:pt idx="19">
                  <c:v>6061121.2107962947</c:v>
                </c:pt>
                <c:pt idx="20">
                  <c:v>6061136.1222439874</c:v>
                </c:pt>
                <c:pt idx="21">
                  <c:v>6061149.6796688084</c:v>
                </c:pt>
                <c:pt idx="22">
                  <c:v>6061162.0594876083</c:v>
                </c:pt>
                <c:pt idx="23">
                  <c:v>6061173.408745518</c:v>
                </c:pt>
                <c:pt idx="24">
                  <c:v>6061183.8509843275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7051776"/>
        <c:axId val="77058048"/>
      </c:scatterChart>
      <c:valAx>
        <c:axId val="7705177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24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en-US" sz="2400">
                    <a:latin typeface="Arial" panose="020B0604020202020204" pitchFamily="34" charset="0"/>
                    <a:cs typeface="Arial" panose="020B0604020202020204" pitchFamily="34" charset="0"/>
                  </a:rPr>
                  <a:t>Rod Diameter (m)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en-US"/>
          </a:p>
        </c:txPr>
        <c:crossAx val="77058048"/>
        <c:crosses val="autoZero"/>
        <c:crossBetween val="midCat"/>
      </c:valAx>
      <c:valAx>
        <c:axId val="77058048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24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r>
                  <a:rPr lang="en-US" sz="2400">
                    <a:latin typeface="Arial" panose="020B0604020202020204" pitchFamily="34" charset="0"/>
                    <a:cs typeface="Arial" panose="020B0604020202020204" pitchFamily="34" charset="0"/>
                  </a:rPr>
                  <a:t>Heat Transfer Coefficient (W/m</a:t>
                </a:r>
                <a:r>
                  <a:rPr lang="en-US" sz="2400" baseline="30000"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  <a:r>
                  <a:rPr lang="en-US" sz="2400">
                    <a:latin typeface="Arial" panose="020B0604020202020204" pitchFamily="34" charset="0"/>
                    <a:cs typeface="Arial" panose="020B0604020202020204" pitchFamily="34" charset="0"/>
                  </a:rPr>
                  <a:t>K)</a:t>
                </a:r>
                <a:endParaRPr lang="en-US" sz="2400" baseline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c:rich>
          </c:tx>
          <c:layout/>
          <c:overlay val="0"/>
        </c:title>
        <c:numFmt formatCode="0.00E+00" sourceLinked="0"/>
        <c:majorTickMark val="out"/>
        <c:minorTickMark val="none"/>
        <c:tickLblPos val="nextTo"/>
        <c:txPr>
          <a:bodyPr/>
          <a:lstStyle/>
          <a:p>
            <a: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en-US"/>
          </a:p>
        </c:txPr>
        <c:crossAx val="77051776"/>
        <c:crosses val="autoZero"/>
        <c:crossBetween val="midCat"/>
      </c:valAx>
    </c:plotArea>
    <c:plotVisOnly val="1"/>
    <c:dispBlanksAs val="gap"/>
    <c:showDLblsOverMax val="0"/>
  </c:chart>
  <c:spPr>
    <a:solidFill>
      <a:schemeClr val="bg1"/>
    </a:solidFill>
    <a:ln>
      <a:solidFill>
        <a:schemeClr val="tx1">
          <a:shade val="95000"/>
          <a:satMod val="105000"/>
        </a:schemeClr>
      </a:solidFill>
    </a:ln>
  </c:sp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67050" cy="4683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 eaLnBrk="1" hangingPunct="1">
              <a:defRPr sz="1200" b="0">
                <a:solidFill>
                  <a:schemeClr val="tx1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438" y="0"/>
            <a:ext cx="3067050" cy="4683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 eaLnBrk="1" hangingPunct="1">
              <a:defRPr sz="1200" b="0">
                <a:solidFill>
                  <a:schemeClr val="tx1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175"/>
            <a:ext cx="3067050" cy="4683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 eaLnBrk="1" hangingPunct="1">
              <a:defRPr sz="1200" b="0">
                <a:solidFill>
                  <a:schemeClr val="tx1"/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438" y="8893175"/>
            <a:ext cx="3067050" cy="4683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1388" eaLnBrk="1" hangingPunct="1">
              <a:defRPr sz="1200" b="0">
                <a:solidFill>
                  <a:schemeClr val="tx1"/>
                </a:solidFill>
              </a:defRPr>
            </a:lvl1pPr>
          </a:lstStyle>
          <a:p>
            <a:fld id="{4426088E-A461-41D5-8F76-E2A6514D3D1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707612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08438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D10642-B6FB-463B-9ADE-4E8A2581C993}" type="datetimeFigureOut">
              <a:rPr lang="en-US" smtClean="0"/>
              <a:t>5/2/2016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31925" y="1169988"/>
            <a:ext cx="4213225" cy="3160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025" y="4505325"/>
            <a:ext cx="5661025" cy="36877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9317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08438" y="889317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9999C2-81E6-4472-A3A3-FB046E522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380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8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2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6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1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52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59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3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5C20F1-ABD2-4B41-B104-CA63B3F3CCF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86263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E0C176-CE6F-4E09-8700-1358AC3DD0A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1847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9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21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8419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2629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6834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104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525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5946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367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EC5285-69A8-4614-9DF3-2C5FC0C00A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1293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308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7046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30C82F-8542-489C-9895-51A0E9C674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40839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210" indent="0">
              <a:buNone/>
              <a:defRPr sz="9600" b="1"/>
            </a:lvl2pPr>
            <a:lvl3pPr marL="4388419" indent="0">
              <a:buNone/>
              <a:defRPr sz="8600" b="1"/>
            </a:lvl3pPr>
            <a:lvl4pPr marL="6582629" indent="0">
              <a:buNone/>
              <a:defRPr sz="7700" b="1"/>
            </a:lvl4pPr>
            <a:lvl5pPr marL="8776834" indent="0">
              <a:buNone/>
              <a:defRPr sz="7700" b="1"/>
            </a:lvl5pPr>
            <a:lvl6pPr marL="10971043" indent="0">
              <a:buNone/>
              <a:defRPr sz="7700" b="1"/>
            </a:lvl6pPr>
            <a:lvl7pPr marL="13165253" indent="0">
              <a:buNone/>
              <a:defRPr sz="7700" b="1"/>
            </a:lvl7pPr>
            <a:lvl8pPr marL="15359462" indent="0">
              <a:buNone/>
              <a:defRPr sz="7700" b="1"/>
            </a:lvl8pPr>
            <a:lvl9pPr marL="17553672" indent="0">
              <a:buNone/>
              <a:defRPr sz="7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210" indent="0">
              <a:buNone/>
              <a:defRPr sz="9600" b="1"/>
            </a:lvl2pPr>
            <a:lvl3pPr marL="4388419" indent="0">
              <a:buNone/>
              <a:defRPr sz="8600" b="1"/>
            </a:lvl3pPr>
            <a:lvl4pPr marL="6582629" indent="0">
              <a:buNone/>
              <a:defRPr sz="7700" b="1"/>
            </a:lvl4pPr>
            <a:lvl5pPr marL="8776834" indent="0">
              <a:buNone/>
              <a:defRPr sz="7700" b="1"/>
            </a:lvl5pPr>
            <a:lvl6pPr marL="10971043" indent="0">
              <a:buNone/>
              <a:defRPr sz="7700" b="1"/>
            </a:lvl6pPr>
            <a:lvl7pPr marL="13165253" indent="0">
              <a:buNone/>
              <a:defRPr sz="7700" b="1"/>
            </a:lvl7pPr>
            <a:lvl8pPr marL="15359462" indent="0">
              <a:buNone/>
              <a:defRPr sz="7700" b="1"/>
            </a:lvl8pPr>
            <a:lvl9pPr marL="17553672" indent="0">
              <a:buNone/>
              <a:defRPr sz="7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FCD5FF-B052-45FD-8977-6DBB2DB4B8D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17399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00C78C-1644-458B-85D6-16D55D8508C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51795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7D2783-0AB3-4A55-9C18-8EF2F5C93AB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43079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7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7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7" y="6888487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210" indent="0">
              <a:buNone/>
              <a:defRPr sz="5800"/>
            </a:lvl2pPr>
            <a:lvl3pPr marL="4388419" indent="0">
              <a:buNone/>
              <a:defRPr sz="4800"/>
            </a:lvl3pPr>
            <a:lvl4pPr marL="6582629" indent="0">
              <a:buNone/>
              <a:defRPr sz="4300"/>
            </a:lvl4pPr>
            <a:lvl5pPr marL="8776834" indent="0">
              <a:buNone/>
              <a:defRPr sz="4300"/>
            </a:lvl5pPr>
            <a:lvl6pPr marL="10971043" indent="0">
              <a:buNone/>
              <a:defRPr sz="4300"/>
            </a:lvl6pPr>
            <a:lvl7pPr marL="13165253" indent="0">
              <a:buNone/>
              <a:defRPr sz="4300"/>
            </a:lvl7pPr>
            <a:lvl8pPr marL="15359462" indent="0">
              <a:buNone/>
              <a:defRPr sz="4300"/>
            </a:lvl8pPr>
            <a:lvl9pPr marL="17553672" indent="0">
              <a:buNone/>
              <a:defRPr sz="4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A06F9C-15E0-4077-A612-30F278D616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47216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 rtlCol="0">
            <a:normAutofit/>
          </a:bodyPr>
          <a:lstStyle>
            <a:lvl1pPr marL="0" indent="0">
              <a:buNone/>
              <a:defRPr sz="15400"/>
            </a:lvl1pPr>
            <a:lvl2pPr marL="2194210" indent="0">
              <a:buNone/>
              <a:defRPr sz="13400"/>
            </a:lvl2pPr>
            <a:lvl3pPr marL="4388419" indent="0">
              <a:buNone/>
              <a:defRPr sz="11500"/>
            </a:lvl3pPr>
            <a:lvl4pPr marL="6582629" indent="0">
              <a:buNone/>
              <a:defRPr sz="9600"/>
            </a:lvl4pPr>
            <a:lvl5pPr marL="8776834" indent="0">
              <a:buNone/>
              <a:defRPr sz="9600"/>
            </a:lvl5pPr>
            <a:lvl6pPr marL="10971043" indent="0">
              <a:buNone/>
              <a:defRPr sz="9600"/>
            </a:lvl6pPr>
            <a:lvl7pPr marL="13165253" indent="0">
              <a:buNone/>
              <a:defRPr sz="9600"/>
            </a:lvl7pPr>
            <a:lvl8pPr marL="15359462" indent="0">
              <a:buNone/>
              <a:defRPr sz="9600"/>
            </a:lvl8pPr>
            <a:lvl9pPr marL="17553672" indent="0">
              <a:buNone/>
              <a:defRPr sz="96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210" indent="0">
              <a:buNone/>
              <a:defRPr sz="5800"/>
            </a:lvl2pPr>
            <a:lvl3pPr marL="4388419" indent="0">
              <a:buNone/>
              <a:defRPr sz="4800"/>
            </a:lvl3pPr>
            <a:lvl4pPr marL="6582629" indent="0">
              <a:buNone/>
              <a:defRPr sz="4300"/>
            </a:lvl4pPr>
            <a:lvl5pPr marL="8776834" indent="0">
              <a:buNone/>
              <a:defRPr sz="4300"/>
            </a:lvl5pPr>
            <a:lvl6pPr marL="10971043" indent="0">
              <a:buNone/>
              <a:defRPr sz="4300"/>
            </a:lvl6pPr>
            <a:lvl7pPr marL="13165253" indent="0">
              <a:buNone/>
              <a:defRPr sz="4300"/>
            </a:lvl7pPr>
            <a:lvl8pPr marL="15359462" indent="0">
              <a:buNone/>
              <a:defRPr sz="4300"/>
            </a:lvl8pPr>
            <a:lvl9pPr marL="17553672" indent="0">
              <a:buNone/>
              <a:defRPr sz="4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D99666-0AFA-4FFD-A470-CA46C2C5750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21092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30417B-9DA7-4F17-9457-A065F78D735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6250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2742909" y="6324600"/>
            <a:ext cx="47404018" cy="1348206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0847" y="6324600"/>
            <a:ext cx="141480542" cy="1348206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0A98F5-34E7-40DB-9EC2-A96B74AA063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383938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193927" y="1317625"/>
            <a:ext cx="39503350" cy="5486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93928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2021803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193928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021803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48277-813B-4AC4-AD86-F708BA4939D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81873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2193925" y="1317625"/>
            <a:ext cx="3950335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38840" tIns="219422" rIns="438840" bIns="21942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193925" y="7680325"/>
            <a:ext cx="39503350" cy="2172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38840" tIns="219422" rIns="438840" bIns="2194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3925" y="30510163"/>
            <a:ext cx="1024255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5525" y="30510163"/>
            <a:ext cx="1390015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4725" y="30510163"/>
            <a:ext cx="10242550" cy="1752600"/>
          </a:xfrm>
          <a:prstGeom prst="rect">
            <a:avLst/>
          </a:prstGeom>
        </p:spPr>
        <p:txBody>
          <a:bodyPr vert="horz" wrap="square" lIns="438840" tIns="219422" rIns="438840" bIns="219422" numCol="1" anchor="ctr" anchorCtr="0" compatLnSpc="1">
            <a:prstTxWarp prst="textNoShape">
              <a:avLst/>
            </a:prstTxWarp>
          </a:bodyPr>
          <a:lstStyle>
            <a:lvl1pPr algn="r">
              <a:defRPr sz="5800">
                <a:solidFill>
                  <a:srgbClr val="898989"/>
                </a:solidFill>
              </a:defRPr>
            </a:lvl1pPr>
          </a:lstStyle>
          <a:p>
            <a:fld id="{A02883D7-796D-4C58-8CD2-87E5EDCE8B90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ctr" defTabSz="4387850" rtl="0" fontAlgn="base">
        <a:spcBef>
          <a:spcPct val="0"/>
        </a:spcBef>
        <a:spcAft>
          <a:spcPct val="0"/>
        </a:spcAft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387850" rtl="0" fontAlgn="base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anose="020F0502020204030204" pitchFamily="34" charset="0"/>
        </a:defRPr>
      </a:lvl2pPr>
      <a:lvl3pPr algn="ctr" defTabSz="4387850" rtl="0" fontAlgn="base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anose="020F0502020204030204" pitchFamily="34" charset="0"/>
        </a:defRPr>
      </a:lvl3pPr>
      <a:lvl4pPr algn="ctr" defTabSz="4387850" rtl="0" fontAlgn="base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anose="020F0502020204030204" pitchFamily="34" charset="0"/>
        </a:defRPr>
      </a:lvl4pPr>
      <a:lvl5pPr algn="ctr" defTabSz="4387850" rtl="0" fontAlgn="base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anose="020F0502020204030204" pitchFamily="34" charset="0"/>
        </a:defRPr>
      </a:lvl5pPr>
      <a:lvl6pPr marL="457200" algn="ctr" defTabSz="4387850" rtl="0" fontAlgn="base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anose="020F0502020204030204" pitchFamily="34" charset="0"/>
        </a:defRPr>
      </a:lvl6pPr>
      <a:lvl7pPr marL="914400" algn="ctr" defTabSz="4387850" rtl="0" fontAlgn="base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anose="020F0502020204030204" pitchFamily="34" charset="0"/>
        </a:defRPr>
      </a:lvl7pPr>
      <a:lvl8pPr marL="1371600" algn="ctr" defTabSz="4387850" rtl="0" fontAlgn="base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anose="020F0502020204030204" pitchFamily="34" charset="0"/>
        </a:defRPr>
      </a:lvl8pPr>
      <a:lvl9pPr marL="1828800" algn="ctr" defTabSz="4387850" rtl="0" fontAlgn="base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1644650" indent="-1644650" algn="l" defTabSz="438785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5525" indent="-1370013" algn="l" defTabSz="438785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4813" indent="-1096963" algn="l" defTabSz="438785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78738" indent="-1096963" algn="l" defTabSz="438785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2663" indent="-1096963" algn="l" defTabSz="438785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68150" indent="-1097102" algn="l" defTabSz="4388419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2360" indent="-1097102" algn="l" defTabSz="4388419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6565" indent="-1097102" algn="l" defTabSz="4388419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0774" indent="-1097102" algn="l" defTabSz="4388419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210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8419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2629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6834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1043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5253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59462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3672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chart" Target="../charts/chart5.xml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chart" Target="../charts/chart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2.xml"/><Relationship Id="rId11" Type="http://schemas.openxmlformats.org/officeDocument/2006/relationships/image" Target="../media/image7.png"/><Relationship Id="rId5" Type="http://schemas.openxmlformats.org/officeDocument/2006/relationships/chart" Target="../charts/chart1.xml"/><Relationship Id="rId4" Type="http://schemas.openxmlformats.org/officeDocument/2006/relationships/image" Target="../media/image3.png"/><Relationship Id="rId9" Type="http://schemas.openxmlformats.org/officeDocument/2006/relationships/chart" Target="../charts/chart3.xml"/><Relationship Id="rId1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0"/>
            <a:ext cx="43891200" cy="5257800"/>
          </a:xfrm>
          <a:solidFill>
            <a:schemeClr val="tx2">
              <a:lumMod val="75000"/>
            </a:schemeClr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 rtlCol="0">
            <a:normAutofit/>
          </a:bodyPr>
          <a:lstStyle/>
          <a:p>
            <a:pPr indent="-457200" defTabSz="438841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800" dirty="0">
                <a:solidFill>
                  <a:schemeClr val="bg1"/>
                </a:solidFill>
              </a:rPr>
              <a:t/>
            </a:r>
            <a:br>
              <a:rPr lang="en-US" sz="8800" dirty="0">
                <a:solidFill>
                  <a:schemeClr val="bg1"/>
                </a:solidFill>
              </a:rPr>
            </a:br>
            <a:r>
              <a:rPr lang="en-US" sz="8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Free </a:t>
            </a:r>
            <a:r>
              <a:rPr lang="en-US" sz="8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Forced Convection over Horizontal Cylinders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54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Justin </a:t>
            </a:r>
            <a:r>
              <a:rPr lang="en-US" sz="5400" i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Cournoyer</a:t>
            </a:r>
            <a:r>
              <a:rPr lang="en-US" sz="54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Ami Humphrey, Cedric </a:t>
            </a:r>
            <a:r>
              <a:rPr lang="en-US" sz="5400" i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Masengere</a:t>
            </a:r>
            <a:r>
              <a:rPr lang="en-US" sz="54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Chris Reilly </a:t>
            </a:r>
            <a:br>
              <a:rPr lang="en-US" sz="54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54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Department of Chemical Engineering, University of New Hampshire</a:t>
            </a: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15206663" y="5715000"/>
            <a:ext cx="12801600" cy="908050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algn="ctr" defTabSz="3762375" eaLnBrk="1" hangingPunct="1">
              <a:defRPr/>
            </a:pPr>
            <a:r>
              <a:rPr lang="en-US" sz="5800" dirty="0">
                <a:solidFill>
                  <a:schemeClr val="bg1"/>
                </a:solidFill>
              </a:rPr>
              <a:t>Results and Discussion</a:t>
            </a: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825501" y="20140261"/>
            <a:ext cx="13446125" cy="929420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algn="ctr" defTabSz="3762375" eaLnBrk="1" hangingPunct="1">
              <a:defRPr/>
            </a:pPr>
            <a:r>
              <a:rPr lang="en-US" sz="6000" dirty="0">
                <a:solidFill>
                  <a:schemeClr val="bg1"/>
                </a:solidFill>
                <a:latin typeface="Arial" charset="0"/>
                <a:cs typeface="+mn-cs"/>
              </a:rPr>
              <a:t>Methods</a:t>
            </a: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846138" y="5715000"/>
            <a:ext cx="13446125" cy="881063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algn="ctr" defTabSz="3762375" eaLnBrk="1" hangingPunct="1">
              <a:defRPr/>
            </a:pPr>
            <a:r>
              <a:rPr lang="en-US" sz="6000" dirty="0">
                <a:solidFill>
                  <a:schemeClr val="bg1"/>
                </a:solidFill>
              </a:rPr>
              <a:t>Introduction</a:t>
            </a:r>
          </a:p>
        </p:txBody>
      </p:sp>
      <p:sp>
        <p:nvSpPr>
          <p:cNvPr id="19" name="Rectangle 165"/>
          <p:cNvSpPr>
            <a:spLocks noChangeArrowheads="1"/>
          </p:cNvSpPr>
          <p:nvPr/>
        </p:nvSpPr>
        <p:spPr bwMode="auto">
          <a:xfrm>
            <a:off x="28992784" y="28601749"/>
            <a:ext cx="14122400" cy="972054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algn="ctr" defTabSz="3762375" eaLnBrk="1" hangingPunct="1">
              <a:defRPr/>
            </a:pPr>
            <a:r>
              <a:rPr lang="en-US" sz="6000" dirty="0">
                <a:solidFill>
                  <a:schemeClr val="bg1"/>
                </a:solidFill>
                <a:latin typeface="Arial" charset="0"/>
                <a:cs typeface="+mn-cs"/>
              </a:rPr>
              <a:t>References</a:t>
            </a:r>
            <a:endParaRPr lang="en-US" sz="4400" dirty="0">
              <a:solidFill>
                <a:schemeClr val="bg1"/>
              </a:solidFill>
              <a:latin typeface="Arial" charset="0"/>
              <a:cs typeface="+mn-cs"/>
            </a:endParaRPr>
          </a:p>
        </p:txBody>
      </p:sp>
      <p:pic>
        <p:nvPicPr>
          <p:cNvPr id="3081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" y="388938"/>
            <a:ext cx="7167563" cy="214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Rectangle 164"/>
          <p:cNvSpPr>
            <a:spLocks noChangeArrowheads="1"/>
          </p:cNvSpPr>
          <p:nvPr/>
        </p:nvSpPr>
        <p:spPr bwMode="auto">
          <a:xfrm>
            <a:off x="28948063" y="5715000"/>
            <a:ext cx="13952537" cy="908050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algn="ctr" defTabSz="3762375" eaLnBrk="1" hangingPunct="1">
              <a:defRPr/>
            </a:pPr>
            <a:r>
              <a:rPr lang="en-US" sz="5800" dirty="0">
                <a:solidFill>
                  <a:schemeClr val="bg1"/>
                </a:solidFill>
              </a:rPr>
              <a:t>Design Problem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83" name="Text Box 2546"/>
              <p:cNvSpPr txBox="1">
                <a:spLocks noChangeArrowheads="1"/>
              </p:cNvSpPr>
              <p:nvPr/>
            </p:nvSpPr>
            <p:spPr bwMode="auto">
              <a:xfrm>
                <a:off x="846138" y="6810375"/>
                <a:ext cx="13425489" cy="13013947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4300" b="1">
                    <a:solidFill>
                      <a:srgbClr val="FF9900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 sz="4300" b="1">
                    <a:solidFill>
                      <a:srgbClr val="FF9900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 sz="4300" b="1">
                    <a:solidFill>
                      <a:srgbClr val="FF9900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 sz="4300" b="1">
                    <a:solidFill>
                      <a:srgbClr val="FF9900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 sz="4300" b="1">
                    <a:solidFill>
                      <a:srgbClr val="FF9900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 b="1">
                    <a:solidFill>
                      <a:srgbClr val="FF9900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 b="1">
                    <a:solidFill>
                      <a:srgbClr val="FF9900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 b="1">
                    <a:solidFill>
                      <a:srgbClr val="FF9900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300" b="1">
                    <a:solidFill>
                      <a:srgbClr val="FF9900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just" eaLnBrk="1" hangingPunct="1"/>
                <a:r>
                  <a:rPr lang="en-US" altLang="en-US" sz="3200" dirty="0">
                    <a:solidFill>
                      <a:schemeClr val="tx1"/>
                    </a:solidFill>
                    <a:ea typeface="ＭＳ Ｐゴシック" panose="020B0600070205080204" pitchFamily="34" charset="-128"/>
                  </a:rPr>
                  <a:t>Motivation: </a:t>
                </a:r>
                <a:r>
                  <a:rPr lang="en-US" altLang="en-US" sz="3200" b="0" dirty="0">
                    <a:solidFill>
                      <a:schemeClr val="tx1"/>
                    </a:solidFill>
                    <a:ea typeface="ＭＳ Ｐゴシック" panose="020B0600070205080204" pitchFamily="34" charset="-128"/>
                  </a:rPr>
                  <a:t>Convection is a complicated physical phenomenon which often eludes exact study. Nonetheless, it is necessary to study the convection of various media for applications in a number of processes, </a:t>
                </a:r>
                <a:r>
                  <a:rPr lang="en-US" altLang="en-US" sz="3200" b="0" dirty="0" smtClean="0">
                    <a:solidFill>
                      <a:schemeClr val="tx1"/>
                    </a:solidFill>
                    <a:ea typeface="ＭＳ Ｐゴシック" panose="020B0600070205080204" pitchFamily="34" charset="-128"/>
                  </a:rPr>
                  <a:t>including coolant systems and nuclear </a:t>
                </a:r>
                <a:r>
                  <a:rPr lang="en-US" altLang="en-US" sz="3200" b="0" dirty="0">
                    <a:solidFill>
                      <a:schemeClr val="tx1"/>
                    </a:solidFill>
                    <a:ea typeface="ＭＳ Ｐゴシック" panose="020B0600070205080204" pitchFamily="34" charset="-128"/>
                  </a:rPr>
                  <a:t>fuel </a:t>
                </a:r>
                <a:r>
                  <a:rPr lang="en-US" altLang="en-US" sz="3200" b="0" dirty="0" smtClean="0">
                    <a:solidFill>
                      <a:schemeClr val="tx1"/>
                    </a:solidFill>
                    <a:ea typeface="ＭＳ Ｐゴシック" panose="020B0600070205080204" pitchFamily="34" charset="-128"/>
                  </a:rPr>
                  <a:t>moderation.</a:t>
                </a:r>
                <a:endParaRPr lang="en-US" altLang="en-US" sz="3200" b="0" dirty="0">
                  <a:solidFill>
                    <a:schemeClr val="tx1"/>
                  </a:solidFill>
                  <a:ea typeface="ＭＳ Ｐゴシック" panose="020B0600070205080204" pitchFamily="34" charset="-128"/>
                </a:endParaRPr>
              </a:p>
              <a:p>
                <a:pPr algn="just" eaLnBrk="1" hangingPunct="1"/>
                <a:endParaRPr lang="en-US" altLang="en-US" sz="3200" b="0" dirty="0">
                  <a:solidFill>
                    <a:schemeClr val="tx1"/>
                  </a:solidFill>
                  <a:ea typeface="ＭＳ Ｐゴシック" panose="020B0600070205080204" pitchFamily="34" charset="-128"/>
                </a:endParaRPr>
              </a:p>
              <a:p>
                <a:pPr algn="just" eaLnBrk="1" hangingPunct="1"/>
                <a:r>
                  <a:rPr lang="en-US" altLang="en-US" sz="3200" dirty="0">
                    <a:solidFill>
                      <a:schemeClr val="tx1"/>
                    </a:solidFill>
                    <a:ea typeface="ＭＳ Ｐゴシック" panose="020B0600070205080204" pitchFamily="34" charset="-128"/>
                  </a:rPr>
                  <a:t>Hypothesis: </a:t>
                </a:r>
                <a:r>
                  <a:rPr lang="en-US" altLang="en-US" sz="3200" b="0" dirty="0">
                    <a:solidFill>
                      <a:schemeClr val="tx1"/>
                    </a:solidFill>
                    <a:ea typeface="ＭＳ Ｐゴシック" panose="020B0600070205080204" pitchFamily="34" charset="-128"/>
                  </a:rPr>
                  <a:t>It was predicted that heat transfer would be improved by increasing external flow rate or decreasing the tube diameter. </a:t>
                </a:r>
              </a:p>
              <a:p>
                <a:pPr algn="just" eaLnBrk="1" hangingPunct="1"/>
                <a:endParaRPr lang="en-US" altLang="en-US" sz="3200" b="0" dirty="0">
                  <a:solidFill>
                    <a:schemeClr val="tx1"/>
                  </a:solidFill>
                  <a:ea typeface="ＭＳ Ｐゴシック" panose="020B0600070205080204" pitchFamily="34" charset="-128"/>
                </a:endParaRPr>
              </a:p>
              <a:p>
                <a:pPr algn="just" eaLnBrk="1" hangingPunct="1"/>
                <a:endParaRPr lang="en-US" altLang="en-US" sz="3200" b="0" dirty="0">
                  <a:solidFill>
                    <a:schemeClr val="tx1"/>
                  </a:solidFill>
                  <a:ea typeface="ＭＳ Ｐゴシック" panose="020B0600070205080204" pitchFamily="34" charset="-128"/>
                </a:endParaRPr>
              </a:p>
              <a:p>
                <a:pPr algn="just" eaLnBrk="1" hangingPunct="1"/>
                <a:r>
                  <a:rPr lang="en-US" altLang="en-US" sz="3200" b="0" dirty="0">
                    <a:solidFill>
                      <a:schemeClr val="tx1"/>
                    </a:solidFill>
                    <a:ea typeface="ＭＳ Ｐゴシック" panose="020B0600070205080204" pitchFamily="34" charset="-128"/>
                  </a:rPr>
                  <a:t>                         </a:t>
                </a:r>
              </a:p>
              <a:p>
                <a:pPr algn="just" eaLnBrk="1" hangingPunct="1"/>
                <a:endParaRPr lang="en-US" altLang="en-US" sz="3200" b="0" dirty="0">
                  <a:solidFill>
                    <a:schemeClr val="tx1"/>
                  </a:solidFill>
                  <a:ea typeface="ＭＳ Ｐゴシック" panose="020B0600070205080204" pitchFamily="34" charset="-128"/>
                </a:endParaRPr>
              </a:p>
              <a:p>
                <a:pPr algn="just" eaLnBrk="1" hangingPunct="1"/>
                <a:endParaRPr lang="en-US" altLang="en-US" sz="3200" b="0" dirty="0">
                  <a:solidFill>
                    <a:schemeClr val="tx1"/>
                  </a:solidFill>
                  <a:ea typeface="ＭＳ Ｐゴシック" panose="020B0600070205080204" pitchFamily="34" charset="-128"/>
                </a:endParaRPr>
              </a:p>
              <a:p>
                <a:pPr algn="just" eaLnBrk="1" hangingPunct="1"/>
                <a:endParaRPr lang="en-US" altLang="en-US" sz="3200" b="0" dirty="0">
                  <a:solidFill>
                    <a:schemeClr val="tx1"/>
                  </a:solidFill>
                  <a:ea typeface="ＭＳ Ｐゴシック" panose="020B0600070205080204" pitchFamily="34" charset="-128"/>
                </a:endParaRPr>
              </a:p>
              <a:p>
                <a:pPr algn="just" eaLnBrk="1" hangingPunct="1"/>
                <a:endParaRPr lang="en-US" altLang="en-US" sz="3200" b="0" dirty="0">
                  <a:solidFill>
                    <a:schemeClr val="tx1"/>
                  </a:solidFill>
                  <a:ea typeface="ＭＳ Ｐゴシック" panose="020B0600070205080204" pitchFamily="34" charset="-128"/>
                </a:endParaRPr>
              </a:p>
              <a:p>
                <a:pPr algn="just" eaLnBrk="1" hangingPunct="1"/>
                <a:endParaRPr lang="en-US" altLang="en-US" sz="3200" b="0" dirty="0">
                  <a:solidFill>
                    <a:schemeClr val="tx1"/>
                  </a:solidFill>
                  <a:ea typeface="ＭＳ Ｐゴシック" panose="020B0600070205080204" pitchFamily="34" charset="-128"/>
                </a:endParaRPr>
              </a:p>
              <a:p>
                <a:pPr algn="just" eaLnBrk="1" hangingPunct="1"/>
                <a:endParaRPr lang="en-US" altLang="en-US" sz="3200" b="0" dirty="0">
                  <a:solidFill>
                    <a:schemeClr val="tx1"/>
                  </a:solidFill>
                  <a:ea typeface="ＭＳ Ｐゴシック" panose="020B0600070205080204" pitchFamily="34" charset="-128"/>
                </a:endParaRPr>
              </a:p>
              <a:p>
                <a:pPr algn="just" eaLnBrk="1" hangingPunct="1"/>
                <a:endParaRPr lang="en-US" altLang="en-US" sz="3200" b="0" dirty="0">
                  <a:solidFill>
                    <a:schemeClr val="tx1"/>
                  </a:solidFill>
                  <a:ea typeface="ＭＳ Ｐゴシック" panose="020B0600070205080204" pitchFamily="34" charset="-128"/>
                </a:endParaRPr>
              </a:p>
              <a:p>
                <a:pPr algn="just" eaLnBrk="1" hangingPunct="1"/>
                <a:r>
                  <a:rPr lang="en-US" altLang="en-US" sz="3200" dirty="0">
                    <a:solidFill>
                      <a:schemeClr val="tx1"/>
                    </a:solidFill>
                    <a:ea typeface="ＭＳ Ｐゴシック" panose="020B0600070205080204" pitchFamily="34" charset="-128"/>
                  </a:rPr>
                  <a:t>Theory:</a:t>
                </a:r>
                <a:r>
                  <a:rPr lang="en-US" altLang="en-US" sz="3600" b="0" dirty="0">
                    <a:solidFill>
                      <a:schemeClr val="tx1"/>
                    </a:solidFill>
                    <a:ea typeface="ＭＳ Ｐゴシック" panose="020B0600070205080204" pitchFamily="34" charset="-128"/>
                  </a:rPr>
                  <a:t>                  </a:t>
                </a:r>
              </a:p>
              <a:p>
                <a:pPr algn="just" eaLnBrk="1" hangingPunct="1"/>
                <a:r>
                  <a:rPr lang="en-US" altLang="en-US" sz="3200" b="0" dirty="0">
                    <a:solidFill>
                      <a:schemeClr val="tx1"/>
                    </a:solidFill>
                    <a:ea typeface="ＭＳ Ｐゴシック" panose="020B0600070205080204" pitchFamily="34" charset="-128"/>
                  </a:rPr>
                  <a:t>Convection Coefficient</a:t>
                </a:r>
                <a:r>
                  <a:rPr lang="en-US" altLang="en-US" sz="3600" b="0" dirty="0">
                    <a:solidFill>
                      <a:schemeClr val="tx1"/>
                    </a:solidFill>
                    <a:ea typeface="ＭＳ Ｐゴシック" panose="020B0600070205080204" pitchFamily="34" charset="-128"/>
                  </a:rPr>
                  <a:t>:    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chemeClr val="tx1"/>
                        </a:solidFill>
                        <a:latin typeface="Cambria Math"/>
                      </a:rPr>
                      <m:t>ħ=</m:t>
                    </m:r>
                    <m:f>
                      <m:f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</m:num>
                      <m:den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𝜋</m:t>
                        </m:r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  <m:t>∗</m:t>
                        </m:r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𝐷</m:t>
                        </m:r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  <m:t>∗</m:t>
                        </m:r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𝐿</m:t>
                        </m:r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  <m:t>∗(</m:t>
                        </m:r>
                        <m:sSub>
                          <m:sSubPr>
                            <m:ctrlPr>
                              <a:rPr lang="en-US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𝑠</m:t>
                            </m:r>
                          </m:sub>
                        </m:sSub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∞</m:t>
                            </m:r>
                          </m:sub>
                        </m:sSub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endParaRPr lang="en-US" dirty="0">
                  <a:solidFill>
                    <a:schemeClr val="tx1"/>
                  </a:solidFill>
                </a:endParaRPr>
              </a:p>
              <a:p>
                <a:pPr algn="just" eaLnBrk="1" hangingPunct="1"/>
                <a:endParaRPr lang="en-US" sz="3200" dirty="0">
                  <a:solidFill>
                    <a:schemeClr val="tx1"/>
                  </a:solidFill>
                </a:endParaRPr>
              </a:p>
              <a:p>
                <a:pPr algn="just" eaLnBrk="1" hangingPunct="1"/>
                <a:r>
                  <a:rPr lang="en-US" sz="3200" b="0" dirty="0">
                    <a:solidFill>
                      <a:schemeClr val="tx1"/>
                    </a:solidFill>
                  </a:rPr>
                  <a:t>For Dimensional Analysis</a:t>
                </a:r>
                <a:r>
                  <a:rPr lang="en-US" sz="2800" b="0" dirty="0">
                    <a:solidFill>
                      <a:schemeClr val="tx1"/>
                    </a:solidFill>
                  </a:rPr>
                  <a:t>,</a:t>
                </a:r>
                <a:endParaRPr lang="en-US" altLang="en-US" sz="3200" b="0" dirty="0">
                  <a:solidFill>
                    <a:schemeClr val="tx1"/>
                  </a:solidFill>
                  <a:ea typeface="ＭＳ Ｐゴシック" panose="020B0600070205080204" pitchFamily="34" charset="-128"/>
                </a:endParaRPr>
              </a:p>
              <a:p>
                <a:pPr marL="457200" indent="-457200" algn="just" eaLnBrk="1" hangingPunct="1">
                  <a:buFont typeface="Arial" panose="020B0604020202020204" pitchFamily="34" charset="0"/>
                  <a:buChar char="•"/>
                </a:pPr>
                <a:r>
                  <a:rPr lang="en-US" altLang="en-US" sz="3200" b="0" dirty="0">
                    <a:solidFill>
                      <a:schemeClr val="tx1"/>
                    </a:solidFill>
                    <a:ea typeface="ＭＳ Ｐゴシック" panose="020B0600070205080204" pitchFamily="34" charset="-128"/>
                  </a:rPr>
                  <a:t>Free Convection: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𝑁𝑢</m:t>
                        </m:r>
                      </m:e>
                      <m:sub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𝐷</m:t>
                        </m:r>
                      </m:sub>
                    </m:sSub>
                    <m:r>
                      <a:rPr lang="en-US" i="1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>
                      <a:rPr 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𝒇</m:t>
                    </m:r>
                    <m:r>
                      <a:rPr lang="en-US" i="1">
                        <a:solidFill>
                          <a:schemeClr val="tx1"/>
                        </a:solidFill>
                        <a:latin typeface="Cambria Math"/>
                      </a:rPr>
                      <m:t>( </m:t>
                    </m:r>
                    <m:sSub>
                      <m:sSub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𝑅𝑎</m:t>
                        </m:r>
                      </m:e>
                      <m:sub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𝐷</m:t>
                        </m:r>
                      </m:sub>
                    </m:sSub>
                    <m:r>
                      <a:rPr lang="en-US">
                        <a:solidFill>
                          <a:schemeClr val="tx1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en-US" i="1" dirty="0">
                    <a:solidFill>
                      <a:schemeClr val="tx1"/>
                    </a:solidFill>
                    <a:latin typeface="Cambria Math"/>
                  </a:rPr>
                  <a:t> </a:t>
                </a:r>
                <a:endParaRPr lang="en-US" altLang="en-US" sz="3200" b="0" dirty="0">
                  <a:solidFill>
                    <a:schemeClr val="tx1"/>
                  </a:solidFill>
                  <a:ea typeface="ＭＳ Ｐゴシック" panose="020B0600070205080204" pitchFamily="34" charset="-128"/>
                </a:endParaRPr>
              </a:p>
              <a:p>
                <a:pPr algn="just" eaLnBrk="1" hangingPunct="1"/>
                <a:r>
                  <a:rPr lang="en-US" altLang="en-US" sz="3200" b="0" dirty="0">
                    <a:solidFill>
                      <a:schemeClr val="tx1"/>
                    </a:solidFill>
                    <a:ea typeface="ＭＳ Ｐゴシック" panose="020B0600070205080204" pitchFamily="34" charset="-128"/>
                  </a:rPr>
                  <a:t>              </a:t>
                </a:r>
                <a:endParaRPr lang="en-US" dirty="0"/>
              </a:p>
              <a:p>
                <a:pPr marL="457200" indent="-457200" algn="just" eaLnBrk="1" hangingPunct="1">
                  <a:buFont typeface="Arial" panose="020B0604020202020204" pitchFamily="34" charset="0"/>
                  <a:buChar char="•"/>
                </a:pPr>
                <a:r>
                  <a:rPr lang="en-US" altLang="en-US" sz="3200" b="0" dirty="0">
                    <a:solidFill>
                      <a:schemeClr val="tx1"/>
                    </a:solidFill>
                    <a:ea typeface="ＭＳ Ｐゴシック" panose="020B0600070205080204" pitchFamily="34" charset="-128"/>
                  </a:rPr>
                  <a:t>Forced Convection: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𝑁𝑢</m:t>
                        </m:r>
                      </m:e>
                      <m:sub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𝐷</m:t>
                        </m:r>
                      </m:sub>
                    </m:sSub>
                    <m:r>
                      <a:rPr lang="en-US" i="1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>
                      <a:rPr 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𝒇</m:t>
                    </m:r>
                    <m:r>
                      <a:rPr lang="en-US" i="1">
                        <a:solidFill>
                          <a:schemeClr val="tx1"/>
                        </a:solidFill>
                        <a:latin typeface="Cambria Math"/>
                      </a:rPr>
                      <m:t>( </m:t>
                    </m:r>
                    <m:sSub>
                      <m:sSub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𝑅𝑒</m:t>
                        </m:r>
                      </m:e>
                      <m:sub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𝐷</m:t>
                        </m:r>
                      </m:sub>
                    </m:sSub>
                    <m:r>
                      <a:rPr lang="en-US">
                        <a:solidFill>
                          <a:schemeClr val="tx1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en-US" altLang="en-US" sz="3200" b="0" dirty="0">
                    <a:solidFill>
                      <a:schemeClr val="tx1"/>
                    </a:solidFill>
                    <a:ea typeface="ＭＳ Ｐゴシック" panose="020B0600070205080204" pitchFamily="34" charset="-128"/>
                  </a:rPr>
                  <a:t>           </a:t>
                </a:r>
                <a:r>
                  <a:rPr lang="en-US" i="1" dirty="0">
                    <a:solidFill>
                      <a:schemeClr val="tx1"/>
                    </a:solidFill>
                    <a:latin typeface="Cambria Math"/>
                  </a:rPr>
                  <a:t> </a:t>
                </a:r>
                <a:endParaRPr lang="en-US" altLang="en-US" sz="3200" b="0" dirty="0">
                  <a:solidFill>
                    <a:schemeClr val="tx1"/>
                  </a:solidFill>
                  <a:ea typeface="ＭＳ Ｐゴシック" panose="020B0600070205080204" pitchFamily="34" charset="-128"/>
                </a:endParaRPr>
              </a:p>
            </p:txBody>
          </p:sp>
        </mc:Choice>
        <mc:Fallback xmlns="">
          <p:sp>
            <p:nvSpPr>
              <p:cNvPr id="3083" name="Text Box 25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846138" y="6810375"/>
                <a:ext cx="13425489" cy="13013947"/>
              </a:xfrm>
              <a:prstGeom prst="rect">
                <a:avLst/>
              </a:prstGeom>
              <a:blipFill rotWithShape="1">
                <a:blip r:embed="rId3"/>
                <a:stretch>
                  <a:fillRect l="-1134" t="-562" r="-1089"/>
                </a:stretch>
              </a:blipFill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166"/>
          <p:cNvSpPr>
            <a:spLocks noChangeArrowheads="1"/>
          </p:cNvSpPr>
          <p:nvPr/>
        </p:nvSpPr>
        <p:spPr bwMode="auto">
          <a:xfrm>
            <a:off x="0" y="32156400"/>
            <a:ext cx="43891200" cy="741362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algn="ctr" defTabSz="3762375" eaLnBrk="1" hangingPunct="1">
              <a:defRPr/>
            </a:pPr>
            <a:r>
              <a:rPr lang="en-US" sz="4400" dirty="0">
                <a:solidFill>
                  <a:schemeClr val="bg1"/>
                </a:solidFill>
                <a:latin typeface="Arial" charset="0"/>
                <a:cs typeface="+mn-cs"/>
              </a:rPr>
              <a:t>Acknowledgements: We would like to thank Dr. St. Jean for aiding in data collection and analysis in this experiment.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15219363" y="6858000"/>
                <a:ext cx="12788900" cy="24806791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txBody>
              <a:bodyPr>
                <a:spAutoFit/>
              </a:bodyPr>
              <a:lstStyle/>
              <a:p>
                <a:pPr algn="just" eaLnBrk="1" hangingPunct="1">
                  <a:defRPr/>
                </a:pPr>
                <a:r>
                  <a:rPr lang="en-US" sz="3200" dirty="0" smtClean="0">
                    <a:solidFill>
                      <a:srgbClr val="000000"/>
                    </a:solidFill>
                  </a:rPr>
                  <a:t>Free Convection:</a:t>
                </a:r>
                <a:endParaRPr lang="en-US" sz="3200" dirty="0">
                  <a:solidFill>
                    <a:srgbClr val="000000"/>
                  </a:solidFill>
                </a:endParaRPr>
              </a:p>
              <a:p>
                <a:pPr eaLnBrk="1" hangingPunct="1">
                  <a:defRPr/>
                </a:pPr>
                <a:endParaRPr lang="en-US" sz="1600" b="0" dirty="0">
                  <a:solidFill>
                    <a:srgbClr val="000000"/>
                  </a:solidFill>
                </a:endParaRPr>
              </a:p>
              <a:p>
                <a:pPr algn="ctr" eaLnBrk="1" hangingPunct="1">
                  <a:defRPr/>
                </a:pPr>
                <a:r>
                  <a:rPr lang="en-US" sz="2400" b="0" i="1" dirty="0">
                    <a:solidFill>
                      <a:srgbClr val="000000"/>
                    </a:solidFill>
                  </a:rPr>
                  <a:t>Table 1. Convection coefficient</a:t>
                </a:r>
                <a:r>
                  <a:rPr lang="en-US" sz="2400" b="0" i="1" dirty="0" smtClean="0">
                    <a:solidFill>
                      <a:srgbClr val="00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0" smtClean="0">
                        <a:solidFill>
                          <a:schemeClr val="tx1"/>
                        </a:solidFill>
                        <a:latin typeface="Cambria Math"/>
                      </a:rPr>
                      <m:t>(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ħ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en-US" sz="2400" b="0" i="1" dirty="0">
                    <a:solidFill>
                      <a:srgbClr val="000000"/>
                    </a:solidFill>
                  </a:rPr>
                  <a:t> calculated by using the power </a:t>
                </a:r>
                <a:r>
                  <a:rPr lang="en-US" sz="2400" b="0" i="1" dirty="0" smtClean="0">
                    <a:solidFill>
                      <a:srgbClr val="000000"/>
                    </a:solidFill>
                  </a:rPr>
                  <a:t>applied to each rod</a:t>
                </a:r>
                <a:r>
                  <a:rPr lang="en-US" sz="2800" b="0" i="1" dirty="0" smtClean="0">
                    <a:solidFill>
                      <a:srgbClr val="000000"/>
                    </a:solidFill>
                  </a:rPr>
                  <a:t>. </a:t>
                </a:r>
                <a:r>
                  <a:rPr lang="en-US" sz="2400" b="0" i="1" dirty="0">
                    <a:solidFill>
                      <a:srgbClr val="000000"/>
                    </a:solidFill>
                  </a:rPr>
                  <a:t>As </a:t>
                </a:r>
                <a:r>
                  <a:rPr lang="en-US" sz="2400" b="0" i="1" dirty="0" smtClean="0">
                    <a:solidFill>
                      <a:srgbClr val="000000"/>
                    </a:solidFill>
                  </a:rPr>
                  <a:t>rod diameter </a:t>
                </a:r>
                <a:r>
                  <a:rPr lang="en-US" sz="2400" b="0" i="1" dirty="0">
                    <a:solidFill>
                      <a:srgbClr val="000000"/>
                    </a:solidFill>
                  </a:rPr>
                  <a:t>increased,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ħ</m:t>
                    </m:r>
                  </m:oMath>
                </a14:m>
                <a:r>
                  <a:rPr lang="en-US" sz="2400" b="0" i="1" dirty="0">
                    <a:solidFill>
                      <a:srgbClr val="000000"/>
                    </a:solidFill>
                  </a:rPr>
                  <a:t> generally increased. As power increased for each diameter,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ħ</m:t>
                    </m:r>
                  </m:oMath>
                </a14:m>
                <a:r>
                  <a:rPr lang="en-US" sz="2400" b="0" i="1" dirty="0">
                    <a:solidFill>
                      <a:srgbClr val="000000"/>
                    </a:solidFill>
                  </a:rPr>
                  <a:t> </a:t>
                </a:r>
                <a:r>
                  <a:rPr lang="en-US" sz="2400" b="0" i="1" dirty="0" smtClean="0">
                    <a:solidFill>
                      <a:srgbClr val="000000"/>
                    </a:solidFill>
                  </a:rPr>
                  <a:t>increased. </a:t>
                </a:r>
                <a:endParaRPr lang="en-US" sz="2800" b="0" i="1" dirty="0">
                  <a:solidFill>
                    <a:srgbClr val="000000"/>
                  </a:solidFill>
                </a:endParaRPr>
              </a:p>
              <a:p>
                <a:pPr eaLnBrk="1" hangingPunct="1">
                  <a:defRPr/>
                </a:pPr>
                <a:endParaRPr lang="en-US" sz="3200" b="0" dirty="0">
                  <a:solidFill>
                    <a:srgbClr val="000000"/>
                  </a:solidFill>
                </a:endParaRPr>
              </a:p>
              <a:p>
                <a:pPr eaLnBrk="1" hangingPunct="1">
                  <a:defRPr/>
                </a:pPr>
                <a:endParaRPr lang="en-US" sz="3200" b="0" dirty="0">
                  <a:solidFill>
                    <a:srgbClr val="000000"/>
                  </a:solidFill>
                </a:endParaRPr>
              </a:p>
              <a:p>
                <a:pPr eaLnBrk="1" hangingPunct="1">
                  <a:defRPr/>
                </a:pPr>
                <a:endParaRPr lang="en-US" sz="3200" b="0" dirty="0">
                  <a:solidFill>
                    <a:srgbClr val="000000"/>
                  </a:solidFill>
                </a:endParaRPr>
              </a:p>
              <a:p>
                <a:pPr eaLnBrk="1" hangingPunct="1">
                  <a:defRPr/>
                </a:pPr>
                <a:endParaRPr lang="en-US" sz="3200" b="0" dirty="0">
                  <a:solidFill>
                    <a:srgbClr val="000000"/>
                  </a:solidFill>
                </a:endParaRPr>
              </a:p>
              <a:p>
                <a:pPr eaLnBrk="1" hangingPunct="1">
                  <a:defRPr/>
                </a:pPr>
                <a:endParaRPr lang="en-US" sz="3200" b="0" dirty="0">
                  <a:solidFill>
                    <a:srgbClr val="000000"/>
                  </a:solidFill>
                </a:endParaRPr>
              </a:p>
              <a:p>
                <a:pPr eaLnBrk="1" hangingPunct="1">
                  <a:defRPr/>
                </a:pPr>
                <a:endParaRPr lang="en-US" sz="3200" b="0" dirty="0">
                  <a:solidFill>
                    <a:srgbClr val="000000"/>
                  </a:solidFill>
                </a:endParaRPr>
              </a:p>
              <a:p>
                <a:pPr eaLnBrk="1" hangingPunct="1">
                  <a:defRPr/>
                </a:pPr>
                <a:endParaRPr lang="en-US" sz="3200" b="0" dirty="0">
                  <a:solidFill>
                    <a:srgbClr val="000000"/>
                  </a:solidFill>
                </a:endParaRPr>
              </a:p>
              <a:p>
                <a:pPr eaLnBrk="1" hangingPunct="1">
                  <a:defRPr/>
                </a:pPr>
                <a:endParaRPr lang="en-US" sz="3200" b="0" dirty="0">
                  <a:solidFill>
                    <a:srgbClr val="000000"/>
                  </a:solidFill>
                </a:endParaRPr>
              </a:p>
              <a:p>
                <a:pPr algn="just" eaLnBrk="1" hangingPunct="1">
                  <a:defRPr/>
                </a:pPr>
                <a:endParaRPr lang="en-US" sz="3200" dirty="0">
                  <a:solidFill>
                    <a:srgbClr val="000000"/>
                  </a:solidFill>
                </a:endParaRPr>
              </a:p>
              <a:p>
                <a:pPr algn="just" eaLnBrk="1" hangingPunct="1">
                  <a:defRPr/>
                </a:pPr>
                <a:endParaRPr lang="en-US" sz="3200" dirty="0">
                  <a:solidFill>
                    <a:srgbClr val="000000"/>
                  </a:solidFill>
                </a:endParaRPr>
              </a:p>
              <a:p>
                <a:pPr algn="just" eaLnBrk="1" hangingPunct="1">
                  <a:defRPr/>
                </a:pPr>
                <a:endParaRPr lang="en-US" sz="3200" dirty="0">
                  <a:solidFill>
                    <a:srgbClr val="000000"/>
                  </a:solidFill>
                </a:endParaRPr>
              </a:p>
              <a:p>
                <a:pPr algn="just" eaLnBrk="1" hangingPunct="1">
                  <a:defRPr/>
                </a:pPr>
                <a:endParaRPr lang="en-US" sz="3200" dirty="0">
                  <a:solidFill>
                    <a:srgbClr val="000000"/>
                  </a:solidFill>
                </a:endParaRPr>
              </a:p>
              <a:p>
                <a:pPr algn="just" eaLnBrk="1" hangingPunct="1">
                  <a:defRPr/>
                </a:pPr>
                <a:endParaRPr lang="en-US" sz="3200" dirty="0">
                  <a:solidFill>
                    <a:srgbClr val="000000"/>
                  </a:solidFill>
                </a:endParaRPr>
              </a:p>
              <a:p>
                <a:pPr algn="just" eaLnBrk="1" hangingPunct="1">
                  <a:defRPr/>
                </a:pPr>
                <a:endParaRPr lang="en-US" sz="3200" dirty="0">
                  <a:solidFill>
                    <a:srgbClr val="000000"/>
                  </a:solidFill>
                </a:endParaRPr>
              </a:p>
              <a:p>
                <a:pPr algn="just" eaLnBrk="1" hangingPunct="1">
                  <a:defRPr/>
                </a:pPr>
                <a:endParaRPr lang="en-US" sz="3200" dirty="0">
                  <a:solidFill>
                    <a:srgbClr val="000000"/>
                  </a:solidFill>
                </a:endParaRPr>
              </a:p>
              <a:p>
                <a:pPr algn="just" eaLnBrk="1" hangingPunct="1">
                  <a:defRPr/>
                </a:pPr>
                <a:endParaRPr lang="en-US" sz="3200" dirty="0">
                  <a:solidFill>
                    <a:srgbClr val="000000"/>
                  </a:solidFill>
                </a:endParaRPr>
              </a:p>
              <a:p>
                <a:pPr algn="just" eaLnBrk="1" hangingPunct="1">
                  <a:defRPr/>
                </a:pPr>
                <a:endParaRPr lang="en-US" sz="3200" dirty="0">
                  <a:solidFill>
                    <a:srgbClr val="000000"/>
                  </a:solidFill>
                </a:endParaRPr>
              </a:p>
              <a:p>
                <a:pPr algn="just" eaLnBrk="1" hangingPunct="1">
                  <a:defRPr/>
                </a:pPr>
                <a:endParaRPr lang="en-US" sz="3200" dirty="0">
                  <a:solidFill>
                    <a:srgbClr val="000000"/>
                  </a:solidFill>
                </a:endParaRPr>
              </a:p>
              <a:p>
                <a:pPr algn="just" eaLnBrk="1" hangingPunct="1">
                  <a:defRPr/>
                </a:pPr>
                <a:endParaRPr lang="en-US" sz="1400" dirty="0">
                  <a:solidFill>
                    <a:srgbClr val="000000"/>
                  </a:solidFill>
                </a:endParaRPr>
              </a:p>
              <a:p>
                <a:pPr algn="ctr" eaLnBrk="1" hangingPunct="1">
                  <a:defRPr/>
                </a:pPr>
                <a:r>
                  <a:rPr lang="en-US" sz="2400" b="0" i="1" dirty="0">
                    <a:solidFill>
                      <a:schemeClr val="tx1"/>
                    </a:solidFill>
                  </a:rPr>
                  <a:t>Figure </a:t>
                </a:r>
                <a:r>
                  <a:rPr lang="en-US" sz="2400" b="0" i="1" dirty="0" smtClean="0">
                    <a:solidFill>
                      <a:schemeClr val="tx1"/>
                    </a:solidFill>
                  </a:rPr>
                  <a:t>1. </a:t>
                </a:r>
                <a:r>
                  <a:rPr lang="en-US" sz="2400" b="0" i="1" dirty="0">
                    <a:solidFill>
                      <a:schemeClr val="tx1"/>
                    </a:solidFill>
                  </a:rPr>
                  <a:t>Relationship between Rayleigh </a:t>
                </a:r>
                <a:r>
                  <a:rPr lang="en-US" sz="2400" b="0" i="1" dirty="0" smtClean="0">
                    <a:solidFill>
                      <a:schemeClr val="tx1"/>
                    </a:solidFill>
                  </a:rPr>
                  <a:t>number (</a:t>
                </a:r>
                <a:r>
                  <a:rPr lang="en-US" sz="2400" b="0" i="1" dirty="0" err="1" smtClean="0">
                    <a:solidFill>
                      <a:schemeClr val="tx1"/>
                    </a:solidFill>
                  </a:rPr>
                  <a:t>Ra</a:t>
                </a:r>
                <a:r>
                  <a:rPr lang="en-US" sz="2400" b="0" i="1" baseline="-25000" dirty="0" err="1" smtClean="0">
                    <a:solidFill>
                      <a:schemeClr val="tx1"/>
                    </a:solidFill>
                  </a:rPr>
                  <a:t>D</a:t>
                </a:r>
                <a:r>
                  <a:rPr lang="en-US" sz="2400" b="0" i="1" dirty="0" smtClean="0">
                    <a:solidFill>
                      <a:schemeClr val="tx1"/>
                    </a:solidFill>
                  </a:rPr>
                  <a:t>) </a:t>
                </a:r>
                <a:r>
                  <a:rPr lang="en-US" sz="2400" b="0" i="1" dirty="0">
                    <a:solidFill>
                      <a:schemeClr val="tx1"/>
                    </a:solidFill>
                  </a:rPr>
                  <a:t>and the </a:t>
                </a:r>
                <a:r>
                  <a:rPr lang="en-US" sz="2400" b="0" i="1" dirty="0" err="1">
                    <a:solidFill>
                      <a:schemeClr val="tx1"/>
                    </a:solidFill>
                  </a:rPr>
                  <a:t>Nusselt</a:t>
                </a:r>
                <a:r>
                  <a:rPr lang="en-US" sz="2400" b="0" i="1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b="0" i="1" dirty="0" smtClean="0">
                    <a:solidFill>
                      <a:schemeClr val="tx1"/>
                    </a:solidFill>
                  </a:rPr>
                  <a:t>number</a:t>
                </a:r>
                <a:r>
                  <a:rPr lang="en-US" sz="2400" b="0" i="1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b="0" i="1" dirty="0" smtClean="0">
                    <a:solidFill>
                      <a:schemeClr val="tx1"/>
                    </a:solidFill>
                  </a:rPr>
                  <a:t>(Nu). </a:t>
                </a:r>
                <a:r>
                  <a:rPr lang="en-US" sz="2400" b="0" i="1" dirty="0">
                    <a:solidFill>
                      <a:schemeClr val="tx1"/>
                    </a:solidFill>
                  </a:rPr>
                  <a:t>A </a:t>
                </a:r>
                <a:endParaRPr lang="en-US" sz="2800" i="1" dirty="0">
                  <a:solidFill>
                    <a:schemeClr val="tx1"/>
                  </a:solidFill>
                </a:endParaRPr>
              </a:p>
              <a:p>
                <a:pPr algn="ctr" eaLnBrk="1" hangingPunct="1">
                  <a:defRPr/>
                </a:pPr>
                <a:r>
                  <a:rPr lang="en-US" sz="2400" b="0" i="1" dirty="0">
                    <a:solidFill>
                      <a:schemeClr val="tx1"/>
                    </a:solidFill>
                  </a:rPr>
                  <a:t>linear fit was used to correlate the </a:t>
                </a:r>
                <a:r>
                  <a:rPr lang="en-US" sz="2400" b="0" i="1" dirty="0" smtClean="0">
                    <a:solidFill>
                      <a:schemeClr val="tx1"/>
                    </a:solidFill>
                  </a:rPr>
                  <a:t>data.  </a:t>
                </a:r>
                <a:endParaRPr lang="en-US" sz="2400" i="1" dirty="0">
                  <a:solidFill>
                    <a:schemeClr val="tx1"/>
                  </a:solidFill>
                </a:endParaRPr>
              </a:p>
              <a:p>
                <a:pPr algn="just" eaLnBrk="1" hangingPunct="1">
                  <a:defRPr/>
                </a:pPr>
                <a:endParaRPr lang="en-US" sz="3200" dirty="0">
                  <a:solidFill>
                    <a:srgbClr val="000000"/>
                  </a:solidFill>
                </a:endParaRPr>
              </a:p>
              <a:p>
                <a:pPr algn="just" eaLnBrk="1" hangingPunct="1">
                  <a:defRPr/>
                </a:pPr>
                <a:r>
                  <a:rPr lang="en-US" sz="3200" dirty="0">
                    <a:solidFill>
                      <a:srgbClr val="000000"/>
                    </a:solidFill>
                  </a:rPr>
                  <a:t>Forced Convection:</a:t>
                </a:r>
              </a:p>
              <a:p>
                <a:pPr algn="just" eaLnBrk="1" hangingPunct="1">
                  <a:defRPr/>
                </a:pPr>
                <a:endParaRPr lang="en-US" sz="3200" b="0" dirty="0">
                  <a:solidFill>
                    <a:srgbClr val="000000"/>
                  </a:solidFill>
                </a:endParaRPr>
              </a:p>
              <a:p>
                <a:pPr eaLnBrk="1" hangingPunct="1">
                  <a:defRPr/>
                </a:pPr>
                <a:endParaRPr lang="en-US" sz="3200" b="0" dirty="0">
                  <a:solidFill>
                    <a:srgbClr val="000000"/>
                  </a:solidFill>
                </a:endParaRPr>
              </a:p>
              <a:p>
                <a:pPr eaLnBrk="1" hangingPunct="1">
                  <a:defRPr/>
                </a:pPr>
                <a:endParaRPr lang="en-US" sz="3200" b="0" dirty="0">
                  <a:solidFill>
                    <a:srgbClr val="000000"/>
                  </a:solidFill>
                </a:endParaRPr>
              </a:p>
              <a:p>
                <a:pPr eaLnBrk="1" hangingPunct="1">
                  <a:defRPr/>
                </a:pPr>
                <a:endParaRPr lang="en-US" sz="3200" b="0" dirty="0">
                  <a:solidFill>
                    <a:srgbClr val="000000"/>
                  </a:solidFill>
                </a:endParaRPr>
              </a:p>
              <a:p>
                <a:pPr eaLnBrk="1" hangingPunct="1">
                  <a:defRPr/>
                </a:pPr>
                <a:endParaRPr lang="en-US" sz="3200" b="0" dirty="0">
                  <a:solidFill>
                    <a:srgbClr val="000000"/>
                  </a:solidFill>
                </a:endParaRPr>
              </a:p>
              <a:p>
                <a:pPr eaLnBrk="1" hangingPunct="1">
                  <a:defRPr/>
                </a:pPr>
                <a:endParaRPr lang="en-US" sz="3200" b="0" dirty="0">
                  <a:solidFill>
                    <a:srgbClr val="000000"/>
                  </a:solidFill>
                </a:endParaRPr>
              </a:p>
              <a:p>
                <a:pPr eaLnBrk="1" hangingPunct="1">
                  <a:defRPr/>
                </a:pPr>
                <a:endParaRPr lang="en-US" sz="3200" b="0" dirty="0">
                  <a:solidFill>
                    <a:srgbClr val="000000"/>
                  </a:solidFill>
                </a:endParaRPr>
              </a:p>
              <a:p>
                <a:pPr eaLnBrk="1" hangingPunct="1">
                  <a:defRPr/>
                </a:pPr>
                <a:endParaRPr lang="en-US" sz="3200" b="0" dirty="0">
                  <a:solidFill>
                    <a:srgbClr val="000000"/>
                  </a:solidFill>
                </a:endParaRPr>
              </a:p>
              <a:p>
                <a:pPr algn="ctr" eaLnBrk="1" hangingPunct="1">
                  <a:defRPr/>
                </a:pPr>
                <a:endParaRPr lang="en-US" sz="3200" b="0" dirty="0">
                  <a:solidFill>
                    <a:srgbClr val="000000"/>
                  </a:solidFill>
                </a:endParaRPr>
              </a:p>
              <a:p>
                <a:pPr algn="ctr" eaLnBrk="1" hangingPunct="1">
                  <a:defRPr/>
                </a:pPr>
                <a:endParaRPr lang="en-US" sz="3200" b="0" dirty="0">
                  <a:solidFill>
                    <a:srgbClr val="000000"/>
                  </a:solidFill>
                </a:endParaRPr>
              </a:p>
              <a:p>
                <a:pPr algn="ctr" eaLnBrk="1" hangingPunct="1">
                  <a:defRPr/>
                </a:pPr>
                <a:endParaRPr lang="en-US" sz="1800" b="0" dirty="0">
                  <a:solidFill>
                    <a:srgbClr val="000000"/>
                  </a:solidFill>
                </a:endParaRPr>
              </a:p>
              <a:p>
                <a:pPr algn="ctr" eaLnBrk="1" hangingPunct="1">
                  <a:defRPr/>
                </a:pPr>
                <a:r>
                  <a:rPr lang="en-US" sz="2400" b="0" i="1" dirty="0">
                    <a:solidFill>
                      <a:schemeClr val="tx1"/>
                    </a:solidFill>
                  </a:rPr>
                  <a:t>Figure </a:t>
                </a:r>
                <a:r>
                  <a:rPr lang="en-US" sz="2400" b="0" i="1" dirty="0" smtClean="0">
                    <a:solidFill>
                      <a:schemeClr val="tx1"/>
                    </a:solidFill>
                  </a:rPr>
                  <a:t>2. </a:t>
                </a:r>
                <a:r>
                  <a:rPr lang="en-US" sz="2400" b="0" i="1" dirty="0">
                    <a:solidFill>
                      <a:schemeClr val="tx1"/>
                    </a:solidFill>
                  </a:rPr>
                  <a:t>Relationship between Reynolds </a:t>
                </a:r>
                <a:r>
                  <a:rPr lang="en-US" sz="2400" b="0" i="1" dirty="0" smtClean="0">
                    <a:solidFill>
                      <a:schemeClr val="tx1"/>
                    </a:solidFill>
                  </a:rPr>
                  <a:t>number (</a:t>
                </a:r>
                <a:r>
                  <a:rPr lang="en-US" sz="2400" b="0" i="1" dirty="0" err="1" smtClean="0">
                    <a:solidFill>
                      <a:schemeClr val="tx1"/>
                    </a:solidFill>
                  </a:rPr>
                  <a:t>Re</a:t>
                </a:r>
                <a:r>
                  <a:rPr lang="en-US" sz="2400" b="0" i="1" baseline="-25000" dirty="0" err="1" smtClean="0">
                    <a:solidFill>
                      <a:schemeClr val="tx1"/>
                    </a:solidFill>
                  </a:rPr>
                  <a:t>D</a:t>
                </a:r>
                <a:r>
                  <a:rPr lang="en-US" sz="2400" b="0" i="1" dirty="0" smtClean="0">
                    <a:solidFill>
                      <a:schemeClr val="tx1"/>
                    </a:solidFill>
                  </a:rPr>
                  <a:t>) </a:t>
                </a:r>
                <a:r>
                  <a:rPr lang="en-US" sz="2400" b="0" i="1" dirty="0">
                    <a:solidFill>
                      <a:schemeClr val="tx1"/>
                    </a:solidFill>
                  </a:rPr>
                  <a:t>and the </a:t>
                </a:r>
                <a:r>
                  <a:rPr lang="en-US" sz="2400" b="0" i="1" dirty="0" err="1">
                    <a:solidFill>
                      <a:schemeClr val="tx1"/>
                    </a:solidFill>
                  </a:rPr>
                  <a:t>Nusselt</a:t>
                </a:r>
                <a:r>
                  <a:rPr lang="en-US" sz="2400" b="0" i="1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b="0" i="1" dirty="0" smtClean="0">
                    <a:solidFill>
                      <a:schemeClr val="tx1"/>
                    </a:solidFill>
                  </a:rPr>
                  <a:t>number (Nu)</a:t>
                </a:r>
                <a:r>
                  <a:rPr lang="en-US" sz="2400" i="1" dirty="0" smtClean="0">
                    <a:solidFill>
                      <a:schemeClr val="tx1"/>
                    </a:solidFill>
                  </a:rPr>
                  <a:t>. </a:t>
                </a:r>
                <a:r>
                  <a:rPr lang="en-US" sz="2400" b="0" i="1" dirty="0">
                    <a:solidFill>
                      <a:schemeClr val="tx1"/>
                    </a:solidFill>
                  </a:rPr>
                  <a:t>A linear fit was used to correlate the </a:t>
                </a:r>
                <a:r>
                  <a:rPr lang="en-US" sz="2400" b="0" i="1" dirty="0" smtClean="0">
                    <a:solidFill>
                      <a:schemeClr val="tx1"/>
                    </a:solidFill>
                  </a:rPr>
                  <a:t>data.</a:t>
                </a:r>
                <a:endParaRPr lang="en-US" sz="2800" i="1" dirty="0">
                  <a:solidFill>
                    <a:schemeClr val="tx1"/>
                  </a:solidFill>
                </a:endParaRPr>
              </a:p>
              <a:p>
                <a:pPr algn="ctr" eaLnBrk="1" hangingPunct="1">
                  <a:defRPr/>
                </a:pPr>
                <a:endParaRPr lang="en-US" sz="2400" i="1" dirty="0">
                  <a:solidFill>
                    <a:schemeClr val="tx1"/>
                  </a:solidFill>
                </a:endParaRPr>
              </a:p>
              <a:p>
                <a:pPr algn="ctr" eaLnBrk="1" hangingPunct="1">
                  <a:defRPr/>
                </a:pPr>
                <a:endParaRPr lang="en-US" sz="2400" b="0" i="1" dirty="0">
                  <a:solidFill>
                    <a:schemeClr val="tx1"/>
                  </a:solidFill>
                </a:endParaRPr>
              </a:p>
              <a:p>
                <a:pPr algn="ctr" eaLnBrk="1" hangingPunct="1">
                  <a:defRPr/>
                </a:pPr>
                <a:endParaRPr lang="en-US" sz="2400" b="0" i="1" dirty="0">
                  <a:solidFill>
                    <a:schemeClr val="tx1"/>
                  </a:solidFill>
                </a:endParaRPr>
              </a:p>
              <a:p>
                <a:pPr algn="ctr" eaLnBrk="1" hangingPunct="1">
                  <a:defRPr/>
                </a:pPr>
                <a:endParaRPr lang="en-US" sz="2400" b="0" i="1" dirty="0">
                  <a:solidFill>
                    <a:schemeClr val="tx1"/>
                  </a:solidFill>
                </a:endParaRPr>
              </a:p>
              <a:p>
                <a:pPr algn="ctr" eaLnBrk="1" hangingPunct="1">
                  <a:defRPr/>
                </a:pPr>
                <a:endParaRPr lang="en-US" sz="2400" b="0" i="1" dirty="0">
                  <a:solidFill>
                    <a:schemeClr val="tx1"/>
                  </a:solidFill>
                </a:endParaRPr>
              </a:p>
              <a:p>
                <a:pPr algn="ctr" eaLnBrk="1" hangingPunct="1">
                  <a:defRPr/>
                </a:pPr>
                <a:endParaRPr lang="en-US" sz="2400" b="0" i="1" dirty="0">
                  <a:solidFill>
                    <a:schemeClr val="tx1"/>
                  </a:solidFill>
                </a:endParaRPr>
              </a:p>
              <a:p>
                <a:pPr algn="ctr" eaLnBrk="1" hangingPunct="1">
                  <a:defRPr/>
                </a:pPr>
                <a:endParaRPr lang="en-US" sz="2400" b="0" i="1" dirty="0">
                  <a:solidFill>
                    <a:schemeClr val="tx1"/>
                  </a:solidFill>
                </a:endParaRPr>
              </a:p>
              <a:p>
                <a:pPr algn="ctr" eaLnBrk="1" hangingPunct="1">
                  <a:defRPr/>
                </a:pPr>
                <a:endParaRPr lang="en-US" sz="2400" b="0" i="1" dirty="0">
                  <a:solidFill>
                    <a:schemeClr val="tx1"/>
                  </a:solidFill>
                </a:endParaRPr>
              </a:p>
              <a:p>
                <a:pPr algn="ctr" eaLnBrk="1" hangingPunct="1">
                  <a:defRPr/>
                </a:pPr>
                <a:endParaRPr lang="en-US" sz="2400" b="0" i="1" dirty="0">
                  <a:solidFill>
                    <a:schemeClr val="tx1"/>
                  </a:solidFill>
                </a:endParaRPr>
              </a:p>
              <a:p>
                <a:pPr algn="ctr" eaLnBrk="1" hangingPunct="1">
                  <a:defRPr/>
                </a:pPr>
                <a:endParaRPr lang="en-US" sz="2400" b="0" i="1" dirty="0">
                  <a:solidFill>
                    <a:schemeClr val="tx1"/>
                  </a:solidFill>
                </a:endParaRPr>
              </a:p>
              <a:p>
                <a:pPr algn="ctr" eaLnBrk="1" hangingPunct="1">
                  <a:defRPr/>
                </a:pPr>
                <a:endParaRPr lang="en-US" sz="2400" b="0" i="1" dirty="0">
                  <a:solidFill>
                    <a:schemeClr val="tx1"/>
                  </a:solidFill>
                </a:endParaRPr>
              </a:p>
              <a:p>
                <a:pPr algn="ctr" eaLnBrk="1" hangingPunct="1">
                  <a:defRPr/>
                </a:pPr>
                <a:endParaRPr lang="en-US" sz="2400" b="0" i="1" dirty="0">
                  <a:solidFill>
                    <a:schemeClr val="tx1"/>
                  </a:solidFill>
                </a:endParaRPr>
              </a:p>
              <a:p>
                <a:pPr algn="ctr" eaLnBrk="1" hangingPunct="1">
                  <a:defRPr/>
                </a:pPr>
                <a:endParaRPr lang="en-US" sz="2400" b="0" i="1" dirty="0">
                  <a:solidFill>
                    <a:schemeClr val="tx1"/>
                  </a:solidFill>
                </a:endParaRPr>
              </a:p>
              <a:p>
                <a:pPr algn="ctr" eaLnBrk="1" hangingPunct="1">
                  <a:defRPr/>
                </a:pPr>
                <a:endParaRPr lang="en-US" sz="2400" b="0" i="1" dirty="0">
                  <a:solidFill>
                    <a:schemeClr val="tx1"/>
                  </a:solidFill>
                </a:endParaRPr>
              </a:p>
              <a:p>
                <a:pPr algn="ctr" eaLnBrk="1" hangingPunct="1">
                  <a:defRPr/>
                </a:pPr>
                <a:endParaRPr lang="en-US" sz="2400" b="0" i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19363" y="6858000"/>
                <a:ext cx="12788900" cy="24806791"/>
              </a:xfrm>
              <a:prstGeom prst="rect">
                <a:avLst/>
              </a:prstGeom>
              <a:blipFill rotWithShape="1">
                <a:blip r:embed="rId4"/>
                <a:stretch>
                  <a:fillRect l="-1190" t="-295" r="-905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6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5868250"/>
              </p:ext>
            </p:extLst>
          </p:nvPr>
        </p:nvGraphicFramePr>
        <p:xfrm>
          <a:off x="16306802" y="8911474"/>
          <a:ext cx="10363199" cy="33455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90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01929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63485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690557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Diameter </a:t>
                      </a:r>
                    </a:p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(in)</a:t>
                      </a:r>
                    </a:p>
                  </a:txBody>
                  <a:tcPr marT="45723" marB="4572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Power </a:t>
                      </a:r>
                    </a:p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(W)</a:t>
                      </a:r>
                    </a:p>
                  </a:txBody>
                  <a:tcPr marT="45723" marB="4572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Convection Coefficient</a:t>
                      </a:r>
                      <a:r>
                        <a:rPr lang="en-US" sz="24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en-US" sz="24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(W/m</a:t>
                      </a:r>
                      <a:r>
                        <a:rPr lang="en-US" sz="2400" b="1" baseline="30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US" sz="24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K)</a:t>
                      </a:r>
                      <a:endParaRPr lang="en-US" sz="24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2696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1/4</a:t>
                      </a:r>
                    </a:p>
                  </a:txBody>
                  <a:tcPr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13.84</a:t>
                      </a:r>
                    </a:p>
                    <a:p>
                      <a:pPr algn="ctr"/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38.56</a:t>
                      </a:r>
                    </a:p>
                  </a:txBody>
                  <a:tcPr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41.38</a:t>
                      </a:r>
                    </a:p>
                    <a:p>
                      <a:pPr algn="ctr"/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41.96</a:t>
                      </a:r>
                    </a:p>
                  </a:txBody>
                  <a:tcPr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72677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3/8</a:t>
                      </a:r>
                    </a:p>
                  </a:txBody>
                  <a:tcPr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15.67</a:t>
                      </a:r>
                    </a:p>
                    <a:p>
                      <a:pPr algn="ctr"/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38.10</a:t>
                      </a:r>
                    </a:p>
                  </a:txBody>
                  <a:tcPr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37.43</a:t>
                      </a:r>
                    </a:p>
                    <a:p>
                      <a:pPr algn="ctr"/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45.16</a:t>
                      </a:r>
                    </a:p>
                  </a:txBody>
                  <a:tcPr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92486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1/2</a:t>
                      </a:r>
                    </a:p>
                  </a:txBody>
                  <a:tcPr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10.99</a:t>
                      </a:r>
                    </a:p>
                    <a:p>
                      <a:pPr algn="ctr"/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28.16</a:t>
                      </a:r>
                    </a:p>
                  </a:txBody>
                  <a:tcPr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62.64</a:t>
                      </a:r>
                    </a:p>
                    <a:p>
                      <a:pPr algn="ctr"/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71.22</a:t>
                      </a:r>
                    </a:p>
                  </a:txBody>
                  <a:tcPr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52280284"/>
                  </a:ext>
                </a:extLst>
              </a:tr>
            </a:tbl>
          </a:graphicData>
        </a:graphic>
      </p:graphicFrame>
      <p:sp>
        <p:nvSpPr>
          <p:cNvPr id="3122" name="AutoShape 56" descr="Image result for convection"/>
          <p:cNvSpPr>
            <a:spLocks noChangeAspect="1" noChangeArrowheads="1"/>
          </p:cNvSpPr>
          <p:nvPr/>
        </p:nvSpPr>
        <p:spPr bwMode="auto">
          <a:xfrm>
            <a:off x="10210800" y="1052036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300" b="1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4300" b="1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4300" b="1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4300" b="1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4300" b="1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" name="Table 307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8217745"/>
              </p:ext>
            </p:extLst>
          </p:nvPr>
        </p:nvGraphicFramePr>
        <p:xfrm>
          <a:off x="1971974" y="21926326"/>
          <a:ext cx="11173816" cy="23818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23071">
                  <a:extLst>
                    <a:ext uri="{9D8B030D-6E8A-4147-A177-3AD203B41FA5}">
                      <a16:colId xmlns="" xmlns:a16="http://schemas.microsoft.com/office/drawing/2014/main" val="2764721868"/>
                    </a:ext>
                  </a:extLst>
                </a:gridCol>
                <a:gridCol w="3678660">
                  <a:extLst>
                    <a:ext uri="{9D8B030D-6E8A-4147-A177-3AD203B41FA5}">
                      <a16:colId xmlns="" xmlns:a16="http://schemas.microsoft.com/office/drawing/2014/main" val="2582872487"/>
                    </a:ext>
                  </a:extLst>
                </a:gridCol>
                <a:gridCol w="3672085">
                  <a:extLst>
                    <a:ext uri="{9D8B030D-6E8A-4147-A177-3AD203B41FA5}">
                      <a16:colId xmlns="" xmlns:a16="http://schemas.microsoft.com/office/drawing/2014/main" val="3134376001"/>
                    </a:ext>
                  </a:extLst>
                </a:gridCol>
              </a:tblGrid>
              <a:tr h="11487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Free Convection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Forced Convection 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64531676"/>
                  </a:ext>
                </a:extLst>
              </a:tr>
              <a:tr h="115830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Manipulated Variables 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Diameter 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Voltage </a:t>
                      </a:r>
                      <a:endParaRPr lang="en-US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Diameter 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Air flow rate</a:t>
                      </a:r>
                      <a:endParaRPr lang="en-US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484604016"/>
                  </a:ext>
                </a:extLst>
              </a:tr>
              <a:tr h="76701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Constant Variables 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Air Flow </a:t>
                      </a:r>
                      <a:endParaRPr lang="en-US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Voltage </a:t>
                      </a:r>
                      <a:endParaRPr lang="en-US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79357276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9543259" y="25229875"/>
            <a:ext cx="4800600" cy="452431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200" b="0" u="sng" dirty="0">
                <a:solidFill>
                  <a:schemeClr val="tx1"/>
                </a:solidFill>
              </a:rPr>
              <a:t>Legend </a:t>
            </a:r>
          </a:p>
          <a:p>
            <a:pPr marL="514350" indent="-514350">
              <a:buAutoNum type="arabicPeriod"/>
            </a:pPr>
            <a:r>
              <a:rPr lang="en-US" sz="3200" b="0" dirty="0" smtClean="0">
                <a:solidFill>
                  <a:schemeClr val="tx1"/>
                </a:solidFill>
              </a:rPr>
              <a:t>Flow meter</a:t>
            </a:r>
            <a:endParaRPr lang="en-US" sz="1800" b="0" dirty="0">
              <a:solidFill>
                <a:schemeClr val="tx1"/>
              </a:solidFill>
            </a:endParaRPr>
          </a:p>
          <a:p>
            <a:r>
              <a:rPr lang="en-US" sz="3200" b="0" dirty="0" smtClean="0">
                <a:solidFill>
                  <a:schemeClr val="tx1"/>
                </a:solidFill>
              </a:rPr>
              <a:t>2</a:t>
            </a:r>
            <a:r>
              <a:rPr lang="en-US" sz="3200" b="0" dirty="0">
                <a:solidFill>
                  <a:schemeClr val="tx1"/>
                </a:solidFill>
              </a:rPr>
              <a:t>. Air Inlet</a:t>
            </a:r>
          </a:p>
          <a:p>
            <a:r>
              <a:rPr lang="en-US" sz="3200" b="0" dirty="0">
                <a:solidFill>
                  <a:schemeClr val="tx1"/>
                </a:solidFill>
              </a:rPr>
              <a:t>3</a:t>
            </a:r>
            <a:r>
              <a:rPr lang="en-US" sz="3200" b="0" dirty="0" smtClean="0">
                <a:solidFill>
                  <a:schemeClr val="tx1"/>
                </a:solidFill>
              </a:rPr>
              <a:t>. Power </a:t>
            </a:r>
            <a:r>
              <a:rPr lang="en-US" sz="3200" b="0" dirty="0">
                <a:solidFill>
                  <a:schemeClr val="tx1"/>
                </a:solidFill>
              </a:rPr>
              <a:t>Source</a:t>
            </a:r>
          </a:p>
          <a:p>
            <a:r>
              <a:rPr lang="en-US" sz="3200" b="0" dirty="0">
                <a:solidFill>
                  <a:schemeClr val="tx1"/>
                </a:solidFill>
              </a:rPr>
              <a:t>4</a:t>
            </a:r>
            <a:r>
              <a:rPr lang="en-US" sz="3200" b="0" dirty="0" smtClean="0">
                <a:solidFill>
                  <a:schemeClr val="tx1"/>
                </a:solidFill>
              </a:rPr>
              <a:t>. Heating </a:t>
            </a:r>
            <a:r>
              <a:rPr lang="en-US" sz="3200" b="0" dirty="0">
                <a:solidFill>
                  <a:schemeClr val="tx1"/>
                </a:solidFill>
              </a:rPr>
              <a:t>Rods</a:t>
            </a:r>
          </a:p>
          <a:p>
            <a:r>
              <a:rPr lang="en-US" sz="3200" b="0" dirty="0">
                <a:solidFill>
                  <a:schemeClr val="tx1"/>
                </a:solidFill>
              </a:rPr>
              <a:t>5</a:t>
            </a:r>
            <a:r>
              <a:rPr lang="en-US" sz="3200" b="0" dirty="0" smtClean="0">
                <a:solidFill>
                  <a:schemeClr val="tx1"/>
                </a:solidFill>
              </a:rPr>
              <a:t>. Air </a:t>
            </a:r>
            <a:r>
              <a:rPr lang="en-US" sz="3200" b="0" dirty="0">
                <a:solidFill>
                  <a:schemeClr val="tx1"/>
                </a:solidFill>
              </a:rPr>
              <a:t>outlet</a:t>
            </a:r>
          </a:p>
          <a:p>
            <a:r>
              <a:rPr lang="en-US" sz="3200" b="0" dirty="0" smtClean="0">
                <a:solidFill>
                  <a:schemeClr val="tx1"/>
                </a:solidFill>
              </a:rPr>
              <a:t>6. Thermocouple </a:t>
            </a:r>
            <a:r>
              <a:rPr lang="en-US" sz="3200" b="0" dirty="0">
                <a:solidFill>
                  <a:schemeClr val="tx1"/>
                </a:solidFill>
              </a:rPr>
              <a:t>Reader</a:t>
            </a:r>
          </a:p>
          <a:p>
            <a:r>
              <a:rPr lang="en-US" sz="3200" b="0" dirty="0">
                <a:solidFill>
                  <a:schemeClr val="tx1"/>
                </a:solidFill>
              </a:rPr>
              <a:t>7</a:t>
            </a:r>
            <a:r>
              <a:rPr lang="en-US" sz="3200" b="0" dirty="0" smtClean="0">
                <a:solidFill>
                  <a:schemeClr val="tx1"/>
                </a:solidFill>
              </a:rPr>
              <a:t>. Voltmeter</a:t>
            </a:r>
            <a:endParaRPr lang="en-US" sz="3200" b="0" dirty="0">
              <a:solidFill>
                <a:schemeClr val="tx1"/>
              </a:solidFill>
            </a:endParaRPr>
          </a:p>
          <a:p>
            <a:r>
              <a:rPr lang="en-US" sz="3200" b="0" dirty="0">
                <a:solidFill>
                  <a:schemeClr val="tx1"/>
                </a:solidFill>
              </a:rPr>
              <a:t>8</a:t>
            </a:r>
            <a:r>
              <a:rPr lang="en-US" sz="3200" b="0" dirty="0" smtClean="0">
                <a:solidFill>
                  <a:schemeClr val="tx1"/>
                </a:solidFill>
              </a:rPr>
              <a:t>. Ammeter </a:t>
            </a:r>
            <a:endParaRPr lang="en-US" sz="3200" b="0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46138" y="21336000"/>
            <a:ext cx="13425489" cy="104211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6" name="Straight Arrow Connector 2050"/>
          <p:cNvCxnSpPr/>
          <p:nvPr/>
        </p:nvCxnSpPr>
        <p:spPr>
          <a:xfrm>
            <a:off x="35375850" y="12903200"/>
            <a:ext cx="0" cy="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64" name="Chart 24"/>
          <p:cNvGraphicFramePr/>
          <p:nvPr>
            <p:extLst>
              <p:ext uri="{D42A27DB-BD31-4B8C-83A1-F6EECF244321}">
                <p14:modId xmlns:p14="http://schemas.microsoft.com/office/powerpoint/2010/main" val="2635336204"/>
              </p:ext>
            </p:extLst>
          </p:nvPr>
        </p:nvGraphicFramePr>
        <p:xfrm>
          <a:off x="16421170" y="19824322"/>
          <a:ext cx="10372586" cy="47501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72" name="Chart 2065"/>
          <p:cNvGraphicFramePr/>
          <p:nvPr>
            <p:extLst>
              <p:ext uri="{D42A27DB-BD31-4B8C-83A1-F6EECF244321}">
                <p14:modId xmlns:p14="http://schemas.microsoft.com/office/powerpoint/2010/main" val="5836615"/>
              </p:ext>
            </p:extLst>
          </p:nvPr>
        </p:nvGraphicFramePr>
        <p:xfrm>
          <a:off x="16297414" y="12653137"/>
          <a:ext cx="10372586" cy="50030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2049" name="Picture 204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653" y="25210825"/>
            <a:ext cx="8143410" cy="6111037"/>
          </a:xfrm>
          <a:prstGeom prst="rect">
            <a:avLst/>
          </a:prstGeom>
        </p:spPr>
      </p:pic>
      <p:pic>
        <p:nvPicPr>
          <p:cNvPr id="78" name="Picture 205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653" y="10765483"/>
            <a:ext cx="6134002" cy="3760142"/>
          </a:xfrm>
          <a:prstGeom prst="rect">
            <a:avLst/>
          </a:prstGeom>
        </p:spPr>
      </p:pic>
      <p:sp>
        <p:nvSpPr>
          <p:cNvPr id="2051" name="Rectangle 2056"/>
          <p:cNvSpPr/>
          <p:nvPr/>
        </p:nvSpPr>
        <p:spPr>
          <a:xfrm>
            <a:off x="28992784" y="6810375"/>
            <a:ext cx="13944602" cy="2123658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3200" b="0" dirty="0">
                <a:solidFill>
                  <a:schemeClr val="tx1"/>
                </a:solidFill>
              </a:rPr>
              <a:t>A cylindrical heating element is used in an endothermic reaction that takes place in air in a reaction vessel at 30°C. The volume of the vessel is 0.5 m</a:t>
            </a:r>
            <a:r>
              <a:rPr lang="en-US" sz="3200" b="0" baseline="30000" dirty="0">
                <a:solidFill>
                  <a:schemeClr val="tx1"/>
                </a:solidFill>
              </a:rPr>
              <a:t>3</a:t>
            </a:r>
            <a:r>
              <a:rPr lang="en-US" sz="3200" b="0" dirty="0">
                <a:solidFill>
                  <a:schemeClr val="tx1"/>
                </a:solidFill>
              </a:rPr>
              <a:t>. Heat must be added at a rate of 100 J/min but the temperature of the heating element must not exceed 80°C. Determine the size of the heating element necessary to achieve the design objectives with natural convection. If the reaction medium is flowing through the vessel at a flow rate of 25 m/s, how is the size of the heating element affected?</a:t>
            </a:r>
          </a:p>
          <a:p>
            <a:endParaRPr lang="en-US" sz="3200" b="0" dirty="0">
              <a:solidFill>
                <a:schemeClr val="tx1"/>
              </a:solidFill>
            </a:endParaRPr>
          </a:p>
          <a:p>
            <a:endParaRPr lang="en-US" sz="3200" b="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 smtClean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 smtClean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  <a:p>
            <a:endParaRPr lang="en-US" sz="1600" dirty="0">
              <a:solidFill>
                <a:schemeClr val="tx1"/>
              </a:solidFill>
            </a:endParaRPr>
          </a:p>
          <a:p>
            <a:r>
              <a:rPr lang="en-US" sz="3200" dirty="0" smtClean="0">
                <a:solidFill>
                  <a:schemeClr val="tx1"/>
                </a:solidFill>
              </a:rPr>
              <a:t>Free Convection Solution:</a:t>
            </a:r>
          </a:p>
          <a:p>
            <a:r>
              <a:rPr lang="en-US" sz="3200" b="0" dirty="0" smtClean="0">
                <a:solidFill>
                  <a:schemeClr val="tx1"/>
                </a:solidFill>
              </a:rPr>
              <a:t>D = 0.125 inches and L = 1.93 inches</a:t>
            </a:r>
          </a:p>
          <a:p>
            <a:endParaRPr lang="en-US" sz="1400" b="0" dirty="0" smtClean="0">
              <a:solidFill>
                <a:schemeClr val="tx1"/>
              </a:solidFill>
            </a:endParaRPr>
          </a:p>
          <a:p>
            <a:r>
              <a:rPr lang="en-US" sz="3200" dirty="0" smtClean="0">
                <a:solidFill>
                  <a:schemeClr val="tx1"/>
                </a:solidFill>
              </a:rPr>
              <a:t>Forced Convection Solution:</a:t>
            </a:r>
          </a:p>
          <a:p>
            <a:r>
              <a:rPr lang="en-US" sz="3200" b="0" dirty="0" smtClean="0">
                <a:solidFill>
                  <a:schemeClr val="tx1"/>
                </a:solidFill>
              </a:rPr>
              <a:t>D = 0.047 inches and L=  5.75x10</a:t>
            </a:r>
            <a:r>
              <a:rPr lang="en-US" sz="3200" b="0" baseline="30000" dirty="0" smtClean="0">
                <a:solidFill>
                  <a:schemeClr val="tx1"/>
                </a:solidFill>
              </a:rPr>
              <a:t>-5</a:t>
            </a:r>
            <a:r>
              <a:rPr lang="en-US" sz="3200" b="0" dirty="0" smtClean="0">
                <a:solidFill>
                  <a:schemeClr val="tx1"/>
                </a:solidFill>
              </a:rPr>
              <a:t> inches</a:t>
            </a:r>
            <a:endParaRPr lang="en-US" sz="3200" baseline="30000" dirty="0">
              <a:solidFill>
                <a:schemeClr val="tx1"/>
              </a:solidFill>
            </a:endParaRPr>
          </a:p>
        </p:txBody>
      </p:sp>
      <p:sp>
        <p:nvSpPr>
          <p:cNvPr id="285" name="Flowchart: Process 284"/>
          <p:cNvSpPr/>
          <p:nvPr/>
        </p:nvSpPr>
        <p:spPr>
          <a:xfrm>
            <a:off x="39735863" y="11821994"/>
            <a:ext cx="2944048" cy="756303"/>
          </a:xfrm>
          <a:prstGeom prst="flowChartProcess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Calculate Rayleigh number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6" name="Flowchart: Process 285"/>
          <p:cNvSpPr/>
          <p:nvPr/>
        </p:nvSpPr>
        <p:spPr>
          <a:xfrm>
            <a:off x="37143770" y="13068202"/>
            <a:ext cx="4829415" cy="781367"/>
          </a:xfrm>
          <a:prstGeom prst="flowChartProcess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Use experimental correlation to find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Nusselt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number 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7" name="Flowchart: Process 286"/>
          <p:cNvSpPr/>
          <p:nvPr/>
        </p:nvSpPr>
        <p:spPr>
          <a:xfrm>
            <a:off x="38236075" y="14360404"/>
            <a:ext cx="2644804" cy="794261"/>
          </a:xfrm>
          <a:prstGeom prst="flowChartProcess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Find convection coefficient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8" name="Flowchart: Process 287"/>
          <p:cNvSpPr/>
          <p:nvPr/>
        </p:nvSpPr>
        <p:spPr>
          <a:xfrm>
            <a:off x="36331183" y="11807016"/>
            <a:ext cx="3082413" cy="750351"/>
          </a:xfrm>
          <a:prstGeom prst="flowChartProcess">
            <a:avLst/>
          </a:prstGeom>
          <a:solidFill>
            <a:schemeClr val="tx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Calculate Reynold’s number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9" name="Flowchart: Process 288"/>
          <p:cNvSpPr/>
          <p:nvPr/>
        </p:nvSpPr>
        <p:spPr>
          <a:xfrm>
            <a:off x="38109610" y="16780643"/>
            <a:ext cx="2916252" cy="780366"/>
          </a:xfrm>
          <a:prstGeom prst="flowChartProcess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Find surface area of heating element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0" name="Flowchart: Process 289"/>
          <p:cNvSpPr/>
          <p:nvPr/>
        </p:nvSpPr>
        <p:spPr>
          <a:xfrm>
            <a:off x="38273112" y="15664474"/>
            <a:ext cx="2607767" cy="616189"/>
          </a:xfrm>
          <a:prstGeom prst="flowChartProcess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Find length of heating element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1" name="Flowchart: Process 290"/>
          <p:cNvSpPr/>
          <p:nvPr/>
        </p:nvSpPr>
        <p:spPr>
          <a:xfrm>
            <a:off x="38163499" y="17993153"/>
            <a:ext cx="2808473" cy="693412"/>
          </a:xfrm>
          <a:prstGeom prst="flowChartProcess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Find dimensions of reactor vessel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92" name="Straight Arrow Connector 291"/>
          <p:cNvCxnSpPr>
            <a:stCxn id="284" idx="2"/>
            <a:endCxn id="288" idx="0"/>
          </p:cNvCxnSpPr>
          <p:nvPr/>
        </p:nvCxnSpPr>
        <p:spPr>
          <a:xfrm flipH="1">
            <a:off x="37872390" y="11072246"/>
            <a:ext cx="1686087" cy="734770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3" name="Straight Arrow Connector 292"/>
          <p:cNvCxnSpPr>
            <a:stCxn id="284" idx="2"/>
            <a:endCxn id="285" idx="0"/>
          </p:cNvCxnSpPr>
          <p:nvPr/>
        </p:nvCxnSpPr>
        <p:spPr>
          <a:xfrm>
            <a:off x="39558477" y="11072246"/>
            <a:ext cx="1649410" cy="749748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4" name="Straight Arrow Connector 293"/>
          <p:cNvCxnSpPr>
            <a:stCxn id="288" idx="2"/>
            <a:endCxn id="286" idx="0"/>
          </p:cNvCxnSpPr>
          <p:nvPr/>
        </p:nvCxnSpPr>
        <p:spPr>
          <a:xfrm>
            <a:off x="37872390" y="12557367"/>
            <a:ext cx="1686088" cy="510835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5" name="Straight Arrow Connector 294"/>
          <p:cNvCxnSpPr>
            <a:stCxn id="285" idx="2"/>
            <a:endCxn id="286" idx="0"/>
          </p:cNvCxnSpPr>
          <p:nvPr/>
        </p:nvCxnSpPr>
        <p:spPr>
          <a:xfrm flipH="1">
            <a:off x="39558478" y="12578297"/>
            <a:ext cx="1649409" cy="489905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6" name="Straight Arrow Connector 295"/>
          <p:cNvCxnSpPr>
            <a:stCxn id="286" idx="2"/>
            <a:endCxn id="287" idx="0"/>
          </p:cNvCxnSpPr>
          <p:nvPr/>
        </p:nvCxnSpPr>
        <p:spPr>
          <a:xfrm flipH="1">
            <a:off x="39558477" y="13849569"/>
            <a:ext cx="1" cy="510835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7" name="Straight Arrow Connector 296"/>
          <p:cNvCxnSpPr>
            <a:stCxn id="287" idx="2"/>
            <a:endCxn id="290" idx="0"/>
          </p:cNvCxnSpPr>
          <p:nvPr/>
        </p:nvCxnSpPr>
        <p:spPr>
          <a:xfrm>
            <a:off x="39558477" y="15154665"/>
            <a:ext cx="18519" cy="509809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8" name="Straight Arrow Connector 297"/>
          <p:cNvCxnSpPr>
            <a:stCxn id="290" idx="2"/>
            <a:endCxn id="289" idx="0"/>
          </p:cNvCxnSpPr>
          <p:nvPr/>
        </p:nvCxnSpPr>
        <p:spPr>
          <a:xfrm flipH="1">
            <a:off x="39567736" y="16280663"/>
            <a:ext cx="9260" cy="499980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9" name="Straight Arrow Connector 298"/>
          <p:cNvCxnSpPr>
            <a:stCxn id="289" idx="2"/>
            <a:endCxn id="291" idx="0"/>
          </p:cNvCxnSpPr>
          <p:nvPr/>
        </p:nvCxnSpPr>
        <p:spPr>
          <a:xfrm>
            <a:off x="39567736" y="17561009"/>
            <a:ext cx="0" cy="432144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81" name="Chart 2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6411378"/>
              </p:ext>
            </p:extLst>
          </p:nvPr>
        </p:nvGraphicFramePr>
        <p:xfrm>
          <a:off x="16297414" y="25877743"/>
          <a:ext cx="10372586" cy="48163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284" name="Flowchart: Process 283"/>
          <p:cNvSpPr/>
          <p:nvPr/>
        </p:nvSpPr>
        <p:spPr>
          <a:xfrm>
            <a:off x="37951034" y="10273280"/>
            <a:ext cx="3214885" cy="798966"/>
          </a:xfrm>
          <a:prstGeom prst="flowChartProcess">
            <a:avLst/>
          </a:prstGeom>
          <a:solidFill>
            <a:schemeClr val="tx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Guess heating element diameter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09" name="Group 307"/>
          <p:cNvGrpSpPr/>
          <p:nvPr/>
        </p:nvGrpSpPr>
        <p:grpSpPr>
          <a:xfrm>
            <a:off x="29255911" y="10672763"/>
            <a:ext cx="7279360" cy="8314074"/>
            <a:chOff x="29368829" y="10134600"/>
            <a:chExt cx="7279360" cy="8314074"/>
          </a:xfrm>
        </p:grpSpPr>
        <p:grpSp>
          <p:nvGrpSpPr>
            <p:cNvPr id="252" name="Group 249"/>
            <p:cNvGrpSpPr/>
            <p:nvPr/>
          </p:nvGrpSpPr>
          <p:grpSpPr>
            <a:xfrm>
              <a:off x="29368829" y="10287000"/>
              <a:ext cx="7054771" cy="8161674"/>
              <a:chOff x="29368829" y="10287000"/>
              <a:chExt cx="7054771" cy="8161674"/>
            </a:xfrm>
          </p:grpSpPr>
          <p:grpSp>
            <p:nvGrpSpPr>
              <p:cNvPr id="23" name="Group 20"/>
              <p:cNvGrpSpPr/>
              <p:nvPr/>
            </p:nvGrpSpPr>
            <p:grpSpPr>
              <a:xfrm>
                <a:off x="29368829" y="11522195"/>
                <a:ext cx="7054771" cy="6926479"/>
                <a:chOff x="32321957" y="9982200"/>
                <a:chExt cx="6082236" cy="5334000"/>
              </a:xfrm>
            </p:grpSpPr>
            <p:grpSp>
              <p:nvGrpSpPr>
                <p:cNvPr id="8" name="Group 5"/>
                <p:cNvGrpSpPr/>
                <p:nvPr/>
              </p:nvGrpSpPr>
              <p:grpSpPr>
                <a:xfrm>
                  <a:off x="32321957" y="9982200"/>
                  <a:ext cx="6082236" cy="5334000"/>
                  <a:chOff x="32321957" y="9982200"/>
                  <a:chExt cx="6082236" cy="5334000"/>
                </a:xfrm>
              </p:grpSpPr>
              <p:grpSp>
                <p:nvGrpSpPr>
                  <p:cNvPr id="2157" name="Group 46"/>
                  <p:cNvGrpSpPr/>
                  <p:nvPr/>
                </p:nvGrpSpPr>
                <p:grpSpPr>
                  <a:xfrm>
                    <a:off x="32321957" y="9982200"/>
                    <a:ext cx="6082236" cy="5334000"/>
                    <a:chOff x="35446764" y="9982200"/>
                    <a:chExt cx="4101036" cy="4648200"/>
                  </a:xfrm>
                </p:grpSpPr>
                <p:grpSp>
                  <p:nvGrpSpPr>
                    <p:cNvPr id="92" name="Group 47"/>
                    <p:cNvGrpSpPr/>
                    <p:nvPr/>
                  </p:nvGrpSpPr>
                  <p:grpSpPr>
                    <a:xfrm>
                      <a:off x="35446764" y="9982200"/>
                      <a:ext cx="3961788" cy="4648200"/>
                      <a:chOff x="35363462" y="9982200"/>
                      <a:chExt cx="3879542" cy="4939992"/>
                    </a:xfrm>
                  </p:grpSpPr>
                  <p:grpSp>
                    <p:nvGrpSpPr>
                      <p:cNvPr id="49" name="Group 46"/>
                      <p:cNvGrpSpPr/>
                      <p:nvPr/>
                    </p:nvGrpSpPr>
                    <p:grpSpPr>
                      <a:xfrm>
                        <a:off x="35363462" y="9982200"/>
                        <a:ext cx="3879542" cy="4939992"/>
                        <a:chOff x="34850333" y="10520363"/>
                        <a:chExt cx="3520967" cy="4939992"/>
                      </a:xfrm>
                    </p:grpSpPr>
                    <p:sp>
                      <p:nvSpPr>
                        <p:cNvPr id="53" name="Flowchart: Magnetic Disk 45"/>
                        <p:cNvSpPr/>
                        <p:nvPr/>
                      </p:nvSpPr>
                      <p:spPr>
                        <a:xfrm>
                          <a:off x="34850333" y="10520363"/>
                          <a:ext cx="3520966" cy="4939992"/>
                        </a:xfrm>
                        <a:prstGeom prst="flowChartMagneticDisk">
                          <a:avLst/>
                        </a:prstGeom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</p:spPr>
                      <p:style>
                        <a:lnRef idx="2">
                          <a:schemeClr val="dk1"/>
                        </a:lnRef>
                        <a:fillRef idx="1">
                          <a:schemeClr val="lt1"/>
                        </a:fillRef>
                        <a:effectRef idx="0">
                          <a:schemeClr val="dk1"/>
                        </a:effectRef>
                        <a:fontRef idx="minor">
                          <a:schemeClr val="dk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sz="3200" b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Vessel </a:t>
                          </a:r>
                          <a:r>
                            <a:rPr lang="en-US" sz="3200" b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(V </a:t>
                          </a:r>
                          <a:r>
                            <a:rPr lang="en-US" sz="32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= 0.5 m</a:t>
                          </a:r>
                          <a:r>
                            <a:rPr lang="en-US" sz="3200" b="0" baseline="30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3</a:t>
                          </a:r>
                          <a:r>
                            <a:rPr lang="en-US" sz="32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)</a:t>
                          </a:r>
                        </a:p>
                        <a:p>
                          <a:pPr algn="ctr"/>
                          <a:endParaRPr lang="en-US" sz="3200" b="0" dirty="0" smtClean="0"/>
                        </a:p>
                        <a:p>
                          <a:pPr algn="ctr"/>
                          <a:endParaRPr lang="en-US" b="0" dirty="0" smtClean="0"/>
                        </a:p>
                        <a:p>
                          <a:pPr algn="ctr"/>
                          <a:endParaRPr lang="en-US" dirty="0"/>
                        </a:p>
                        <a:p>
                          <a:pPr algn="ctr"/>
                          <a:endParaRPr lang="en-US" dirty="0" smtClean="0"/>
                        </a:p>
                        <a:p>
                          <a:pPr algn="ctr"/>
                          <a:endParaRPr lang="en-US" dirty="0"/>
                        </a:p>
                        <a:p>
                          <a:pPr algn="ctr"/>
                          <a:endParaRPr lang="en-US" dirty="0" smtClean="0"/>
                        </a:p>
                        <a:p>
                          <a:pPr algn="ctr"/>
                          <a:endParaRPr lang="en-US" dirty="0"/>
                        </a:p>
                        <a:p>
                          <a:pPr algn="ctr"/>
                          <a:r>
                            <a:rPr lang="en-US" sz="32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T</a:t>
                          </a:r>
                          <a:r>
                            <a:rPr lang="en-US" sz="3200" b="0" baseline="-250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∞</a:t>
                          </a:r>
                          <a:r>
                            <a:rPr lang="en-US" sz="3200" b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 = 30°C</a:t>
                          </a:r>
                          <a:endParaRPr lang="en-US" sz="3200" b="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sp>
                      <p:nvSpPr>
                        <p:cNvPr id="54" name="Flowchart: Direct Access Storage 46"/>
                        <p:cNvSpPr/>
                        <p:nvPr/>
                      </p:nvSpPr>
                      <p:spPr>
                        <a:xfrm>
                          <a:off x="34858217" y="12544951"/>
                          <a:ext cx="3513083" cy="929703"/>
                        </a:xfrm>
                        <a:prstGeom prst="flowChartMagneticDrum">
                          <a:avLst/>
                        </a:prstGeom>
                        <a:solidFill>
                          <a:srgbClr val="FF0000"/>
                        </a:solidFill>
                      </p:spPr>
                      <p:style>
                        <a:lnRef idx="2">
                          <a:schemeClr val="dk1"/>
                        </a:lnRef>
                        <a:fillRef idx="1">
                          <a:schemeClr val="lt1"/>
                        </a:fillRef>
                        <a:effectRef idx="0">
                          <a:schemeClr val="dk1"/>
                        </a:effectRef>
                        <a:fontRef idx="minor">
                          <a:schemeClr val="dk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r>
                            <a:rPr lang="en-US" sz="3200" b="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Heating </a:t>
                          </a:r>
                          <a:r>
                            <a:rPr lang="en-US" sz="32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Rod</a:t>
                          </a:r>
                        </a:p>
                        <a:p>
                          <a:pPr algn="ctr"/>
                          <a:r>
                            <a:rPr lang="en-US" sz="32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(q = 100 J/min)</a:t>
                          </a:r>
                          <a:endParaRPr lang="en-US" sz="32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p:txBody>
                    </p:sp>
                    <p:cxnSp>
                      <p:nvCxnSpPr>
                        <p:cNvPr id="57" name="Straight Arrow Connector 49"/>
                        <p:cNvCxnSpPr/>
                        <p:nvPr/>
                      </p:nvCxnSpPr>
                      <p:spPr>
                        <a:xfrm>
                          <a:off x="34866118" y="13663263"/>
                          <a:ext cx="3505182" cy="0"/>
                        </a:xfrm>
                        <a:prstGeom prst="straightConnector1">
                          <a:avLst/>
                        </a:prstGeom>
                        <a:ln>
                          <a:headEnd type="arrow"/>
                          <a:tailEnd type="arrow"/>
                        </a:ln>
                      </p:spPr>
                      <p:style>
                        <a:lnRef idx="1">
                          <a:schemeClr val="dk1"/>
                        </a:lnRef>
                        <a:fillRef idx="0">
                          <a:schemeClr val="dk1"/>
                        </a:fillRef>
                        <a:effectRef idx="0">
                          <a:schemeClr val="dk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cxnSp>
                    <p:nvCxnSpPr>
                      <p:cNvPr id="58" name="Straight Arrow Connector 50"/>
                      <p:cNvCxnSpPr/>
                      <p:nvPr/>
                    </p:nvCxnSpPr>
                    <p:spPr>
                      <a:xfrm flipH="1">
                        <a:off x="38693561" y="12006787"/>
                        <a:ext cx="1" cy="929703"/>
                      </a:xfrm>
                      <a:prstGeom prst="straightConnector1">
                        <a:avLst/>
                      </a:prstGeom>
                      <a:ln>
                        <a:headEnd type="arrow"/>
                        <a:tailEnd type="arrow"/>
                      </a:ln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90" name="TextBox 59"/>
                      <p:cNvSpPr txBox="1"/>
                      <p:nvPr/>
                    </p:nvSpPr>
                    <p:spPr>
                      <a:xfrm>
                        <a:off x="37134599" y="13210882"/>
                        <a:ext cx="511342" cy="584775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r>
                          <a:rPr lang="en-US" sz="3200" b="0" dirty="0">
                            <a:solidFill>
                              <a:schemeClr val="tx1"/>
                            </a:solidFill>
                          </a:rPr>
                          <a:t>L</a:t>
                        </a:r>
                        <a:endParaRPr lang="en-US" b="0" dirty="0">
                          <a:solidFill>
                            <a:schemeClr val="tx1"/>
                          </a:solidFill>
                        </a:endParaRPr>
                      </a:p>
                    </p:txBody>
                  </p:sp>
                </p:grpSp>
                <p:sp>
                  <p:nvSpPr>
                    <p:cNvPr id="93" name="TextBox 49"/>
                    <p:cNvSpPr txBox="1"/>
                    <p:nvPr/>
                  </p:nvSpPr>
                  <p:spPr>
                    <a:xfrm>
                      <a:off x="38847461" y="12170717"/>
                      <a:ext cx="700339" cy="55023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n-US" sz="3200" b="0" dirty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sp>
                <p:nvSpPr>
                  <p:cNvPr id="5" name="Oval 3165"/>
                  <p:cNvSpPr/>
                  <p:nvPr/>
                </p:nvSpPr>
                <p:spPr>
                  <a:xfrm>
                    <a:off x="33223200" y="12045403"/>
                    <a:ext cx="245726" cy="245726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50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10" name="TextBox 6"/>
                <p:cNvSpPr txBox="1"/>
                <p:nvPr/>
              </p:nvSpPr>
              <p:spPr>
                <a:xfrm>
                  <a:off x="32499299" y="11704350"/>
                  <a:ext cx="2043943" cy="45032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b="0" dirty="0" smtClean="0">
                      <a:solidFill>
                        <a:schemeClr val="tx1"/>
                      </a:solidFill>
                    </a:rPr>
                    <a:t>T</a:t>
                  </a:r>
                  <a:r>
                    <a:rPr lang="en-US" sz="3200" b="0" baseline="-25000" dirty="0" smtClean="0">
                      <a:solidFill>
                        <a:schemeClr val="tx1"/>
                      </a:solidFill>
                    </a:rPr>
                    <a:t>S </a:t>
                  </a:r>
                  <a:r>
                    <a:rPr lang="en-US" sz="3200" b="0" dirty="0" smtClean="0">
                      <a:solidFill>
                        <a:schemeClr val="tx1"/>
                      </a:solidFill>
                    </a:rPr>
                    <a:t>= 80°C</a:t>
                  </a:r>
                  <a:endParaRPr lang="en-US" sz="3200" b="0" dirty="0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247" name="Down Arrow 246"/>
              <p:cNvSpPr/>
              <p:nvPr/>
            </p:nvSpPr>
            <p:spPr>
              <a:xfrm>
                <a:off x="32385000" y="10287000"/>
                <a:ext cx="663255" cy="1913145"/>
              </a:xfrm>
              <a:prstGeom prst="downArrow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53" name="TextBox 250"/>
            <p:cNvSpPr txBox="1"/>
            <p:nvPr/>
          </p:nvSpPr>
          <p:spPr>
            <a:xfrm>
              <a:off x="32925332" y="10134600"/>
              <a:ext cx="3722857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0" dirty="0" smtClean="0">
                  <a:solidFill>
                    <a:schemeClr val="tx1"/>
                  </a:solidFill>
                </a:rPr>
                <a:t>Forced Convection Air Flow </a:t>
              </a:r>
            </a:p>
            <a:p>
              <a:pPr algn="ctr"/>
              <a:r>
                <a:rPr lang="en-US" sz="3200" b="0" dirty="0" smtClean="0">
                  <a:solidFill>
                    <a:schemeClr val="tx1"/>
                  </a:solidFill>
                </a:rPr>
                <a:t>(v = 25 m/s)</a:t>
              </a:r>
              <a:endParaRPr lang="en-US" sz="3200" b="0" dirty="0">
                <a:solidFill>
                  <a:schemeClr val="tx1"/>
                </a:solidFill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052" name="TextBox 3075"/>
              <p:cNvSpPr txBox="1"/>
              <p:nvPr/>
            </p:nvSpPr>
            <p:spPr>
              <a:xfrm>
                <a:off x="15219363" y="30724317"/>
                <a:ext cx="12788900" cy="9925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0" i="1" dirty="0" smtClean="0">
                    <a:solidFill>
                      <a:schemeClr val="tx1"/>
                    </a:solidFill>
                  </a:rPr>
                  <a:t>Figure 3. Convection coefficient (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ħ</m:t>
                    </m:r>
                  </m:oMath>
                </a14:m>
                <a:r>
                  <a:rPr lang="en-US" sz="2400" b="0" i="1" dirty="0" smtClean="0">
                    <a:solidFill>
                      <a:schemeClr val="tx1"/>
                    </a:solidFill>
                  </a:rPr>
                  <a:t>) versus </a:t>
                </a:r>
                <a:r>
                  <a:rPr lang="en-US" sz="2400" b="0" i="1" dirty="0">
                    <a:solidFill>
                      <a:schemeClr val="tx1"/>
                    </a:solidFill>
                  </a:rPr>
                  <a:t>velocity of air </a:t>
                </a:r>
                <a:r>
                  <a:rPr lang="en-US" sz="2400" b="0" i="1" dirty="0" smtClean="0">
                    <a:solidFill>
                      <a:schemeClr val="tx1"/>
                    </a:solidFill>
                  </a:rPr>
                  <a:t>for various rod diameters. </a:t>
                </a:r>
                <a:r>
                  <a:rPr lang="en-US" sz="2400" b="0" i="1" dirty="0">
                    <a:solidFill>
                      <a:schemeClr val="tx1"/>
                    </a:solidFill>
                  </a:rPr>
                  <a:t>As the velocity increased,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ħ</m:t>
                    </m:r>
                  </m:oMath>
                </a14:m>
                <a:r>
                  <a:rPr lang="en-US" sz="2400" b="0" i="1" dirty="0">
                    <a:solidFill>
                      <a:schemeClr val="tx1"/>
                    </a:solidFill>
                  </a:rPr>
                  <a:t> increased. Larger diameter </a:t>
                </a:r>
                <a:r>
                  <a:rPr lang="en-US" sz="2400" b="0" i="1" dirty="0" smtClean="0">
                    <a:solidFill>
                      <a:schemeClr val="tx1"/>
                    </a:solidFill>
                  </a:rPr>
                  <a:t>produced higher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ħ</m:t>
                    </m:r>
                  </m:oMath>
                </a14:m>
                <a:r>
                  <a:rPr lang="en-US" sz="2400" b="0" i="1" dirty="0">
                    <a:solidFill>
                      <a:schemeClr val="tx1"/>
                    </a:solidFill>
                  </a:rPr>
                  <a:t> </a:t>
                </a:r>
                <a:r>
                  <a:rPr lang="en-US" sz="2400" b="0" i="1" dirty="0" smtClean="0">
                    <a:solidFill>
                      <a:schemeClr val="tx1"/>
                    </a:solidFill>
                  </a:rPr>
                  <a:t>values</a:t>
                </a:r>
                <a:r>
                  <a:rPr lang="en-US" sz="1050" b="0" i="1" dirty="0" smtClean="0">
                    <a:solidFill>
                      <a:schemeClr val="tx1"/>
                    </a:solidFill>
                  </a:rPr>
                  <a:t>.</a:t>
                </a:r>
                <a:endParaRPr lang="en-US" sz="1100" b="0" i="1" dirty="0">
                  <a:solidFill>
                    <a:schemeClr val="tx1"/>
                  </a:solidFill>
                </a:endParaRPr>
              </a:p>
              <a:p>
                <a:endParaRPr lang="en-US" sz="1050" dirty="0"/>
              </a:p>
            </p:txBody>
          </p:sp>
        </mc:Choice>
        <mc:Fallback xmlns="">
          <p:sp>
            <p:nvSpPr>
              <p:cNvPr id="2052" name="TextBox 30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19363" y="30724317"/>
                <a:ext cx="12788900" cy="992579"/>
              </a:xfrm>
              <a:prstGeom prst="rect">
                <a:avLst/>
              </a:prstGeom>
              <a:blipFill rotWithShape="1">
                <a:blip r:embed="rId11"/>
                <a:stretch>
                  <a:fillRect t="-42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097" name="Group 3096"/>
          <p:cNvGrpSpPr/>
          <p:nvPr/>
        </p:nvGrpSpPr>
        <p:grpSpPr>
          <a:xfrm>
            <a:off x="29168751" y="19824322"/>
            <a:ext cx="13693749" cy="5148807"/>
            <a:chOff x="29168751" y="19258767"/>
            <a:chExt cx="13693749" cy="5148807"/>
          </a:xfrm>
        </p:grpSpPr>
        <p:graphicFrame>
          <p:nvGraphicFramePr>
            <p:cNvPr id="123" name="Chart 32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269664741"/>
                </p:ext>
              </p:extLst>
            </p:nvPr>
          </p:nvGraphicFramePr>
          <p:xfrm>
            <a:off x="29168751" y="19261395"/>
            <a:ext cx="6755580" cy="420820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2"/>
            </a:graphicData>
          </a:graphic>
        </p:graphicFrame>
        <p:graphicFrame>
          <p:nvGraphicFramePr>
            <p:cNvPr id="3090" name="Chart 321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660567220"/>
                </p:ext>
              </p:extLst>
            </p:nvPr>
          </p:nvGraphicFramePr>
          <p:xfrm>
            <a:off x="36023242" y="19258767"/>
            <a:ext cx="6780708" cy="420820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3"/>
            </a:graphicData>
          </a:graphic>
        </p:graphicFrame>
        <p:sp>
          <p:nvSpPr>
            <p:cNvPr id="3095" name="TextBox 3094"/>
            <p:cNvSpPr txBox="1"/>
            <p:nvPr/>
          </p:nvSpPr>
          <p:spPr>
            <a:xfrm>
              <a:off x="29255911" y="23545800"/>
              <a:ext cx="67091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0" i="1" dirty="0" smtClean="0">
                  <a:solidFill>
                    <a:schemeClr val="tx1"/>
                  </a:solidFill>
                </a:rPr>
                <a:t>Figure 4. Free convection heat transfer coefficient versus rod diameter. </a:t>
              </a:r>
              <a:endParaRPr lang="en-US" sz="2400" b="0" i="1" dirty="0">
                <a:solidFill>
                  <a:schemeClr val="tx1"/>
                </a:solidFill>
              </a:endParaRPr>
            </a:p>
          </p:txBody>
        </p:sp>
        <p:sp>
          <p:nvSpPr>
            <p:cNvPr id="3096" name="Rectangle 3095"/>
            <p:cNvSpPr/>
            <p:nvPr/>
          </p:nvSpPr>
          <p:spPr>
            <a:xfrm>
              <a:off x="36017198" y="23576577"/>
              <a:ext cx="6845302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0" i="1" dirty="0">
                  <a:solidFill>
                    <a:schemeClr val="tx1"/>
                  </a:solidFill>
                </a:rPr>
                <a:t>Figure </a:t>
              </a:r>
              <a:r>
                <a:rPr lang="en-US" sz="2400" b="0" i="1" dirty="0" smtClean="0">
                  <a:solidFill>
                    <a:schemeClr val="tx1"/>
                  </a:solidFill>
                </a:rPr>
                <a:t>5. Forced </a:t>
              </a:r>
              <a:r>
                <a:rPr lang="en-US" sz="2400" b="0" i="1" dirty="0">
                  <a:solidFill>
                    <a:schemeClr val="tx1"/>
                  </a:solidFill>
                </a:rPr>
                <a:t>convection heat transfer coefficient versus rod diameter. </a:t>
              </a:r>
            </a:p>
          </p:txBody>
        </p:sp>
      </p:grpSp>
      <p:sp>
        <p:nvSpPr>
          <p:cNvPr id="3098" name="TextBox 3097"/>
          <p:cNvSpPr txBox="1"/>
          <p:nvPr/>
        </p:nvSpPr>
        <p:spPr>
          <a:xfrm>
            <a:off x="28955998" y="29841648"/>
            <a:ext cx="14122400" cy="10772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b="0" dirty="0">
                <a:solidFill>
                  <a:schemeClr val="tx1"/>
                </a:solidFill>
              </a:rPr>
              <a:t>C. </a:t>
            </a:r>
            <a:r>
              <a:rPr lang="en-US" sz="3200" b="0" dirty="0" err="1">
                <a:solidFill>
                  <a:schemeClr val="tx1"/>
                </a:solidFill>
              </a:rPr>
              <a:t>Geankoplis</a:t>
            </a:r>
            <a:r>
              <a:rPr lang="en-US" sz="3200" b="0" dirty="0">
                <a:solidFill>
                  <a:schemeClr val="tx1"/>
                </a:solidFill>
              </a:rPr>
              <a:t>, </a:t>
            </a:r>
            <a:r>
              <a:rPr lang="en-US" sz="3200" b="0" i="1" dirty="0">
                <a:solidFill>
                  <a:schemeClr val="tx1"/>
                </a:solidFill>
              </a:rPr>
              <a:t>Transport Processes and Separation Process Principles</a:t>
            </a:r>
            <a:r>
              <a:rPr lang="en-US" sz="3200" b="0" dirty="0">
                <a:solidFill>
                  <a:schemeClr val="tx1"/>
                </a:solidFill>
              </a:rPr>
              <a:t>, 4th ed. Pearson Education, Inc., 2003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7300" y="10755593"/>
            <a:ext cx="6059011" cy="3770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9610</TotalTime>
  <Words>619</Words>
  <Application>Microsoft Office PowerPoint</Application>
  <PresentationFormat>Custom</PresentationFormat>
  <Paragraphs>195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 Free and Forced Convection over Horizontal Cylinders Justin Cournoyer, Ami Humphrey, Cedric Masengere, Chris Reilly  Department of Chemical Engineering, University of New Hampshire</vt:lpstr>
    </vt:vector>
  </TitlesOfParts>
  <Company>Graphicsland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Ilya Atkin</cp:lastModifiedBy>
  <cp:revision>531</cp:revision>
  <cp:lastPrinted>2014-02-24T14:53:09Z</cp:lastPrinted>
  <dcterms:created xsi:type="dcterms:W3CDTF">2004-07-26T21:45:23Z</dcterms:created>
  <dcterms:modified xsi:type="dcterms:W3CDTF">2016-05-02T17:12:00Z</dcterms:modified>
  <cp:category>science research poster</cp:category>
</cp:coreProperties>
</file>