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xlsx" ContentType="application/vnd.openxmlformats-officedocument.spreadsheetml.sheet"/>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Override PartName="/ppt/charts/style3.xml" ContentType="application/vnd.ms-office.chartstyle+xml"/>
  <Override PartName="/ppt/charts/colors3.xml" ContentType="application/vnd.ms-office.chartcolorstyle+xml"/>
  <Override PartName="/ppt/charts/style4.xml" ContentType="application/vnd.ms-office.chartstyle+xml"/>
  <Override PartName="/ppt/charts/colors4.xml" ContentType="application/vnd.ms-office.chartcolorstyle+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7" r:id="rId2"/>
  </p:sldIdLst>
  <p:sldSz cx="43891200" cy="32918400"/>
  <p:notesSz cx="9388475" cy="12771438"/>
  <p:defaultTextStyle>
    <a:defPPr>
      <a:defRPr lang="en-US"/>
    </a:defPPr>
    <a:lvl1pPr algn="l" rtl="0" fontAlgn="base">
      <a:spcBef>
        <a:spcPct val="0"/>
      </a:spcBef>
      <a:spcAft>
        <a:spcPct val="0"/>
      </a:spcAft>
      <a:defRPr sz="2900" kern="1200">
        <a:solidFill>
          <a:schemeClr val="tx1"/>
        </a:solidFill>
        <a:latin typeface="Times New Roman" pitchFamily="27" charset="0"/>
        <a:ea typeface="+mn-ea"/>
        <a:cs typeface="+mn-cs"/>
      </a:defRPr>
    </a:lvl1pPr>
    <a:lvl2pPr marL="457121" algn="l" rtl="0" fontAlgn="base">
      <a:spcBef>
        <a:spcPct val="0"/>
      </a:spcBef>
      <a:spcAft>
        <a:spcPct val="0"/>
      </a:spcAft>
      <a:defRPr sz="2900" kern="1200">
        <a:solidFill>
          <a:schemeClr val="tx1"/>
        </a:solidFill>
        <a:latin typeface="Times New Roman" pitchFamily="27" charset="0"/>
        <a:ea typeface="+mn-ea"/>
        <a:cs typeface="+mn-cs"/>
      </a:defRPr>
    </a:lvl2pPr>
    <a:lvl3pPr marL="914241" algn="l" rtl="0" fontAlgn="base">
      <a:spcBef>
        <a:spcPct val="0"/>
      </a:spcBef>
      <a:spcAft>
        <a:spcPct val="0"/>
      </a:spcAft>
      <a:defRPr sz="2900" kern="1200">
        <a:solidFill>
          <a:schemeClr val="tx1"/>
        </a:solidFill>
        <a:latin typeface="Times New Roman" pitchFamily="27" charset="0"/>
        <a:ea typeface="+mn-ea"/>
        <a:cs typeface="+mn-cs"/>
      </a:defRPr>
    </a:lvl3pPr>
    <a:lvl4pPr marL="1371363" algn="l" rtl="0" fontAlgn="base">
      <a:spcBef>
        <a:spcPct val="0"/>
      </a:spcBef>
      <a:spcAft>
        <a:spcPct val="0"/>
      </a:spcAft>
      <a:defRPr sz="2900" kern="1200">
        <a:solidFill>
          <a:schemeClr val="tx1"/>
        </a:solidFill>
        <a:latin typeface="Times New Roman" pitchFamily="27" charset="0"/>
        <a:ea typeface="+mn-ea"/>
        <a:cs typeface="+mn-cs"/>
      </a:defRPr>
    </a:lvl4pPr>
    <a:lvl5pPr marL="1828483" algn="l" rtl="0" fontAlgn="base">
      <a:spcBef>
        <a:spcPct val="0"/>
      </a:spcBef>
      <a:spcAft>
        <a:spcPct val="0"/>
      </a:spcAft>
      <a:defRPr sz="2900" kern="1200">
        <a:solidFill>
          <a:schemeClr val="tx1"/>
        </a:solidFill>
        <a:latin typeface="Times New Roman" pitchFamily="27" charset="0"/>
        <a:ea typeface="+mn-ea"/>
        <a:cs typeface="+mn-cs"/>
      </a:defRPr>
    </a:lvl5pPr>
    <a:lvl6pPr marL="2285605" algn="l" defTabSz="914241" rtl="0" eaLnBrk="1" latinLnBrk="0" hangingPunct="1">
      <a:defRPr sz="2900" kern="1200">
        <a:solidFill>
          <a:schemeClr val="tx1"/>
        </a:solidFill>
        <a:latin typeface="Times New Roman" pitchFamily="27" charset="0"/>
        <a:ea typeface="+mn-ea"/>
        <a:cs typeface="+mn-cs"/>
      </a:defRPr>
    </a:lvl6pPr>
    <a:lvl7pPr marL="2742724" algn="l" defTabSz="914241" rtl="0" eaLnBrk="1" latinLnBrk="0" hangingPunct="1">
      <a:defRPr sz="2900" kern="1200">
        <a:solidFill>
          <a:schemeClr val="tx1"/>
        </a:solidFill>
        <a:latin typeface="Times New Roman" pitchFamily="27" charset="0"/>
        <a:ea typeface="+mn-ea"/>
        <a:cs typeface="+mn-cs"/>
      </a:defRPr>
    </a:lvl7pPr>
    <a:lvl8pPr marL="3199846" algn="l" defTabSz="914241" rtl="0" eaLnBrk="1" latinLnBrk="0" hangingPunct="1">
      <a:defRPr sz="2900" kern="1200">
        <a:solidFill>
          <a:schemeClr val="tx1"/>
        </a:solidFill>
        <a:latin typeface="Times New Roman" pitchFamily="27" charset="0"/>
        <a:ea typeface="+mn-ea"/>
        <a:cs typeface="+mn-cs"/>
      </a:defRPr>
    </a:lvl8pPr>
    <a:lvl9pPr marL="3656968" algn="l" defTabSz="914241" rtl="0" eaLnBrk="1" latinLnBrk="0" hangingPunct="1">
      <a:defRPr sz="2900" kern="1200">
        <a:solidFill>
          <a:schemeClr val="tx1"/>
        </a:solidFill>
        <a:latin typeface="Times New Roman" pitchFamily="27" charset="0"/>
        <a:ea typeface="+mn-ea"/>
        <a:cs typeface="+mn-cs"/>
      </a:defRPr>
    </a:lvl9pPr>
  </p:defaultTextStyle>
  <p:extLst>
    <p:ext uri="{EFAFB233-063F-42B5-8137-9DF3F51BA10A}">
      <p15:sldGuideLst xmlns:p15="http://schemas.microsoft.com/office/powerpoint/2012/main" xmlns="">
        <p15:guide id="1" orient="horz" pos="7553">
          <p15:clr>
            <a:srgbClr val="A4A3A4"/>
          </p15:clr>
        </p15:guide>
        <p15:guide id="2" pos="1079">
          <p15:clr>
            <a:srgbClr val="A4A3A4"/>
          </p15:clr>
        </p15:guide>
        <p15:guide id="3" orient="horz" pos="7349">
          <p15:clr>
            <a:srgbClr val="A4A3A4"/>
          </p15:clr>
        </p15:guide>
        <p15:guide id="4" pos="10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3DE"/>
    <a:srgbClr val="87212E"/>
    <a:srgbClr val="000066"/>
    <a:srgbClr val="FF0000"/>
    <a:srgbClr val="663300"/>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23615" autoAdjust="0"/>
    <p:restoredTop sz="92435" autoAdjust="0"/>
  </p:normalViewPr>
  <p:slideViewPr>
    <p:cSldViewPr snapToGrid="0" showGuides="1">
      <p:cViewPr>
        <p:scale>
          <a:sx n="33" d="100"/>
          <a:sy n="33" d="100"/>
        </p:scale>
        <p:origin x="-416" y="2664"/>
      </p:cViewPr>
      <p:guideLst>
        <p:guide orient="horz" pos="7553"/>
        <p:guide orient="horz" pos="7349"/>
        <p:guide pos="1079"/>
        <p:guide pos="1057"/>
      </p:guideLst>
    </p:cSldViewPr>
  </p:slideViewPr>
  <p:outlineViewPr>
    <p:cViewPr>
      <p:scale>
        <a:sx n="33" d="100"/>
        <a:sy n="33" d="100"/>
      </p:scale>
      <p:origin x="0" y="0"/>
    </p:cViewPr>
  </p:outlineViewPr>
  <p:notesTextViewPr>
    <p:cViewPr>
      <p:scale>
        <a:sx n="100" d="100"/>
        <a:sy n="100" d="100"/>
      </p:scale>
      <p:origin x="0" y="1328"/>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handoutMaster" Target="handoutMasters/handoutMaster1.xml"/><Relationship Id="rId5" Type="http://schemas.openxmlformats.org/officeDocument/2006/relationships/printerSettings" Target="printerSettings/printerSettings1.bin"/><Relationship Id="rId6" Type="http://schemas.openxmlformats.org/officeDocument/2006/relationships/presProps" Target="presProps.xml"/><Relationship Id="rId7" Type="http://schemas.openxmlformats.org/officeDocument/2006/relationships/viewProps" Target="viewProps.xml"/><Relationship Id="rId8" Type="http://schemas.openxmlformats.org/officeDocument/2006/relationships/theme" Target="theme/theme1.xml"/><Relationship Id="rId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3" Type="http://schemas.microsoft.com/office/2011/relationships/chartStyle" Target="style1.xml"/><Relationship Id="rId4" Type="http://schemas.microsoft.com/office/2011/relationships/chartColorStyle" Target="colors1.xml"/><Relationship Id="rId1" Type="http://schemas.openxmlformats.org/officeDocument/2006/relationships/themeOverride" Target="../theme/themeOverride1.xml"/><Relationship Id="rId2" Type="http://schemas.openxmlformats.org/officeDocument/2006/relationships/package" Target="../embeddings/Microsoft_Excel_Sheet1.xlsx"/></Relationships>
</file>

<file path=ppt/charts/_rels/chart2.xml.rels><?xml version="1.0" encoding="UTF-8" standalone="yes"?>
<Relationships xmlns="http://schemas.openxmlformats.org/package/2006/relationships"><Relationship Id="rId3" Type="http://schemas.microsoft.com/office/2011/relationships/chartStyle" Target="style2.xml"/><Relationship Id="rId4" Type="http://schemas.microsoft.com/office/2011/relationships/chartColorStyle" Target="colors2.xml"/><Relationship Id="rId1" Type="http://schemas.openxmlformats.org/officeDocument/2006/relationships/themeOverride" Target="../theme/themeOverride2.xml"/><Relationship Id="rId2" Type="http://schemas.openxmlformats.org/officeDocument/2006/relationships/package" Target="../embeddings/Microsoft_Excel_Sheet2.xlsx"/></Relationships>
</file>

<file path=ppt/charts/_rels/chart3.xml.rels><?xml version="1.0" encoding="UTF-8" standalone="yes"?>
<Relationships xmlns="http://schemas.openxmlformats.org/package/2006/relationships"><Relationship Id="rId3" Type="http://schemas.microsoft.com/office/2011/relationships/chartStyle" Target="style3.xml"/><Relationship Id="rId4" Type="http://schemas.microsoft.com/office/2011/relationships/chartColorStyle" Target="colors3.xml"/><Relationship Id="rId1" Type="http://schemas.openxmlformats.org/officeDocument/2006/relationships/themeOverride" Target="../theme/themeOverride3.xml"/><Relationship Id="rId2"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3" Type="http://schemas.microsoft.com/office/2011/relationships/chartStyle" Target="style4.xml"/><Relationship Id="rId4" Type="http://schemas.microsoft.com/office/2011/relationships/chartColorStyle" Target="colors4.xml"/><Relationship Id="rId1" Type="http://schemas.openxmlformats.org/officeDocument/2006/relationships/themeOverride" Target="../theme/themeOverride4.xml"/><Relationship Id="rId2" Type="http://schemas.openxmlformats.org/officeDocument/2006/relationships/package" Target="../embeddings/Microsoft_Excel_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880" b="0" i="0" u="none" strike="noStrike" kern="1200" spc="0" baseline="0">
                <a:solidFill>
                  <a:schemeClr val="tx1">
                    <a:lumMod val="65000"/>
                    <a:lumOff val="35000"/>
                  </a:schemeClr>
                </a:solidFill>
                <a:latin typeface="+mn-lt"/>
                <a:ea typeface="+mn-ea"/>
                <a:cs typeface="+mn-cs"/>
              </a:defRPr>
            </a:pPr>
            <a:r>
              <a:rPr lang="en-US" sz="3200" b="1" dirty="0">
                <a:latin typeface="Times New Roman" panose="02020603050405020304" pitchFamily="18" charset="0"/>
                <a:cs typeface="Times New Roman" panose="02020603050405020304" pitchFamily="18" charset="0"/>
              </a:rPr>
              <a:t>Co-current and Counter-current Similarity</a:t>
            </a:r>
          </a:p>
        </c:rich>
      </c:tx>
      <c:layout>
        <c:manualLayout>
          <c:xMode val="edge"/>
          <c:yMode val="edge"/>
          <c:x val="0.191938962346246"/>
          <c:y val="0.013762035976346"/>
        </c:manualLayout>
      </c:layout>
      <c:overlay val="0"/>
      <c:spPr>
        <a:noFill/>
        <a:ln>
          <a:noFill/>
        </a:ln>
        <a:effectLst/>
      </c:spPr>
    </c:title>
    <c:autoTitleDeleted val="0"/>
    <c:plotArea>
      <c:layout>
        <c:manualLayout>
          <c:layoutTarget val="inner"/>
          <c:xMode val="edge"/>
          <c:yMode val="edge"/>
          <c:x val="0.143563955499469"/>
          <c:y val="0.123545552834544"/>
          <c:w val="0.792529351624652"/>
          <c:h val="0.584218861265054"/>
        </c:manualLayout>
      </c:layout>
      <c:scatterChart>
        <c:scatterStyle val="lineMarker"/>
        <c:varyColors val="0"/>
        <c:ser>
          <c:idx val="0"/>
          <c:order val="0"/>
          <c:tx>
            <c:v>Plate counter</c:v>
          </c:tx>
          <c:spPr>
            <a:ln w="31750" cap="rnd">
              <a:solidFill>
                <a:schemeClr val="accent1"/>
              </a:solidFill>
              <a:round/>
            </a:ln>
            <a:effectLst/>
          </c:spPr>
          <c:marker>
            <c:symbol val="circle"/>
            <c:size val="5"/>
            <c:spPr>
              <a:solidFill>
                <a:schemeClr val="accent1"/>
              </a:solidFill>
              <a:ln w="9525">
                <a:solidFill>
                  <a:schemeClr val="accent1"/>
                </a:solidFill>
              </a:ln>
              <a:effectLst/>
            </c:spPr>
          </c:marker>
          <c:errBars>
            <c:errDir val="y"/>
            <c:errBarType val="both"/>
            <c:errValType val="cust"/>
            <c:noEndCap val="0"/>
            <c:plus>
              <c:numRef>
                <c:f>(counterco!$D$5,counterco!$D$8,counterco!$D$11)</c:f>
                <c:numCache>
                  <c:formatCode>General</c:formatCode>
                  <c:ptCount val="3"/>
                  <c:pt idx="0">
                    <c:v>35.85434387699625</c:v>
                  </c:pt>
                  <c:pt idx="1">
                    <c:v>25.93018041387685</c:v>
                  </c:pt>
                  <c:pt idx="2">
                    <c:v>91.31465851194798</c:v>
                  </c:pt>
                </c:numCache>
              </c:numRef>
            </c:plus>
            <c:minus>
              <c:numRef>
                <c:f>(counterco!$D$5,counterco!$D$8,counterco!$D$11)</c:f>
                <c:numCache>
                  <c:formatCode>General</c:formatCode>
                  <c:ptCount val="3"/>
                  <c:pt idx="0">
                    <c:v>35.85434387699625</c:v>
                  </c:pt>
                  <c:pt idx="1">
                    <c:v>25.93018041387685</c:v>
                  </c:pt>
                  <c:pt idx="2">
                    <c:v>91.31465851194798</c:v>
                  </c:pt>
                </c:numCache>
              </c:numRef>
            </c:minus>
            <c:spPr>
              <a:noFill/>
              <a:ln w="9525" cap="flat" cmpd="sng" algn="ctr">
                <a:solidFill>
                  <a:schemeClr val="tx1">
                    <a:lumMod val="65000"/>
                    <a:lumOff val="35000"/>
                  </a:schemeClr>
                </a:solidFill>
                <a:round/>
              </a:ln>
              <a:effectLst/>
            </c:spPr>
          </c:errBars>
          <c:xVal>
            <c:numRef>
              <c:f>(counterco!$A$5,counterco!$A$8,counterco!$A$11)</c:f>
              <c:numCache>
                <c:formatCode>General</c:formatCode>
                <c:ptCount val="3"/>
                <c:pt idx="0">
                  <c:v>7073.55302630646</c:v>
                </c:pt>
                <c:pt idx="1">
                  <c:v>14147.10605261292</c:v>
                </c:pt>
                <c:pt idx="2">
                  <c:v>21220.65907891938</c:v>
                </c:pt>
              </c:numCache>
            </c:numRef>
          </c:xVal>
          <c:yVal>
            <c:numRef>
              <c:f>(counterco!$C$5,counterco!$C$8,counterco!$C$11)</c:f>
              <c:numCache>
                <c:formatCode>General</c:formatCode>
                <c:ptCount val="3"/>
                <c:pt idx="0">
                  <c:v>1843.856979250773</c:v>
                </c:pt>
                <c:pt idx="1">
                  <c:v>2549.98749283789</c:v>
                </c:pt>
                <c:pt idx="2">
                  <c:v>2753.017094008831</c:v>
                </c:pt>
              </c:numCache>
            </c:numRef>
          </c:yVal>
          <c:smooth val="0"/>
          <c:extLst xmlns:c16r2="http://schemas.microsoft.com/office/drawing/2015/06/chart">
            <c:ext xmlns:c16="http://schemas.microsoft.com/office/drawing/2014/chart" uri="{C3380CC4-5D6E-409C-BE32-E72D297353CC}">
              <c16:uniqueId val="{00000000-5F10-4EB1-8E32-9D75AE2F1C20}"/>
            </c:ext>
          </c:extLst>
        </c:ser>
        <c:ser>
          <c:idx val="2"/>
          <c:order val="1"/>
          <c:tx>
            <c:v>Tubular counter</c:v>
          </c:tx>
          <c:spPr>
            <a:ln w="31750" cap="rnd">
              <a:solidFill>
                <a:schemeClr val="accent3"/>
              </a:solidFill>
              <a:round/>
            </a:ln>
            <a:effectLst/>
          </c:spPr>
          <c:marker>
            <c:symbol val="circle"/>
            <c:size val="5"/>
            <c:spPr>
              <a:solidFill>
                <a:schemeClr val="accent3"/>
              </a:solidFill>
              <a:ln w="9525">
                <a:solidFill>
                  <a:schemeClr val="accent3"/>
                </a:solidFill>
              </a:ln>
              <a:effectLst/>
            </c:spPr>
          </c:marker>
          <c:errBars>
            <c:errDir val="y"/>
            <c:errBarType val="both"/>
            <c:errValType val="cust"/>
            <c:noEndCap val="0"/>
            <c:plus>
              <c:numRef>
                <c:f>(counterco!$K$5,counterco!$K$8,counterco!$K$11)</c:f>
                <c:numCache>
                  <c:formatCode>General</c:formatCode>
                  <c:ptCount val="3"/>
                  <c:pt idx="0">
                    <c:v>19.21240948714403</c:v>
                  </c:pt>
                  <c:pt idx="1">
                    <c:v>45.15625799087576</c:v>
                  </c:pt>
                  <c:pt idx="2">
                    <c:v>14.92963633684728</c:v>
                  </c:pt>
                </c:numCache>
              </c:numRef>
            </c:plus>
            <c:minus>
              <c:numRef>
                <c:f>(counterco!$K$5,counterco!$K$8,counterco!$K$11)</c:f>
                <c:numCache>
                  <c:formatCode>General</c:formatCode>
                  <c:ptCount val="3"/>
                  <c:pt idx="0">
                    <c:v>19.21240948714403</c:v>
                  </c:pt>
                  <c:pt idx="1">
                    <c:v>45.15625799087576</c:v>
                  </c:pt>
                  <c:pt idx="2">
                    <c:v>14.92963633684728</c:v>
                  </c:pt>
                </c:numCache>
              </c:numRef>
            </c:minus>
            <c:spPr>
              <a:noFill/>
              <a:ln w="9525" cap="flat" cmpd="sng" algn="ctr">
                <a:solidFill>
                  <a:schemeClr val="tx1">
                    <a:lumMod val="65000"/>
                    <a:lumOff val="35000"/>
                  </a:schemeClr>
                </a:solidFill>
                <a:round/>
              </a:ln>
              <a:effectLst/>
            </c:spPr>
          </c:errBars>
          <c:xVal>
            <c:numRef>
              <c:f>(counterco!$H$5,counterco!$H$8,counterco!$H$11)</c:f>
              <c:numCache>
                <c:formatCode>General</c:formatCode>
                <c:ptCount val="3"/>
                <c:pt idx="0">
                  <c:v>1192.171858366257</c:v>
                </c:pt>
                <c:pt idx="1">
                  <c:v>2384.343716732515</c:v>
                </c:pt>
                <c:pt idx="2">
                  <c:v>3576.515575098771</c:v>
                </c:pt>
              </c:numCache>
            </c:numRef>
          </c:xVal>
          <c:yVal>
            <c:numRef>
              <c:f>(counterco!$J$5,counterco!$J$8,counterco!$J$11)</c:f>
              <c:numCache>
                <c:formatCode>General</c:formatCode>
                <c:ptCount val="3"/>
                <c:pt idx="0">
                  <c:v>869.455269258408</c:v>
                </c:pt>
                <c:pt idx="1">
                  <c:v>1172.254737648734</c:v>
                </c:pt>
                <c:pt idx="2">
                  <c:v>1375.194939813992</c:v>
                </c:pt>
              </c:numCache>
            </c:numRef>
          </c:yVal>
          <c:smooth val="0"/>
          <c:extLst xmlns:c16r2="http://schemas.microsoft.com/office/drawing/2015/06/chart">
            <c:ext xmlns:c16="http://schemas.microsoft.com/office/drawing/2014/chart" uri="{C3380CC4-5D6E-409C-BE32-E72D297353CC}">
              <c16:uniqueId val="{00000001-5F10-4EB1-8E32-9D75AE2F1C20}"/>
            </c:ext>
          </c:extLst>
        </c:ser>
        <c:ser>
          <c:idx val="4"/>
          <c:order val="2"/>
          <c:tx>
            <c:v>Shell and Tube counter</c:v>
          </c:tx>
          <c:spPr>
            <a:ln w="31750" cap="rnd">
              <a:solidFill>
                <a:schemeClr val="accent5"/>
              </a:solidFill>
              <a:round/>
            </a:ln>
            <a:effectLst/>
          </c:spPr>
          <c:marker>
            <c:symbol val="circle"/>
            <c:size val="5"/>
            <c:spPr>
              <a:solidFill>
                <a:schemeClr val="accent5"/>
              </a:solidFill>
              <a:ln w="9525">
                <a:solidFill>
                  <a:schemeClr val="accent5"/>
                </a:solidFill>
              </a:ln>
              <a:effectLst/>
            </c:spPr>
          </c:marker>
          <c:errBars>
            <c:errDir val="y"/>
            <c:errBarType val="both"/>
            <c:errValType val="cust"/>
            <c:noEndCap val="0"/>
            <c:plus>
              <c:numRef>
                <c:f>(counterco!$R$5,counterco!$R$8,counterco!$R$11)</c:f>
                <c:numCache>
                  <c:formatCode>General</c:formatCode>
                  <c:ptCount val="3"/>
                  <c:pt idx="0">
                    <c:v>8.497068181716118</c:v>
                  </c:pt>
                  <c:pt idx="1">
                    <c:v>11.04318967723658</c:v>
                  </c:pt>
                  <c:pt idx="2">
                    <c:v>25.52853969578798</c:v>
                  </c:pt>
                </c:numCache>
              </c:numRef>
            </c:plus>
            <c:minus>
              <c:numRef>
                <c:f>(counterco!$R$5,counterco!$R$8,counterco!$R$11)</c:f>
                <c:numCache>
                  <c:formatCode>General</c:formatCode>
                  <c:ptCount val="3"/>
                  <c:pt idx="0">
                    <c:v>8.497068181716118</c:v>
                  </c:pt>
                  <c:pt idx="1">
                    <c:v>11.04318967723658</c:v>
                  </c:pt>
                  <c:pt idx="2">
                    <c:v>25.52853969578798</c:v>
                  </c:pt>
                </c:numCache>
              </c:numRef>
            </c:minus>
            <c:spPr>
              <a:noFill/>
              <a:ln w="9525" cap="flat" cmpd="sng" algn="ctr">
                <a:solidFill>
                  <a:schemeClr val="tx1">
                    <a:lumMod val="65000"/>
                    <a:lumOff val="35000"/>
                  </a:schemeClr>
                </a:solidFill>
                <a:round/>
              </a:ln>
              <a:effectLst/>
            </c:spPr>
          </c:errBars>
          <c:xVal>
            <c:numRef>
              <c:f>(counterco!$O$5,counterco!$O$8,counterco!$O$11)</c:f>
              <c:numCache>
                <c:formatCode>General</c:formatCode>
                <c:ptCount val="3"/>
                <c:pt idx="0">
                  <c:v>588.6451894291089</c:v>
                </c:pt>
                <c:pt idx="1">
                  <c:v>1177.290378858218</c:v>
                </c:pt>
                <c:pt idx="2">
                  <c:v>1765.935568287327</c:v>
                </c:pt>
              </c:numCache>
            </c:numRef>
          </c:xVal>
          <c:yVal>
            <c:numRef>
              <c:f>(counterco!$Q$5,counterco!$Q$8,counterco!$Q$11)</c:f>
              <c:numCache>
                <c:formatCode>General</c:formatCode>
                <c:ptCount val="3"/>
                <c:pt idx="0">
                  <c:v>820.5269658939352</c:v>
                </c:pt>
                <c:pt idx="1">
                  <c:v>1021.102043207186</c:v>
                </c:pt>
                <c:pt idx="2">
                  <c:v>1212.961938047703</c:v>
                </c:pt>
              </c:numCache>
            </c:numRef>
          </c:yVal>
          <c:smooth val="0"/>
          <c:extLst xmlns:c16r2="http://schemas.microsoft.com/office/drawing/2015/06/chart">
            <c:ext xmlns:c16="http://schemas.microsoft.com/office/drawing/2014/chart" uri="{C3380CC4-5D6E-409C-BE32-E72D297353CC}">
              <c16:uniqueId val="{00000002-5F10-4EB1-8E32-9D75AE2F1C20}"/>
            </c:ext>
          </c:extLst>
        </c:ser>
        <c:ser>
          <c:idx val="1"/>
          <c:order val="3"/>
          <c:tx>
            <c:v>Plate co</c:v>
          </c:tx>
          <c:spPr>
            <a:ln w="31750" cap="rnd">
              <a:solidFill>
                <a:schemeClr val="accent2"/>
              </a:solidFill>
              <a:round/>
            </a:ln>
            <a:effectLst/>
          </c:spPr>
          <c:marker>
            <c:symbol val="circle"/>
            <c:size val="5"/>
            <c:spPr>
              <a:solidFill>
                <a:schemeClr val="accent2"/>
              </a:solidFill>
              <a:ln w="9525">
                <a:solidFill>
                  <a:schemeClr val="accent2"/>
                </a:solidFill>
              </a:ln>
              <a:effectLst/>
            </c:spPr>
          </c:marker>
          <c:errBars>
            <c:errDir val="y"/>
            <c:errBarType val="both"/>
            <c:errValType val="cust"/>
            <c:noEndCap val="0"/>
            <c:plus>
              <c:numRef>
                <c:f>(counterco!$G$5,counterco!$G$8,counterco!$G$11)</c:f>
                <c:numCache>
                  <c:formatCode>General</c:formatCode>
                  <c:ptCount val="3"/>
                  <c:pt idx="0">
                    <c:v>10.8163712289486</c:v>
                  </c:pt>
                  <c:pt idx="1">
                    <c:v>13.75725598244954</c:v>
                  </c:pt>
                  <c:pt idx="2">
                    <c:v>67.6148173369412</c:v>
                  </c:pt>
                </c:numCache>
              </c:numRef>
            </c:plus>
            <c:minus>
              <c:numRef>
                <c:f>(counterco!$G$5,counterco!$G$8,counterco!$G$11)</c:f>
                <c:numCache>
                  <c:formatCode>General</c:formatCode>
                  <c:ptCount val="3"/>
                  <c:pt idx="0">
                    <c:v>10.8163712289486</c:v>
                  </c:pt>
                  <c:pt idx="1">
                    <c:v>13.75725598244954</c:v>
                  </c:pt>
                  <c:pt idx="2">
                    <c:v>67.6148173369412</c:v>
                  </c:pt>
                </c:numCache>
              </c:numRef>
            </c:minus>
            <c:spPr>
              <a:noFill/>
              <a:ln w="9525" cap="flat" cmpd="sng" algn="ctr">
                <a:solidFill>
                  <a:schemeClr val="tx1">
                    <a:lumMod val="65000"/>
                    <a:lumOff val="35000"/>
                  </a:schemeClr>
                </a:solidFill>
                <a:round/>
              </a:ln>
              <a:effectLst/>
            </c:spPr>
          </c:errBars>
          <c:xVal>
            <c:numRef>
              <c:f>(counterco!$A$5,counterco!$A$8,counterco!$A$11)</c:f>
              <c:numCache>
                <c:formatCode>General</c:formatCode>
                <c:ptCount val="3"/>
                <c:pt idx="0">
                  <c:v>7073.55302630646</c:v>
                </c:pt>
                <c:pt idx="1">
                  <c:v>14147.10605261292</c:v>
                </c:pt>
                <c:pt idx="2">
                  <c:v>21220.65907891938</c:v>
                </c:pt>
              </c:numCache>
            </c:numRef>
          </c:xVal>
          <c:yVal>
            <c:numRef>
              <c:f>(counterco!$F$5,counterco!$F$8,counterco!$F$11)</c:f>
              <c:numCache>
                <c:formatCode>General</c:formatCode>
                <c:ptCount val="3"/>
                <c:pt idx="0">
                  <c:v>1811.18019033055</c:v>
                </c:pt>
                <c:pt idx="1">
                  <c:v>2573.162724627415</c:v>
                </c:pt>
                <c:pt idx="2">
                  <c:v>2661.91103836464</c:v>
                </c:pt>
              </c:numCache>
            </c:numRef>
          </c:yVal>
          <c:smooth val="0"/>
          <c:extLst xmlns:c16r2="http://schemas.microsoft.com/office/drawing/2015/06/chart">
            <c:ext xmlns:c16="http://schemas.microsoft.com/office/drawing/2014/chart" uri="{C3380CC4-5D6E-409C-BE32-E72D297353CC}">
              <c16:uniqueId val="{00000003-5F10-4EB1-8E32-9D75AE2F1C20}"/>
            </c:ext>
          </c:extLst>
        </c:ser>
        <c:ser>
          <c:idx val="3"/>
          <c:order val="4"/>
          <c:tx>
            <c:v>Tubular co</c:v>
          </c:tx>
          <c:spPr>
            <a:ln w="31750" cap="rnd">
              <a:solidFill>
                <a:schemeClr val="accent4"/>
              </a:solidFill>
              <a:round/>
            </a:ln>
            <a:effectLst/>
          </c:spPr>
          <c:marker>
            <c:symbol val="circle"/>
            <c:size val="5"/>
            <c:spPr>
              <a:solidFill>
                <a:schemeClr val="accent4"/>
              </a:solidFill>
              <a:ln w="9525">
                <a:solidFill>
                  <a:schemeClr val="accent4"/>
                </a:solidFill>
              </a:ln>
              <a:effectLst/>
            </c:spPr>
          </c:marker>
          <c:errBars>
            <c:errDir val="y"/>
            <c:errBarType val="both"/>
            <c:errValType val="cust"/>
            <c:noEndCap val="0"/>
            <c:plus>
              <c:numRef>
                <c:f>(counterco!$N$5,counterco!$N$8,counterco!$N$11)</c:f>
                <c:numCache>
                  <c:formatCode>General</c:formatCode>
                  <c:ptCount val="3"/>
                  <c:pt idx="0">
                    <c:v>17.36677468000745</c:v>
                  </c:pt>
                  <c:pt idx="1">
                    <c:v>34.99870146070907</c:v>
                  </c:pt>
                  <c:pt idx="2">
                    <c:v>16.11434951668967</c:v>
                  </c:pt>
                </c:numCache>
              </c:numRef>
            </c:plus>
            <c:minus>
              <c:numRef>
                <c:f>(counterco!$N$5,counterco!$N$8,counterco!$N$11)</c:f>
                <c:numCache>
                  <c:formatCode>General</c:formatCode>
                  <c:ptCount val="3"/>
                  <c:pt idx="0">
                    <c:v>17.36677468000745</c:v>
                  </c:pt>
                  <c:pt idx="1">
                    <c:v>34.99870146070907</c:v>
                  </c:pt>
                  <c:pt idx="2">
                    <c:v>16.11434951668967</c:v>
                  </c:pt>
                </c:numCache>
              </c:numRef>
            </c:minus>
            <c:spPr>
              <a:noFill/>
              <a:ln w="9525" cap="flat" cmpd="sng" algn="ctr">
                <a:solidFill>
                  <a:schemeClr val="tx1">
                    <a:lumMod val="65000"/>
                    <a:lumOff val="35000"/>
                  </a:schemeClr>
                </a:solidFill>
                <a:round/>
              </a:ln>
              <a:effectLst/>
            </c:spPr>
          </c:errBars>
          <c:xVal>
            <c:numRef>
              <c:f>(counterco!$H$5,counterco!$H$8,counterco!$H$11)</c:f>
              <c:numCache>
                <c:formatCode>General</c:formatCode>
                <c:ptCount val="3"/>
                <c:pt idx="0">
                  <c:v>1192.171858366257</c:v>
                </c:pt>
                <c:pt idx="1">
                  <c:v>2384.343716732515</c:v>
                </c:pt>
                <c:pt idx="2">
                  <c:v>3576.515575098771</c:v>
                </c:pt>
              </c:numCache>
            </c:numRef>
          </c:xVal>
          <c:yVal>
            <c:numRef>
              <c:f>(counterco!$M$5,counterco!$M$8,counterco!$M$11)</c:f>
              <c:numCache>
                <c:formatCode>General</c:formatCode>
                <c:ptCount val="3"/>
                <c:pt idx="0">
                  <c:v>842.3300224757313</c:v>
                </c:pt>
                <c:pt idx="1">
                  <c:v>1315.110177547879</c:v>
                </c:pt>
                <c:pt idx="2">
                  <c:v>1488.510603216401</c:v>
                </c:pt>
              </c:numCache>
            </c:numRef>
          </c:yVal>
          <c:smooth val="0"/>
          <c:extLst xmlns:c16r2="http://schemas.microsoft.com/office/drawing/2015/06/chart">
            <c:ext xmlns:c16="http://schemas.microsoft.com/office/drawing/2014/chart" uri="{C3380CC4-5D6E-409C-BE32-E72D297353CC}">
              <c16:uniqueId val="{00000004-5F10-4EB1-8E32-9D75AE2F1C20}"/>
            </c:ext>
          </c:extLst>
        </c:ser>
        <c:ser>
          <c:idx val="5"/>
          <c:order val="5"/>
          <c:tx>
            <c:v>Shell and Tube co</c:v>
          </c:tx>
          <c:spPr>
            <a:ln w="31750" cap="rnd">
              <a:solidFill>
                <a:schemeClr val="accent6"/>
              </a:solidFill>
              <a:round/>
            </a:ln>
            <a:effectLst/>
          </c:spPr>
          <c:marker>
            <c:symbol val="circle"/>
            <c:size val="5"/>
            <c:spPr>
              <a:solidFill>
                <a:schemeClr val="accent6"/>
              </a:solidFill>
              <a:ln w="9525">
                <a:solidFill>
                  <a:schemeClr val="accent6"/>
                </a:solidFill>
              </a:ln>
              <a:effectLst/>
            </c:spPr>
          </c:marker>
          <c:errBars>
            <c:errDir val="y"/>
            <c:errBarType val="both"/>
            <c:errValType val="cust"/>
            <c:noEndCap val="0"/>
            <c:plus>
              <c:numRef>
                <c:f>(counterco!$U$5,counterco!$U$8,counterco!$U$11)</c:f>
                <c:numCache>
                  <c:formatCode>General</c:formatCode>
                  <c:ptCount val="3"/>
                  <c:pt idx="0">
                    <c:v>25.7767968336092</c:v>
                  </c:pt>
                  <c:pt idx="1">
                    <c:v>14.05185164211404</c:v>
                  </c:pt>
                  <c:pt idx="2">
                    <c:v>15.29211985485504</c:v>
                  </c:pt>
                </c:numCache>
              </c:numRef>
            </c:plus>
            <c:minus>
              <c:numRef>
                <c:f>(counterco!$U$5,counterco!$U$8,counterco!$U$11)</c:f>
                <c:numCache>
                  <c:formatCode>General</c:formatCode>
                  <c:ptCount val="3"/>
                  <c:pt idx="0">
                    <c:v>25.7767968336092</c:v>
                  </c:pt>
                  <c:pt idx="1">
                    <c:v>14.05185164211404</c:v>
                  </c:pt>
                  <c:pt idx="2">
                    <c:v>15.29211985485504</c:v>
                  </c:pt>
                </c:numCache>
              </c:numRef>
            </c:minus>
            <c:spPr>
              <a:noFill/>
              <a:ln w="9525" cap="flat" cmpd="sng" algn="ctr">
                <a:solidFill>
                  <a:schemeClr val="tx1">
                    <a:lumMod val="65000"/>
                    <a:lumOff val="35000"/>
                  </a:schemeClr>
                </a:solidFill>
                <a:round/>
              </a:ln>
              <a:effectLst/>
            </c:spPr>
          </c:errBars>
          <c:xVal>
            <c:numRef>
              <c:f>(counterco!$O$5,counterco!$O$8,counterco!$O$11)</c:f>
              <c:numCache>
                <c:formatCode>General</c:formatCode>
                <c:ptCount val="3"/>
                <c:pt idx="0">
                  <c:v>588.6451894291089</c:v>
                </c:pt>
                <c:pt idx="1">
                  <c:v>1177.290378858218</c:v>
                </c:pt>
                <c:pt idx="2">
                  <c:v>1765.935568287327</c:v>
                </c:pt>
              </c:numCache>
            </c:numRef>
          </c:xVal>
          <c:yVal>
            <c:numRef>
              <c:f>(counterco!$T$5,counterco!$T$8,counterco!$T$11)</c:f>
              <c:numCache>
                <c:formatCode>General</c:formatCode>
                <c:ptCount val="3"/>
                <c:pt idx="0">
                  <c:v>837.9288340976733</c:v>
                </c:pt>
                <c:pt idx="1">
                  <c:v>1182.513518523836</c:v>
                </c:pt>
                <c:pt idx="2">
                  <c:v>1352.240216196086</c:v>
                </c:pt>
              </c:numCache>
            </c:numRef>
          </c:yVal>
          <c:smooth val="0"/>
          <c:extLst xmlns:c16r2="http://schemas.microsoft.com/office/drawing/2015/06/chart">
            <c:ext xmlns:c16="http://schemas.microsoft.com/office/drawing/2014/chart" uri="{C3380CC4-5D6E-409C-BE32-E72D297353CC}">
              <c16:uniqueId val="{00000005-5F10-4EB1-8E32-9D75AE2F1C20}"/>
            </c:ext>
          </c:extLst>
        </c:ser>
        <c:dLbls>
          <c:showLegendKey val="0"/>
          <c:showVal val="0"/>
          <c:showCatName val="0"/>
          <c:showSerName val="0"/>
          <c:showPercent val="0"/>
          <c:showBubbleSize val="0"/>
        </c:dLbls>
        <c:axId val="2124669352"/>
        <c:axId val="2096462648"/>
      </c:scatterChart>
      <c:valAx>
        <c:axId val="2124669352"/>
        <c:scaling>
          <c:orientation val="minMax"/>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a:t>Re(hot  stream)</a:t>
                </a:r>
              </a:p>
            </c:rich>
          </c:tx>
          <c:layout>
            <c:manualLayout>
              <c:xMode val="edge"/>
              <c:yMode val="edge"/>
              <c:x val="0.433981729283679"/>
              <c:y val="0.779753074243869"/>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96462648"/>
        <c:crosses val="autoZero"/>
        <c:crossBetween val="midCat"/>
        <c:majorUnit val="5000.0"/>
      </c:valAx>
      <c:valAx>
        <c:axId val="2096462648"/>
        <c:scaling>
          <c:orientation val="minMax"/>
          <c:min val="500.0"/>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dirty="0"/>
                  <a:t>U (W/m</a:t>
                </a:r>
                <a:r>
                  <a:rPr lang="en-US" dirty="0">
                    <a:latin typeface="Times New Roman" panose="02020603050405020304" pitchFamily="18" charset="0"/>
                    <a:cs typeface="Times New Roman" panose="02020603050405020304" pitchFamily="18" charset="0"/>
                  </a:rPr>
                  <a:t>²</a:t>
                </a:r>
                <a:r>
                  <a:rPr lang="en-US" dirty="0"/>
                  <a:t>K)</a:t>
                </a:r>
              </a:p>
            </c:rich>
          </c:tx>
          <c:layout>
            <c:manualLayout>
              <c:xMode val="edge"/>
              <c:yMode val="edge"/>
              <c:x val="0.0167270213122836"/>
              <c:y val="0.288556022905925"/>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24669352"/>
        <c:crosses val="autoZero"/>
        <c:crossBetween val="midCat"/>
      </c:valAx>
      <c:spPr>
        <a:noFill/>
        <a:ln>
          <a:noFill/>
        </a:ln>
        <a:effectLst/>
      </c:spPr>
    </c:plotArea>
    <c:legend>
      <c:legendPos val="r"/>
      <c:layout>
        <c:manualLayout>
          <c:xMode val="edge"/>
          <c:yMode val="edge"/>
          <c:x val="0.0040601118203815"/>
          <c:y val="0.865332758596221"/>
          <c:w val="0.981167048771853"/>
          <c:h val="0.127294343478126"/>
        </c:manualLayout>
      </c:layout>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2400"/>
      </a:pPr>
      <a:endParaRPr lang="en-US"/>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ctr">
              <a:defRPr sz="2880" b="0" i="0" u="none" strike="noStrike" kern="1200" spc="0" baseline="0">
                <a:solidFill>
                  <a:schemeClr val="tx1">
                    <a:lumMod val="65000"/>
                    <a:lumOff val="35000"/>
                  </a:schemeClr>
                </a:solidFill>
                <a:latin typeface="+mn-lt"/>
                <a:ea typeface="+mn-ea"/>
                <a:cs typeface="+mn-cs"/>
              </a:defRPr>
            </a:pPr>
            <a:r>
              <a:rPr lang="en-US" b="1" dirty="0">
                <a:latin typeface="Times New Roman" panose="02020603050405020304" pitchFamily="18" charset="0"/>
                <a:cs typeface="Times New Roman" panose="02020603050405020304" pitchFamily="18" charset="0"/>
              </a:rPr>
              <a:t>Tubular Heat Exchanger</a:t>
            </a:r>
          </a:p>
        </c:rich>
      </c:tx>
      <c:layout>
        <c:manualLayout>
          <c:xMode val="edge"/>
          <c:yMode val="edge"/>
          <c:x val="0.435172654633779"/>
          <c:y val="0.0375624460442169"/>
        </c:manualLayout>
      </c:layout>
      <c:overlay val="0"/>
      <c:spPr>
        <a:noFill/>
        <a:ln>
          <a:noFill/>
        </a:ln>
        <a:effectLst/>
      </c:spPr>
    </c:title>
    <c:autoTitleDeleted val="0"/>
    <c:plotArea>
      <c:layout>
        <c:manualLayout>
          <c:layoutTarget val="inner"/>
          <c:xMode val="edge"/>
          <c:yMode val="edge"/>
          <c:x val="0.263690731833671"/>
          <c:y val="0.185682460424154"/>
          <c:w val="0.651642413547021"/>
          <c:h val="0.630084370229665"/>
        </c:manualLayout>
      </c:layout>
      <c:scatterChart>
        <c:scatterStyle val="lineMarker"/>
        <c:varyColors val="0"/>
        <c:ser>
          <c:idx val="0"/>
          <c:order val="0"/>
          <c:tx>
            <c:v>Re(cold) low</c:v>
          </c:tx>
          <c:spPr>
            <a:ln w="25400" cap="rnd">
              <a:solidFill>
                <a:schemeClr val="accent1"/>
              </a:solidFill>
              <a:round/>
            </a:ln>
            <a:effectLst/>
          </c:spPr>
          <c:marker>
            <c:symbol val="circle"/>
            <c:size val="5"/>
            <c:spPr>
              <a:solidFill>
                <a:schemeClr val="accent1"/>
              </a:solidFill>
              <a:ln w="9525">
                <a:solidFill>
                  <a:schemeClr val="accent1"/>
                </a:solidFill>
              </a:ln>
              <a:effectLst/>
            </c:spPr>
          </c:marker>
          <c:xVal>
            <c:numRef>
              <c:f>TubularREG!$T$2:$T$31</c:f>
              <c:numCache>
                <c:formatCode>General</c:formatCode>
                <c:ptCount val="30"/>
                <c:pt idx="0">
                  <c:v>2384.343716732515</c:v>
                </c:pt>
                <c:pt idx="1">
                  <c:v>2384.343716732515</c:v>
                </c:pt>
                <c:pt idx="2">
                  <c:v>2384.343716732515</c:v>
                </c:pt>
                <c:pt idx="3">
                  <c:v>2384.343716732515</c:v>
                </c:pt>
                <c:pt idx="4">
                  <c:v>2384.343716732515</c:v>
                </c:pt>
                <c:pt idx="5">
                  <c:v>2384.343716732515</c:v>
                </c:pt>
                <c:pt idx="6">
                  <c:v>2384.343716732515</c:v>
                </c:pt>
                <c:pt idx="7">
                  <c:v>2384.343716732515</c:v>
                </c:pt>
                <c:pt idx="8">
                  <c:v>2384.343716732515</c:v>
                </c:pt>
                <c:pt idx="9">
                  <c:v>1192.171858366257</c:v>
                </c:pt>
                <c:pt idx="10">
                  <c:v>3576.515575098771</c:v>
                </c:pt>
                <c:pt idx="11">
                  <c:v>1192.171858366257</c:v>
                </c:pt>
                <c:pt idx="12">
                  <c:v>3576.515575098771</c:v>
                </c:pt>
                <c:pt idx="13">
                  <c:v>1192.171858366257</c:v>
                </c:pt>
                <c:pt idx="14">
                  <c:v>3576.515575098771</c:v>
                </c:pt>
                <c:pt idx="15">
                  <c:v>2384.343716732515</c:v>
                </c:pt>
                <c:pt idx="16">
                  <c:v>2384.343716732515</c:v>
                </c:pt>
                <c:pt idx="17">
                  <c:v>2384.343716732515</c:v>
                </c:pt>
                <c:pt idx="18">
                  <c:v>2384.343716732515</c:v>
                </c:pt>
                <c:pt idx="19">
                  <c:v>2384.343716732515</c:v>
                </c:pt>
                <c:pt idx="20">
                  <c:v>2384.343716732515</c:v>
                </c:pt>
                <c:pt idx="21">
                  <c:v>2384.343716732515</c:v>
                </c:pt>
                <c:pt idx="22">
                  <c:v>2384.343716732515</c:v>
                </c:pt>
                <c:pt idx="23">
                  <c:v>2384.343716732515</c:v>
                </c:pt>
                <c:pt idx="24">
                  <c:v>1192.171858366257</c:v>
                </c:pt>
                <c:pt idx="25">
                  <c:v>3576.515575098771</c:v>
                </c:pt>
                <c:pt idx="26">
                  <c:v>1192.171858366257</c:v>
                </c:pt>
                <c:pt idx="27">
                  <c:v>3576.515575098771</c:v>
                </c:pt>
                <c:pt idx="28">
                  <c:v>1192.171858366257</c:v>
                </c:pt>
                <c:pt idx="29">
                  <c:v>3576.515575098771</c:v>
                </c:pt>
              </c:numCache>
            </c:numRef>
          </c:xVal>
          <c:yVal>
            <c:numRef>
              <c:f>TubularREG!$U$2:$U$31</c:f>
              <c:numCache>
                <c:formatCode>General</c:formatCode>
                <c:ptCount val="30"/>
                <c:pt idx="0">
                  <c:v>1029.395971140164</c:v>
                </c:pt>
                <c:pt idx="1">
                  <c:v>1029.395971140164</c:v>
                </c:pt>
                <c:pt idx="2">
                  <c:v>1029.395971140164</c:v>
                </c:pt>
                <c:pt idx="3">
                  <c:v>1029.395971140164</c:v>
                </c:pt>
                <c:pt idx="4">
                  <c:v>1029.395971140164</c:v>
                </c:pt>
                <c:pt idx="5">
                  <c:v>1029.395971140164</c:v>
                </c:pt>
                <c:pt idx="6">
                  <c:v>1029.395971140164</c:v>
                </c:pt>
                <c:pt idx="7">
                  <c:v>1029.395971140164</c:v>
                </c:pt>
                <c:pt idx="8">
                  <c:v>1029.395971140164</c:v>
                </c:pt>
                <c:pt idx="9">
                  <c:v>741.4159083161003</c:v>
                </c:pt>
                <c:pt idx="10">
                  <c:v>1317.376033964227</c:v>
                </c:pt>
                <c:pt idx="11">
                  <c:v>741.4159083161003</c:v>
                </c:pt>
                <c:pt idx="12">
                  <c:v>1317.376033964227</c:v>
                </c:pt>
                <c:pt idx="13">
                  <c:v>741.4159083161003</c:v>
                </c:pt>
                <c:pt idx="14">
                  <c:v>1317.376033964227</c:v>
                </c:pt>
                <c:pt idx="15">
                  <c:v>1029.395971140164</c:v>
                </c:pt>
                <c:pt idx="16">
                  <c:v>1029.395971140164</c:v>
                </c:pt>
                <c:pt idx="17">
                  <c:v>1029.395971140164</c:v>
                </c:pt>
                <c:pt idx="18">
                  <c:v>1029.395971140164</c:v>
                </c:pt>
                <c:pt idx="19">
                  <c:v>1029.395971140164</c:v>
                </c:pt>
                <c:pt idx="20">
                  <c:v>1029.395971140164</c:v>
                </c:pt>
                <c:pt idx="21">
                  <c:v>1029.395971140164</c:v>
                </c:pt>
                <c:pt idx="22">
                  <c:v>1029.395971140164</c:v>
                </c:pt>
                <c:pt idx="23">
                  <c:v>1029.395971140164</c:v>
                </c:pt>
                <c:pt idx="24">
                  <c:v>741.4159083161003</c:v>
                </c:pt>
                <c:pt idx="25">
                  <c:v>1317.376033964227</c:v>
                </c:pt>
                <c:pt idx="26">
                  <c:v>741.4159083161003</c:v>
                </c:pt>
                <c:pt idx="27">
                  <c:v>1317.376033964227</c:v>
                </c:pt>
                <c:pt idx="28">
                  <c:v>741.4159083161003</c:v>
                </c:pt>
                <c:pt idx="29">
                  <c:v>1317.376033964227</c:v>
                </c:pt>
              </c:numCache>
            </c:numRef>
          </c:yVal>
          <c:smooth val="0"/>
          <c:extLst xmlns:c16r2="http://schemas.microsoft.com/office/drawing/2015/06/chart">
            <c:ext xmlns:c16="http://schemas.microsoft.com/office/drawing/2014/chart" uri="{C3380CC4-5D6E-409C-BE32-E72D297353CC}">
              <c16:uniqueId val="{00000000-717D-4CF0-BDAC-0BC1BE984051}"/>
            </c:ext>
          </c:extLst>
        </c:ser>
        <c:ser>
          <c:idx val="1"/>
          <c:order val="1"/>
          <c:tx>
            <c:v>Re(cold) mid</c:v>
          </c:tx>
          <c:spPr>
            <a:ln w="25400" cap="rnd">
              <a:solidFill>
                <a:schemeClr val="accent2"/>
              </a:solidFill>
              <a:round/>
            </a:ln>
            <a:effectLst/>
          </c:spPr>
          <c:marker>
            <c:symbol val="circle"/>
            <c:size val="5"/>
            <c:spPr>
              <a:solidFill>
                <a:schemeClr val="accent2"/>
              </a:solidFill>
              <a:ln w="9525">
                <a:solidFill>
                  <a:schemeClr val="accent2"/>
                </a:solidFill>
              </a:ln>
              <a:effectLst/>
            </c:spPr>
          </c:marker>
          <c:xVal>
            <c:numRef>
              <c:f>TubularREG!$T$2:$T$31</c:f>
              <c:numCache>
                <c:formatCode>General</c:formatCode>
                <c:ptCount val="30"/>
                <c:pt idx="0">
                  <c:v>2384.343716732515</c:v>
                </c:pt>
                <c:pt idx="1">
                  <c:v>2384.343716732515</c:v>
                </c:pt>
                <c:pt idx="2">
                  <c:v>2384.343716732515</c:v>
                </c:pt>
                <c:pt idx="3">
                  <c:v>2384.343716732515</c:v>
                </c:pt>
                <c:pt idx="4">
                  <c:v>2384.343716732515</c:v>
                </c:pt>
                <c:pt idx="5">
                  <c:v>2384.343716732515</c:v>
                </c:pt>
                <c:pt idx="6">
                  <c:v>2384.343716732515</c:v>
                </c:pt>
                <c:pt idx="7">
                  <c:v>2384.343716732515</c:v>
                </c:pt>
                <c:pt idx="8">
                  <c:v>2384.343716732515</c:v>
                </c:pt>
                <c:pt idx="9">
                  <c:v>1192.171858366257</c:v>
                </c:pt>
                <c:pt idx="10">
                  <c:v>3576.515575098771</c:v>
                </c:pt>
                <c:pt idx="11">
                  <c:v>1192.171858366257</c:v>
                </c:pt>
                <c:pt idx="12">
                  <c:v>3576.515575098771</c:v>
                </c:pt>
                <c:pt idx="13">
                  <c:v>1192.171858366257</c:v>
                </c:pt>
                <c:pt idx="14">
                  <c:v>3576.515575098771</c:v>
                </c:pt>
                <c:pt idx="15">
                  <c:v>2384.343716732515</c:v>
                </c:pt>
                <c:pt idx="16">
                  <c:v>2384.343716732515</c:v>
                </c:pt>
                <c:pt idx="17">
                  <c:v>2384.343716732515</c:v>
                </c:pt>
                <c:pt idx="18">
                  <c:v>2384.343716732515</c:v>
                </c:pt>
                <c:pt idx="19">
                  <c:v>2384.343716732515</c:v>
                </c:pt>
                <c:pt idx="20">
                  <c:v>2384.343716732515</c:v>
                </c:pt>
                <c:pt idx="21">
                  <c:v>2384.343716732515</c:v>
                </c:pt>
                <c:pt idx="22">
                  <c:v>2384.343716732515</c:v>
                </c:pt>
                <c:pt idx="23">
                  <c:v>2384.343716732515</c:v>
                </c:pt>
                <c:pt idx="24">
                  <c:v>1192.171858366257</c:v>
                </c:pt>
                <c:pt idx="25">
                  <c:v>3576.515575098771</c:v>
                </c:pt>
                <c:pt idx="26">
                  <c:v>1192.171858366257</c:v>
                </c:pt>
                <c:pt idx="27">
                  <c:v>3576.515575098771</c:v>
                </c:pt>
                <c:pt idx="28">
                  <c:v>1192.171858366257</c:v>
                </c:pt>
                <c:pt idx="29">
                  <c:v>3576.515575098771</c:v>
                </c:pt>
              </c:numCache>
            </c:numRef>
          </c:xVal>
          <c:yVal>
            <c:numRef>
              <c:f>TubularREG!$V$2:$V$31</c:f>
              <c:numCache>
                <c:formatCode>General</c:formatCode>
                <c:ptCount val="30"/>
                <c:pt idx="0">
                  <c:v>1208.87834623346</c:v>
                </c:pt>
                <c:pt idx="1">
                  <c:v>1208.87834623346</c:v>
                </c:pt>
                <c:pt idx="2">
                  <c:v>1208.87834623346</c:v>
                </c:pt>
                <c:pt idx="3">
                  <c:v>1208.87834623346</c:v>
                </c:pt>
                <c:pt idx="4">
                  <c:v>1208.87834623346</c:v>
                </c:pt>
                <c:pt idx="5">
                  <c:v>1208.87834623346</c:v>
                </c:pt>
                <c:pt idx="6">
                  <c:v>1208.87834623346</c:v>
                </c:pt>
                <c:pt idx="7">
                  <c:v>1208.87834623346</c:v>
                </c:pt>
                <c:pt idx="8">
                  <c:v>1208.87834623346</c:v>
                </c:pt>
                <c:pt idx="9">
                  <c:v>920.8982834093965</c:v>
                </c:pt>
                <c:pt idx="10">
                  <c:v>1496.858409057523</c:v>
                </c:pt>
                <c:pt idx="11">
                  <c:v>920.8982834093965</c:v>
                </c:pt>
                <c:pt idx="12">
                  <c:v>1496.858409057523</c:v>
                </c:pt>
                <c:pt idx="13">
                  <c:v>920.8982834093965</c:v>
                </c:pt>
                <c:pt idx="14">
                  <c:v>1496.858409057523</c:v>
                </c:pt>
                <c:pt idx="15">
                  <c:v>1208.87834623346</c:v>
                </c:pt>
                <c:pt idx="16">
                  <c:v>1208.87834623346</c:v>
                </c:pt>
                <c:pt idx="17">
                  <c:v>1208.87834623346</c:v>
                </c:pt>
                <c:pt idx="18">
                  <c:v>1208.87834623346</c:v>
                </c:pt>
                <c:pt idx="19">
                  <c:v>1208.87834623346</c:v>
                </c:pt>
                <c:pt idx="20">
                  <c:v>1208.87834623346</c:v>
                </c:pt>
                <c:pt idx="21">
                  <c:v>1208.87834623346</c:v>
                </c:pt>
                <c:pt idx="22">
                  <c:v>1208.87834623346</c:v>
                </c:pt>
                <c:pt idx="23">
                  <c:v>1208.87834623346</c:v>
                </c:pt>
                <c:pt idx="24">
                  <c:v>920.8982834093965</c:v>
                </c:pt>
                <c:pt idx="25">
                  <c:v>1496.858409057523</c:v>
                </c:pt>
                <c:pt idx="26">
                  <c:v>920.8982834093965</c:v>
                </c:pt>
                <c:pt idx="27">
                  <c:v>1496.858409057523</c:v>
                </c:pt>
                <c:pt idx="28">
                  <c:v>920.8982834093965</c:v>
                </c:pt>
                <c:pt idx="29">
                  <c:v>1496.858409057523</c:v>
                </c:pt>
              </c:numCache>
            </c:numRef>
          </c:yVal>
          <c:smooth val="0"/>
          <c:extLst xmlns:c16r2="http://schemas.microsoft.com/office/drawing/2015/06/chart">
            <c:ext xmlns:c16="http://schemas.microsoft.com/office/drawing/2014/chart" uri="{C3380CC4-5D6E-409C-BE32-E72D297353CC}">
              <c16:uniqueId val="{00000001-717D-4CF0-BDAC-0BC1BE984051}"/>
            </c:ext>
          </c:extLst>
        </c:ser>
        <c:ser>
          <c:idx val="2"/>
          <c:order val="2"/>
          <c:tx>
            <c:v>Re(cold) high</c:v>
          </c:tx>
          <c:spPr>
            <a:ln w="25400" cap="rnd">
              <a:solidFill>
                <a:schemeClr val="accent3"/>
              </a:solidFill>
              <a:round/>
            </a:ln>
            <a:effectLst/>
          </c:spPr>
          <c:marker>
            <c:symbol val="circle"/>
            <c:size val="5"/>
            <c:spPr>
              <a:solidFill>
                <a:schemeClr val="accent3"/>
              </a:solidFill>
              <a:ln w="9525">
                <a:solidFill>
                  <a:schemeClr val="accent3"/>
                </a:solidFill>
              </a:ln>
              <a:effectLst/>
            </c:spPr>
          </c:marker>
          <c:xVal>
            <c:numRef>
              <c:f>TubularREG!$T$2:$T$31</c:f>
              <c:numCache>
                <c:formatCode>General</c:formatCode>
                <c:ptCount val="30"/>
                <c:pt idx="0">
                  <c:v>2384.343716732515</c:v>
                </c:pt>
                <c:pt idx="1">
                  <c:v>2384.343716732515</c:v>
                </c:pt>
                <c:pt idx="2">
                  <c:v>2384.343716732515</c:v>
                </c:pt>
                <c:pt idx="3">
                  <c:v>2384.343716732515</c:v>
                </c:pt>
                <c:pt idx="4">
                  <c:v>2384.343716732515</c:v>
                </c:pt>
                <c:pt idx="5">
                  <c:v>2384.343716732515</c:v>
                </c:pt>
                <c:pt idx="6">
                  <c:v>2384.343716732515</c:v>
                </c:pt>
                <c:pt idx="7">
                  <c:v>2384.343716732515</c:v>
                </c:pt>
                <c:pt idx="8">
                  <c:v>2384.343716732515</c:v>
                </c:pt>
                <c:pt idx="9">
                  <c:v>1192.171858366257</c:v>
                </c:pt>
                <c:pt idx="10">
                  <c:v>3576.515575098771</c:v>
                </c:pt>
                <c:pt idx="11">
                  <c:v>1192.171858366257</c:v>
                </c:pt>
                <c:pt idx="12">
                  <c:v>3576.515575098771</c:v>
                </c:pt>
                <c:pt idx="13">
                  <c:v>1192.171858366257</c:v>
                </c:pt>
                <c:pt idx="14">
                  <c:v>3576.515575098771</c:v>
                </c:pt>
                <c:pt idx="15">
                  <c:v>2384.343716732515</c:v>
                </c:pt>
                <c:pt idx="16">
                  <c:v>2384.343716732515</c:v>
                </c:pt>
                <c:pt idx="17">
                  <c:v>2384.343716732515</c:v>
                </c:pt>
                <c:pt idx="18">
                  <c:v>2384.343716732515</c:v>
                </c:pt>
                <c:pt idx="19">
                  <c:v>2384.343716732515</c:v>
                </c:pt>
                <c:pt idx="20">
                  <c:v>2384.343716732515</c:v>
                </c:pt>
                <c:pt idx="21">
                  <c:v>2384.343716732515</c:v>
                </c:pt>
                <c:pt idx="22">
                  <c:v>2384.343716732515</c:v>
                </c:pt>
                <c:pt idx="23">
                  <c:v>2384.343716732515</c:v>
                </c:pt>
                <c:pt idx="24">
                  <c:v>1192.171858366257</c:v>
                </c:pt>
                <c:pt idx="25">
                  <c:v>3576.515575098771</c:v>
                </c:pt>
                <c:pt idx="26">
                  <c:v>1192.171858366257</c:v>
                </c:pt>
                <c:pt idx="27">
                  <c:v>3576.515575098771</c:v>
                </c:pt>
                <c:pt idx="28">
                  <c:v>1192.171858366257</c:v>
                </c:pt>
                <c:pt idx="29">
                  <c:v>3576.515575098771</c:v>
                </c:pt>
              </c:numCache>
            </c:numRef>
          </c:xVal>
          <c:yVal>
            <c:numRef>
              <c:f>TubularREG!$W$2:$W$31</c:f>
              <c:numCache>
                <c:formatCode>General</c:formatCode>
                <c:ptCount val="30"/>
                <c:pt idx="0">
                  <c:v>1388.360721326756</c:v>
                </c:pt>
                <c:pt idx="1">
                  <c:v>1388.360721326756</c:v>
                </c:pt>
                <c:pt idx="2">
                  <c:v>1388.360721326756</c:v>
                </c:pt>
                <c:pt idx="3">
                  <c:v>1388.360721326756</c:v>
                </c:pt>
                <c:pt idx="4">
                  <c:v>1388.360721326756</c:v>
                </c:pt>
                <c:pt idx="5">
                  <c:v>1388.360721326756</c:v>
                </c:pt>
                <c:pt idx="6">
                  <c:v>1388.360721326756</c:v>
                </c:pt>
                <c:pt idx="7">
                  <c:v>1388.360721326756</c:v>
                </c:pt>
                <c:pt idx="8">
                  <c:v>1388.360721326756</c:v>
                </c:pt>
                <c:pt idx="9">
                  <c:v>1100.380658502693</c:v>
                </c:pt>
                <c:pt idx="10">
                  <c:v>1676.340784150819</c:v>
                </c:pt>
                <c:pt idx="11">
                  <c:v>1100.380658502693</c:v>
                </c:pt>
                <c:pt idx="12">
                  <c:v>1676.340784150819</c:v>
                </c:pt>
                <c:pt idx="13">
                  <c:v>1100.380658502693</c:v>
                </c:pt>
                <c:pt idx="14">
                  <c:v>1676.340784150819</c:v>
                </c:pt>
                <c:pt idx="15">
                  <c:v>1388.360721326756</c:v>
                </c:pt>
                <c:pt idx="16">
                  <c:v>1388.360721326756</c:v>
                </c:pt>
                <c:pt idx="17">
                  <c:v>1388.360721326756</c:v>
                </c:pt>
                <c:pt idx="18">
                  <c:v>1388.360721326756</c:v>
                </c:pt>
                <c:pt idx="19">
                  <c:v>1388.360721326756</c:v>
                </c:pt>
                <c:pt idx="20">
                  <c:v>1388.360721326756</c:v>
                </c:pt>
                <c:pt idx="21">
                  <c:v>1388.360721326756</c:v>
                </c:pt>
                <c:pt idx="22">
                  <c:v>1388.360721326756</c:v>
                </c:pt>
                <c:pt idx="23">
                  <c:v>1388.360721326756</c:v>
                </c:pt>
                <c:pt idx="24">
                  <c:v>1100.380658502693</c:v>
                </c:pt>
                <c:pt idx="25">
                  <c:v>1676.340784150819</c:v>
                </c:pt>
                <c:pt idx="26">
                  <c:v>1100.380658502693</c:v>
                </c:pt>
                <c:pt idx="27">
                  <c:v>1676.340784150819</c:v>
                </c:pt>
                <c:pt idx="28">
                  <c:v>1100.380658502693</c:v>
                </c:pt>
                <c:pt idx="29">
                  <c:v>1676.340784150819</c:v>
                </c:pt>
              </c:numCache>
            </c:numRef>
          </c:yVal>
          <c:smooth val="0"/>
          <c:extLst xmlns:c16r2="http://schemas.microsoft.com/office/drawing/2015/06/chart">
            <c:ext xmlns:c16="http://schemas.microsoft.com/office/drawing/2014/chart" uri="{C3380CC4-5D6E-409C-BE32-E72D297353CC}">
              <c16:uniqueId val="{00000002-717D-4CF0-BDAC-0BC1BE984051}"/>
            </c:ext>
          </c:extLst>
        </c:ser>
        <c:ser>
          <c:idx val="3"/>
          <c:order val="3"/>
          <c:tx>
            <c:v>U real</c:v>
          </c:tx>
          <c:spPr>
            <a:ln w="19050" cap="rnd">
              <a:noFill/>
              <a:round/>
            </a:ln>
            <a:effectLst/>
          </c:spPr>
          <c:marker>
            <c:symbol val="triangle"/>
            <c:size val="6"/>
            <c:spPr>
              <a:solidFill>
                <a:srgbClr val="FFC000"/>
              </a:solidFill>
              <a:ln w="9525">
                <a:solidFill>
                  <a:schemeClr val="tx1"/>
                </a:solidFill>
              </a:ln>
              <a:effectLst/>
            </c:spPr>
          </c:marker>
          <c:xVal>
            <c:numRef>
              <c:f>TubularREG!$T$2:$T$31</c:f>
              <c:numCache>
                <c:formatCode>General</c:formatCode>
                <c:ptCount val="30"/>
                <c:pt idx="0">
                  <c:v>2384.343716732515</c:v>
                </c:pt>
                <c:pt idx="1">
                  <c:v>2384.343716732515</c:v>
                </c:pt>
                <c:pt idx="2">
                  <c:v>2384.343716732515</c:v>
                </c:pt>
                <c:pt idx="3">
                  <c:v>2384.343716732515</c:v>
                </c:pt>
                <c:pt idx="4">
                  <c:v>2384.343716732515</c:v>
                </c:pt>
                <c:pt idx="5">
                  <c:v>2384.343716732515</c:v>
                </c:pt>
                <c:pt idx="6">
                  <c:v>2384.343716732515</c:v>
                </c:pt>
                <c:pt idx="7">
                  <c:v>2384.343716732515</c:v>
                </c:pt>
                <c:pt idx="8">
                  <c:v>2384.343716732515</c:v>
                </c:pt>
                <c:pt idx="9">
                  <c:v>1192.171858366257</c:v>
                </c:pt>
                <c:pt idx="10">
                  <c:v>3576.515575098771</c:v>
                </c:pt>
                <c:pt idx="11">
                  <c:v>1192.171858366257</c:v>
                </c:pt>
                <c:pt idx="12">
                  <c:v>3576.515575098771</c:v>
                </c:pt>
                <c:pt idx="13">
                  <c:v>1192.171858366257</c:v>
                </c:pt>
                <c:pt idx="14">
                  <c:v>3576.515575098771</c:v>
                </c:pt>
                <c:pt idx="15">
                  <c:v>2384.343716732515</c:v>
                </c:pt>
                <c:pt idx="16">
                  <c:v>2384.343716732515</c:v>
                </c:pt>
                <c:pt idx="17">
                  <c:v>2384.343716732515</c:v>
                </c:pt>
                <c:pt idx="18">
                  <c:v>2384.343716732515</c:v>
                </c:pt>
                <c:pt idx="19">
                  <c:v>2384.343716732515</c:v>
                </c:pt>
                <c:pt idx="20">
                  <c:v>2384.343716732515</c:v>
                </c:pt>
                <c:pt idx="21">
                  <c:v>2384.343716732515</c:v>
                </c:pt>
                <c:pt idx="22">
                  <c:v>2384.343716732515</c:v>
                </c:pt>
                <c:pt idx="23">
                  <c:v>2384.343716732515</c:v>
                </c:pt>
                <c:pt idx="24">
                  <c:v>1192.171858366257</c:v>
                </c:pt>
                <c:pt idx="25">
                  <c:v>3576.515575098771</c:v>
                </c:pt>
                <c:pt idx="26">
                  <c:v>1192.171858366257</c:v>
                </c:pt>
                <c:pt idx="27">
                  <c:v>3576.515575098771</c:v>
                </c:pt>
                <c:pt idx="28">
                  <c:v>1192.171858366257</c:v>
                </c:pt>
                <c:pt idx="29">
                  <c:v>3576.515575098771</c:v>
                </c:pt>
              </c:numCache>
            </c:numRef>
          </c:xVal>
          <c:yVal>
            <c:numRef>
              <c:f>TubularREG!$X$2:$X$31</c:f>
              <c:numCache>
                <c:formatCode>General</c:formatCode>
                <c:ptCount val="30"/>
                <c:pt idx="0">
                  <c:v>1300.545855895896</c:v>
                </c:pt>
                <c:pt idx="1">
                  <c:v>1120.118086382381</c:v>
                </c:pt>
                <c:pt idx="2">
                  <c:v>1038.787509308551</c:v>
                </c:pt>
                <c:pt idx="3">
                  <c:v>1389.331041553829</c:v>
                </c:pt>
                <c:pt idx="4">
                  <c:v>1198.967137646085</c:v>
                </c:pt>
                <c:pt idx="5">
                  <c:v>1097.055694919957</c:v>
                </c:pt>
                <c:pt idx="6">
                  <c:v>1541.591633423597</c:v>
                </c:pt>
                <c:pt idx="7">
                  <c:v>1197.678988917735</c:v>
                </c:pt>
                <c:pt idx="8">
                  <c:v>978.782077050665</c:v>
                </c:pt>
                <c:pt idx="9">
                  <c:v>851.680215855399</c:v>
                </c:pt>
                <c:pt idx="10">
                  <c:v>1358.093623825736</c:v>
                </c:pt>
                <c:pt idx="11">
                  <c:v>866.8470451931365</c:v>
                </c:pt>
                <c:pt idx="12">
                  <c:v>1381.860714588161</c:v>
                </c:pt>
                <c:pt idx="13">
                  <c:v>889.8385467266887</c:v>
                </c:pt>
                <c:pt idx="14">
                  <c:v>1385.630481028078</c:v>
                </c:pt>
                <c:pt idx="15">
                  <c:v>1492.494952913702</c:v>
                </c:pt>
                <c:pt idx="16">
                  <c:v>1349.618010161972</c:v>
                </c:pt>
                <c:pt idx="17">
                  <c:v>1094.6715581052</c:v>
                </c:pt>
                <c:pt idx="18">
                  <c:v>1432.607964426517</c:v>
                </c:pt>
                <c:pt idx="19">
                  <c:v>1316.072084586051</c:v>
                </c:pt>
                <c:pt idx="20">
                  <c:v>1109.949532140377</c:v>
                </c:pt>
                <c:pt idx="21">
                  <c:v>1449.184551286708</c:v>
                </c:pt>
                <c:pt idx="22">
                  <c:v>1279.640437895616</c:v>
                </c:pt>
                <c:pt idx="23">
                  <c:v>1165.344532351886</c:v>
                </c:pt>
                <c:pt idx="24">
                  <c:v>843.3484429471432</c:v>
                </c:pt>
                <c:pt idx="25">
                  <c:v>1495.094574801966</c:v>
                </c:pt>
                <c:pt idx="26">
                  <c:v>859.1651766732848</c:v>
                </c:pt>
                <c:pt idx="27">
                  <c:v>1500.290470294662</c:v>
                </c:pt>
                <c:pt idx="28">
                  <c:v>824.4764478067666</c:v>
                </c:pt>
                <c:pt idx="29">
                  <c:v>1470.146764552574</c:v>
                </c:pt>
              </c:numCache>
            </c:numRef>
          </c:yVal>
          <c:smooth val="0"/>
          <c:extLst xmlns:c16r2="http://schemas.microsoft.com/office/drawing/2015/06/chart">
            <c:ext xmlns:c16="http://schemas.microsoft.com/office/drawing/2014/chart" uri="{C3380CC4-5D6E-409C-BE32-E72D297353CC}">
              <c16:uniqueId val="{00000003-717D-4CF0-BDAC-0BC1BE984051}"/>
            </c:ext>
          </c:extLst>
        </c:ser>
        <c:dLbls>
          <c:showLegendKey val="0"/>
          <c:showVal val="0"/>
          <c:showCatName val="0"/>
          <c:showSerName val="0"/>
          <c:showPercent val="0"/>
          <c:showBubbleSize val="0"/>
        </c:dLbls>
        <c:axId val="2046034648"/>
        <c:axId val="2139793304"/>
      </c:scatterChart>
      <c:valAx>
        <c:axId val="2046034648"/>
        <c:scaling>
          <c:orientation val="minMax"/>
          <c:max val="3600.0"/>
          <c:min val="1000.0"/>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a:t>Re (hot stream)</a:t>
                </a:r>
              </a:p>
            </c:rich>
          </c:tx>
          <c:layout>
            <c:manualLayout>
              <c:xMode val="edge"/>
              <c:yMode val="edge"/>
              <c:x val="0.383504662772628"/>
              <c:y val="0.905546367438318"/>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39793304"/>
        <c:crosses val="autoZero"/>
        <c:crossBetween val="midCat"/>
        <c:majorUnit val="1000.0"/>
      </c:valAx>
      <c:valAx>
        <c:axId val="2139793304"/>
        <c:scaling>
          <c:orientation val="minMax"/>
          <c:min val="600.0"/>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dirty="0"/>
                  <a:t>U (W/m</a:t>
                </a:r>
                <a:r>
                  <a:rPr lang="en-US" dirty="0">
                    <a:latin typeface="Times New Roman" panose="02020603050405020304" pitchFamily="18" charset="0"/>
                    <a:cs typeface="Times New Roman" panose="02020603050405020304" pitchFamily="18" charset="0"/>
                  </a:rPr>
                  <a:t>²</a:t>
                </a:r>
                <a:r>
                  <a:rPr lang="en-US" dirty="0"/>
                  <a:t>K)</a:t>
                </a:r>
              </a:p>
            </c:rich>
          </c:tx>
          <c:layout>
            <c:manualLayout>
              <c:xMode val="edge"/>
              <c:yMode val="edge"/>
              <c:x val="0.0271590215139565"/>
              <c:y val="0.372803715184202"/>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46034648"/>
        <c:crosses val="autoZero"/>
        <c:crossBetween val="midCat"/>
      </c:valAx>
      <c:spPr>
        <a:noFill/>
        <a:ln>
          <a:noFill/>
        </a:ln>
        <a:effectLst/>
      </c:spPr>
    </c:plotArea>
    <c:plotVisOnly val="1"/>
    <c:dispBlanksAs val="gap"/>
    <c:showDLblsOverMax val="0"/>
  </c:chart>
  <c:spPr>
    <a:noFill/>
    <a:ln>
      <a:noFill/>
    </a:ln>
    <a:effectLst/>
  </c:spPr>
  <c:txPr>
    <a:bodyPr/>
    <a:lstStyle/>
    <a:p>
      <a:pPr>
        <a:defRPr sz="24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lgn="ctr">
              <a:defRPr sz="2880" b="0" i="0" u="none" strike="noStrike" kern="1200" spc="0" baseline="0">
                <a:solidFill>
                  <a:schemeClr val="tx1">
                    <a:lumMod val="65000"/>
                    <a:lumOff val="35000"/>
                  </a:schemeClr>
                </a:solidFill>
                <a:latin typeface="+mn-lt"/>
                <a:ea typeface="+mn-ea"/>
                <a:cs typeface="+mn-cs"/>
              </a:defRPr>
            </a:pPr>
            <a:r>
              <a:rPr lang="en-US" b="1" dirty="0">
                <a:latin typeface="Times New Roman" panose="02020603050405020304" pitchFamily="18" charset="0"/>
                <a:cs typeface="Times New Roman" panose="02020603050405020304" pitchFamily="18" charset="0"/>
              </a:rPr>
              <a:t>Shell and Tube Heat Exchanger</a:t>
            </a:r>
          </a:p>
        </c:rich>
      </c:tx>
      <c:layout>
        <c:manualLayout>
          <c:xMode val="edge"/>
          <c:yMode val="edge"/>
          <c:x val="0.259152034874951"/>
          <c:y val="0.0184599798175732"/>
        </c:manualLayout>
      </c:layout>
      <c:overlay val="0"/>
      <c:spPr>
        <a:noFill/>
        <a:ln>
          <a:noFill/>
        </a:ln>
        <a:effectLst/>
      </c:spPr>
    </c:title>
    <c:autoTitleDeleted val="0"/>
    <c:plotArea>
      <c:layout>
        <c:manualLayout>
          <c:layoutTarget val="inner"/>
          <c:xMode val="edge"/>
          <c:yMode val="edge"/>
          <c:x val="0.233685175128971"/>
          <c:y val="0.241962709705146"/>
          <c:w val="0.687219243068754"/>
          <c:h val="0.595962097446164"/>
        </c:manualLayout>
      </c:layout>
      <c:scatterChart>
        <c:scatterStyle val="lineMarker"/>
        <c:varyColors val="0"/>
        <c:ser>
          <c:idx val="0"/>
          <c:order val="0"/>
          <c:tx>
            <c:v>Re(cold) low</c:v>
          </c:tx>
          <c:spPr>
            <a:ln w="25400" cap="rnd">
              <a:solidFill>
                <a:schemeClr val="accent1"/>
              </a:solidFill>
              <a:round/>
            </a:ln>
            <a:effectLst/>
          </c:spPr>
          <c:marker>
            <c:symbol val="circle"/>
            <c:size val="5"/>
            <c:spPr>
              <a:solidFill>
                <a:schemeClr val="accent1"/>
              </a:solidFill>
              <a:ln w="9525">
                <a:solidFill>
                  <a:schemeClr val="accent1"/>
                </a:solidFill>
              </a:ln>
              <a:effectLst/>
            </c:spPr>
          </c:marker>
          <c:xVal>
            <c:numRef>
              <c:f>ShellREG!$Q$2:$Q$31</c:f>
              <c:numCache>
                <c:formatCode>General</c:formatCode>
                <c:ptCount val="30"/>
                <c:pt idx="0">
                  <c:v>1177.290378858218</c:v>
                </c:pt>
                <c:pt idx="1">
                  <c:v>1177.290378858218</c:v>
                </c:pt>
                <c:pt idx="2">
                  <c:v>1177.290378858218</c:v>
                </c:pt>
                <c:pt idx="3">
                  <c:v>1177.290378858218</c:v>
                </c:pt>
                <c:pt idx="4">
                  <c:v>1177.290378858218</c:v>
                </c:pt>
                <c:pt idx="5">
                  <c:v>1177.290378858218</c:v>
                </c:pt>
                <c:pt idx="6">
                  <c:v>1177.290378858218</c:v>
                </c:pt>
                <c:pt idx="7">
                  <c:v>1177.290378858218</c:v>
                </c:pt>
                <c:pt idx="8">
                  <c:v>1177.290378858218</c:v>
                </c:pt>
                <c:pt idx="9">
                  <c:v>588.6451894291089</c:v>
                </c:pt>
                <c:pt idx="10">
                  <c:v>1765.935568287327</c:v>
                </c:pt>
                <c:pt idx="11">
                  <c:v>588.6451894291089</c:v>
                </c:pt>
                <c:pt idx="12">
                  <c:v>1765.935568287327</c:v>
                </c:pt>
                <c:pt idx="13">
                  <c:v>588.6451894291089</c:v>
                </c:pt>
                <c:pt idx="14">
                  <c:v>1765.935568287327</c:v>
                </c:pt>
                <c:pt idx="15">
                  <c:v>1177.290378858218</c:v>
                </c:pt>
                <c:pt idx="16">
                  <c:v>1177.290378858218</c:v>
                </c:pt>
                <c:pt idx="17">
                  <c:v>1177.290378858218</c:v>
                </c:pt>
                <c:pt idx="18">
                  <c:v>1177.290378858218</c:v>
                </c:pt>
                <c:pt idx="19">
                  <c:v>1177.290378858218</c:v>
                </c:pt>
                <c:pt idx="20">
                  <c:v>1177.290378858218</c:v>
                </c:pt>
                <c:pt idx="21">
                  <c:v>1177.290378858218</c:v>
                </c:pt>
                <c:pt idx="22">
                  <c:v>1177.290378858218</c:v>
                </c:pt>
                <c:pt idx="23">
                  <c:v>1177.290378858218</c:v>
                </c:pt>
                <c:pt idx="24">
                  <c:v>588.6451894291089</c:v>
                </c:pt>
                <c:pt idx="25">
                  <c:v>1765.935568287327</c:v>
                </c:pt>
                <c:pt idx="26">
                  <c:v>588.6451894291089</c:v>
                </c:pt>
                <c:pt idx="27">
                  <c:v>1765.935568287327</c:v>
                </c:pt>
                <c:pt idx="28">
                  <c:v>588.6451894291089</c:v>
                </c:pt>
                <c:pt idx="29">
                  <c:v>1765.935568287327</c:v>
                </c:pt>
              </c:numCache>
            </c:numRef>
          </c:xVal>
          <c:yVal>
            <c:numRef>
              <c:f>ShellREG!$R$2:$R$31</c:f>
              <c:numCache>
                <c:formatCode>General</c:formatCode>
                <c:ptCount val="30"/>
                <c:pt idx="0">
                  <c:v>936.6540558850292</c:v>
                </c:pt>
                <c:pt idx="1">
                  <c:v>936.6540558850292</c:v>
                </c:pt>
                <c:pt idx="2">
                  <c:v>936.6540558850292</c:v>
                </c:pt>
                <c:pt idx="3">
                  <c:v>936.6540558850292</c:v>
                </c:pt>
                <c:pt idx="4">
                  <c:v>936.6540558850292</c:v>
                </c:pt>
                <c:pt idx="5">
                  <c:v>936.6540558850292</c:v>
                </c:pt>
                <c:pt idx="6">
                  <c:v>936.6540558850292</c:v>
                </c:pt>
                <c:pt idx="7">
                  <c:v>936.6540558850292</c:v>
                </c:pt>
                <c:pt idx="8">
                  <c:v>936.6540558850292</c:v>
                </c:pt>
                <c:pt idx="9">
                  <c:v>709.9674673219841</c:v>
                </c:pt>
                <c:pt idx="10">
                  <c:v>1163.340644448074</c:v>
                </c:pt>
                <c:pt idx="11">
                  <c:v>709.9674673219841</c:v>
                </c:pt>
                <c:pt idx="12">
                  <c:v>1163.340644448074</c:v>
                </c:pt>
                <c:pt idx="13">
                  <c:v>709.9674673219841</c:v>
                </c:pt>
                <c:pt idx="14">
                  <c:v>1163.340644448074</c:v>
                </c:pt>
                <c:pt idx="15">
                  <c:v>936.6540558850292</c:v>
                </c:pt>
                <c:pt idx="16">
                  <c:v>936.6540558850292</c:v>
                </c:pt>
                <c:pt idx="17">
                  <c:v>936.6540558850292</c:v>
                </c:pt>
                <c:pt idx="18">
                  <c:v>936.6540558850292</c:v>
                </c:pt>
                <c:pt idx="19">
                  <c:v>936.6540558850292</c:v>
                </c:pt>
                <c:pt idx="20">
                  <c:v>936.6540558850292</c:v>
                </c:pt>
                <c:pt idx="21">
                  <c:v>936.6540558850292</c:v>
                </c:pt>
                <c:pt idx="22">
                  <c:v>936.6540558850292</c:v>
                </c:pt>
                <c:pt idx="23">
                  <c:v>936.6540558850292</c:v>
                </c:pt>
                <c:pt idx="24">
                  <c:v>709.9674673219841</c:v>
                </c:pt>
                <c:pt idx="25">
                  <c:v>1163.340644448074</c:v>
                </c:pt>
                <c:pt idx="26">
                  <c:v>709.9674673219841</c:v>
                </c:pt>
                <c:pt idx="27">
                  <c:v>1163.340644448074</c:v>
                </c:pt>
                <c:pt idx="28">
                  <c:v>709.9674673219841</c:v>
                </c:pt>
                <c:pt idx="29">
                  <c:v>1163.340644448074</c:v>
                </c:pt>
              </c:numCache>
            </c:numRef>
          </c:yVal>
          <c:smooth val="0"/>
          <c:extLst xmlns:c16r2="http://schemas.microsoft.com/office/drawing/2015/06/chart">
            <c:ext xmlns:c16="http://schemas.microsoft.com/office/drawing/2014/chart" uri="{C3380CC4-5D6E-409C-BE32-E72D297353CC}">
              <c16:uniqueId val="{00000000-1CAC-4B4B-B4C7-918CDCA9D2B5}"/>
            </c:ext>
          </c:extLst>
        </c:ser>
        <c:ser>
          <c:idx val="1"/>
          <c:order val="1"/>
          <c:tx>
            <c:v>Re(cold) mid</c:v>
          </c:tx>
          <c:spPr>
            <a:ln w="25400" cap="rnd">
              <a:solidFill>
                <a:schemeClr val="accent2"/>
              </a:solidFill>
              <a:round/>
            </a:ln>
            <a:effectLst/>
          </c:spPr>
          <c:marker>
            <c:symbol val="circle"/>
            <c:size val="5"/>
            <c:spPr>
              <a:solidFill>
                <a:schemeClr val="accent2"/>
              </a:solidFill>
              <a:ln w="9525">
                <a:solidFill>
                  <a:schemeClr val="accent2"/>
                </a:solidFill>
              </a:ln>
              <a:effectLst/>
            </c:spPr>
          </c:marker>
          <c:xVal>
            <c:numRef>
              <c:f>ShellREG!$Q$2:$Q$31</c:f>
              <c:numCache>
                <c:formatCode>General</c:formatCode>
                <c:ptCount val="30"/>
                <c:pt idx="0">
                  <c:v>1177.290378858218</c:v>
                </c:pt>
                <c:pt idx="1">
                  <c:v>1177.290378858218</c:v>
                </c:pt>
                <c:pt idx="2">
                  <c:v>1177.290378858218</c:v>
                </c:pt>
                <c:pt idx="3">
                  <c:v>1177.290378858218</c:v>
                </c:pt>
                <c:pt idx="4">
                  <c:v>1177.290378858218</c:v>
                </c:pt>
                <c:pt idx="5">
                  <c:v>1177.290378858218</c:v>
                </c:pt>
                <c:pt idx="6">
                  <c:v>1177.290378858218</c:v>
                </c:pt>
                <c:pt idx="7">
                  <c:v>1177.290378858218</c:v>
                </c:pt>
                <c:pt idx="8">
                  <c:v>1177.290378858218</c:v>
                </c:pt>
                <c:pt idx="9">
                  <c:v>588.6451894291089</c:v>
                </c:pt>
                <c:pt idx="10">
                  <c:v>1765.935568287327</c:v>
                </c:pt>
                <c:pt idx="11">
                  <c:v>588.6451894291089</c:v>
                </c:pt>
                <c:pt idx="12">
                  <c:v>1765.935568287327</c:v>
                </c:pt>
                <c:pt idx="13">
                  <c:v>588.6451894291089</c:v>
                </c:pt>
                <c:pt idx="14">
                  <c:v>1765.935568287327</c:v>
                </c:pt>
                <c:pt idx="15">
                  <c:v>1177.290378858218</c:v>
                </c:pt>
                <c:pt idx="16">
                  <c:v>1177.290378858218</c:v>
                </c:pt>
                <c:pt idx="17">
                  <c:v>1177.290378858218</c:v>
                </c:pt>
                <c:pt idx="18">
                  <c:v>1177.290378858218</c:v>
                </c:pt>
                <c:pt idx="19">
                  <c:v>1177.290378858218</c:v>
                </c:pt>
                <c:pt idx="20">
                  <c:v>1177.290378858218</c:v>
                </c:pt>
                <c:pt idx="21">
                  <c:v>1177.290378858218</c:v>
                </c:pt>
                <c:pt idx="22">
                  <c:v>1177.290378858218</c:v>
                </c:pt>
                <c:pt idx="23">
                  <c:v>1177.290378858218</c:v>
                </c:pt>
                <c:pt idx="24">
                  <c:v>588.6451894291089</c:v>
                </c:pt>
                <c:pt idx="25">
                  <c:v>1765.935568287327</c:v>
                </c:pt>
                <c:pt idx="26">
                  <c:v>588.6451894291089</c:v>
                </c:pt>
                <c:pt idx="27">
                  <c:v>1765.935568287327</c:v>
                </c:pt>
                <c:pt idx="28">
                  <c:v>588.6451894291089</c:v>
                </c:pt>
                <c:pt idx="29">
                  <c:v>1765.935568287327</c:v>
                </c:pt>
              </c:numCache>
            </c:numRef>
          </c:xVal>
          <c:yVal>
            <c:numRef>
              <c:f>ShellREG!$S$2:$S$31</c:f>
              <c:numCache>
                <c:formatCode>General</c:formatCode>
                <c:ptCount val="30"/>
                <c:pt idx="0">
                  <c:v>1062.303967264371</c:v>
                </c:pt>
                <c:pt idx="1">
                  <c:v>1062.303967264371</c:v>
                </c:pt>
                <c:pt idx="2">
                  <c:v>1062.303967264371</c:v>
                </c:pt>
                <c:pt idx="3">
                  <c:v>1062.303967264371</c:v>
                </c:pt>
                <c:pt idx="4">
                  <c:v>1062.303967264371</c:v>
                </c:pt>
                <c:pt idx="5">
                  <c:v>1062.303967264371</c:v>
                </c:pt>
                <c:pt idx="6">
                  <c:v>1062.303967264371</c:v>
                </c:pt>
                <c:pt idx="7">
                  <c:v>1062.303967264371</c:v>
                </c:pt>
                <c:pt idx="8">
                  <c:v>1062.303967264371</c:v>
                </c:pt>
                <c:pt idx="9">
                  <c:v>835.6173787013261</c:v>
                </c:pt>
                <c:pt idx="10">
                  <c:v>1288.990555827416</c:v>
                </c:pt>
                <c:pt idx="11">
                  <c:v>835.6173787013261</c:v>
                </c:pt>
                <c:pt idx="12">
                  <c:v>1288.990555827416</c:v>
                </c:pt>
                <c:pt idx="13">
                  <c:v>835.6173787013261</c:v>
                </c:pt>
                <c:pt idx="14">
                  <c:v>1288.990555827416</c:v>
                </c:pt>
                <c:pt idx="15">
                  <c:v>1062.303967264371</c:v>
                </c:pt>
                <c:pt idx="16">
                  <c:v>1062.303967264371</c:v>
                </c:pt>
                <c:pt idx="17">
                  <c:v>1062.303967264371</c:v>
                </c:pt>
                <c:pt idx="18">
                  <c:v>1062.303967264371</c:v>
                </c:pt>
                <c:pt idx="19">
                  <c:v>1062.303967264371</c:v>
                </c:pt>
                <c:pt idx="20">
                  <c:v>1062.303967264371</c:v>
                </c:pt>
                <c:pt idx="21">
                  <c:v>1062.303967264371</c:v>
                </c:pt>
                <c:pt idx="22">
                  <c:v>1062.303967264371</c:v>
                </c:pt>
                <c:pt idx="23">
                  <c:v>1062.303967264371</c:v>
                </c:pt>
                <c:pt idx="24">
                  <c:v>835.6173787013261</c:v>
                </c:pt>
                <c:pt idx="25">
                  <c:v>1288.990555827416</c:v>
                </c:pt>
                <c:pt idx="26">
                  <c:v>835.6173787013261</c:v>
                </c:pt>
                <c:pt idx="27">
                  <c:v>1288.990555827416</c:v>
                </c:pt>
                <c:pt idx="28">
                  <c:v>835.6173787013261</c:v>
                </c:pt>
                <c:pt idx="29">
                  <c:v>1288.990555827416</c:v>
                </c:pt>
              </c:numCache>
            </c:numRef>
          </c:yVal>
          <c:smooth val="0"/>
          <c:extLst xmlns:c16r2="http://schemas.microsoft.com/office/drawing/2015/06/chart">
            <c:ext xmlns:c16="http://schemas.microsoft.com/office/drawing/2014/chart" uri="{C3380CC4-5D6E-409C-BE32-E72D297353CC}">
              <c16:uniqueId val="{00000001-1CAC-4B4B-B4C7-918CDCA9D2B5}"/>
            </c:ext>
          </c:extLst>
        </c:ser>
        <c:ser>
          <c:idx val="2"/>
          <c:order val="2"/>
          <c:tx>
            <c:v>Re(cold) high</c:v>
          </c:tx>
          <c:spPr>
            <a:ln w="25400" cap="rnd">
              <a:solidFill>
                <a:schemeClr val="accent3"/>
              </a:solidFill>
              <a:round/>
            </a:ln>
            <a:effectLst/>
          </c:spPr>
          <c:marker>
            <c:symbol val="circle"/>
            <c:size val="5"/>
            <c:spPr>
              <a:solidFill>
                <a:schemeClr val="accent3"/>
              </a:solidFill>
              <a:ln w="9525">
                <a:solidFill>
                  <a:schemeClr val="accent3"/>
                </a:solidFill>
              </a:ln>
              <a:effectLst/>
            </c:spPr>
          </c:marker>
          <c:xVal>
            <c:numRef>
              <c:f>ShellREG!$Q$2:$Q$31</c:f>
              <c:numCache>
                <c:formatCode>General</c:formatCode>
                <c:ptCount val="30"/>
                <c:pt idx="0">
                  <c:v>1177.290378858218</c:v>
                </c:pt>
                <c:pt idx="1">
                  <c:v>1177.290378858218</c:v>
                </c:pt>
                <c:pt idx="2">
                  <c:v>1177.290378858218</c:v>
                </c:pt>
                <c:pt idx="3">
                  <c:v>1177.290378858218</c:v>
                </c:pt>
                <c:pt idx="4">
                  <c:v>1177.290378858218</c:v>
                </c:pt>
                <c:pt idx="5">
                  <c:v>1177.290378858218</c:v>
                </c:pt>
                <c:pt idx="6">
                  <c:v>1177.290378858218</c:v>
                </c:pt>
                <c:pt idx="7">
                  <c:v>1177.290378858218</c:v>
                </c:pt>
                <c:pt idx="8">
                  <c:v>1177.290378858218</c:v>
                </c:pt>
                <c:pt idx="9">
                  <c:v>588.6451894291089</c:v>
                </c:pt>
                <c:pt idx="10">
                  <c:v>1765.935568287327</c:v>
                </c:pt>
                <c:pt idx="11">
                  <c:v>588.6451894291089</c:v>
                </c:pt>
                <c:pt idx="12">
                  <c:v>1765.935568287327</c:v>
                </c:pt>
                <c:pt idx="13">
                  <c:v>588.6451894291089</c:v>
                </c:pt>
                <c:pt idx="14">
                  <c:v>1765.935568287327</c:v>
                </c:pt>
                <c:pt idx="15">
                  <c:v>1177.290378858218</c:v>
                </c:pt>
                <c:pt idx="16">
                  <c:v>1177.290378858218</c:v>
                </c:pt>
                <c:pt idx="17">
                  <c:v>1177.290378858218</c:v>
                </c:pt>
                <c:pt idx="18">
                  <c:v>1177.290378858218</c:v>
                </c:pt>
                <c:pt idx="19">
                  <c:v>1177.290378858218</c:v>
                </c:pt>
                <c:pt idx="20">
                  <c:v>1177.290378858218</c:v>
                </c:pt>
                <c:pt idx="21">
                  <c:v>1177.290378858218</c:v>
                </c:pt>
                <c:pt idx="22">
                  <c:v>1177.290378858218</c:v>
                </c:pt>
                <c:pt idx="23">
                  <c:v>1177.290378858218</c:v>
                </c:pt>
                <c:pt idx="24">
                  <c:v>588.6451894291089</c:v>
                </c:pt>
                <c:pt idx="25">
                  <c:v>1765.935568287327</c:v>
                </c:pt>
                <c:pt idx="26">
                  <c:v>588.6451894291089</c:v>
                </c:pt>
                <c:pt idx="27">
                  <c:v>1765.935568287327</c:v>
                </c:pt>
                <c:pt idx="28">
                  <c:v>588.6451894291089</c:v>
                </c:pt>
                <c:pt idx="29">
                  <c:v>1765.935568287327</c:v>
                </c:pt>
              </c:numCache>
            </c:numRef>
          </c:xVal>
          <c:yVal>
            <c:numRef>
              <c:f>ShellREG!$T$2:$T$31</c:f>
              <c:numCache>
                <c:formatCode>General</c:formatCode>
                <c:ptCount val="30"/>
                <c:pt idx="0">
                  <c:v>1187.953878643713</c:v>
                </c:pt>
                <c:pt idx="1">
                  <c:v>1187.953878643713</c:v>
                </c:pt>
                <c:pt idx="2">
                  <c:v>1187.953878643713</c:v>
                </c:pt>
                <c:pt idx="3">
                  <c:v>1187.953878643713</c:v>
                </c:pt>
                <c:pt idx="4">
                  <c:v>1187.953878643713</c:v>
                </c:pt>
                <c:pt idx="5">
                  <c:v>1187.953878643713</c:v>
                </c:pt>
                <c:pt idx="6">
                  <c:v>1187.953878643713</c:v>
                </c:pt>
                <c:pt idx="7">
                  <c:v>1187.953878643713</c:v>
                </c:pt>
                <c:pt idx="8">
                  <c:v>1187.953878643713</c:v>
                </c:pt>
                <c:pt idx="9">
                  <c:v>961.2672900806679</c:v>
                </c:pt>
                <c:pt idx="10">
                  <c:v>1414.640467206758</c:v>
                </c:pt>
                <c:pt idx="11">
                  <c:v>961.2672900806679</c:v>
                </c:pt>
                <c:pt idx="12">
                  <c:v>1414.640467206758</c:v>
                </c:pt>
                <c:pt idx="13">
                  <c:v>961.2672900806679</c:v>
                </c:pt>
                <c:pt idx="14">
                  <c:v>1414.640467206758</c:v>
                </c:pt>
                <c:pt idx="15">
                  <c:v>1187.953878643713</c:v>
                </c:pt>
                <c:pt idx="16">
                  <c:v>1187.953878643713</c:v>
                </c:pt>
                <c:pt idx="17">
                  <c:v>1187.953878643713</c:v>
                </c:pt>
                <c:pt idx="18">
                  <c:v>1187.953878643713</c:v>
                </c:pt>
                <c:pt idx="19">
                  <c:v>1187.953878643713</c:v>
                </c:pt>
                <c:pt idx="20">
                  <c:v>1187.953878643713</c:v>
                </c:pt>
                <c:pt idx="21">
                  <c:v>1187.953878643713</c:v>
                </c:pt>
                <c:pt idx="22">
                  <c:v>1187.953878643713</c:v>
                </c:pt>
                <c:pt idx="23">
                  <c:v>1187.953878643713</c:v>
                </c:pt>
                <c:pt idx="24">
                  <c:v>961.2672900806679</c:v>
                </c:pt>
                <c:pt idx="25">
                  <c:v>1414.640467206758</c:v>
                </c:pt>
                <c:pt idx="26">
                  <c:v>961.2672900806679</c:v>
                </c:pt>
                <c:pt idx="27">
                  <c:v>1414.640467206758</c:v>
                </c:pt>
                <c:pt idx="28">
                  <c:v>961.2672900806679</c:v>
                </c:pt>
                <c:pt idx="29">
                  <c:v>1414.640467206758</c:v>
                </c:pt>
              </c:numCache>
            </c:numRef>
          </c:yVal>
          <c:smooth val="0"/>
          <c:extLst xmlns:c16r2="http://schemas.microsoft.com/office/drawing/2015/06/chart">
            <c:ext xmlns:c16="http://schemas.microsoft.com/office/drawing/2014/chart" uri="{C3380CC4-5D6E-409C-BE32-E72D297353CC}">
              <c16:uniqueId val="{00000002-1CAC-4B4B-B4C7-918CDCA9D2B5}"/>
            </c:ext>
          </c:extLst>
        </c:ser>
        <c:ser>
          <c:idx val="3"/>
          <c:order val="3"/>
          <c:tx>
            <c:strRef>
              <c:f>ShellREG!$U$1</c:f>
              <c:strCache>
                <c:ptCount val="1"/>
                <c:pt idx="0">
                  <c:v>U real</c:v>
                </c:pt>
              </c:strCache>
            </c:strRef>
          </c:tx>
          <c:spPr>
            <a:ln w="19050" cap="rnd">
              <a:noFill/>
              <a:round/>
            </a:ln>
            <a:effectLst/>
          </c:spPr>
          <c:marker>
            <c:symbol val="triangle"/>
            <c:size val="6"/>
            <c:spPr>
              <a:solidFill>
                <a:srgbClr val="FFC000"/>
              </a:solidFill>
              <a:ln w="9525">
                <a:solidFill>
                  <a:schemeClr val="tx1"/>
                </a:solidFill>
              </a:ln>
              <a:effectLst/>
            </c:spPr>
          </c:marker>
          <c:xVal>
            <c:numRef>
              <c:f>ShellREG!$Q$2:$Q$31</c:f>
              <c:numCache>
                <c:formatCode>General</c:formatCode>
                <c:ptCount val="30"/>
                <c:pt idx="0">
                  <c:v>1177.290378858218</c:v>
                </c:pt>
                <c:pt idx="1">
                  <c:v>1177.290378858218</c:v>
                </c:pt>
                <c:pt idx="2">
                  <c:v>1177.290378858218</c:v>
                </c:pt>
                <c:pt idx="3">
                  <c:v>1177.290378858218</c:v>
                </c:pt>
                <c:pt idx="4">
                  <c:v>1177.290378858218</c:v>
                </c:pt>
                <c:pt idx="5">
                  <c:v>1177.290378858218</c:v>
                </c:pt>
                <c:pt idx="6">
                  <c:v>1177.290378858218</c:v>
                </c:pt>
                <c:pt idx="7">
                  <c:v>1177.290378858218</c:v>
                </c:pt>
                <c:pt idx="8">
                  <c:v>1177.290378858218</c:v>
                </c:pt>
                <c:pt idx="9">
                  <c:v>588.6451894291089</c:v>
                </c:pt>
                <c:pt idx="10">
                  <c:v>1765.935568287327</c:v>
                </c:pt>
                <c:pt idx="11">
                  <c:v>588.6451894291089</c:v>
                </c:pt>
                <c:pt idx="12">
                  <c:v>1765.935568287327</c:v>
                </c:pt>
                <c:pt idx="13">
                  <c:v>588.6451894291089</c:v>
                </c:pt>
                <c:pt idx="14">
                  <c:v>1765.935568287327</c:v>
                </c:pt>
                <c:pt idx="15">
                  <c:v>1177.290378858218</c:v>
                </c:pt>
                <c:pt idx="16">
                  <c:v>1177.290378858218</c:v>
                </c:pt>
                <c:pt idx="17">
                  <c:v>1177.290378858218</c:v>
                </c:pt>
                <c:pt idx="18">
                  <c:v>1177.290378858218</c:v>
                </c:pt>
                <c:pt idx="19">
                  <c:v>1177.290378858218</c:v>
                </c:pt>
                <c:pt idx="20">
                  <c:v>1177.290378858218</c:v>
                </c:pt>
                <c:pt idx="21">
                  <c:v>1177.290378858218</c:v>
                </c:pt>
                <c:pt idx="22">
                  <c:v>1177.290378858218</c:v>
                </c:pt>
                <c:pt idx="23">
                  <c:v>1177.290378858218</c:v>
                </c:pt>
                <c:pt idx="24">
                  <c:v>588.6451894291089</c:v>
                </c:pt>
                <c:pt idx="25">
                  <c:v>1765.935568287327</c:v>
                </c:pt>
                <c:pt idx="26">
                  <c:v>588.6451894291089</c:v>
                </c:pt>
                <c:pt idx="27">
                  <c:v>1765.935568287327</c:v>
                </c:pt>
                <c:pt idx="28">
                  <c:v>588.6451894291089</c:v>
                </c:pt>
                <c:pt idx="29">
                  <c:v>1765.935568287327</c:v>
                </c:pt>
              </c:numCache>
            </c:numRef>
          </c:xVal>
          <c:yVal>
            <c:numRef>
              <c:f>ShellREG!$U$2:$U$31</c:f>
              <c:numCache>
                <c:formatCode>General</c:formatCode>
                <c:ptCount val="30"/>
                <c:pt idx="0">
                  <c:v>1094.888303284085</c:v>
                </c:pt>
                <c:pt idx="1">
                  <c:v>1029.063937466627</c:v>
                </c:pt>
                <c:pt idx="2">
                  <c:v>834.7543186552406</c:v>
                </c:pt>
                <c:pt idx="3">
                  <c:v>1118.929471823744</c:v>
                </c:pt>
                <c:pt idx="4">
                  <c:v>1008.495076247988</c:v>
                </c:pt>
                <c:pt idx="5">
                  <c:v>816.1192847665328</c:v>
                </c:pt>
                <c:pt idx="6">
                  <c:v>1168.904569863456</c:v>
                </c:pt>
                <c:pt idx="7">
                  <c:v>1025.747115906943</c:v>
                </c:pt>
                <c:pt idx="8">
                  <c:v>856.0887649600945</c:v>
                </c:pt>
                <c:pt idx="9">
                  <c:v>823.714405755492</c:v>
                </c:pt>
                <c:pt idx="10">
                  <c:v>1242.335831464942</c:v>
                </c:pt>
                <c:pt idx="11">
                  <c:v>810.8970566901589</c:v>
                </c:pt>
                <c:pt idx="12">
                  <c:v>1200.41674952664</c:v>
                </c:pt>
                <c:pt idx="13">
                  <c:v>826.9694352361558</c:v>
                </c:pt>
                <c:pt idx="14">
                  <c:v>1196.133233151528</c:v>
                </c:pt>
                <c:pt idx="15">
                  <c:v>1221.692069264862</c:v>
                </c:pt>
                <c:pt idx="16">
                  <c:v>1198.54809845218</c:v>
                </c:pt>
                <c:pt idx="17">
                  <c:v>1027.231721451968</c:v>
                </c:pt>
                <c:pt idx="18">
                  <c:v>1257.429480678849</c:v>
                </c:pt>
                <c:pt idx="19">
                  <c:v>1172.345944982283</c:v>
                </c:pt>
                <c:pt idx="20">
                  <c:v>1128.20503709634</c:v>
                </c:pt>
                <c:pt idx="21">
                  <c:v>1131.405951222531</c:v>
                </c:pt>
                <c:pt idx="22">
                  <c:v>1176.646512137045</c:v>
                </c:pt>
                <c:pt idx="23">
                  <c:v>936.6754934193445</c:v>
                </c:pt>
                <c:pt idx="24">
                  <c:v>823.7738581616604</c:v>
                </c:pt>
                <c:pt idx="25">
                  <c:v>1361.069125710767</c:v>
                </c:pt>
                <c:pt idx="26">
                  <c:v>822.3309886130194</c:v>
                </c:pt>
                <c:pt idx="27">
                  <c:v>1334.582397166725</c:v>
                </c:pt>
                <c:pt idx="28">
                  <c:v>867.68165551834</c:v>
                </c:pt>
                <c:pt idx="29">
                  <c:v>1361.069125710766</c:v>
                </c:pt>
              </c:numCache>
            </c:numRef>
          </c:yVal>
          <c:smooth val="0"/>
          <c:extLst xmlns:c16r2="http://schemas.microsoft.com/office/drawing/2015/06/chart">
            <c:ext xmlns:c16="http://schemas.microsoft.com/office/drawing/2014/chart" uri="{C3380CC4-5D6E-409C-BE32-E72D297353CC}">
              <c16:uniqueId val="{00000003-1CAC-4B4B-B4C7-918CDCA9D2B5}"/>
            </c:ext>
          </c:extLst>
        </c:ser>
        <c:dLbls>
          <c:showLegendKey val="0"/>
          <c:showVal val="0"/>
          <c:showCatName val="0"/>
          <c:showSerName val="0"/>
          <c:showPercent val="0"/>
          <c:showBubbleSize val="0"/>
        </c:dLbls>
        <c:axId val="2141843112"/>
        <c:axId val="2124917592"/>
      </c:scatterChart>
      <c:valAx>
        <c:axId val="2141843112"/>
        <c:scaling>
          <c:orientation val="minMax"/>
          <c:max val="1800.0"/>
          <c:min val="400.0"/>
        </c:scaling>
        <c:delete val="0"/>
        <c:axPos val="b"/>
        <c:title>
          <c:tx>
            <c:rich>
              <a:bodyPr rot="0" spcFirstLastPara="1" vertOverflow="ellipsis" vert="horz" wrap="square" anchor="ctr" anchorCtr="1"/>
              <a:lstStyle/>
              <a:p>
                <a:pPr algn="ctr">
                  <a:defRPr sz="2400" b="0" i="0" u="none" strike="noStrike" kern="1200" baseline="0">
                    <a:solidFill>
                      <a:schemeClr val="tx1">
                        <a:lumMod val="65000"/>
                        <a:lumOff val="35000"/>
                      </a:schemeClr>
                    </a:solidFill>
                    <a:latin typeface="+mn-lt"/>
                    <a:ea typeface="+mn-ea"/>
                    <a:cs typeface="+mn-cs"/>
                  </a:defRPr>
                </a:pPr>
                <a:r>
                  <a:rPr lang="en-US" dirty="0"/>
                  <a:t>Re(hot stream)</a:t>
                </a:r>
              </a:p>
            </c:rich>
          </c:tx>
          <c:layout>
            <c:manualLayout>
              <c:xMode val="edge"/>
              <c:yMode val="edge"/>
              <c:x val="0.386162020695689"/>
              <c:y val="0.923615837645204"/>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24917592"/>
        <c:crosses val="autoZero"/>
        <c:crossBetween val="midCat"/>
        <c:majorUnit val="600.0"/>
      </c:valAx>
      <c:valAx>
        <c:axId val="2124917592"/>
        <c:scaling>
          <c:orientation val="minMax"/>
          <c:max val="1600.0"/>
          <c:min val="600.0"/>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dirty="0"/>
                  <a:t>U (W/m</a:t>
                </a:r>
                <a:r>
                  <a:rPr lang="en-US" dirty="0">
                    <a:latin typeface="Times New Roman" panose="02020603050405020304" pitchFamily="18" charset="0"/>
                    <a:cs typeface="Times New Roman" panose="02020603050405020304" pitchFamily="18" charset="0"/>
                  </a:rPr>
                  <a:t>²</a:t>
                </a:r>
                <a:r>
                  <a:rPr lang="en-US" dirty="0"/>
                  <a:t>K)</a:t>
                </a:r>
              </a:p>
            </c:rich>
          </c:tx>
          <c:layout>
            <c:manualLayout>
              <c:xMode val="edge"/>
              <c:yMode val="edge"/>
              <c:x val="0.0130391455684051"/>
              <c:y val="0.374127259453717"/>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41843112"/>
        <c:crosses val="autoZero"/>
        <c:crossBetween val="midCat"/>
        <c:majorUnit val="200.0"/>
      </c:valAx>
      <c:spPr>
        <a:noFill/>
        <a:ln>
          <a:noFill/>
        </a:ln>
        <a:effectLst/>
      </c:spPr>
    </c:plotArea>
    <c:plotVisOnly val="1"/>
    <c:dispBlanksAs val="gap"/>
    <c:showDLblsOverMax val="0"/>
  </c:chart>
  <c:spPr>
    <a:noFill/>
    <a:ln>
      <a:noFill/>
    </a:ln>
    <a:effectLst/>
  </c:spPr>
  <c:txPr>
    <a:bodyPr/>
    <a:lstStyle/>
    <a:p>
      <a:pPr>
        <a:defRPr sz="2400"/>
      </a:pPr>
      <a:endParaRPr lang="en-US"/>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880" b="0" i="0" u="none" strike="noStrike" kern="1200" spc="0" baseline="0">
                <a:solidFill>
                  <a:schemeClr val="tx1">
                    <a:lumMod val="65000"/>
                    <a:lumOff val="35000"/>
                  </a:schemeClr>
                </a:solidFill>
                <a:latin typeface="+mn-lt"/>
                <a:ea typeface="+mn-ea"/>
                <a:cs typeface="+mn-cs"/>
              </a:defRPr>
            </a:pPr>
            <a:r>
              <a:rPr lang="en-US" b="1" dirty="0">
                <a:latin typeface="Times New Roman" panose="02020603050405020304" pitchFamily="18" charset="0"/>
                <a:cs typeface="Times New Roman" panose="02020603050405020304" pitchFamily="18" charset="0"/>
              </a:rPr>
              <a:t>Plate Heat Exchanger</a:t>
            </a:r>
          </a:p>
        </c:rich>
      </c:tx>
      <c:layout>
        <c:manualLayout>
          <c:xMode val="edge"/>
          <c:yMode val="edge"/>
          <c:x val="0.300837143727662"/>
          <c:y val="0.0"/>
        </c:manualLayout>
      </c:layout>
      <c:overlay val="0"/>
      <c:spPr>
        <a:noFill/>
        <a:ln>
          <a:noFill/>
        </a:ln>
        <a:effectLst/>
      </c:spPr>
    </c:title>
    <c:autoTitleDeleted val="0"/>
    <c:plotArea>
      <c:layout>
        <c:manualLayout>
          <c:layoutTarget val="inner"/>
          <c:xMode val="edge"/>
          <c:yMode val="edge"/>
          <c:x val="0.182550736239014"/>
          <c:y val="0.131931563807573"/>
          <c:w val="0.5590524738238"/>
          <c:h val="0.665387552631399"/>
        </c:manualLayout>
      </c:layout>
      <c:scatterChart>
        <c:scatterStyle val="lineMarker"/>
        <c:varyColors val="0"/>
        <c:ser>
          <c:idx val="3"/>
          <c:order val="0"/>
          <c:tx>
            <c:v>Re(cold) high</c:v>
          </c:tx>
          <c:spPr>
            <a:ln w="19050" cap="rnd">
              <a:solidFill>
                <a:schemeClr val="accent3"/>
              </a:solidFill>
              <a:round/>
            </a:ln>
            <a:effectLst/>
          </c:spPr>
          <c:marker>
            <c:symbol val="circle"/>
            <c:size val="5"/>
            <c:spPr>
              <a:solidFill>
                <a:schemeClr val="accent3"/>
              </a:solidFill>
              <a:ln w="9525">
                <a:solidFill>
                  <a:schemeClr val="accent3"/>
                </a:solidFill>
              </a:ln>
              <a:effectLst/>
            </c:spPr>
          </c:marker>
          <c:xVal>
            <c:numRef>
              <c:f>'plate regression'!$T$3:$T$32</c:f>
              <c:numCache>
                <c:formatCode>General</c:formatCode>
                <c:ptCount val="30"/>
                <c:pt idx="0">
                  <c:v>14147.10605261292</c:v>
                </c:pt>
                <c:pt idx="1">
                  <c:v>14147.10605261292</c:v>
                </c:pt>
                <c:pt idx="2">
                  <c:v>14147.10605261292</c:v>
                </c:pt>
                <c:pt idx="3">
                  <c:v>14147.10605261292</c:v>
                </c:pt>
                <c:pt idx="4">
                  <c:v>14147.10605261292</c:v>
                </c:pt>
                <c:pt idx="5">
                  <c:v>14147.10605261292</c:v>
                </c:pt>
                <c:pt idx="6">
                  <c:v>14147.10605261292</c:v>
                </c:pt>
                <c:pt idx="7">
                  <c:v>14147.10605261292</c:v>
                </c:pt>
                <c:pt idx="8">
                  <c:v>14147.10605261292</c:v>
                </c:pt>
                <c:pt idx="9">
                  <c:v>7073.55302630646</c:v>
                </c:pt>
                <c:pt idx="10">
                  <c:v>21220.65907891938</c:v>
                </c:pt>
                <c:pt idx="11">
                  <c:v>7073.55302630646</c:v>
                </c:pt>
                <c:pt idx="12">
                  <c:v>21220.65907891938</c:v>
                </c:pt>
                <c:pt idx="13">
                  <c:v>7073.55302630646</c:v>
                </c:pt>
                <c:pt idx="14">
                  <c:v>21220.65907891938</c:v>
                </c:pt>
                <c:pt idx="15">
                  <c:v>14147.10605261292</c:v>
                </c:pt>
                <c:pt idx="16">
                  <c:v>14147.10605261292</c:v>
                </c:pt>
                <c:pt idx="17">
                  <c:v>14147.10605261292</c:v>
                </c:pt>
                <c:pt idx="18">
                  <c:v>14147.10605261292</c:v>
                </c:pt>
                <c:pt idx="19">
                  <c:v>14147.10605261292</c:v>
                </c:pt>
                <c:pt idx="20">
                  <c:v>14147.10605261292</c:v>
                </c:pt>
                <c:pt idx="21">
                  <c:v>14147.10605261292</c:v>
                </c:pt>
                <c:pt idx="22">
                  <c:v>14147.10605261292</c:v>
                </c:pt>
                <c:pt idx="23">
                  <c:v>14147.10605261292</c:v>
                </c:pt>
                <c:pt idx="24">
                  <c:v>7073.55302630646</c:v>
                </c:pt>
                <c:pt idx="25">
                  <c:v>21220.65907891938</c:v>
                </c:pt>
                <c:pt idx="26">
                  <c:v>7073.55302630646</c:v>
                </c:pt>
                <c:pt idx="27">
                  <c:v>21220.65907891938</c:v>
                </c:pt>
                <c:pt idx="28">
                  <c:v>7073.55302630646</c:v>
                </c:pt>
                <c:pt idx="29">
                  <c:v>21220.65907891938</c:v>
                </c:pt>
              </c:numCache>
            </c:numRef>
          </c:xVal>
          <c:yVal>
            <c:numRef>
              <c:f>'plate regression'!$Y$3:$Y$32</c:f>
              <c:numCache>
                <c:formatCode>General</c:formatCode>
                <c:ptCount val="30"/>
                <c:pt idx="0">
                  <c:v>2746.021029769634</c:v>
                </c:pt>
                <c:pt idx="1">
                  <c:v>2746.021029769634</c:v>
                </c:pt>
                <c:pt idx="2">
                  <c:v>2746.021029769634</c:v>
                </c:pt>
                <c:pt idx="3">
                  <c:v>2746.021029769634</c:v>
                </c:pt>
                <c:pt idx="4">
                  <c:v>2746.021029769634</c:v>
                </c:pt>
                <c:pt idx="5">
                  <c:v>2746.021029769634</c:v>
                </c:pt>
                <c:pt idx="6">
                  <c:v>2746.021029769634</c:v>
                </c:pt>
                <c:pt idx="7">
                  <c:v>2746.021029769634</c:v>
                </c:pt>
                <c:pt idx="8">
                  <c:v>2746.021029769634</c:v>
                </c:pt>
                <c:pt idx="9">
                  <c:v>2306.048289071598</c:v>
                </c:pt>
                <c:pt idx="10">
                  <c:v>3185.993770467672</c:v>
                </c:pt>
                <c:pt idx="11">
                  <c:v>2306.048289071598</c:v>
                </c:pt>
                <c:pt idx="12">
                  <c:v>3185.993770467672</c:v>
                </c:pt>
                <c:pt idx="13">
                  <c:v>2306.048289071598</c:v>
                </c:pt>
                <c:pt idx="14">
                  <c:v>3185.993770467672</c:v>
                </c:pt>
                <c:pt idx="15">
                  <c:v>2746.021029769634</c:v>
                </c:pt>
                <c:pt idx="16">
                  <c:v>2746.021029769634</c:v>
                </c:pt>
                <c:pt idx="17">
                  <c:v>2746.021029769634</c:v>
                </c:pt>
                <c:pt idx="18">
                  <c:v>2746.021029769634</c:v>
                </c:pt>
                <c:pt idx="19">
                  <c:v>2746.021029769634</c:v>
                </c:pt>
                <c:pt idx="20">
                  <c:v>2746.021029769634</c:v>
                </c:pt>
                <c:pt idx="21">
                  <c:v>2746.021029769634</c:v>
                </c:pt>
                <c:pt idx="22">
                  <c:v>2746.021029769634</c:v>
                </c:pt>
                <c:pt idx="23">
                  <c:v>2746.021029769634</c:v>
                </c:pt>
                <c:pt idx="24">
                  <c:v>2306.048289071598</c:v>
                </c:pt>
                <c:pt idx="25">
                  <c:v>3185.993770467672</c:v>
                </c:pt>
                <c:pt idx="26">
                  <c:v>2306.048289071598</c:v>
                </c:pt>
                <c:pt idx="27">
                  <c:v>3185.993770467672</c:v>
                </c:pt>
                <c:pt idx="28">
                  <c:v>2306.048289071598</c:v>
                </c:pt>
                <c:pt idx="29">
                  <c:v>3185.993770467672</c:v>
                </c:pt>
              </c:numCache>
            </c:numRef>
          </c:yVal>
          <c:smooth val="0"/>
          <c:extLst xmlns:c16r2="http://schemas.microsoft.com/office/drawing/2015/06/chart">
            <c:ext xmlns:c16="http://schemas.microsoft.com/office/drawing/2014/chart" uri="{C3380CC4-5D6E-409C-BE32-E72D297353CC}">
              <c16:uniqueId val="{00000000-B059-414E-82F5-3C1EAD73645B}"/>
            </c:ext>
          </c:extLst>
        </c:ser>
        <c:ser>
          <c:idx val="2"/>
          <c:order val="1"/>
          <c:tx>
            <c:v>Re(cold) mid</c:v>
          </c:tx>
          <c:spPr>
            <a:ln w="25400" cap="rnd">
              <a:solidFill>
                <a:schemeClr val="accent2"/>
              </a:solidFill>
              <a:round/>
            </a:ln>
            <a:effectLst/>
          </c:spPr>
          <c:marker>
            <c:symbol val="circle"/>
            <c:size val="5"/>
            <c:spPr>
              <a:solidFill>
                <a:schemeClr val="accent2"/>
              </a:solidFill>
              <a:ln w="9525">
                <a:solidFill>
                  <a:schemeClr val="accent2"/>
                </a:solidFill>
              </a:ln>
              <a:effectLst/>
            </c:spPr>
          </c:marker>
          <c:xVal>
            <c:numRef>
              <c:f>'plate regression'!$T$3:$T$32</c:f>
              <c:numCache>
                <c:formatCode>General</c:formatCode>
                <c:ptCount val="30"/>
                <c:pt idx="0">
                  <c:v>14147.10605261292</c:v>
                </c:pt>
                <c:pt idx="1">
                  <c:v>14147.10605261292</c:v>
                </c:pt>
                <c:pt idx="2">
                  <c:v>14147.10605261292</c:v>
                </c:pt>
                <c:pt idx="3">
                  <c:v>14147.10605261292</c:v>
                </c:pt>
                <c:pt idx="4">
                  <c:v>14147.10605261292</c:v>
                </c:pt>
                <c:pt idx="5">
                  <c:v>14147.10605261292</c:v>
                </c:pt>
                <c:pt idx="6">
                  <c:v>14147.10605261292</c:v>
                </c:pt>
                <c:pt idx="7">
                  <c:v>14147.10605261292</c:v>
                </c:pt>
                <c:pt idx="8">
                  <c:v>14147.10605261292</c:v>
                </c:pt>
                <c:pt idx="9">
                  <c:v>7073.55302630646</c:v>
                </c:pt>
                <c:pt idx="10">
                  <c:v>21220.65907891938</c:v>
                </c:pt>
                <c:pt idx="11">
                  <c:v>7073.55302630646</c:v>
                </c:pt>
                <c:pt idx="12">
                  <c:v>21220.65907891938</c:v>
                </c:pt>
                <c:pt idx="13">
                  <c:v>7073.55302630646</c:v>
                </c:pt>
                <c:pt idx="14">
                  <c:v>21220.65907891938</c:v>
                </c:pt>
                <c:pt idx="15">
                  <c:v>14147.10605261292</c:v>
                </c:pt>
                <c:pt idx="16">
                  <c:v>14147.10605261292</c:v>
                </c:pt>
                <c:pt idx="17">
                  <c:v>14147.10605261292</c:v>
                </c:pt>
                <c:pt idx="18">
                  <c:v>14147.10605261292</c:v>
                </c:pt>
                <c:pt idx="19">
                  <c:v>14147.10605261292</c:v>
                </c:pt>
                <c:pt idx="20">
                  <c:v>14147.10605261292</c:v>
                </c:pt>
                <c:pt idx="21">
                  <c:v>14147.10605261292</c:v>
                </c:pt>
                <c:pt idx="22">
                  <c:v>14147.10605261292</c:v>
                </c:pt>
                <c:pt idx="23">
                  <c:v>14147.10605261292</c:v>
                </c:pt>
                <c:pt idx="24">
                  <c:v>7073.55302630646</c:v>
                </c:pt>
                <c:pt idx="25">
                  <c:v>21220.65907891938</c:v>
                </c:pt>
                <c:pt idx="26">
                  <c:v>7073.55302630646</c:v>
                </c:pt>
                <c:pt idx="27">
                  <c:v>21220.65907891938</c:v>
                </c:pt>
                <c:pt idx="28">
                  <c:v>7073.55302630646</c:v>
                </c:pt>
                <c:pt idx="29">
                  <c:v>21220.65907891938</c:v>
                </c:pt>
              </c:numCache>
            </c:numRef>
          </c:xVal>
          <c:yVal>
            <c:numRef>
              <c:f>'plate regression'!$X$3:$X$32</c:f>
              <c:numCache>
                <c:formatCode>General</c:formatCode>
                <c:ptCount val="30"/>
                <c:pt idx="0">
                  <c:v>2384.282116496202</c:v>
                </c:pt>
                <c:pt idx="1">
                  <c:v>2384.282116496202</c:v>
                </c:pt>
                <c:pt idx="2">
                  <c:v>2384.282116496202</c:v>
                </c:pt>
                <c:pt idx="3">
                  <c:v>2384.282116496202</c:v>
                </c:pt>
                <c:pt idx="4">
                  <c:v>2384.282116496202</c:v>
                </c:pt>
                <c:pt idx="5">
                  <c:v>2384.282116496202</c:v>
                </c:pt>
                <c:pt idx="6">
                  <c:v>2384.282116496202</c:v>
                </c:pt>
                <c:pt idx="7">
                  <c:v>2384.282116496202</c:v>
                </c:pt>
                <c:pt idx="8">
                  <c:v>2384.282116496202</c:v>
                </c:pt>
                <c:pt idx="9">
                  <c:v>1944.309375798165</c:v>
                </c:pt>
                <c:pt idx="10">
                  <c:v>2824.254857194239</c:v>
                </c:pt>
                <c:pt idx="11">
                  <c:v>1944.309375798165</c:v>
                </c:pt>
                <c:pt idx="12">
                  <c:v>2824.254857194239</c:v>
                </c:pt>
                <c:pt idx="13">
                  <c:v>1944.309375798165</c:v>
                </c:pt>
                <c:pt idx="14">
                  <c:v>2824.254857194239</c:v>
                </c:pt>
                <c:pt idx="15">
                  <c:v>2384.282116496202</c:v>
                </c:pt>
                <c:pt idx="16">
                  <c:v>2384.282116496202</c:v>
                </c:pt>
                <c:pt idx="17">
                  <c:v>2384.282116496202</c:v>
                </c:pt>
                <c:pt idx="18">
                  <c:v>2384.282116496202</c:v>
                </c:pt>
                <c:pt idx="19">
                  <c:v>2384.282116496202</c:v>
                </c:pt>
                <c:pt idx="20">
                  <c:v>2384.282116496202</c:v>
                </c:pt>
                <c:pt idx="21">
                  <c:v>2384.282116496202</c:v>
                </c:pt>
                <c:pt idx="22">
                  <c:v>2384.282116496202</c:v>
                </c:pt>
                <c:pt idx="23">
                  <c:v>2384.282116496202</c:v>
                </c:pt>
                <c:pt idx="24">
                  <c:v>1944.309375798165</c:v>
                </c:pt>
                <c:pt idx="25">
                  <c:v>2824.254857194239</c:v>
                </c:pt>
                <c:pt idx="26">
                  <c:v>1944.309375798165</c:v>
                </c:pt>
                <c:pt idx="27">
                  <c:v>2824.254857194239</c:v>
                </c:pt>
                <c:pt idx="28">
                  <c:v>1944.309375798165</c:v>
                </c:pt>
                <c:pt idx="29">
                  <c:v>2824.254857194239</c:v>
                </c:pt>
              </c:numCache>
            </c:numRef>
          </c:yVal>
          <c:smooth val="0"/>
          <c:extLst xmlns:c16r2="http://schemas.microsoft.com/office/drawing/2015/06/chart">
            <c:ext xmlns:c16="http://schemas.microsoft.com/office/drawing/2014/chart" uri="{C3380CC4-5D6E-409C-BE32-E72D297353CC}">
              <c16:uniqueId val="{00000001-B059-414E-82F5-3C1EAD73645B}"/>
            </c:ext>
          </c:extLst>
        </c:ser>
        <c:ser>
          <c:idx val="0"/>
          <c:order val="2"/>
          <c:tx>
            <c:v>Re(cold) low</c:v>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'plate regression'!$T$3:$T$32</c:f>
              <c:numCache>
                <c:formatCode>General</c:formatCode>
                <c:ptCount val="30"/>
                <c:pt idx="0">
                  <c:v>14147.10605261292</c:v>
                </c:pt>
                <c:pt idx="1">
                  <c:v>14147.10605261292</c:v>
                </c:pt>
                <c:pt idx="2">
                  <c:v>14147.10605261292</c:v>
                </c:pt>
                <c:pt idx="3">
                  <c:v>14147.10605261292</c:v>
                </c:pt>
                <c:pt idx="4">
                  <c:v>14147.10605261292</c:v>
                </c:pt>
                <c:pt idx="5">
                  <c:v>14147.10605261292</c:v>
                </c:pt>
                <c:pt idx="6">
                  <c:v>14147.10605261292</c:v>
                </c:pt>
                <c:pt idx="7">
                  <c:v>14147.10605261292</c:v>
                </c:pt>
                <c:pt idx="8">
                  <c:v>14147.10605261292</c:v>
                </c:pt>
                <c:pt idx="9">
                  <c:v>7073.55302630646</c:v>
                </c:pt>
                <c:pt idx="10">
                  <c:v>21220.65907891938</c:v>
                </c:pt>
                <c:pt idx="11">
                  <c:v>7073.55302630646</c:v>
                </c:pt>
                <c:pt idx="12">
                  <c:v>21220.65907891938</c:v>
                </c:pt>
                <c:pt idx="13">
                  <c:v>7073.55302630646</c:v>
                </c:pt>
                <c:pt idx="14">
                  <c:v>21220.65907891938</c:v>
                </c:pt>
                <c:pt idx="15">
                  <c:v>14147.10605261292</c:v>
                </c:pt>
                <c:pt idx="16">
                  <c:v>14147.10605261292</c:v>
                </c:pt>
                <c:pt idx="17">
                  <c:v>14147.10605261292</c:v>
                </c:pt>
                <c:pt idx="18">
                  <c:v>14147.10605261292</c:v>
                </c:pt>
                <c:pt idx="19">
                  <c:v>14147.10605261292</c:v>
                </c:pt>
                <c:pt idx="20">
                  <c:v>14147.10605261292</c:v>
                </c:pt>
                <c:pt idx="21">
                  <c:v>14147.10605261292</c:v>
                </c:pt>
                <c:pt idx="22">
                  <c:v>14147.10605261292</c:v>
                </c:pt>
                <c:pt idx="23">
                  <c:v>14147.10605261292</c:v>
                </c:pt>
                <c:pt idx="24">
                  <c:v>7073.55302630646</c:v>
                </c:pt>
                <c:pt idx="25">
                  <c:v>21220.65907891938</c:v>
                </c:pt>
                <c:pt idx="26">
                  <c:v>7073.55302630646</c:v>
                </c:pt>
                <c:pt idx="27">
                  <c:v>21220.65907891938</c:v>
                </c:pt>
                <c:pt idx="28">
                  <c:v>7073.55302630646</c:v>
                </c:pt>
                <c:pt idx="29">
                  <c:v>21220.65907891938</c:v>
                </c:pt>
              </c:numCache>
            </c:numRef>
          </c:xVal>
          <c:yVal>
            <c:numRef>
              <c:f>'plate regression'!$U$3:$U$32</c:f>
              <c:numCache>
                <c:formatCode>General</c:formatCode>
                <c:ptCount val="30"/>
                <c:pt idx="0">
                  <c:v>1958.706924409809</c:v>
                </c:pt>
                <c:pt idx="1">
                  <c:v>1958.706924409809</c:v>
                </c:pt>
                <c:pt idx="2">
                  <c:v>1958.706924409809</c:v>
                </c:pt>
                <c:pt idx="3">
                  <c:v>1958.706924409809</c:v>
                </c:pt>
                <c:pt idx="4">
                  <c:v>1958.706924409809</c:v>
                </c:pt>
                <c:pt idx="5">
                  <c:v>1958.706924409809</c:v>
                </c:pt>
                <c:pt idx="6">
                  <c:v>1958.706924409809</c:v>
                </c:pt>
                <c:pt idx="7">
                  <c:v>1958.706924409809</c:v>
                </c:pt>
                <c:pt idx="8">
                  <c:v>1958.706924409809</c:v>
                </c:pt>
                <c:pt idx="9">
                  <c:v>1518.734183711772</c:v>
                </c:pt>
                <c:pt idx="10">
                  <c:v>2398.679665107845</c:v>
                </c:pt>
                <c:pt idx="11">
                  <c:v>1518.734183711772</c:v>
                </c:pt>
                <c:pt idx="12">
                  <c:v>2398.679665107845</c:v>
                </c:pt>
                <c:pt idx="13">
                  <c:v>1518.734183711772</c:v>
                </c:pt>
                <c:pt idx="14">
                  <c:v>2398.679665107845</c:v>
                </c:pt>
                <c:pt idx="15">
                  <c:v>1958.706924409809</c:v>
                </c:pt>
                <c:pt idx="16">
                  <c:v>1958.706924409809</c:v>
                </c:pt>
                <c:pt idx="17">
                  <c:v>1958.706924409809</c:v>
                </c:pt>
                <c:pt idx="18">
                  <c:v>1958.706924409809</c:v>
                </c:pt>
                <c:pt idx="19">
                  <c:v>1958.706924409809</c:v>
                </c:pt>
                <c:pt idx="20">
                  <c:v>1958.706924409809</c:v>
                </c:pt>
                <c:pt idx="21">
                  <c:v>1958.706924409809</c:v>
                </c:pt>
                <c:pt idx="22">
                  <c:v>1958.706924409809</c:v>
                </c:pt>
                <c:pt idx="23">
                  <c:v>1958.706924409809</c:v>
                </c:pt>
                <c:pt idx="24">
                  <c:v>1518.734183711772</c:v>
                </c:pt>
                <c:pt idx="25">
                  <c:v>2398.679665107845</c:v>
                </c:pt>
                <c:pt idx="26">
                  <c:v>1518.734183711772</c:v>
                </c:pt>
                <c:pt idx="27">
                  <c:v>2398.679665107845</c:v>
                </c:pt>
                <c:pt idx="28">
                  <c:v>1518.734183711772</c:v>
                </c:pt>
                <c:pt idx="29">
                  <c:v>2398.679665107845</c:v>
                </c:pt>
              </c:numCache>
            </c:numRef>
          </c:yVal>
          <c:smooth val="0"/>
          <c:extLst xmlns:c16r2="http://schemas.microsoft.com/office/drawing/2015/06/chart">
            <c:ext xmlns:c16="http://schemas.microsoft.com/office/drawing/2014/chart" uri="{C3380CC4-5D6E-409C-BE32-E72D297353CC}">
              <c16:uniqueId val="{00000002-B059-414E-82F5-3C1EAD73645B}"/>
            </c:ext>
          </c:extLst>
        </c:ser>
        <c:ser>
          <c:idx val="1"/>
          <c:order val="3"/>
          <c:tx>
            <c:v>Experimental U</c:v>
          </c:tx>
          <c:spPr>
            <a:ln w="25400" cap="rnd">
              <a:noFill/>
              <a:round/>
            </a:ln>
            <a:effectLst/>
          </c:spPr>
          <c:marker>
            <c:symbol val="triangle"/>
            <c:size val="6"/>
            <c:spPr>
              <a:solidFill>
                <a:srgbClr val="FFC000"/>
              </a:solidFill>
              <a:ln w="9525">
                <a:solidFill>
                  <a:schemeClr val="tx1"/>
                </a:solidFill>
              </a:ln>
              <a:effectLst/>
            </c:spPr>
          </c:marker>
          <c:xVal>
            <c:numRef>
              <c:f>'plate regression'!$T$3:$T$32</c:f>
              <c:numCache>
                <c:formatCode>General</c:formatCode>
                <c:ptCount val="30"/>
                <c:pt idx="0">
                  <c:v>14147.10605261292</c:v>
                </c:pt>
                <c:pt idx="1">
                  <c:v>14147.10605261292</c:v>
                </c:pt>
                <c:pt idx="2">
                  <c:v>14147.10605261292</c:v>
                </c:pt>
                <c:pt idx="3">
                  <c:v>14147.10605261292</c:v>
                </c:pt>
                <c:pt idx="4">
                  <c:v>14147.10605261292</c:v>
                </c:pt>
                <c:pt idx="5">
                  <c:v>14147.10605261292</c:v>
                </c:pt>
                <c:pt idx="6">
                  <c:v>14147.10605261292</c:v>
                </c:pt>
                <c:pt idx="7">
                  <c:v>14147.10605261292</c:v>
                </c:pt>
                <c:pt idx="8">
                  <c:v>14147.10605261292</c:v>
                </c:pt>
                <c:pt idx="9">
                  <c:v>7073.55302630646</c:v>
                </c:pt>
                <c:pt idx="10">
                  <c:v>21220.65907891938</c:v>
                </c:pt>
                <c:pt idx="11">
                  <c:v>7073.55302630646</c:v>
                </c:pt>
                <c:pt idx="12">
                  <c:v>21220.65907891938</c:v>
                </c:pt>
                <c:pt idx="13">
                  <c:v>7073.55302630646</c:v>
                </c:pt>
                <c:pt idx="14">
                  <c:v>21220.65907891938</c:v>
                </c:pt>
                <c:pt idx="15">
                  <c:v>14147.10605261292</c:v>
                </c:pt>
                <c:pt idx="16">
                  <c:v>14147.10605261292</c:v>
                </c:pt>
                <c:pt idx="17">
                  <c:v>14147.10605261292</c:v>
                </c:pt>
                <c:pt idx="18">
                  <c:v>14147.10605261292</c:v>
                </c:pt>
                <c:pt idx="19">
                  <c:v>14147.10605261292</c:v>
                </c:pt>
                <c:pt idx="20">
                  <c:v>14147.10605261292</c:v>
                </c:pt>
                <c:pt idx="21">
                  <c:v>14147.10605261292</c:v>
                </c:pt>
                <c:pt idx="22">
                  <c:v>14147.10605261292</c:v>
                </c:pt>
                <c:pt idx="23">
                  <c:v>14147.10605261292</c:v>
                </c:pt>
                <c:pt idx="24">
                  <c:v>7073.55302630646</c:v>
                </c:pt>
                <c:pt idx="25">
                  <c:v>21220.65907891938</c:v>
                </c:pt>
                <c:pt idx="26">
                  <c:v>7073.55302630646</c:v>
                </c:pt>
                <c:pt idx="27">
                  <c:v>21220.65907891938</c:v>
                </c:pt>
                <c:pt idx="28">
                  <c:v>7073.55302630646</c:v>
                </c:pt>
                <c:pt idx="29">
                  <c:v>21220.65907891938</c:v>
                </c:pt>
              </c:numCache>
            </c:numRef>
          </c:xVal>
          <c:yVal>
            <c:numRef>
              <c:f>'plate regression'!$W$3:$W$32</c:f>
              <c:numCache>
                <c:formatCode>General</c:formatCode>
                <c:ptCount val="30"/>
                <c:pt idx="0">
                  <c:v>2716.631266446002</c:v>
                </c:pt>
                <c:pt idx="1">
                  <c:v>2555.896521185715</c:v>
                </c:pt>
                <c:pt idx="2">
                  <c:v>2139.827333239392</c:v>
                </c:pt>
                <c:pt idx="3">
                  <c:v>2768.375623331872</c:v>
                </c:pt>
                <c:pt idx="4">
                  <c:v>2572.453183114071</c:v>
                </c:pt>
                <c:pt idx="5">
                  <c:v>2087.94349759135</c:v>
                </c:pt>
                <c:pt idx="6">
                  <c:v>2737.051370170186</c:v>
                </c:pt>
                <c:pt idx="7">
                  <c:v>2521.612774213881</c:v>
                </c:pt>
                <c:pt idx="8">
                  <c:v>2114.061688743452</c:v>
                </c:pt>
                <c:pt idx="9">
                  <c:v>1882.994426858555</c:v>
                </c:pt>
                <c:pt idx="10">
                  <c:v>2822.519811600846</c:v>
                </c:pt>
                <c:pt idx="11">
                  <c:v>1835.981378250947</c:v>
                </c:pt>
                <c:pt idx="12">
                  <c:v>2786.934476606906</c:v>
                </c:pt>
                <c:pt idx="13">
                  <c:v>1812.595132642816</c:v>
                </c:pt>
                <c:pt idx="14">
                  <c:v>2649.596993818743</c:v>
                </c:pt>
                <c:pt idx="15">
                  <c:v>2798.47290059526</c:v>
                </c:pt>
                <c:pt idx="16">
                  <c:v>2560.907441425501</c:v>
                </c:pt>
                <c:pt idx="17">
                  <c:v>1922.594583916999</c:v>
                </c:pt>
                <c:pt idx="18">
                  <c:v>2862.853051967801</c:v>
                </c:pt>
                <c:pt idx="19">
                  <c:v>2570.537188668347</c:v>
                </c:pt>
                <c:pt idx="20">
                  <c:v>1930.95069412724</c:v>
                </c:pt>
                <c:pt idx="21">
                  <c:v>2731.57062606295</c:v>
                </c:pt>
                <c:pt idx="22">
                  <c:v>2588.043543788397</c:v>
                </c:pt>
                <c:pt idx="23">
                  <c:v>1870.671929418821</c:v>
                </c:pt>
                <c:pt idx="24">
                  <c:v>1802.990021968549</c:v>
                </c:pt>
                <c:pt idx="25">
                  <c:v>2738.278741963512</c:v>
                </c:pt>
                <c:pt idx="26">
                  <c:v>1807.10920181937</c:v>
                </c:pt>
                <c:pt idx="27">
                  <c:v>2637.789331095254</c:v>
                </c:pt>
                <c:pt idx="28">
                  <c:v>1823.441347203732</c:v>
                </c:pt>
                <c:pt idx="29">
                  <c:v>2609.665042035154</c:v>
                </c:pt>
              </c:numCache>
            </c:numRef>
          </c:yVal>
          <c:smooth val="0"/>
          <c:extLst xmlns:c16r2="http://schemas.microsoft.com/office/drawing/2015/06/chart">
            <c:ext xmlns:c16="http://schemas.microsoft.com/office/drawing/2014/chart" uri="{C3380CC4-5D6E-409C-BE32-E72D297353CC}">
              <c16:uniqueId val="{00000003-B059-414E-82F5-3C1EAD73645B}"/>
            </c:ext>
          </c:extLst>
        </c:ser>
        <c:dLbls>
          <c:showLegendKey val="0"/>
          <c:showVal val="0"/>
          <c:showCatName val="0"/>
          <c:showSerName val="0"/>
          <c:showPercent val="0"/>
          <c:showBubbleSize val="0"/>
        </c:dLbls>
        <c:axId val="2096140232"/>
        <c:axId val="2124986360"/>
      </c:scatterChart>
      <c:valAx>
        <c:axId val="2096140232"/>
        <c:scaling>
          <c:orientation val="minMax"/>
          <c:min val="6000.0"/>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a:t>Re(hot steam)</a:t>
                </a:r>
              </a:p>
            </c:rich>
          </c:tx>
          <c:layout>
            <c:manualLayout>
              <c:xMode val="edge"/>
              <c:yMode val="edge"/>
              <c:x val="0.350899597842719"/>
              <c:y val="0.903828851659875"/>
            </c:manualLayout>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124986360"/>
        <c:crosses val="autoZero"/>
        <c:crossBetween val="midCat"/>
      </c:valAx>
      <c:valAx>
        <c:axId val="2124986360"/>
        <c:scaling>
          <c:orientation val="minMax"/>
          <c:min val="1000.0"/>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dirty="0"/>
                  <a:t>U (W/m</a:t>
                </a:r>
                <a:r>
                  <a:rPr lang="en-US" dirty="0">
                    <a:latin typeface="Times New Roman" panose="02020603050405020304" pitchFamily="18" charset="0"/>
                    <a:cs typeface="Times New Roman" panose="02020603050405020304" pitchFamily="18" charset="0"/>
                  </a:rPr>
                  <a:t>²</a:t>
                </a:r>
                <a:r>
                  <a:rPr lang="en-US" dirty="0"/>
                  <a:t>K)</a:t>
                </a:r>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2096140232"/>
        <c:crosses val="autoZero"/>
        <c:crossBetween val="midCat"/>
      </c:valAx>
      <c:spPr>
        <a:noFill/>
        <a:ln>
          <a:noFill/>
        </a:ln>
        <a:effectLst/>
      </c:spPr>
    </c:plotArea>
    <c:legend>
      <c:legendPos val="r"/>
      <c:layout>
        <c:manualLayout>
          <c:xMode val="edge"/>
          <c:yMode val="edge"/>
          <c:x val="0.73423519848716"/>
          <c:y val="0.237008778628534"/>
          <c:w val="0.257197738385277"/>
          <c:h val="0.354772830178479"/>
        </c:manualLayout>
      </c:layout>
      <c:overlay val="0"/>
      <c:spPr>
        <a:noFill/>
        <a:ln>
          <a:solidFill>
            <a:srgbClr val="000000"/>
          </a:solid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sz="24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defTabSz="1273175">
              <a:defRPr sz="1600" smtClean="0"/>
            </a:lvl1pPr>
          </a:lstStyle>
          <a:p>
            <a:pPr>
              <a:defRPr/>
            </a:pPr>
            <a:endParaRPr lang="en-US"/>
          </a:p>
        </p:txBody>
      </p:sp>
      <p:sp>
        <p:nvSpPr>
          <p:cNvPr id="4099" name="Rectangle 3"/>
          <p:cNvSpPr>
            <a:spLocks noGrp="1" noChangeArrowheads="1"/>
          </p:cNvSpPr>
          <p:nvPr>
            <p:ph type="dt" sz="quarter" idx="1"/>
          </p:nvPr>
        </p:nvSpPr>
        <p:spPr bwMode="auto">
          <a:xfrm>
            <a:off x="5321300" y="0"/>
            <a:ext cx="4067175" cy="638175"/>
          </a:xfrm>
          <a:prstGeom prst="rect">
            <a:avLst/>
          </a:prstGeom>
          <a:noFill/>
          <a:ln w="9525">
            <a:noFill/>
            <a:miter lim="800000"/>
            <a:headEnd/>
            <a:tailEnd/>
          </a:ln>
          <a:effectLst/>
        </p:spPr>
        <p:txBody>
          <a:bodyPr vert="horz" wrap="square" lIns="127382" tIns="63690" rIns="127382" bIns="63690" numCol="1" anchor="t" anchorCtr="0" compatLnSpc="1">
            <a:prstTxWarp prst="textNoShape">
              <a:avLst/>
            </a:prstTxWarp>
          </a:bodyPr>
          <a:lstStyle>
            <a:lvl1pPr algn="r" defTabSz="1273175">
              <a:defRPr sz="1600" smtClean="0"/>
            </a:lvl1pPr>
          </a:lstStyle>
          <a:p>
            <a:pPr>
              <a:defRPr/>
            </a:pPr>
            <a:endParaRPr lang="en-US"/>
          </a:p>
        </p:txBody>
      </p:sp>
      <p:sp>
        <p:nvSpPr>
          <p:cNvPr id="4100" name="Rectangle 4"/>
          <p:cNvSpPr>
            <a:spLocks noGrp="1" noChangeArrowheads="1"/>
          </p:cNvSpPr>
          <p:nvPr>
            <p:ph type="ftr" sz="quarter" idx="2"/>
          </p:nvPr>
        </p:nvSpPr>
        <p:spPr bwMode="auto">
          <a:xfrm>
            <a:off x="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defTabSz="1273175">
              <a:defRPr sz="1600" smtClean="0"/>
            </a:lvl1pPr>
          </a:lstStyle>
          <a:p>
            <a:pPr>
              <a:defRPr/>
            </a:pPr>
            <a:endParaRPr lang="en-US"/>
          </a:p>
        </p:txBody>
      </p:sp>
      <p:sp>
        <p:nvSpPr>
          <p:cNvPr id="4101" name="Rectangle 5"/>
          <p:cNvSpPr>
            <a:spLocks noGrp="1" noChangeArrowheads="1"/>
          </p:cNvSpPr>
          <p:nvPr>
            <p:ph type="sldNum" sz="quarter" idx="3"/>
          </p:nvPr>
        </p:nvSpPr>
        <p:spPr bwMode="auto">
          <a:xfrm>
            <a:off x="5321300" y="12133263"/>
            <a:ext cx="4067175" cy="638175"/>
          </a:xfrm>
          <a:prstGeom prst="rect">
            <a:avLst/>
          </a:prstGeom>
          <a:noFill/>
          <a:ln w="9525">
            <a:noFill/>
            <a:miter lim="800000"/>
            <a:headEnd/>
            <a:tailEnd/>
          </a:ln>
          <a:effectLst/>
        </p:spPr>
        <p:txBody>
          <a:bodyPr vert="horz" wrap="square" lIns="127382" tIns="63690" rIns="127382" bIns="63690" numCol="1" anchor="b" anchorCtr="0" compatLnSpc="1">
            <a:prstTxWarp prst="textNoShape">
              <a:avLst/>
            </a:prstTxWarp>
          </a:bodyPr>
          <a:lstStyle>
            <a:lvl1pPr algn="r" defTabSz="1273175">
              <a:defRPr sz="1600" smtClean="0"/>
            </a:lvl1pPr>
          </a:lstStyle>
          <a:p>
            <a:pPr>
              <a:defRPr/>
            </a:pPr>
            <a:fld id="{12B199BC-D0CF-4DA5-9741-A0772C9FEDEF}" type="slidenum">
              <a:rPr lang="en-US"/>
              <a:pPr>
                <a:defRPr/>
              </a:pPr>
              <a:t>‹#›</a:t>
            </a:fld>
            <a:endParaRPr lang="en-US"/>
          </a:p>
        </p:txBody>
      </p:sp>
    </p:spTree>
    <p:extLst>
      <p:ext uri="{BB962C8B-B14F-4D97-AF65-F5344CB8AC3E}">
        <p14:creationId xmlns:p14="http://schemas.microsoft.com/office/powerpoint/2010/main" val="5291388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4059238"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defTabSz="273050">
              <a:defRPr sz="400" smtClean="0"/>
            </a:lvl1pPr>
          </a:lstStyle>
          <a:p>
            <a:pPr>
              <a:defRPr/>
            </a:pPr>
            <a:endParaRPr lang="en-US"/>
          </a:p>
        </p:txBody>
      </p:sp>
      <p:sp>
        <p:nvSpPr>
          <p:cNvPr id="7171" name="Rectangle 3"/>
          <p:cNvSpPr>
            <a:spLocks noGrp="1" noChangeArrowheads="1"/>
          </p:cNvSpPr>
          <p:nvPr>
            <p:ph type="dt" idx="1"/>
          </p:nvPr>
        </p:nvSpPr>
        <p:spPr bwMode="auto">
          <a:xfrm>
            <a:off x="5314950" y="0"/>
            <a:ext cx="4081463" cy="641350"/>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lvl1pPr algn="r" defTabSz="273050">
              <a:defRPr sz="400" smtClean="0"/>
            </a:lvl1pPr>
          </a:lstStyle>
          <a:p>
            <a:pPr>
              <a:defRPr/>
            </a:pPr>
            <a:endParaRPr lang="en-US"/>
          </a:p>
        </p:txBody>
      </p:sp>
      <p:sp>
        <p:nvSpPr>
          <p:cNvPr id="3076" name="Rectangle 4"/>
          <p:cNvSpPr>
            <a:spLocks noGrp="1" noRot="1" noChangeAspect="1" noChangeArrowheads="1" noTextEdit="1"/>
          </p:cNvSpPr>
          <p:nvPr>
            <p:ph type="sldImg" idx="2"/>
          </p:nvPr>
        </p:nvSpPr>
        <p:spPr bwMode="auto">
          <a:xfrm>
            <a:off x="1506538" y="962025"/>
            <a:ext cx="6383337" cy="4789488"/>
          </a:xfrm>
          <a:prstGeom prst="rect">
            <a:avLst/>
          </a:prstGeom>
          <a:noFill/>
          <a:ln w="9525">
            <a:solidFill>
              <a:srgbClr val="000000"/>
            </a:solidFill>
            <a:miter lim="800000"/>
            <a:headEnd/>
            <a:tailEnd/>
          </a:ln>
        </p:spPr>
      </p:sp>
      <p:sp>
        <p:nvSpPr>
          <p:cNvPr id="7173" name="Rectangle 5"/>
          <p:cNvSpPr>
            <a:spLocks noGrp="1" noChangeArrowheads="1"/>
          </p:cNvSpPr>
          <p:nvPr>
            <p:ph type="body" sz="quarter" idx="3"/>
          </p:nvPr>
        </p:nvSpPr>
        <p:spPr bwMode="auto">
          <a:xfrm>
            <a:off x="1255713" y="6072188"/>
            <a:ext cx="6884987" cy="5751512"/>
          </a:xfrm>
          <a:prstGeom prst="rect">
            <a:avLst/>
          </a:prstGeom>
          <a:noFill/>
          <a:ln w="9525">
            <a:noFill/>
            <a:miter lim="800000"/>
            <a:headEnd/>
            <a:tailEnd/>
          </a:ln>
          <a:effectLst/>
        </p:spPr>
        <p:txBody>
          <a:bodyPr vert="horz" wrap="square" lIns="27240" tIns="13620" rIns="27240" bIns="136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174" name="Rectangle 6"/>
          <p:cNvSpPr>
            <a:spLocks noGrp="1" noChangeArrowheads="1"/>
          </p:cNvSpPr>
          <p:nvPr>
            <p:ph type="ftr" sz="quarter" idx="4"/>
          </p:nvPr>
        </p:nvSpPr>
        <p:spPr bwMode="auto">
          <a:xfrm>
            <a:off x="0" y="12122150"/>
            <a:ext cx="4059238"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defTabSz="273050">
              <a:defRPr sz="400" smtClean="0"/>
            </a:lvl1pPr>
          </a:lstStyle>
          <a:p>
            <a:pPr>
              <a:defRPr/>
            </a:pPr>
            <a:endParaRPr lang="en-US"/>
          </a:p>
        </p:txBody>
      </p:sp>
      <p:sp>
        <p:nvSpPr>
          <p:cNvPr id="7175" name="Rectangle 7"/>
          <p:cNvSpPr>
            <a:spLocks noGrp="1" noChangeArrowheads="1"/>
          </p:cNvSpPr>
          <p:nvPr>
            <p:ph type="sldNum" sz="quarter" idx="5"/>
          </p:nvPr>
        </p:nvSpPr>
        <p:spPr bwMode="auto">
          <a:xfrm>
            <a:off x="5314950" y="12122150"/>
            <a:ext cx="4081463" cy="641350"/>
          </a:xfrm>
          <a:prstGeom prst="rect">
            <a:avLst/>
          </a:prstGeom>
          <a:noFill/>
          <a:ln w="9525">
            <a:noFill/>
            <a:miter lim="800000"/>
            <a:headEnd/>
            <a:tailEnd/>
          </a:ln>
          <a:effectLst/>
        </p:spPr>
        <p:txBody>
          <a:bodyPr vert="horz" wrap="square" lIns="27240" tIns="13620" rIns="27240" bIns="13620" numCol="1" anchor="b" anchorCtr="0" compatLnSpc="1">
            <a:prstTxWarp prst="textNoShape">
              <a:avLst/>
            </a:prstTxWarp>
          </a:bodyPr>
          <a:lstStyle>
            <a:lvl1pPr algn="r" defTabSz="273050">
              <a:defRPr sz="400" smtClean="0"/>
            </a:lvl1pPr>
          </a:lstStyle>
          <a:p>
            <a:pPr>
              <a:defRPr/>
            </a:pPr>
            <a:fld id="{0D4418BF-7CE8-4AC4-BC3B-111C69096913}" type="slidenum">
              <a:rPr lang="en-US"/>
              <a:pPr>
                <a:defRPr/>
              </a:pPr>
              <a:t>‹#›</a:t>
            </a:fld>
            <a:endParaRPr lang="en-US"/>
          </a:p>
        </p:txBody>
      </p:sp>
    </p:spTree>
    <p:extLst>
      <p:ext uri="{BB962C8B-B14F-4D97-AF65-F5344CB8AC3E}">
        <p14:creationId xmlns:p14="http://schemas.microsoft.com/office/powerpoint/2010/main" val="236313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27" charset="0"/>
        <a:ea typeface="+mn-ea"/>
        <a:cs typeface="+mn-cs"/>
      </a:defRPr>
    </a:lvl1pPr>
    <a:lvl2pPr marL="457121" algn="l" rtl="0" eaLnBrk="0" fontAlgn="base" hangingPunct="0">
      <a:spcBef>
        <a:spcPct val="30000"/>
      </a:spcBef>
      <a:spcAft>
        <a:spcPct val="0"/>
      </a:spcAft>
      <a:defRPr sz="1200" kern="1200">
        <a:solidFill>
          <a:schemeClr val="tx1"/>
        </a:solidFill>
        <a:latin typeface="Times New Roman" pitchFamily="27" charset="0"/>
        <a:ea typeface="+mn-ea"/>
        <a:cs typeface="+mn-cs"/>
      </a:defRPr>
    </a:lvl2pPr>
    <a:lvl3pPr marL="914241" algn="l" rtl="0" eaLnBrk="0" fontAlgn="base" hangingPunct="0">
      <a:spcBef>
        <a:spcPct val="30000"/>
      </a:spcBef>
      <a:spcAft>
        <a:spcPct val="0"/>
      </a:spcAft>
      <a:defRPr sz="1200" kern="1200">
        <a:solidFill>
          <a:schemeClr val="tx1"/>
        </a:solidFill>
        <a:latin typeface="Times New Roman" pitchFamily="27" charset="0"/>
        <a:ea typeface="+mn-ea"/>
        <a:cs typeface="+mn-cs"/>
      </a:defRPr>
    </a:lvl3pPr>
    <a:lvl4pPr marL="1371363" algn="l" rtl="0" eaLnBrk="0" fontAlgn="base" hangingPunct="0">
      <a:spcBef>
        <a:spcPct val="30000"/>
      </a:spcBef>
      <a:spcAft>
        <a:spcPct val="0"/>
      </a:spcAft>
      <a:defRPr sz="1200" kern="1200">
        <a:solidFill>
          <a:schemeClr val="tx1"/>
        </a:solidFill>
        <a:latin typeface="Times New Roman" pitchFamily="27" charset="0"/>
        <a:ea typeface="+mn-ea"/>
        <a:cs typeface="+mn-cs"/>
      </a:defRPr>
    </a:lvl4pPr>
    <a:lvl5pPr marL="1828483" algn="l" rtl="0" eaLnBrk="0" fontAlgn="base" hangingPunct="0">
      <a:spcBef>
        <a:spcPct val="30000"/>
      </a:spcBef>
      <a:spcAft>
        <a:spcPct val="0"/>
      </a:spcAft>
      <a:defRPr sz="1200" kern="1200">
        <a:solidFill>
          <a:schemeClr val="tx1"/>
        </a:solidFill>
        <a:latin typeface="Times New Roman" pitchFamily="27" charset="0"/>
        <a:ea typeface="+mn-ea"/>
        <a:cs typeface="+mn-cs"/>
      </a:defRPr>
    </a:lvl5pPr>
    <a:lvl6pPr marL="2285605" algn="l" defTabSz="914241" rtl="0" eaLnBrk="1" latinLnBrk="0" hangingPunct="1">
      <a:defRPr sz="1200" kern="1200">
        <a:solidFill>
          <a:schemeClr val="tx1"/>
        </a:solidFill>
        <a:latin typeface="+mn-lt"/>
        <a:ea typeface="+mn-ea"/>
        <a:cs typeface="+mn-cs"/>
      </a:defRPr>
    </a:lvl6pPr>
    <a:lvl7pPr marL="2742724" algn="l" defTabSz="914241" rtl="0" eaLnBrk="1" latinLnBrk="0" hangingPunct="1">
      <a:defRPr sz="1200" kern="1200">
        <a:solidFill>
          <a:schemeClr val="tx1"/>
        </a:solidFill>
        <a:latin typeface="+mn-lt"/>
        <a:ea typeface="+mn-ea"/>
        <a:cs typeface="+mn-cs"/>
      </a:defRPr>
    </a:lvl7pPr>
    <a:lvl8pPr marL="3199846" algn="l" defTabSz="914241" rtl="0" eaLnBrk="1" latinLnBrk="0" hangingPunct="1">
      <a:defRPr sz="1200" kern="1200">
        <a:solidFill>
          <a:schemeClr val="tx1"/>
        </a:solidFill>
        <a:latin typeface="+mn-lt"/>
        <a:ea typeface="+mn-ea"/>
        <a:cs typeface="+mn-cs"/>
      </a:defRPr>
    </a:lvl8pPr>
    <a:lvl9pPr marL="3656968" algn="l" defTabSz="914241"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6538" y="962025"/>
            <a:ext cx="6383337" cy="4789488"/>
          </a:xfrm>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endParaRPr lang="en-US" dirty="0"/>
              </a:p>
              <a:p>
                <a:pPr marL="457200" indent="-457200">
                  <a:buFont typeface="Arial" panose="020B0604020202020204" pitchFamily="34" charset="0"/>
                  <a:buChar char="•"/>
                </a:pPr>
                <a:r>
                  <a:rPr lang="en-US" dirty="0"/>
                  <a:t>m</a:t>
                </a:r>
                <a:r>
                  <a:rPr lang="en-US" sz="1100" dirty="0"/>
                  <a:t>w</a:t>
                </a:r>
                <a:r>
                  <a:rPr lang="en-US" dirty="0"/>
                  <a:t>=3kg/s</a:t>
                </a:r>
              </a:p>
              <a:p>
                <a:pPr marL="457200" indent="-457200">
                  <a:buFont typeface="Arial" panose="020B0604020202020204" pitchFamily="34" charset="0"/>
                  <a:buChar char="•"/>
                </a:pPr>
                <a:r>
                  <a:rPr lang="en-US" dirty="0"/>
                  <a:t>Cold stream: 20</a:t>
                </a:r>
                <a:r>
                  <a:rPr lang="en-US" dirty="0">
                    <a:latin typeface="Times New Roman" panose="02020603050405020304" pitchFamily="18" charset="0"/>
                    <a:cs typeface="Times New Roman" panose="02020603050405020304" pitchFamily="18" charset="0"/>
                  </a:rPr>
                  <a:t>ºC to 50ºC</a:t>
                </a:r>
              </a:p>
              <a:p>
                <a:pPr marL="457200" indent="-4572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Hot stream: 80ºC to ?</a:t>
                </a:r>
              </a:p>
              <a:p>
                <a:pPr marL="457200" indent="-457200">
                  <a:buFont typeface="Arial" panose="020B0604020202020204" pitchFamily="34" charset="0"/>
                  <a:buChar char="•"/>
                </a:pPr>
                <a:r>
                  <a:rPr lang="en-US" dirty="0" err="1"/>
                  <a:t>m</a:t>
                </a:r>
                <a:r>
                  <a:rPr lang="en-US" sz="1100" dirty="0" err="1"/>
                  <a:t>h</a:t>
                </a:r>
                <a:r>
                  <a:rPr lang="en-US" sz="1200" dirty="0"/>
                  <a:t>=?</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sz="1200" dirty="0"/>
              </a:p>
              <a:p>
                <a:pPr marL="457200" indent="-457200">
                  <a:buFont typeface="Arial" panose="020B0604020202020204" pitchFamily="34" charset="0"/>
                  <a:buChar char="•"/>
                </a:pPr>
                <a:r>
                  <a:rPr lang="en-US" sz="1200" dirty="0"/>
                  <a:t>Method</a:t>
                </a:r>
              </a:p>
              <a:p>
                <a:pPr marL="457200" indent="-457200">
                  <a:buFont typeface="Arial" panose="020B0604020202020204" pitchFamily="34" charset="0"/>
                  <a:buChar char="•"/>
                </a:pPr>
                <a:r>
                  <a:rPr lang="en-US" sz="1200" dirty="0"/>
                  <a:t>Plate Heat Exchanger, counter-current flow </a:t>
                </a:r>
              </a:p>
              <a:p>
                <a:pPr marL="457200" indent="-457200">
                  <a:buFont typeface="Arial" panose="020B0604020202020204" pitchFamily="34" charset="0"/>
                  <a:buChar char="•"/>
                </a:pPr>
                <a:r>
                  <a:rPr lang="en-US" sz="1200" dirty="0"/>
                  <a:t>LMTD Method</a:t>
                </a:r>
              </a:p>
              <a:p>
                <a:pPr marL="457200" indent="-457200">
                  <a:buFont typeface="Arial" panose="020B0604020202020204" pitchFamily="34" charset="0"/>
                  <a:buChar char="•"/>
                </a:pPr>
                <a:r>
                  <a:rPr lang="en-US" sz="1200" dirty="0"/>
                  <a:t>Assume: plate thickness=.005m</a:t>
                </a:r>
              </a:p>
              <a:p>
                <a:pPr marL="457200" indent="-457200">
                  <a:buFont typeface="Arial" panose="020B0604020202020204" pitchFamily="34" charset="0"/>
                  <a:buChar char="•"/>
                </a:pPr>
                <a:endParaRPr lang="en-US" sz="1200" dirty="0"/>
              </a:p>
              <a:p>
                <a:pPr marL="457200" indent="-457200">
                  <a:buFont typeface="Arial" panose="020B0604020202020204" pitchFamily="34" charset="0"/>
                  <a:buChar char="•"/>
                </a:pPr>
                <a:r>
                  <a:rPr lang="en-US" sz="1200" dirty="0"/>
                  <a:t>SOLVE</a:t>
                </a:r>
              </a:p>
              <a:p>
                <a:pPr marL="457200" indent="-457200">
                  <a:buFont typeface="Arial" panose="020B0604020202020204" pitchFamily="34" charset="0"/>
                  <a:buChar char="•"/>
                </a:pPr>
                <a:r>
                  <a:rPr lang="en-US" sz="1200" dirty="0"/>
                  <a:t>q=</a:t>
                </a:r>
                <a14:m>
                  <m:oMath xmlns:m="http://schemas.openxmlformats.org/officeDocument/2006/math" xmlns="">
                    <m:sSub>
                      <m:sSubPr>
                        <m:ctrlPr>
                          <a:rPr lang="en-US" sz="1200" i="1" smtClean="0">
                            <a:latin typeface="Cambria Math" panose="02040503050406030204" pitchFamily="18" charset="0"/>
                          </a:rPr>
                        </m:ctrlPr>
                      </m:sSubPr>
                      <m:e>
                        <m:r>
                          <a:rPr lang="en-US" sz="1200" b="0" i="1" smtClean="0">
                            <a:latin typeface="Cambria Math" panose="02040503050406030204" pitchFamily="18" charset="0"/>
                          </a:rPr>
                          <m:t>𝑚</m:t>
                        </m:r>
                      </m:e>
                      <m:sub>
                        <m:r>
                          <a:rPr lang="en-US" sz="1200" b="0" i="1" smtClean="0">
                            <a:latin typeface="Cambria Math" panose="02040503050406030204" pitchFamily="18" charset="0"/>
                          </a:rPr>
                          <m:t>𝑐</m:t>
                        </m:r>
                      </m:sub>
                    </m:sSub>
                    <m:r>
                      <a:rPr lang="en-US" sz="1200" b="0" i="1" smtClean="0">
                        <a:latin typeface="Cambria Math" panose="02040503050406030204" pitchFamily="18" charset="0"/>
                      </a:rPr>
                      <m:t>𝐶𝑝</m:t>
                    </m:r>
                    <m:d>
                      <m:dPr>
                        <m:ctrlPr>
                          <a:rPr lang="en-US" sz="1200" b="0" i="1" smtClean="0">
                            <a:latin typeface="Cambria Math" panose="02040503050406030204" pitchFamily="18" charset="0"/>
                          </a:rPr>
                        </m:ctrlPr>
                      </m:dPr>
                      <m:e>
                        <m:sSub>
                          <m:sSubPr>
                            <m:ctrlPr>
                              <a:rPr lang="en-US" sz="1200" b="0" i="1" smtClean="0">
                                <a:latin typeface="Cambria Math" panose="02040503050406030204" pitchFamily="18" charset="0"/>
                              </a:rPr>
                            </m:ctrlPr>
                          </m:sSubPr>
                          <m:e>
                            <m:r>
                              <a:rPr lang="en-US" sz="1200" b="0" i="1" smtClean="0">
                                <a:latin typeface="Cambria Math" panose="02040503050406030204" pitchFamily="18" charset="0"/>
                              </a:rPr>
                              <m:t>𝑇</m:t>
                            </m:r>
                          </m:e>
                          <m:sub>
                            <m:r>
                              <a:rPr lang="en-US" sz="1200" b="0" i="1" smtClean="0">
                                <a:latin typeface="Cambria Math" panose="02040503050406030204" pitchFamily="18" charset="0"/>
                              </a:rPr>
                              <m:t>𝑐</m:t>
                            </m:r>
                            <m:r>
                              <a:rPr lang="en-US" sz="1200" b="0" i="1" smtClean="0">
                                <a:latin typeface="Cambria Math" panose="02040503050406030204" pitchFamily="18" charset="0"/>
                              </a:rPr>
                              <m:t>,</m:t>
                            </m:r>
                            <m:r>
                              <a:rPr lang="en-US" sz="1200" b="0" i="1" smtClean="0">
                                <a:latin typeface="Cambria Math" panose="02040503050406030204" pitchFamily="18" charset="0"/>
                              </a:rPr>
                              <m:t>𝑜</m:t>
                            </m:r>
                          </m:sub>
                        </m:sSub>
                        <m:r>
                          <a:rPr lang="en-US" sz="1200" b="0" i="1" smtClean="0">
                            <a:latin typeface="Cambria Math" panose="02040503050406030204" pitchFamily="18" charset="0"/>
                          </a:rPr>
                          <m:t>−</m:t>
                        </m:r>
                        <m:sSub>
                          <m:sSubPr>
                            <m:ctrlPr>
                              <a:rPr lang="en-US" sz="1200" b="0" i="1" smtClean="0">
                                <a:latin typeface="Cambria Math" panose="02040503050406030204" pitchFamily="18" charset="0"/>
                              </a:rPr>
                            </m:ctrlPr>
                          </m:sSubPr>
                          <m:e>
                            <m:r>
                              <a:rPr lang="en-US" sz="1200" b="0" i="1" smtClean="0">
                                <a:latin typeface="Cambria Math" panose="02040503050406030204" pitchFamily="18" charset="0"/>
                              </a:rPr>
                              <m:t>𝑇</m:t>
                            </m:r>
                          </m:e>
                          <m:sub>
                            <m:r>
                              <a:rPr lang="en-US" sz="1200" b="0" i="1" smtClean="0">
                                <a:latin typeface="Cambria Math" panose="02040503050406030204" pitchFamily="18" charset="0"/>
                              </a:rPr>
                              <m:t>𝑐</m:t>
                            </m:r>
                            <m:r>
                              <a:rPr lang="en-US" sz="1200" b="0" i="1" smtClean="0">
                                <a:latin typeface="Cambria Math" panose="02040503050406030204" pitchFamily="18" charset="0"/>
                              </a:rPr>
                              <m:t>,</m:t>
                            </m:r>
                            <m:r>
                              <a:rPr lang="en-US" sz="1200" b="0" i="1" smtClean="0">
                                <a:latin typeface="Cambria Math" panose="02040503050406030204" pitchFamily="18" charset="0"/>
                              </a:rPr>
                              <m:t>𝑖</m:t>
                            </m:r>
                          </m:sub>
                        </m:sSub>
                      </m:e>
                    </m:d>
                    <m:r>
                      <a:rPr lang="en-US" sz="1200" b="0" i="1" smtClean="0">
                        <a:latin typeface="Cambria Math" panose="02040503050406030204" pitchFamily="18" charset="0"/>
                      </a:rPr>
                      <m:t>=</m:t>
                    </m:r>
                    <m:sSub>
                      <m:sSubPr>
                        <m:ctrlPr>
                          <a:rPr lang="en-US" sz="1200" i="1">
                            <a:latin typeface="Cambria Math" panose="02040503050406030204" pitchFamily="18" charset="0"/>
                          </a:rPr>
                        </m:ctrlPr>
                      </m:sSubPr>
                      <m:e>
                        <m:r>
                          <a:rPr lang="en-US" sz="1200" i="1">
                            <a:latin typeface="Cambria Math" panose="02040503050406030204" pitchFamily="18" charset="0"/>
                          </a:rPr>
                          <m:t>𝑚</m:t>
                        </m:r>
                      </m:e>
                      <m:sub>
                        <m:r>
                          <a:rPr lang="en-US" sz="1200" b="0" i="1" smtClean="0">
                            <a:latin typeface="Cambria Math" panose="02040503050406030204" pitchFamily="18" charset="0"/>
                          </a:rPr>
                          <m:t>h</m:t>
                        </m:r>
                      </m:sub>
                    </m:sSub>
                    <m:r>
                      <a:rPr lang="en-US" sz="1200" i="1">
                        <a:latin typeface="Cambria Math" panose="02040503050406030204" pitchFamily="18" charset="0"/>
                      </a:rPr>
                      <m:t>𝐶𝑝</m:t>
                    </m:r>
                    <m:d>
                      <m:dPr>
                        <m:ctrlPr>
                          <a:rPr lang="en-US" sz="1200" i="1">
                            <a:latin typeface="Cambria Math" panose="02040503050406030204" pitchFamily="18" charset="0"/>
                          </a:rPr>
                        </m:ctrlPr>
                      </m:dPr>
                      <m:e>
                        <m:sSub>
                          <m:sSubPr>
                            <m:ctrlPr>
                              <a:rPr lang="en-US" sz="1200" i="1">
                                <a:latin typeface="Cambria Math" panose="02040503050406030204" pitchFamily="18" charset="0"/>
                              </a:rPr>
                            </m:ctrlPr>
                          </m:sSubPr>
                          <m:e>
                            <m:r>
                              <a:rPr lang="en-US" sz="1200" i="1">
                                <a:latin typeface="Cambria Math" panose="02040503050406030204" pitchFamily="18" charset="0"/>
                              </a:rPr>
                              <m:t>𝑇</m:t>
                            </m:r>
                          </m:e>
                          <m:sub>
                            <m:r>
                              <a:rPr lang="en-US" sz="1200" b="0" i="1" smtClean="0">
                                <a:latin typeface="Cambria Math" panose="02040503050406030204" pitchFamily="18" charset="0"/>
                              </a:rPr>
                              <m:t>h</m:t>
                            </m:r>
                            <m:r>
                              <a:rPr lang="en-US" sz="1200" i="1">
                                <a:latin typeface="Cambria Math" panose="02040503050406030204" pitchFamily="18" charset="0"/>
                              </a:rPr>
                              <m:t>,</m:t>
                            </m:r>
                            <m:r>
                              <a:rPr lang="en-US" sz="1200" b="0" i="1" smtClean="0">
                                <a:latin typeface="Cambria Math" panose="02040503050406030204" pitchFamily="18" charset="0"/>
                              </a:rPr>
                              <m:t>𝑖</m:t>
                            </m:r>
                          </m:sub>
                        </m:sSub>
                        <m:r>
                          <a:rPr lang="en-US" sz="1200" i="1">
                            <a:latin typeface="Cambria Math" panose="02040503050406030204" pitchFamily="18" charset="0"/>
                          </a:rPr>
                          <m:t>−</m:t>
                        </m:r>
                        <m:sSub>
                          <m:sSubPr>
                            <m:ctrlPr>
                              <a:rPr lang="en-US" sz="1200" i="1">
                                <a:latin typeface="Cambria Math" panose="02040503050406030204" pitchFamily="18" charset="0"/>
                              </a:rPr>
                            </m:ctrlPr>
                          </m:sSubPr>
                          <m:e>
                            <m:r>
                              <a:rPr lang="en-US" sz="1200" b="0" i="1">
                                <a:latin typeface="Cambria Math" panose="02040503050406030204" pitchFamily="18" charset="0"/>
                              </a:rPr>
                              <m:t>𝑇</m:t>
                            </m:r>
                          </m:e>
                          <m:sub>
                            <m:r>
                              <a:rPr lang="en-US" sz="1200" b="0" i="1" smtClean="0">
                                <a:latin typeface="Cambria Math" panose="02040503050406030204" pitchFamily="18" charset="0"/>
                              </a:rPr>
                              <m:t>h</m:t>
                            </m:r>
                            <m:r>
                              <a:rPr lang="en-US" sz="1200" b="0" i="1">
                                <a:latin typeface="Cambria Math" panose="02040503050406030204" pitchFamily="18" charset="0"/>
                              </a:rPr>
                              <m:t>,</m:t>
                            </m:r>
                            <m:r>
                              <a:rPr lang="en-US" sz="1200" b="0" i="1" smtClean="0">
                                <a:latin typeface="Cambria Math" panose="02040503050406030204" pitchFamily="18" charset="0"/>
                              </a:rPr>
                              <m:t>𝑜</m:t>
                            </m:r>
                          </m:sub>
                        </m:sSub>
                      </m:e>
                    </m:d>
                  </m:oMath>
                </a14:m>
                <a:endParaRPr lang="en-US" dirty="0"/>
              </a:p>
            </p:txBody>
          </p:sp>
        </mc:Choice>
        <mc:Fallback xmlns="">
          <p:sp>
            <p:nvSpPr>
              <p:cNvPr id="3" name="Notes Placeholder 2"/>
              <p:cNvSpPr>
                <a:spLocks noGrp="1"/>
              </p:cNvSpPr>
              <p:nvPr>
                <p:ph type="body" idx="1"/>
              </p:nvPr>
            </p:nvSpPr>
            <p:spPr/>
            <p:txBody>
              <a:bodyPr/>
              <a:lstStyle/>
              <a:p>
                <a:endParaRPr lang="en-US" dirty="0"/>
              </a:p>
              <a:p>
                <a:pPr marL="457200" indent="-457200">
                  <a:buFont typeface="Arial" panose="020B0604020202020204" pitchFamily="34" charset="0"/>
                  <a:buChar char="•"/>
                </a:pPr>
                <a:r>
                  <a:rPr lang="en-US" dirty="0"/>
                  <a:t>m</a:t>
                </a:r>
                <a:r>
                  <a:rPr lang="en-US" sz="1100" dirty="0"/>
                  <a:t>w</a:t>
                </a:r>
                <a:r>
                  <a:rPr lang="en-US" dirty="0"/>
                  <a:t>=3kg/s</a:t>
                </a:r>
              </a:p>
              <a:p>
                <a:pPr marL="457200" indent="-457200">
                  <a:buFont typeface="Arial" panose="020B0604020202020204" pitchFamily="34" charset="0"/>
                  <a:buChar char="•"/>
                </a:pPr>
                <a:r>
                  <a:rPr lang="en-US" dirty="0"/>
                  <a:t>Cold stream: 20</a:t>
                </a:r>
                <a:r>
                  <a:rPr lang="en-US" dirty="0">
                    <a:latin typeface="Times New Roman" panose="02020603050405020304" pitchFamily="18" charset="0"/>
                    <a:cs typeface="Times New Roman" panose="02020603050405020304" pitchFamily="18" charset="0"/>
                  </a:rPr>
                  <a:t>ºC to 50ºC</a:t>
                </a:r>
              </a:p>
              <a:p>
                <a:pPr marL="457200" indent="-45720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Hot stream: 80ºC to ?</a:t>
                </a:r>
              </a:p>
              <a:p>
                <a:pPr marL="457200" indent="-457200">
                  <a:buFont typeface="Arial" panose="020B0604020202020204" pitchFamily="34" charset="0"/>
                  <a:buChar char="•"/>
                </a:pPr>
                <a:r>
                  <a:rPr lang="en-US" dirty="0" err="1"/>
                  <a:t>m</a:t>
                </a:r>
                <a:r>
                  <a:rPr lang="en-US" sz="1100" dirty="0" err="1"/>
                  <a:t>h</a:t>
                </a:r>
                <a:r>
                  <a:rPr lang="en-US" sz="1200" dirty="0"/>
                  <a:t>=?</a:t>
                </a:r>
              </a:p>
              <a:p>
                <a:pPr marL="457200" indent="-457200">
                  <a:buFont typeface="Arial" panose="020B0604020202020204" pitchFamily="34" charset="0"/>
                  <a:buChar char="•"/>
                </a:pPr>
                <a:endParaRPr lang="en-US" dirty="0"/>
              </a:p>
              <a:p>
                <a:pPr marL="457200" indent="-457200">
                  <a:buFont typeface="Arial" panose="020B0604020202020204" pitchFamily="34" charset="0"/>
                  <a:buChar char="•"/>
                </a:pPr>
                <a:endParaRPr lang="en-US" sz="1200" dirty="0"/>
              </a:p>
              <a:p>
                <a:pPr marL="457200" indent="-457200">
                  <a:buFont typeface="Arial" panose="020B0604020202020204" pitchFamily="34" charset="0"/>
                  <a:buChar char="•"/>
                </a:pPr>
                <a:r>
                  <a:rPr lang="en-US" sz="1200" dirty="0"/>
                  <a:t>Method</a:t>
                </a:r>
              </a:p>
              <a:p>
                <a:pPr marL="457200" indent="-457200">
                  <a:buFont typeface="Arial" panose="020B0604020202020204" pitchFamily="34" charset="0"/>
                  <a:buChar char="•"/>
                </a:pPr>
                <a:r>
                  <a:rPr lang="en-US" sz="1200" dirty="0"/>
                  <a:t>Plate Heat Exchanger, counter-current flow </a:t>
                </a:r>
              </a:p>
              <a:p>
                <a:pPr marL="457200" indent="-457200">
                  <a:buFont typeface="Arial" panose="020B0604020202020204" pitchFamily="34" charset="0"/>
                  <a:buChar char="•"/>
                </a:pPr>
                <a:r>
                  <a:rPr lang="en-US" sz="1200" dirty="0"/>
                  <a:t>LMTD Method</a:t>
                </a:r>
              </a:p>
              <a:p>
                <a:pPr marL="457200" indent="-457200">
                  <a:buFont typeface="Arial" panose="020B0604020202020204" pitchFamily="34" charset="0"/>
                  <a:buChar char="•"/>
                </a:pPr>
                <a:r>
                  <a:rPr lang="en-US" sz="1200" dirty="0"/>
                  <a:t>Assume: plate thickness=.005m</a:t>
                </a:r>
              </a:p>
              <a:p>
                <a:pPr marL="457200" indent="-457200">
                  <a:buFont typeface="Arial" panose="020B0604020202020204" pitchFamily="34" charset="0"/>
                  <a:buChar char="•"/>
                </a:pPr>
                <a:endParaRPr lang="en-US" sz="1200" dirty="0"/>
              </a:p>
              <a:p>
                <a:pPr marL="457200" indent="-457200">
                  <a:buFont typeface="Arial" panose="020B0604020202020204" pitchFamily="34" charset="0"/>
                  <a:buChar char="•"/>
                </a:pPr>
                <a:r>
                  <a:rPr lang="en-US" sz="1200" dirty="0"/>
                  <a:t>SOLVE</a:t>
                </a:r>
              </a:p>
              <a:p>
                <a:pPr marL="457200" indent="-457200">
                  <a:buFont typeface="Arial" panose="020B0604020202020204" pitchFamily="34" charset="0"/>
                  <a:buChar char="•"/>
                </a:pPr>
                <a:r>
                  <a:rPr lang="en-US" sz="1200" dirty="0"/>
                  <a:t>q=</a:t>
                </a:r>
                <a:r>
                  <a:rPr lang="en-US" sz="1200" b="0" i="0">
                    <a:latin typeface="Cambria Math" panose="02040503050406030204" pitchFamily="18" charset="0"/>
                  </a:rPr>
                  <a:t>𝑚_𝑐 𝐶𝑝(𝑇_(𝑐,𝑜)−𝑇_(𝑐,𝑖) )=</a:t>
                </a:r>
                <a:r>
                  <a:rPr lang="en-US" sz="1200" i="0">
                    <a:latin typeface="Cambria Math" panose="02040503050406030204" pitchFamily="18" charset="0"/>
                  </a:rPr>
                  <a:t>𝑚_</a:t>
                </a:r>
                <a:r>
                  <a:rPr lang="en-US" sz="1200" b="0" i="0">
                    <a:latin typeface="Cambria Math" panose="02040503050406030204" pitchFamily="18" charset="0"/>
                  </a:rPr>
                  <a:t>ℎ </a:t>
                </a:r>
                <a:r>
                  <a:rPr lang="en-US" sz="1200" i="0">
                    <a:latin typeface="Cambria Math" panose="02040503050406030204" pitchFamily="18" charset="0"/>
                  </a:rPr>
                  <a:t>𝐶𝑝(𝑇_(</a:t>
                </a:r>
                <a:r>
                  <a:rPr lang="en-US" sz="1200" b="0" i="0">
                    <a:latin typeface="Cambria Math" panose="02040503050406030204" pitchFamily="18" charset="0"/>
                  </a:rPr>
                  <a:t>ℎ</a:t>
                </a:r>
                <a:r>
                  <a:rPr lang="en-US" sz="1200" i="0">
                    <a:latin typeface="Cambria Math" panose="02040503050406030204" pitchFamily="18" charset="0"/>
                  </a:rPr>
                  <a:t>,</a:t>
                </a:r>
                <a:r>
                  <a:rPr lang="en-US" sz="1200" b="0" i="0">
                    <a:latin typeface="Cambria Math" panose="02040503050406030204" pitchFamily="18" charset="0"/>
                  </a:rPr>
                  <a:t>𝑖)</a:t>
                </a:r>
                <a:r>
                  <a:rPr lang="en-US" sz="1200" i="0">
                    <a:latin typeface="Cambria Math" panose="02040503050406030204" pitchFamily="18" charset="0"/>
                  </a:rPr>
                  <a:t>−</a:t>
                </a:r>
                <a:r>
                  <a:rPr lang="en-US" sz="1200" b="0" i="0">
                    <a:latin typeface="Cambria Math" panose="02040503050406030204" pitchFamily="18" charset="0"/>
                  </a:rPr>
                  <a:t>𝑇_(ℎ,𝑜) )</a:t>
                </a:r>
                <a:endParaRPr lang="en-US" dirty="0"/>
              </a:p>
            </p:txBody>
          </p:sp>
        </mc:Fallback>
      </mc:AlternateContent>
      <p:sp>
        <p:nvSpPr>
          <p:cNvPr id="4" name="Slide Number Placeholder 3"/>
          <p:cNvSpPr>
            <a:spLocks noGrp="1"/>
          </p:cNvSpPr>
          <p:nvPr>
            <p:ph type="sldNum" sz="quarter" idx="10"/>
          </p:nvPr>
        </p:nvSpPr>
        <p:spPr/>
        <p:txBody>
          <a:bodyPr/>
          <a:lstStyle/>
          <a:p>
            <a:pPr>
              <a:defRPr/>
            </a:pPr>
            <a:fld id="{0D4418BF-7CE8-4AC4-BC3B-111C69096913}" type="slidenum">
              <a:rPr lang="en-US" smtClean="0"/>
              <a:pPr>
                <a:defRPr/>
              </a:pPr>
              <a:t>1</a:t>
            </a:fld>
            <a:endParaRPr lang="en-US"/>
          </a:p>
        </p:txBody>
      </p:sp>
    </p:spTree>
    <p:extLst>
      <p:ext uri="{BB962C8B-B14F-4D97-AF65-F5344CB8AC3E}">
        <p14:creationId xmlns:p14="http://schemas.microsoft.com/office/powerpoint/2010/main" val="846891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5829"/>
            <a:ext cx="37307520" cy="7056012"/>
          </a:xfrm>
        </p:spPr>
        <p:txBody>
          <a:bodyPr/>
          <a:lstStyle/>
          <a:p>
            <a:r>
              <a:rPr lang="en-US"/>
              <a:t>Click to edit Master title style</a:t>
            </a:r>
          </a:p>
        </p:txBody>
      </p:sp>
      <p:sp>
        <p:nvSpPr>
          <p:cNvPr id="3" name="Subtitle 2"/>
          <p:cNvSpPr>
            <a:spLocks noGrp="1"/>
          </p:cNvSpPr>
          <p:nvPr>
            <p:ph type="subTitle" idx="1"/>
          </p:nvPr>
        </p:nvSpPr>
        <p:spPr>
          <a:xfrm>
            <a:off x="6583680" y="18653441"/>
            <a:ext cx="30723840" cy="8413124"/>
          </a:xfrm>
        </p:spPr>
        <p:txBody>
          <a:bodyPr/>
          <a:lstStyle>
            <a:lvl1pPr marL="0" indent="0" algn="ctr">
              <a:buNone/>
              <a:defRPr/>
            </a:lvl1pPr>
            <a:lvl2pPr marL="457121" indent="0" algn="ctr">
              <a:buNone/>
              <a:defRPr/>
            </a:lvl2pPr>
            <a:lvl3pPr marL="914241" indent="0" algn="ctr">
              <a:buNone/>
              <a:defRPr/>
            </a:lvl3pPr>
            <a:lvl4pPr marL="1371363" indent="0" algn="ctr">
              <a:buNone/>
              <a:defRPr/>
            </a:lvl4pPr>
            <a:lvl5pPr marL="1828483" indent="0" algn="ctr">
              <a:buNone/>
              <a:defRPr/>
            </a:lvl5pPr>
            <a:lvl6pPr marL="2285605" indent="0" algn="ctr">
              <a:buNone/>
              <a:defRPr/>
            </a:lvl6pPr>
            <a:lvl7pPr marL="2742724" indent="0" algn="ctr">
              <a:buNone/>
              <a:defRPr/>
            </a:lvl7pPr>
            <a:lvl8pPr marL="3199846" indent="0" algn="ctr">
              <a:buNone/>
              <a:defRPr/>
            </a:lvl8pPr>
            <a:lvl9pPr marL="3656968"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7FD4991-B0AA-4C78-9F45-3F23A133B37A}"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61C8139-951B-4346-AB20-7923F52BA5A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6700" y="21153551"/>
            <a:ext cx="37307520" cy="6537639"/>
          </a:xfrm>
        </p:spPr>
        <p:txBody>
          <a:bodyPr anchor="t"/>
          <a:lstStyle>
            <a:lvl1pPr algn="l">
              <a:defRPr sz="4100" b="1" cap="all"/>
            </a:lvl1pPr>
          </a:lstStyle>
          <a:p>
            <a:r>
              <a:rPr lang="en-US"/>
              <a:t>Click to edit Master title style</a:t>
            </a:r>
          </a:p>
        </p:txBody>
      </p:sp>
      <p:sp>
        <p:nvSpPr>
          <p:cNvPr id="3" name="Text Placeholder 2"/>
          <p:cNvSpPr>
            <a:spLocks noGrp="1"/>
          </p:cNvSpPr>
          <p:nvPr>
            <p:ph type="body" idx="1"/>
          </p:nvPr>
        </p:nvSpPr>
        <p:spPr>
          <a:xfrm>
            <a:off x="3466700" y="13952654"/>
            <a:ext cx="37307520" cy="7200899"/>
          </a:xfrm>
        </p:spPr>
        <p:txBody>
          <a:bodyPr anchor="b"/>
          <a:lstStyle>
            <a:lvl1pPr marL="0" indent="0">
              <a:buNone/>
              <a:defRPr sz="2000"/>
            </a:lvl1pPr>
            <a:lvl2pPr marL="457121" indent="0">
              <a:buNone/>
              <a:defRPr sz="1900"/>
            </a:lvl2pPr>
            <a:lvl3pPr marL="914241" indent="0">
              <a:buNone/>
              <a:defRPr sz="1500"/>
            </a:lvl3pPr>
            <a:lvl4pPr marL="1371363" indent="0">
              <a:buNone/>
              <a:defRPr sz="1400"/>
            </a:lvl4pPr>
            <a:lvl5pPr marL="1828483" indent="0">
              <a:buNone/>
              <a:defRPr sz="1400"/>
            </a:lvl5pPr>
            <a:lvl6pPr marL="2285605" indent="0">
              <a:buNone/>
              <a:defRPr sz="1400"/>
            </a:lvl6pPr>
            <a:lvl7pPr marL="2742724" indent="0">
              <a:buNone/>
              <a:defRPr sz="1400"/>
            </a:lvl7pPr>
            <a:lvl8pPr marL="3199846" indent="0">
              <a:buNone/>
              <a:defRPr sz="1400"/>
            </a:lvl8pPr>
            <a:lvl9pPr marL="3656968"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64600EBC-7D1B-49A5-86C2-37AAAE677784}"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290240" y="9512658"/>
            <a:ext cx="18578362" cy="19748142"/>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2606" y="9512658"/>
            <a:ext cx="18578362" cy="19748142"/>
          </a:xfrm>
        </p:spPr>
        <p:txBody>
          <a:bodyPr/>
          <a:lstStyle>
            <a:lvl1pPr>
              <a:defRPr sz="2800"/>
            </a:lvl1pPr>
            <a:lvl2pPr>
              <a:defRPr sz="2300"/>
            </a:lvl2pPr>
            <a:lvl3pPr>
              <a:defRPr sz="20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83796770-0A6D-4276-A1D0-832F75DE5CD8}"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474"/>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1" y="7368330"/>
            <a:ext cx="19393303" cy="3071611"/>
          </a:xfrm>
        </p:spPr>
        <p:txBody>
          <a:bodyPr anchor="b"/>
          <a:lstStyle>
            <a:lvl1pPr marL="0" indent="0">
              <a:buNone/>
              <a:defRPr sz="2300" b="1"/>
            </a:lvl1pPr>
            <a:lvl2pPr marL="457121" indent="0">
              <a:buNone/>
              <a:defRPr sz="2000" b="1"/>
            </a:lvl2pPr>
            <a:lvl3pPr marL="914241" indent="0">
              <a:buNone/>
              <a:defRPr sz="1900" b="1"/>
            </a:lvl3pPr>
            <a:lvl4pPr marL="1371363" indent="0">
              <a:buNone/>
              <a:defRPr sz="1500" b="1"/>
            </a:lvl4pPr>
            <a:lvl5pPr marL="1828483" indent="0">
              <a:buNone/>
              <a:defRPr sz="1500" b="1"/>
            </a:lvl5pPr>
            <a:lvl6pPr marL="2285605" indent="0">
              <a:buNone/>
              <a:defRPr sz="1500" b="1"/>
            </a:lvl6pPr>
            <a:lvl7pPr marL="2742724" indent="0">
              <a:buNone/>
              <a:defRPr sz="1500" b="1"/>
            </a:lvl7pPr>
            <a:lvl8pPr marL="3199846" indent="0">
              <a:buNone/>
              <a:defRPr sz="1500" b="1"/>
            </a:lvl8pPr>
            <a:lvl9pPr marL="3656968" indent="0">
              <a:buNone/>
              <a:defRPr sz="1500" b="1"/>
            </a:lvl9pPr>
          </a:lstStyle>
          <a:p>
            <a:pPr lvl="0"/>
            <a:r>
              <a:rPr lang="en-US"/>
              <a:t>Click to edit Master text styles</a:t>
            </a:r>
          </a:p>
        </p:txBody>
      </p:sp>
      <p:sp>
        <p:nvSpPr>
          <p:cNvPr id="4" name="Content Placeholder 3"/>
          <p:cNvSpPr>
            <a:spLocks noGrp="1"/>
          </p:cNvSpPr>
          <p:nvPr>
            <p:ph sz="half" idx="2"/>
          </p:nvPr>
        </p:nvSpPr>
        <p:spPr>
          <a:xfrm>
            <a:off x="2194561" y="10439940"/>
            <a:ext cx="19393303" cy="18965750"/>
          </a:xfrm>
        </p:spPr>
        <p:txBody>
          <a:bodyPr/>
          <a:lstStyle>
            <a:lvl1pPr>
              <a:defRPr sz="2300"/>
            </a:lvl1pPr>
            <a:lvl2pPr>
              <a:defRPr sz="2000"/>
            </a:lvl2pPr>
            <a:lvl3pPr>
              <a:defRPr sz="19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924" y="7368330"/>
            <a:ext cx="19399718" cy="3071611"/>
          </a:xfrm>
        </p:spPr>
        <p:txBody>
          <a:bodyPr anchor="b"/>
          <a:lstStyle>
            <a:lvl1pPr marL="0" indent="0">
              <a:buNone/>
              <a:defRPr sz="2300" b="1"/>
            </a:lvl1pPr>
            <a:lvl2pPr marL="457121" indent="0">
              <a:buNone/>
              <a:defRPr sz="2000" b="1"/>
            </a:lvl2pPr>
            <a:lvl3pPr marL="914241" indent="0">
              <a:buNone/>
              <a:defRPr sz="1900" b="1"/>
            </a:lvl3pPr>
            <a:lvl4pPr marL="1371363" indent="0">
              <a:buNone/>
              <a:defRPr sz="1500" b="1"/>
            </a:lvl4pPr>
            <a:lvl5pPr marL="1828483" indent="0">
              <a:buNone/>
              <a:defRPr sz="1500" b="1"/>
            </a:lvl5pPr>
            <a:lvl6pPr marL="2285605" indent="0">
              <a:buNone/>
              <a:defRPr sz="1500" b="1"/>
            </a:lvl6pPr>
            <a:lvl7pPr marL="2742724" indent="0">
              <a:buNone/>
              <a:defRPr sz="1500" b="1"/>
            </a:lvl7pPr>
            <a:lvl8pPr marL="3199846" indent="0">
              <a:buNone/>
              <a:defRPr sz="1500" b="1"/>
            </a:lvl8pPr>
            <a:lvl9pPr marL="3656968"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2296924" y="10439940"/>
            <a:ext cx="19399718" cy="18965750"/>
          </a:xfrm>
        </p:spPr>
        <p:txBody>
          <a:bodyPr/>
          <a:lstStyle>
            <a:lvl1pPr>
              <a:defRPr sz="2300"/>
            </a:lvl1pPr>
            <a:lvl2pPr>
              <a:defRPr sz="2000"/>
            </a:lvl2pPr>
            <a:lvl3pPr>
              <a:defRPr sz="19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endParaRPr lang="en-US"/>
          </a:p>
        </p:txBody>
      </p:sp>
      <p:sp>
        <p:nvSpPr>
          <p:cNvPr id="8" name="Rectangle 5"/>
          <p:cNvSpPr>
            <a:spLocks noGrp="1" noChangeArrowheads="1"/>
          </p:cNvSpPr>
          <p:nvPr>
            <p:ph type="ftr" sz="quarter" idx="11"/>
          </p:nvPr>
        </p:nvSpPr>
        <p:spPr>
          <a:ln/>
        </p:spPr>
        <p:txBody>
          <a:bodyPr/>
          <a:lstStyle>
            <a:lvl1pPr>
              <a:defRPr/>
            </a:lvl1pPr>
          </a:lstStyle>
          <a:p>
            <a:endParaRPr lang="en-US"/>
          </a:p>
        </p:txBody>
      </p:sp>
      <p:sp>
        <p:nvSpPr>
          <p:cNvPr id="9" name="Rectangle 6"/>
          <p:cNvSpPr>
            <a:spLocks noGrp="1" noChangeArrowheads="1"/>
          </p:cNvSpPr>
          <p:nvPr>
            <p:ph type="sldNum" sz="quarter" idx="12"/>
          </p:nvPr>
        </p:nvSpPr>
        <p:spPr>
          <a:ln/>
        </p:spPr>
        <p:txBody>
          <a:bodyPr/>
          <a:lstStyle>
            <a:lvl1pPr>
              <a:defRPr/>
            </a:lvl1pPr>
          </a:lstStyle>
          <a:p>
            <a:fld id="{B8FBEA6E-6B58-4CC6-8D61-D7A483A21036}"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endParaRPr lang="en-US"/>
          </a:p>
        </p:txBody>
      </p:sp>
      <p:sp>
        <p:nvSpPr>
          <p:cNvPr id="4" name="Rectangle 5"/>
          <p:cNvSpPr>
            <a:spLocks noGrp="1" noChangeArrowheads="1"/>
          </p:cNvSpPr>
          <p:nvPr>
            <p:ph type="ftr" sz="quarter" idx="11"/>
          </p:nvPr>
        </p:nvSpPr>
        <p:spPr>
          <a:ln/>
        </p:spPr>
        <p:txBody>
          <a:bodyPr/>
          <a:lstStyle>
            <a:lvl1pPr>
              <a:defRPr/>
            </a:lvl1pPr>
          </a:lstStyle>
          <a:p>
            <a:endParaRPr lang="en-US"/>
          </a:p>
        </p:txBody>
      </p:sp>
      <p:sp>
        <p:nvSpPr>
          <p:cNvPr id="5" name="Rectangle 6"/>
          <p:cNvSpPr>
            <a:spLocks noGrp="1" noChangeArrowheads="1"/>
          </p:cNvSpPr>
          <p:nvPr>
            <p:ph type="sldNum" sz="quarter" idx="12"/>
          </p:nvPr>
        </p:nvSpPr>
        <p:spPr>
          <a:ln/>
        </p:spPr>
        <p:txBody>
          <a:bodyPr/>
          <a:lstStyle>
            <a:lvl1pPr>
              <a:defRPr/>
            </a:lvl1pPr>
          </a:lstStyle>
          <a:p>
            <a:fld id="{497FA94F-F46C-4767-8B52-928E2037B182}"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endParaRPr lang="en-US"/>
          </a:p>
        </p:txBody>
      </p:sp>
      <p:sp>
        <p:nvSpPr>
          <p:cNvPr id="3" name="Rectangle 5"/>
          <p:cNvSpPr>
            <a:spLocks noGrp="1" noChangeArrowheads="1"/>
          </p:cNvSpPr>
          <p:nvPr>
            <p:ph type="ftr" sz="quarter" idx="11"/>
          </p:nvPr>
        </p:nvSpPr>
        <p:spPr>
          <a:ln/>
        </p:spPr>
        <p:txBody>
          <a:bodyPr/>
          <a:lstStyle>
            <a:lvl1pPr>
              <a:defRPr/>
            </a:lvl1pPr>
          </a:lstStyle>
          <a:p>
            <a:endParaRPr lang="en-US"/>
          </a:p>
        </p:txBody>
      </p:sp>
      <p:sp>
        <p:nvSpPr>
          <p:cNvPr id="4" name="Rectangle 6"/>
          <p:cNvSpPr>
            <a:spLocks noGrp="1" noChangeArrowheads="1"/>
          </p:cNvSpPr>
          <p:nvPr>
            <p:ph type="sldNum" sz="quarter" idx="12"/>
          </p:nvPr>
        </p:nvSpPr>
        <p:spPr>
          <a:ln/>
        </p:spPr>
        <p:txBody>
          <a:bodyPr/>
          <a:lstStyle>
            <a:lvl1pPr>
              <a:defRPr/>
            </a:lvl1pPr>
          </a:lstStyle>
          <a:p>
            <a:fld id="{4FEB4570-57DB-462E-93B8-C404F64FC1A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430"/>
            <a:ext cx="14439500" cy="5578163"/>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7160240" y="1310426"/>
            <a:ext cx="24536400" cy="28095263"/>
          </a:xfrm>
        </p:spPr>
        <p:txBody>
          <a:bodyPr/>
          <a:lstStyle>
            <a:lvl1pPr>
              <a:defRPr sz="3300"/>
            </a:lvl1pPr>
            <a:lvl2pPr>
              <a:defRPr sz="2800"/>
            </a:lvl2pPr>
            <a:lvl3pPr>
              <a:defRPr sz="23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4" y="6888590"/>
            <a:ext cx="14439500" cy="22517099"/>
          </a:xfrm>
        </p:spPr>
        <p:txBody>
          <a:bodyPr/>
          <a:lstStyle>
            <a:lvl1pPr marL="0" indent="0">
              <a:buNone/>
              <a:defRPr sz="1400"/>
            </a:lvl1pPr>
            <a:lvl2pPr marL="457121" indent="0">
              <a:buNone/>
              <a:defRPr sz="1200"/>
            </a:lvl2pPr>
            <a:lvl3pPr marL="914241" indent="0">
              <a:buNone/>
              <a:defRPr sz="900"/>
            </a:lvl3pPr>
            <a:lvl4pPr marL="1371363" indent="0">
              <a:buNone/>
              <a:defRPr sz="800"/>
            </a:lvl4pPr>
            <a:lvl5pPr marL="1828483" indent="0">
              <a:buNone/>
              <a:defRPr sz="800"/>
            </a:lvl5pPr>
            <a:lvl6pPr marL="2285605" indent="0">
              <a:buNone/>
              <a:defRPr sz="800"/>
            </a:lvl6pPr>
            <a:lvl7pPr marL="2742724" indent="0">
              <a:buNone/>
              <a:defRPr sz="800"/>
            </a:lvl7pPr>
            <a:lvl8pPr marL="3199846" indent="0">
              <a:buNone/>
              <a:defRPr sz="800"/>
            </a:lvl8pPr>
            <a:lvl9pPr marL="3656968"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0B1BBA61-B487-4C09-AFBE-F608CC08827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3383" y="23043527"/>
            <a:ext cx="26334720" cy="2719053"/>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8603383" y="2941215"/>
            <a:ext cx="26334720" cy="19751361"/>
          </a:xfrm>
        </p:spPr>
        <p:txBody>
          <a:bodyPr/>
          <a:lstStyle>
            <a:lvl1pPr marL="0" indent="0">
              <a:buNone/>
              <a:defRPr sz="3300"/>
            </a:lvl1pPr>
            <a:lvl2pPr marL="457121" indent="0">
              <a:buNone/>
              <a:defRPr sz="2800"/>
            </a:lvl2pPr>
            <a:lvl3pPr marL="914241" indent="0">
              <a:buNone/>
              <a:defRPr sz="2300"/>
            </a:lvl3pPr>
            <a:lvl4pPr marL="1371363" indent="0">
              <a:buNone/>
              <a:defRPr sz="2000"/>
            </a:lvl4pPr>
            <a:lvl5pPr marL="1828483" indent="0">
              <a:buNone/>
              <a:defRPr sz="2000"/>
            </a:lvl5pPr>
            <a:lvl6pPr marL="2285605" indent="0">
              <a:buNone/>
              <a:defRPr sz="2000"/>
            </a:lvl6pPr>
            <a:lvl7pPr marL="2742724" indent="0">
              <a:buNone/>
              <a:defRPr sz="2000"/>
            </a:lvl7pPr>
            <a:lvl8pPr marL="3199846" indent="0">
              <a:buNone/>
              <a:defRPr sz="2000"/>
            </a:lvl8pPr>
            <a:lvl9pPr marL="3656968" indent="0">
              <a:buNone/>
              <a:defRPr sz="2000"/>
            </a:lvl9pPr>
          </a:lstStyle>
          <a:p>
            <a:pPr lvl="0"/>
            <a:endParaRPr lang="en-US" noProof="0"/>
          </a:p>
        </p:txBody>
      </p:sp>
      <p:sp>
        <p:nvSpPr>
          <p:cNvPr id="4" name="Text Placeholder 3"/>
          <p:cNvSpPr>
            <a:spLocks noGrp="1"/>
          </p:cNvSpPr>
          <p:nvPr>
            <p:ph type="body" sz="half" idx="2"/>
          </p:nvPr>
        </p:nvSpPr>
        <p:spPr>
          <a:xfrm>
            <a:off x="8603383" y="25762579"/>
            <a:ext cx="26334720" cy="3863663"/>
          </a:xfrm>
        </p:spPr>
        <p:txBody>
          <a:bodyPr/>
          <a:lstStyle>
            <a:lvl1pPr marL="0" indent="0">
              <a:buNone/>
              <a:defRPr sz="1400"/>
            </a:lvl1pPr>
            <a:lvl2pPr marL="457121" indent="0">
              <a:buNone/>
              <a:defRPr sz="1200"/>
            </a:lvl2pPr>
            <a:lvl3pPr marL="914241" indent="0">
              <a:buNone/>
              <a:defRPr sz="900"/>
            </a:lvl3pPr>
            <a:lvl4pPr marL="1371363" indent="0">
              <a:buNone/>
              <a:defRPr sz="800"/>
            </a:lvl4pPr>
            <a:lvl5pPr marL="1828483" indent="0">
              <a:buNone/>
              <a:defRPr sz="800"/>
            </a:lvl5pPr>
            <a:lvl6pPr marL="2285605" indent="0">
              <a:buNone/>
              <a:defRPr sz="800"/>
            </a:lvl6pPr>
            <a:lvl7pPr marL="2742724" indent="0">
              <a:buNone/>
              <a:defRPr sz="800"/>
            </a:lvl7pPr>
            <a:lvl8pPr marL="3199846" indent="0">
              <a:buNone/>
              <a:defRPr sz="800"/>
            </a:lvl8pPr>
            <a:lvl9pPr marL="3656968"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endParaRPr lang="en-US"/>
          </a:p>
        </p:txBody>
      </p:sp>
      <p:sp>
        <p:nvSpPr>
          <p:cNvPr id="6" name="Rectangle 5"/>
          <p:cNvSpPr>
            <a:spLocks noGrp="1" noChangeArrowheads="1"/>
          </p:cNvSpPr>
          <p:nvPr>
            <p:ph type="ftr" sz="quarter" idx="11"/>
          </p:nvPr>
        </p:nvSpPr>
        <p:spPr>
          <a:ln/>
        </p:spPr>
        <p:txBody>
          <a:bodyPr/>
          <a:lstStyle>
            <a:lvl1pPr>
              <a:defRPr/>
            </a:lvl1pPr>
          </a:lstStyle>
          <a:p>
            <a:endParaRPr lang="en-US"/>
          </a:p>
        </p:txBody>
      </p:sp>
      <p:sp>
        <p:nvSpPr>
          <p:cNvPr id="7" name="Rectangle 6"/>
          <p:cNvSpPr>
            <a:spLocks noGrp="1" noChangeArrowheads="1"/>
          </p:cNvSpPr>
          <p:nvPr>
            <p:ph type="sldNum" sz="quarter" idx="12"/>
          </p:nvPr>
        </p:nvSpPr>
        <p:spPr>
          <a:ln/>
        </p:spPr>
        <p:txBody>
          <a:bodyPr/>
          <a:lstStyle>
            <a:lvl1pPr>
              <a:defRPr/>
            </a:lvl1pPr>
          </a:lstStyle>
          <a:p>
            <a:fld id="{53EDBD1D-0B06-493F-9B9E-7B6F9BBD042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9C542859-F12A-449A-AC2B-FAA8DA0E01CE}"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4084" y="2926726"/>
            <a:ext cx="9326880" cy="263340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290240" y="2926726"/>
            <a:ext cx="27829844" cy="263340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endParaRPr lang="en-US"/>
          </a:p>
        </p:txBody>
      </p:sp>
      <p:sp>
        <p:nvSpPr>
          <p:cNvPr id="5" name="Rectangle 5"/>
          <p:cNvSpPr>
            <a:spLocks noGrp="1" noChangeArrowheads="1"/>
          </p:cNvSpPr>
          <p:nvPr>
            <p:ph type="ftr" sz="quarter" idx="11"/>
          </p:nvPr>
        </p:nvSpPr>
        <p:spPr>
          <a:ln/>
        </p:spPr>
        <p:txBody>
          <a:bodyPr/>
          <a:lstStyle>
            <a:lvl1pPr>
              <a:defRPr/>
            </a:lvl1pPr>
          </a:lstStyle>
          <a:p>
            <a:endParaRPr lang="en-US"/>
          </a:p>
        </p:txBody>
      </p:sp>
      <p:sp>
        <p:nvSpPr>
          <p:cNvPr id="6" name="Rectangle 6"/>
          <p:cNvSpPr>
            <a:spLocks noGrp="1" noChangeArrowheads="1"/>
          </p:cNvSpPr>
          <p:nvPr>
            <p:ph type="sldNum" sz="quarter" idx="12"/>
          </p:nvPr>
        </p:nvSpPr>
        <p:spPr>
          <a:ln/>
        </p:spPr>
        <p:txBody>
          <a:bodyPr/>
          <a:lstStyle>
            <a:lvl1pPr>
              <a:defRPr/>
            </a:lvl1pPr>
          </a:lstStyle>
          <a:p>
            <a:fld id="{20DF5ECC-1565-4C5A-A3E7-30DD94B6534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3290237" y="2926724"/>
            <a:ext cx="37310731" cy="5486400"/>
          </a:xfrm>
          <a:prstGeom prst="rect">
            <a:avLst/>
          </a:prstGeom>
          <a:noFill/>
          <a:ln w="9525">
            <a:noFill/>
            <a:miter lim="800000"/>
            <a:headEnd/>
            <a:tailEnd/>
          </a:ln>
        </p:spPr>
        <p:txBody>
          <a:bodyPr vert="horz" wrap="square" lIns="445950" tIns="222975" rIns="445950" bIns="2229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3290237" y="9512658"/>
            <a:ext cx="37310731" cy="19748142"/>
          </a:xfrm>
          <a:prstGeom prst="rect">
            <a:avLst/>
          </a:prstGeom>
          <a:noFill/>
          <a:ln w="9525">
            <a:noFill/>
            <a:miter lim="800000"/>
            <a:headEnd/>
            <a:tailEnd/>
          </a:ln>
        </p:spPr>
        <p:txBody>
          <a:bodyPr vert="horz" wrap="square" lIns="445950" tIns="222975" rIns="445950" bIns="22297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290236" y="29993290"/>
            <a:ext cx="9144000"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defRPr sz="7000"/>
            </a:lvl1pPr>
          </a:lstStyle>
          <a:p>
            <a:endParaRPr lang="en-US"/>
          </a:p>
        </p:txBody>
      </p:sp>
      <p:sp>
        <p:nvSpPr>
          <p:cNvPr id="1029" name="Rectangle 5"/>
          <p:cNvSpPr>
            <a:spLocks noGrp="1" noChangeArrowheads="1"/>
          </p:cNvSpPr>
          <p:nvPr>
            <p:ph type="ftr" sz="quarter" idx="3"/>
          </p:nvPr>
        </p:nvSpPr>
        <p:spPr bwMode="auto">
          <a:xfrm>
            <a:off x="14997768" y="29993290"/>
            <a:ext cx="13895671"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lgn="ctr">
              <a:defRPr sz="7000"/>
            </a:lvl1pPr>
          </a:lstStyle>
          <a:p>
            <a:endParaRPr lang="en-US"/>
          </a:p>
        </p:txBody>
      </p:sp>
      <p:sp>
        <p:nvSpPr>
          <p:cNvPr id="1030" name="Rectangle 6"/>
          <p:cNvSpPr>
            <a:spLocks noGrp="1" noChangeArrowheads="1"/>
          </p:cNvSpPr>
          <p:nvPr>
            <p:ph type="sldNum" sz="quarter" idx="4"/>
          </p:nvPr>
        </p:nvSpPr>
        <p:spPr bwMode="auto">
          <a:xfrm>
            <a:off x="31456964" y="29993290"/>
            <a:ext cx="9144000" cy="2194237"/>
          </a:xfrm>
          <a:prstGeom prst="rect">
            <a:avLst/>
          </a:prstGeom>
          <a:noFill/>
          <a:ln w="9525">
            <a:noFill/>
            <a:miter lim="800000"/>
            <a:headEnd/>
            <a:tailEnd/>
          </a:ln>
          <a:effectLst/>
        </p:spPr>
        <p:txBody>
          <a:bodyPr vert="horz" wrap="square" lIns="445950" tIns="222975" rIns="445950" bIns="222975" numCol="1" anchor="t" anchorCtr="0" compatLnSpc="1">
            <a:prstTxWarp prst="textNoShape">
              <a:avLst/>
            </a:prstTxWarp>
          </a:bodyPr>
          <a:lstStyle>
            <a:lvl1pPr algn="r">
              <a:defRPr sz="7000"/>
            </a:lvl1pPr>
          </a:lstStyle>
          <a:p>
            <a:fld id="{0870CD87-B729-45C9-B46A-E130E2DB8C2C}" type="slidenum">
              <a:rPr lang="en-US"/>
              <a:pPr/>
              <a:t>‹#›</a:t>
            </a:fld>
            <a:endParaRPr lang="en-US"/>
          </a:p>
        </p:txBody>
      </p:sp>
      <p:sp>
        <p:nvSpPr>
          <p:cNvPr id="7" name="Rectangle 6"/>
          <p:cNvSpPr/>
          <p:nvPr userDrawn="1"/>
        </p:nvSpPr>
        <p:spPr bwMode="auto">
          <a:xfrm>
            <a:off x="447872" y="444843"/>
            <a:ext cx="42995461" cy="32028714"/>
          </a:xfrm>
          <a:prstGeom prst="rect">
            <a:avLst/>
          </a:prstGeom>
          <a:blipFill rotWithShape="1">
            <a:blip r:embed="rId13"/>
            <a:tile tx="0" ty="0" sx="100000" sy="100000" flip="none" algn="tl"/>
          </a:blipFill>
          <a:ln w="9525" cap="flat" cmpd="sng" algn="ctr">
            <a:no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8" name="Rectangle 7"/>
          <p:cNvSpPr/>
          <p:nvPr userDrawn="1"/>
        </p:nvSpPr>
        <p:spPr bwMode="auto">
          <a:xfrm>
            <a:off x="1093279"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9" name="Rectangle 8"/>
          <p:cNvSpPr/>
          <p:nvPr userDrawn="1"/>
        </p:nvSpPr>
        <p:spPr bwMode="auto">
          <a:xfrm>
            <a:off x="11710359"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0" name="Rectangle 9"/>
          <p:cNvSpPr/>
          <p:nvPr userDrawn="1"/>
        </p:nvSpPr>
        <p:spPr bwMode="auto">
          <a:xfrm>
            <a:off x="22327436"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1" name="Rectangle 10"/>
          <p:cNvSpPr/>
          <p:nvPr userDrawn="1"/>
        </p:nvSpPr>
        <p:spPr bwMode="auto">
          <a:xfrm>
            <a:off x="32944516" y="5350076"/>
            <a:ext cx="9853127" cy="26772821"/>
          </a:xfrm>
          <a:prstGeom prst="rect">
            <a:avLst/>
          </a:prstGeom>
          <a:solidFill>
            <a:schemeClr val="bg1"/>
          </a:solidFill>
          <a:ln w="3175" cap="flat" cmpd="sng" algn="ctr">
            <a:solidFill>
              <a:schemeClr val="tx1"/>
            </a:solid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
        <p:nvSpPr>
          <p:cNvPr id="12" name="Rectangle 11"/>
          <p:cNvSpPr/>
          <p:nvPr userDrawn="1"/>
        </p:nvSpPr>
        <p:spPr bwMode="auto">
          <a:xfrm>
            <a:off x="452390" y="486785"/>
            <a:ext cx="42939298" cy="4343558"/>
          </a:xfrm>
          <a:prstGeom prst="rect">
            <a:avLst/>
          </a:prstGeom>
          <a:solidFill>
            <a:srgbClr val="87212E"/>
          </a:solidFill>
          <a:ln w="9525" cap="flat" cmpd="sng" algn="ctr">
            <a:noFill/>
            <a:prstDash val="solid"/>
            <a:round/>
            <a:headEnd type="none" w="med" len="med"/>
            <a:tailEnd type="none" w="med" len="med"/>
          </a:ln>
          <a:effectLst/>
        </p:spPr>
        <p:txBody>
          <a:bodyPr vert="horz" wrap="square" lIns="89300" tIns="44649" rIns="89300" bIns="44649" numCol="1" rtlCol="0" anchor="t" anchorCtr="0" compatLnSpc="1">
            <a:prstTxWarp prst="textNoShape">
              <a:avLst/>
            </a:prstTxWarp>
          </a:bodyPr>
          <a:lstStyle/>
          <a:p>
            <a:pPr marL="0" marR="0" indent="0" algn="l" defTabSz="1074377"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a:ln>
                <a:noFill/>
              </a:ln>
              <a:solidFill>
                <a:schemeClr val="tx1"/>
              </a:solidFill>
              <a:effectLst/>
              <a:latin typeface="Times New Roman" pitchFamily="27"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61691" rtl="0" eaLnBrk="0" fontAlgn="base" hangingPunct="0">
        <a:spcBef>
          <a:spcPct val="0"/>
        </a:spcBef>
        <a:spcAft>
          <a:spcPct val="0"/>
        </a:spcAft>
        <a:defRPr sz="21100">
          <a:solidFill>
            <a:schemeClr val="tx2"/>
          </a:solidFill>
          <a:latin typeface="+mj-lt"/>
          <a:ea typeface="+mj-ea"/>
          <a:cs typeface="+mj-cs"/>
        </a:defRPr>
      </a:lvl1pPr>
      <a:lvl2pPr algn="ctr" defTabSz="4461691" rtl="0" eaLnBrk="0" fontAlgn="base" hangingPunct="0">
        <a:spcBef>
          <a:spcPct val="0"/>
        </a:spcBef>
        <a:spcAft>
          <a:spcPct val="0"/>
        </a:spcAft>
        <a:defRPr sz="21100">
          <a:solidFill>
            <a:schemeClr val="tx2"/>
          </a:solidFill>
          <a:latin typeface="Times New Roman" pitchFamily="27" charset="0"/>
        </a:defRPr>
      </a:lvl2pPr>
      <a:lvl3pPr algn="ctr" defTabSz="4461691" rtl="0" eaLnBrk="0" fontAlgn="base" hangingPunct="0">
        <a:spcBef>
          <a:spcPct val="0"/>
        </a:spcBef>
        <a:spcAft>
          <a:spcPct val="0"/>
        </a:spcAft>
        <a:defRPr sz="21100">
          <a:solidFill>
            <a:schemeClr val="tx2"/>
          </a:solidFill>
          <a:latin typeface="Times New Roman" pitchFamily="27" charset="0"/>
        </a:defRPr>
      </a:lvl3pPr>
      <a:lvl4pPr algn="ctr" defTabSz="4461691" rtl="0" eaLnBrk="0" fontAlgn="base" hangingPunct="0">
        <a:spcBef>
          <a:spcPct val="0"/>
        </a:spcBef>
        <a:spcAft>
          <a:spcPct val="0"/>
        </a:spcAft>
        <a:defRPr sz="21100">
          <a:solidFill>
            <a:schemeClr val="tx2"/>
          </a:solidFill>
          <a:latin typeface="Times New Roman" pitchFamily="27" charset="0"/>
        </a:defRPr>
      </a:lvl4pPr>
      <a:lvl5pPr algn="ctr" defTabSz="4461691" rtl="0" eaLnBrk="0" fontAlgn="base" hangingPunct="0">
        <a:spcBef>
          <a:spcPct val="0"/>
        </a:spcBef>
        <a:spcAft>
          <a:spcPct val="0"/>
        </a:spcAft>
        <a:defRPr sz="21100">
          <a:solidFill>
            <a:schemeClr val="tx2"/>
          </a:solidFill>
          <a:latin typeface="Times New Roman" pitchFamily="27" charset="0"/>
        </a:defRPr>
      </a:lvl5pPr>
      <a:lvl6pPr marL="457121" algn="ctr" defTabSz="4461691" rtl="0" fontAlgn="base">
        <a:spcBef>
          <a:spcPct val="0"/>
        </a:spcBef>
        <a:spcAft>
          <a:spcPct val="0"/>
        </a:spcAft>
        <a:defRPr sz="21100">
          <a:solidFill>
            <a:schemeClr val="tx2"/>
          </a:solidFill>
          <a:latin typeface="Times New Roman" pitchFamily="27" charset="0"/>
        </a:defRPr>
      </a:lvl6pPr>
      <a:lvl7pPr marL="914241" algn="ctr" defTabSz="4461691" rtl="0" fontAlgn="base">
        <a:spcBef>
          <a:spcPct val="0"/>
        </a:spcBef>
        <a:spcAft>
          <a:spcPct val="0"/>
        </a:spcAft>
        <a:defRPr sz="21100">
          <a:solidFill>
            <a:schemeClr val="tx2"/>
          </a:solidFill>
          <a:latin typeface="Times New Roman" pitchFamily="27" charset="0"/>
        </a:defRPr>
      </a:lvl7pPr>
      <a:lvl8pPr marL="1371363" algn="ctr" defTabSz="4461691" rtl="0" fontAlgn="base">
        <a:spcBef>
          <a:spcPct val="0"/>
        </a:spcBef>
        <a:spcAft>
          <a:spcPct val="0"/>
        </a:spcAft>
        <a:defRPr sz="21100">
          <a:solidFill>
            <a:schemeClr val="tx2"/>
          </a:solidFill>
          <a:latin typeface="Times New Roman" pitchFamily="27" charset="0"/>
        </a:defRPr>
      </a:lvl8pPr>
      <a:lvl9pPr marL="1828483" algn="ctr" defTabSz="4461691" rtl="0" fontAlgn="base">
        <a:spcBef>
          <a:spcPct val="0"/>
        </a:spcBef>
        <a:spcAft>
          <a:spcPct val="0"/>
        </a:spcAft>
        <a:defRPr sz="21100">
          <a:solidFill>
            <a:schemeClr val="tx2"/>
          </a:solidFill>
          <a:latin typeface="Times New Roman" pitchFamily="27" charset="0"/>
        </a:defRPr>
      </a:lvl9pPr>
    </p:titleStyle>
    <p:bodyStyle>
      <a:lvl1pPr marL="1671349" indent="-1671349" algn="l" defTabSz="4461691" rtl="0" eaLnBrk="0" fontAlgn="base" hangingPunct="0">
        <a:spcBef>
          <a:spcPct val="20000"/>
        </a:spcBef>
        <a:spcAft>
          <a:spcPct val="0"/>
        </a:spcAft>
        <a:buChar char="•"/>
        <a:defRPr sz="15600">
          <a:solidFill>
            <a:schemeClr val="tx1"/>
          </a:solidFill>
          <a:latin typeface="+mn-lt"/>
          <a:ea typeface="+mn-ea"/>
          <a:cs typeface="+mn-cs"/>
        </a:defRPr>
      </a:lvl1pPr>
      <a:lvl2pPr marL="3622048" indent="-1391996" algn="l" defTabSz="4461691" rtl="0" eaLnBrk="0" fontAlgn="base" hangingPunct="0">
        <a:spcBef>
          <a:spcPct val="20000"/>
        </a:spcBef>
        <a:spcAft>
          <a:spcPct val="0"/>
        </a:spcAft>
        <a:buChar char="–"/>
        <a:defRPr sz="13400">
          <a:solidFill>
            <a:schemeClr val="tx1"/>
          </a:solidFill>
          <a:latin typeface="+mn-lt"/>
        </a:defRPr>
      </a:lvl2pPr>
      <a:lvl3pPr marL="5571161" indent="-1109472" algn="l" defTabSz="4461691" rtl="0" eaLnBrk="0" fontAlgn="base" hangingPunct="0">
        <a:spcBef>
          <a:spcPct val="20000"/>
        </a:spcBef>
        <a:spcAft>
          <a:spcPct val="0"/>
        </a:spcAft>
        <a:buChar char="•"/>
        <a:defRPr sz="11800">
          <a:solidFill>
            <a:schemeClr val="tx1"/>
          </a:solidFill>
          <a:latin typeface="+mn-lt"/>
        </a:defRPr>
      </a:lvl3pPr>
      <a:lvl4pPr marL="7802799" indent="-1111058" algn="l" defTabSz="4461691" rtl="0" eaLnBrk="0" fontAlgn="base" hangingPunct="0">
        <a:spcBef>
          <a:spcPct val="20000"/>
        </a:spcBef>
        <a:spcAft>
          <a:spcPct val="0"/>
        </a:spcAft>
        <a:buChar char="–"/>
        <a:defRPr sz="9800">
          <a:solidFill>
            <a:schemeClr val="tx1"/>
          </a:solidFill>
          <a:latin typeface="+mn-lt"/>
        </a:defRPr>
      </a:lvl4pPr>
      <a:lvl5pPr marL="10032851" indent="-1114231" algn="l" defTabSz="4461691" rtl="0" eaLnBrk="0" fontAlgn="base" hangingPunct="0">
        <a:spcBef>
          <a:spcPct val="20000"/>
        </a:spcBef>
        <a:spcAft>
          <a:spcPct val="0"/>
        </a:spcAft>
        <a:buChar char="»"/>
        <a:defRPr sz="9800">
          <a:solidFill>
            <a:schemeClr val="tx1"/>
          </a:solidFill>
          <a:latin typeface="+mn-lt"/>
        </a:defRPr>
      </a:lvl5pPr>
      <a:lvl6pPr marL="10489973" indent="-1114231" algn="l" defTabSz="4461691" rtl="0" fontAlgn="base">
        <a:spcBef>
          <a:spcPct val="20000"/>
        </a:spcBef>
        <a:spcAft>
          <a:spcPct val="0"/>
        </a:spcAft>
        <a:buChar char="»"/>
        <a:defRPr sz="9800">
          <a:solidFill>
            <a:schemeClr val="tx1"/>
          </a:solidFill>
          <a:latin typeface="+mn-lt"/>
        </a:defRPr>
      </a:lvl6pPr>
      <a:lvl7pPr marL="10947093" indent="-1114231" algn="l" defTabSz="4461691" rtl="0" fontAlgn="base">
        <a:spcBef>
          <a:spcPct val="20000"/>
        </a:spcBef>
        <a:spcAft>
          <a:spcPct val="0"/>
        </a:spcAft>
        <a:buChar char="»"/>
        <a:defRPr sz="9800">
          <a:solidFill>
            <a:schemeClr val="tx1"/>
          </a:solidFill>
          <a:latin typeface="+mn-lt"/>
        </a:defRPr>
      </a:lvl7pPr>
      <a:lvl8pPr marL="11404213" indent="-1114231" algn="l" defTabSz="4461691" rtl="0" fontAlgn="base">
        <a:spcBef>
          <a:spcPct val="20000"/>
        </a:spcBef>
        <a:spcAft>
          <a:spcPct val="0"/>
        </a:spcAft>
        <a:buChar char="»"/>
        <a:defRPr sz="9800">
          <a:solidFill>
            <a:schemeClr val="tx1"/>
          </a:solidFill>
          <a:latin typeface="+mn-lt"/>
        </a:defRPr>
      </a:lvl8pPr>
      <a:lvl9pPr marL="11861334" indent="-1114231" algn="l" defTabSz="4461691" rtl="0" fontAlgn="base">
        <a:spcBef>
          <a:spcPct val="20000"/>
        </a:spcBef>
        <a:spcAft>
          <a:spcPct val="0"/>
        </a:spcAft>
        <a:buChar char="»"/>
        <a:defRPr sz="9800">
          <a:solidFill>
            <a:schemeClr val="tx1"/>
          </a:solidFill>
          <a:latin typeface="+mn-lt"/>
        </a:defRPr>
      </a:lvl9pPr>
    </p:bodyStyle>
    <p:otherStyle>
      <a:defPPr>
        <a:defRPr lang="en-US"/>
      </a:defPPr>
      <a:lvl1pPr marL="0" algn="l" defTabSz="914241" rtl="0" eaLnBrk="1" latinLnBrk="0" hangingPunct="1">
        <a:defRPr sz="1900" kern="1200">
          <a:solidFill>
            <a:schemeClr val="tx1"/>
          </a:solidFill>
          <a:latin typeface="+mn-lt"/>
          <a:ea typeface="+mn-ea"/>
          <a:cs typeface="+mn-cs"/>
        </a:defRPr>
      </a:lvl1pPr>
      <a:lvl2pPr marL="457121" algn="l" defTabSz="914241" rtl="0" eaLnBrk="1" latinLnBrk="0" hangingPunct="1">
        <a:defRPr sz="1900" kern="1200">
          <a:solidFill>
            <a:schemeClr val="tx1"/>
          </a:solidFill>
          <a:latin typeface="+mn-lt"/>
          <a:ea typeface="+mn-ea"/>
          <a:cs typeface="+mn-cs"/>
        </a:defRPr>
      </a:lvl2pPr>
      <a:lvl3pPr marL="914241" algn="l" defTabSz="914241" rtl="0" eaLnBrk="1" latinLnBrk="0" hangingPunct="1">
        <a:defRPr sz="1900" kern="1200">
          <a:solidFill>
            <a:schemeClr val="tx1"/>
          </a:solidFill>
          <a:latin typeface="+mn-lt"/>
          <a:ea typeface="+mn-ea"/>
          <a:cs typeface="+mn-cs"/>
        </a:defRPr>
      </a:lvl3pPr>
      <a:lvl4pPr marL="1371363" algn="l" defTabSz="914241" rtl="0" eaLnBrk="1" latinLnBrk="0" hangingPunct="1">
        <a:defRPr sz="1900" kern="1200">
          <a:solidFill>
            <a:schemeClr val="tx1"/>
          </a:solidFill>
          <a:latin typeface="+mn-lt"/>
          <a:ea typeface="+mn-ea"/>
          <a:cs typeface="+mn-cs"/>
        </a:defRPr>
      </a:lvl4pPr>
      <a:lvl5pPr marL="1828483" algn="l" defTabSz="914241" rtl="0" eaLnBrk="1" latinLnBrk="0" hangingPunct="1">
        <a:defRPr sz="1900" kern="1200">
          <a:solidFill>
            <a:schemeClr val="tx1"/>
          </a:solidFill>
          <a:latin typeface="+mn-lt"/>
          <a:ea typeface="+mn-ea"/>
          <a:cs typeface="+mn-cs"/>
        </a:defRPr>
      </a:lvl5pPr>
      <a:lvl6pPr marL="2285605" algn="l" defTabSz="914241" rtl="0" eaLnBrk="1" latinLnBrk="0" hangingPunct="1">
        <a:defRPr sz="1900" kern="1200">
          <a:solidFill>
            <a:schemeClr val="tx1"/>
          </a:solidFill>
          <a:latin typeface="+mn-lt"/>
          <a:ea typeface="+mn-ea"/>
          <a:cs typeface="+mn-cs"/>
        </a:defRPr>
      </a:lvl6pPr>
      <a:lvl7pPr marL="2742724" algn="l" defTabSz="914241" rtl="0" eaLnBrk="1" latinLnBrk="0" hangingPunct="1">
        <a:defRPr sz="1900" kern="1200">
          <a:solidFill>
            <a:schemeClr val="tx1"/>
          </a:solidFill>
          <a:latin typeface="+mn-lt"/>
          <a:ea typeface="+mn-ea"/>
          <a:cs typeface="+mn-cs"/>
        </a:defRPr>
      </a:lvl7pPr>
      <a:lvl8pPr marL="3199846" algn="l" defTabSz="914241" rtl="0" eaLnBrk="1" latinLnBrk="0" hangingPunct="1">
        <a:defRPr sz="1900" kern="1200">
          <a:solidFill>
            <a:schemeClr val="tx1"/>
          </a:solidFill>
          <a:latin typeface="+mn-lt"/>
          <a:ea typeface="+mn-ea"/>
          <a:cs typeface="+mn-cs"/>
        </a:defRPr>
      </a:lvl8pPr>
      <a:lvl9pPr marL="3656968" algn="l" defTabSz="914241" rtl="0" eaLnBrk="1" latinLnBrk="0" hangingPunct="1">
        <a:defRPr sz="1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chart" Target="../charts/chart2.xml"/><Relationship Id="rId12" Type="http://schemas.openxmlformats.org/officeDocument/2006/relationships/chart" Target="../charts/chart3.xml"/><Relationship Id="rId13" Type="http://schemas.openxmlformats.org/officeDocument/2006/relationships/image" Target="../media/image9.png"/><Relationship Id="rId14" Type="http://schemas.openxmlformats.org/officeDocument/2006/relationships/image" Target="../media/image10.png"/><Relationship Id="rId15" Type="http://schemas.openxmlformats.org/officeDocument/2006/relationships/chart" Target="../charts/chart4.xml"/><Relationship Id="rId16" Type="http://schemas.openxmlformats.org/officeDocument/2006/relationships/image" Target="../media/image11.png"/><Relationship Id="rId1" Type="http://schemas.openxmlformats.org/officeDocument/2006/relationships/slideLayout" Target="../slideLayouts/slideLayout7.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jpeg"/><Relationship Id="rId6" Type="http://schemas.openxmlformats.org/officeDocument/2006/relationships/image" Target="../media/image5.png"/><Relationship Id="rId7" Type="http://schemas.openxmlformats.org/officeDocument/2006/relationships/image" Target="../media/image6.png"/><Relationship Id="rId8" Type="http://schemas.openxmlformats.org/officeDocument/2006/relationships/image" Target="../media/image7.png"/><Relationship Id="rId9" Type="http://schemas.openxmlformats.org/officeDocument/2006/relationships/image" Target="../media/image8.png"/><Relationship Id="rId10"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0878" y="782545"/>
            <a:ext cx="35788928" cy="3830355"/>
          </a:xfrm>
          <a:prstGeom prst="rect">
            <a:avLst/>
          </a:prstGeom>
          <a:noFill/>
        </p:spPr>
        <p:txBody>
          <a:bodyPr wrap="square" lIns="89300" tIns="44649" rIns="89300" bIns="44649" rtlCol="0" anchor="ctr" anchorCtr="0">
            <a:noAutofit/>
          </a:bodyPr>
          <a:lstStyle/>
          <a:p>
            <a:pPr>
              <a:spcAft>
                <a:spcPts val="489"/>
              </a:spcAft>
            </a:pPr>
            <a:r>
              <a:rPr lang="en-US" sz="9300" b="1" dirty="0">
                <a:solidFill>
                  <a:schemeClr val="bg1"/>
                </a:solidFill>
                <a:latin typeface="Arial"/>
                <a:cs typeface="Arial"/>
              </a:rPr>
              <a:t>Comparison of Heat Exchangers </a:t>
            </a:r>
          </a:p>
          <a:p>
            <a:r>
              <a:rPr lang="en-US" sz="4700" b="1" dirty="0">
                <a:solidFill>
                  <a:schemeClr val="bg1"/>
                </a:solidFill>
                <a:latin typeface="Arial"/>
                <a:cs typeface="Arial"/>
              </a:rPr>
              <a:t>Courtney McLoud, </a:t>
            </a:r>
            <a:r>
              <a:rPr lang="en-US" sz="4700" b="1" dirty="0" err="1">
                <a:solidFill>
                  <a:schemeClr val="bg1"/>
                </a:solidFill>
                <a:latin typeface="Arial"/>
                <a:cs typeface="Arial"/>
              </a:rPr>
              <a:t>Jojo</a:t>
            </a:r>
            <a:r>
              <a:rPr lang="en-US" sz="4700" b="1" dirty="0">
                <a:solidFill>
                  <a:schemeClr val="bg1"/>
                </a:solidFill>
                <a:latin typeface="Arial"/>
                <a:cs typeface="Arial"/>
              </a:rPr>
              <a:t> Steiner, Meghan Moore, Department of Chemical Engineering, University of New Hampshire</a:t>
            </a:r>
          </a:p>
        </p:txBody>
      </p:sp>
      <p:sp>
        <p:nvSpPr>
          <p:cNvPr id="5" name="TextBox 4"/>
          <p:cNvSpPr txBox="1"/>
          <p:nvPr/>
        </p:nvSpPr>
        <p:spPr>
          <a:xfrm>
            <a:off x="1103111" y="5354006"/>
            <a:ext cx="9845064" cy="1431666"/>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Introduction</a:t>
            </a:r>
          </a:p>
        </p:txBody>
      </p:sp>
      <p:sp>
        <p:nvSpPr>
          <p:cNvPr id="7" name="TextBox 6"/>
          <p:cNvSpPr txBox="1"/>
          <p:nvPr/>
        </p:nvSpPr>
        <p:spPr>
          <a:xfrm>
            <a:off x="1094276" y="18185972"/>
            <a:ext cx="9853127" cy="1455170"/>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Methods</a:t>
            </a:r>
          </a:p>
        </p:txBody>
      </p:sp>
      <p:sp>
        <p:nvSpPr>
          <p:cNvPr id="8" name="TextBox 7"/>
          <p:cNvSpPr txBox="1"/>
          <p:nvPr/>
        </p:nvSpPr>
        <p:spPr>
          <a:xfrm>
            <a:off x="11696954" y="14001619"/>
            <a:ext cx="9853127" cy="1616687"/>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Results</a:t>
            </a:r>
          </a:p>
        </p:txBody>
      </p:sp>
      <p:sp>
        <p:nvSpPr>
          <p:cNvPr id="9" name="TextBox 8"/>
          <p:cNvSpPr txBox="1"/>
          <p:nvPr/>
        </p:nvSpPr>
        <p:spPr>
          <a:xfrm>
            <a:off x="32972179" y="21100170"/>
            <a:ext cx="9869171" cy="1419921"/>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Conclusions</a:t>
            </a:r>
          </a:p>
        </p:txBody>
      </p:sp>
      <p:sp>
        <p:nvSpPr>
          <p:cNvPr id="10" name="TextBox 9"/>
          <p:cNvSpPr txBox="1"/>
          <p:nvPr/>
        </p:nvSpPr>
        <p:spPr>
          <a:xfrm>
            <a:off x="32937927" y="26712486"/>
            <a:ext cx="9869947" cy="1269047"/>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References</a:t>
            </a:r>
          </a:p>
        </p:txBody>
      </p:sp>
      <p:sp>
        <p:nvSpPr>
          <p:cNvPr id="11" name="Text Box 4"/>
          <p:cNvSpPr txBox="1">
            <a:spLocks noChangeArrowheads="1"/>
          </p:cNvSpPr>
          <p:nvPr/>
        </p:nvSpPr>
        <p:spPr bwMode="auto">
          <a:xfrm>
            <a:off x="980307" y="6621263"/>
            <a:ext cx="9702799" cy="12203884"/>
          </a:xfrm>
          <a:prstGeom prst="rect">
            <a:avLst/>
          </a:prstGeom>
          <a:noFill/>
          <a:ln w="9525">
            <a:noFill/>
            <a:miter lim="800000"/>
            <a:headEnd/>
            <a:tailEnd/>
          </a:ln>
        </p:spPr>
        <p:txBody>
          <a:bodyPr wrap="square" lIns="445950" tIns="449850" rIns="445950" bIns="449850">
            <a:spAutoFit/>
          </a:bodyPr>
          <a:lstStyle/>
          <a:p>
            <a:pPr marL="457200" indent="-457200">
              <a:buFont typeface="Arial"/>
              <a:buChar char="•"/>
            </a:pPr>
            <a:r>
              <a:rPr lang="en-US" dirty="0"/>
              <a:t>Test the effects that a </a:t>
            </a:r>
            <a:r>
              <a:rPr lang="en-US" b="1" dirty="0"/>
              <a:t>Plate, Tubular</a:t>
            </a:r>
            <a:r>
              <a:rPr lang="en-US" dirty="0"/>
              <a:t>, and </a:t>
            </a:r>
            <a:r>
              <a:rPr lang="en-US" b="1" dirty="0"/>
              <a:t>Shell and Tube </a:t>
            </a:r>
            <a:r>
              <a:rPr lang="en-US" dirty="0"/>
              <a:t>Heat Exchangers had on the overall heat transfer coefficient (U) and Reynolds Number (Re).</a:t>
            </a:r>
          </a:p>
          <a:p>
            <a:pPr marL="457200" indent="-457200">
              <a:buFont typeface="Arial"/>
              <a:buChar char="•"/>
            </a:pPr>
            <a:r>
              <a:rPr lang="en-US" dirty="0"/>
              <a:t>Determine if Co-current or Countercurrent flow affected U or Re. </a:t>
            </a:r>
          </a:p>
          <a:p>
            <a:endParaRPr lang="en-US" dirty="0"/>
          </a:p>
          <a:p>
            <a:endParaRPr lang="en-US" dirty="0"/>
          </a:p>
          <a:p>
            <a:pPr marL="457200" indent="-457200">
              <a:buFont typeface="Arial"/>
              <a:buChar char="•"/>
            </a:pPr>
            <a:endParaRPr lang="en-US" dirty="0"/>
          </a:p>
          <a:p>
            <a:endParaRPr lang="en-US" dirty="0"/>
          </a:p>
          <a:p>
            <a:endParaRPr lang="en-US" dirty="0"/>
          </a:p>
          <a:p>
            <a:endParaRPr lang="en-US" dirty="0"/>
          </a:p>
          <a:p>
            <a:endParaRPr lang="en-US" dirty="0"/>
          </a:p>
          <a:p>
            <a:pPr marL="457200" indent="-457200">
              <a:buFont typeface="Arial"/>
              <a:buChar char="•"/>
            </a:pPr>
            <a:endParaRPr lang="en-US" dirty="0"/>
          </a:p>
          <a:p>
            <a:pPr marL="457200" indent="-457200">
              <a:buFont typeface="Arial"/>
              <a:buChar char="•"/>
            </a:pPr>
            <a:endParaRPr lang="en-US" dirty="0"/>
          </a:p>
          <a:p>
            <a:pPr marL="457200" indent="-457200">
              <a:buFont typeface="Arial"/>
              <a:buChar char="•"/>
            </a:pPr>
            <a:r>
              <a:rPr lang="en-US" dirty="0"/>
              <a:t>Main variables observed were the rate of heat transfer (q), surface area (As), and log mean temperature difference (</a:t>
            </a:r>
            <a:r>
              <a:rPr lang="en-US" dirty="0" err="1"/>
              <a:t>ΔT</a:t>
            </a:r>
            <a:r>
              <a:rPr lang="en-US" i="1" dirty="0" err="1"/>
              <a:t>lm</a:t>
            </a:r>
            <a:r>
              <a:rPr lang="en-US" dirty="0"/>
              <a:t> ,LMTD method. )</a:t>
            </a:r>
          </a:p>
          <a:p>
            <a:pPr marL="457200" indent="-457200">
              <a:buFont typeface="Arial"/>
              <a:buChar char="•"/>
            </a:pPr>
            <a:r>
              <a:rPr lang="en-US" dirty="0"/>
              <a:t>Calculation of Re determined relationship between flow rate and U</a:t>
            </a:r>
          </a:p>
          <a:p>
            <a:pPr algn="r"/>
            <a:r>
              <a:rPr lang="en-US" dirty="0"/>
              <a:t>                       Re=</a:t>
            </a:r>
            <a:r>
              <a:rPr lang="el-GR" dirty="0">
                <a:latin typeface="Calibri" panose="020F0502020204030204" pitchFamily="34" charset="0"/>
              </a:rPr>
              <a:t>ρ</a:t>
            </a:r>
            <a:r>
              <a:rPr lang="en-US" dirty="0"/>
              <a:t>VD/μ			</a:t>
            </a:r>
            <a:r>
              <a:rPr lang="en-US" dirty="0" smtClean="0"/>
              <a:t>Equation </a:t>
            </a:r>
            <a:r>
              <a:rPr lang="en-US" dirty="0"/>
              <a:t>2</a:t>
            </a:r>
            <a:endParaRPr lang="en-US" sz="4800" dirty="0"/>
          </a:p>
          <a:p>
            <a:pPr marL="457200" indent="-457200">
              <a:buFont typeface="Arial"/>
              <a:buChar char="•"/>
            </a:pPr>
            <a:r>
              <a:rPr lang="en-US" dirty="0"/>
              <a:t>The overall heat transfer coefficient was solved using the LMTD Method. </a:t>
            </a:r>
            <a:endParaRPr lang="en-US" sz="4800" dirty="0"/>
          </a:p>
          <a:p>
            <a:pPr algn="r"/>
            <a:r>
              <a:rPr lang="en-US" dirty="0"/>
              <a:t>               q=UAΔT</a:t>
            </a:r>
            <a:r>
              <a:rPr lang="en-US" i="1" dirty="0"/>
              <a:t>lm</a:t>
            </a:r>
            <a:r>
              <a:rPr lang="en-US" dirty="0"/>
              <a:t>                              Equation 1</a:t>
            </a:r>
            <a:endParaRPr lang="en-US" sz="4800" dirty="0"/>
          </a:p>
          <a:p>
            <a:endParaRPr lang="en-US" sz="4800" dirty="0"/>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51678" y="1811307"/>
            <a:ext cx="6804275" cy="1791505"/>
          </a:xfrm>
          <a:prstGeom prst="rect">
            <a:avLst/>
          </a:prstGeom>
        </p:spPr>
      </p:pic>
      <p:sp>
        <p:nvSpPr>
          <p:cNvPr id="33" name="TextBox 32"/>
          <p:cNvSpPr txBox="1"/>
          <p:nvPr/>
        </p:nvSpPr>
        <p:spPr>
          <a:xfrm>
            <a:off x="11763652" y="21952210"/>
            <a:ext cx="9911419" cy="1779827"/>
          </a:xfrm>
          <a:prstGeom prst="rect">
            <a:avLst/>
          </a:prstGeom>
          <a:noFill/>
        </p:spPr>
        <p:txBody>
          <a:bodyPr wrap="square" lIns="267897" tIns="267897" rIns="267897" bIns="267897" rtlCol="0">
            <a:spAutoFit/>
          </a:bodyPr>
          <a:lstStyle/>
          <a:p>
            <a:pPr defTabSz="4461691">
              <a:spcBef>
                <a:spcPct val="30000"/>
              </a:spcBef>
            </a:pPr>
            <a:endParaRPr lang="en-US" sz="3500" dirty="0"/>
          </a:p>
          <a:p>
            <a:pPr defTabSz="4461691">
              <a:spcBef>
                <a:spcPct val="30000"/>
              </a:spcBef>
            </a:pPr>
            <a:endParaRPr lang="en-US" sz="3500" dirty="0"/>
          </a:p>
        </p:txBody>
      </p:sp>
      <p:sp>
        <p:nvSpPr>
          <p:cNvPr id="50" name="TextBox 49"/>
          <p:cNvSpPr txBox="1"/>
          <p:nvPr/>
        </p:nvSpPr>
        <p:spPr>
          <a:xfrm>
            <a:off x="33556003" y="21372505"/>
            <a:ext cx="10274032" cy="1264301"/>
          </a:xfrm>
          <a:prstGeom prst="rect">
            <a:avLst/>
          </a:prstGeom>
          <a:noFill/>
        </p:spPr>
        <p:txBody>
          <a:bodyPr wrap="square" lIns="267897" tIns="267897" rIns="267897" bIns="267897" rtlCol="0">
            <a:spAutoFit/>
          </a:bodyPr>
          <a:lstStyle/>
          <a:p>
            <a:pPr marL="558118" indent="-558118" defTabSz="4461691">
              <a:spcBef>
                <a:spcPct val="30000"/>
              </a:spcBef>
              <a:buFont typeface="Arial" panose="020B0604020202020204" pitchFamily="34" charset="0"/>
              <a:buChar char="•"/>
            </a:pPr>
            <a:endParaRPr lang="en-US" sz="4700" dirty="0"/>
          </a:p>
        </p:txBody>
      </p:sp>
      <p:pic>
        <p:nvPicPr>
          <p:cNvPr id="1026" name="Picture 2" descr="https://lh4.googleusercontent.com/0jc_eEurWQcIKOUNO8Rzdbs0B0r47F2o8HqhMc-qtBJ5dNrAy-bCFWhZeqG_fWLknllj_rJFPPicALdGXCr0YQD0NtkYS8SRCqsJcK2V0K6dMTXn7R3m0OdsKX8BYyP6sVTFwYvj"/>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3944" y="21909682"/>
            <a:ext cx="2688403" cy="359412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112076" y="19158601"/>
            <a:ext cx="9530524" cy="5001369"/>
          </a:xfrm>
          <a:prstGeom prst="rect">
            <a:avLst/>
          </a:prstGeom>
        </p:spPr>
        <p:txBody>
          <a:bodyPr wrap="square">
            <a:spAutoFit/>
          </a:bodyPr>
          <a:lstStyle/>
          <a:p>
            <a:pPr>
              <a:spcBef>
                <a:spcPts val="0"/>
              </a:spcBef>
              <a:spcAft>
                <a:spcPts val="0"/>
              </a:spcAft>
            </a:pPr>
            <a:endParaRPr lang="en-US" i="1" dirty="0">
              <a:solidFill>
                <a:srgbClr val="000000"/>
              </a:solidFill>
              <a:latin typeface="Times"/>
              <a:cs typeface="Times"/>
            </a:endParaRPr>
          </a:p>
          <a:p>
            <a:pPr>
              <a:spcBef>
                <a:spcPts val="0"/>
              </a:spcBef>
              <a:spcAft>
                <a:spcPts val="0"/>
              </a:spcAft>
            </a:pPr>
            <a:r>
              <a:rPr lang="en-US" i="1" dirty="0">
                <a:solidFill>
                  <a:srgbClr val="000000"/>
                </a:solidFill>
                <a:latin typeface="Times"/>
                <a:cs typeface="Times"/>
              </a:rPr>
              <a:t>Materials</a:t>
            </a:r>
            <a:endParaRPr lang="en-US" dirty="0">
              <a:latin typeface="Times"/>
              <a:cs typeface="Times"/>
            </a:endParaRPr>
          </a:p>
          <a:p>
            <a:pPr>
              <a:spcBef>
                <a:spcPts val="0"/>
              </a:spcBef>
              <a:spcAft>
                <a:spcPts val="0"/>
              </a:spcAft>
            </a:pPr>
            <a:r>
              <a:rPr lang="en-US" dirty="0">
                <a:solidFill>
                  <a:srgbClr val="000000"/>
                </a:solidFill>
                <a:latin typeface="Times"/>
                <a:cs typeface="Times"/>
              </a:rPr>
              <a:t>Tubular Heat Exchanger (</a:t>
            </a:r>
            <a:r>
              <a:rPr lang="en-US" dirty="0" err="1">
                <a:solidFill>
                  <a:srgbClr val="000000"/>
                </a:solidFill>
                <a:latin typeface="Times"/>
                <a:cs typeface="Times"/>
              </a:rPr>
              <a:t>Armfield</a:t>
            </a:r>
            <a:r>
              <a:rPr lang="en-US" dirty="0">
                <a:solidFill>
                  <a:srgbClr val="000000"/>
                </a:solidFill>
                <a:latin typeface="Times"/>
                <a:cs typeface="Times"/>
              </a:rPr>
              <a:t>)</a:t>
            </a:r>
          </a:p>
          <a:p>
            <a:pPr>
              <a:spcBef>
                <a:spcPts val="0"/>
              </a:spcBef>
              <a:spcAft>
                <a:spcPts val="0"/>
              </a:spcAft>
            </a:pPr>
            <a:r>
              <a:rPr lang="en-US" dirty="0">
                <a:solidFill>
                  <a:srgbClr val="000000"/>
                </a:solidFill>
                <a:latin typeface="Times"/>
                <a:cs typeface="Times"/>
              </a:rPr>
              <a:t>Shell and Tube Heat Exchanger (</a:t>
            </a:r>
            <a:r>
              <a:rPr lang="en-US" dirty="0" err="1">
                <a:solidFill>
                  <a:srgbClr val="000000"/>
                </a:solidFill>
                <a:latin typeface="Times"/>
                <a:cs typeface="Times"/>
              </a:rPr>
              <a:t>Armfield</a:t>
            </a:r>
            <a:r>
              <a:rPr lang="en-US" dirty="0">
                <a:solidFill>
                  <a:srgbClr val="000000"/>
                </a:solidFill>
                <a:latin typeface="Times"/>
                <a:cs typeface="Times"/>
              </a:rPr>
              <a:t>)</a:t>
            </a:r>
          </a:p>
          <a:p>
            <a:pPr>
              <a:spcBef>
                <a:spcPts val="0"/>
              </a:spcBef>
              <a:spcAft>
                <a:spcPts val="0"/>
              </a:spcAft>
            </a:pPr>
            <a:r>
              <a:rPr lang="en-US" dirty="0">
                <a:solidFill>
                  <a:srgbClr val="000000"/>
                </a:solidFill>
                <a:latin typeface="Times"/>
                <a:cs typeface="Times"/>
              </a:rPr>
              <a:t>Plate Heat Exchanger (</a:t>
            </a:r>
            <a:r>
              <a:rPr lang="en-US" dirty="0" err="1">
                <a:solidFill>
                  <a:srgbClr val="000000"/>
                </a:solidFill>
                <a:latin typeface="Times"/>
                <a:cs typeface="Times"/>
              </a:rPr>
              <a:t>Armfield</a:t>
            </a:r>
            <a:r>
              <a:rPr lang="en-US" dirty="0">
                <a:solidFill>
                  <a:srgbClr val="000000"/>
                </a:solidFill>
                <a:latin typeface="Times"/>
                <a:cs typeface="Times"/>
              </a:rPr>
              <a:t>)</a:t>
            </a:r>
          </a:p>
          <a:p>
            <a:pPr>
              <a:spcBef>
                <a:spcPts val="0"/>
              </a:spcBef>
              <a:spcAft>
                <a:spcPts val="0"/>
              </a:spcAft>
            </a:pPr>
            <a:r>
              <a:rPr lang="en-US" dirty="0">
                <a:solidFill>
                  <a:srgbClr val="000000"/>
                </a:solidFill>
                <a:latin typeface="Times"/>
                <a:cs typeface="Times"/>
              </a:rPr>
              <a:t>Computer (</a:t>
            </a:r>
            <a:r>
              <a:rPr lang="en-US" dirty="0" err="1">
                <a:solidFill>
                  <a:srgbClr val="000000"/>
                </a:solidFill>
                <a:latin typeface="Times"/>
                <a:cs typeface="Times"/>
              </a:rPr>
              <a:t>Labworks</a:t>
            </a:r>
            <a:r>
              <a:rPr lang="en-US" dirty="0">
                <a:solidFill>
                  <a:srgbClr val="000000"/>
                </a:solidFill>
                <a:latin typeface="Times"/>
                <a:cs typeface="Times"/>
              </a:rPr>
              <a:t> II)</a:t>
            </a:r>
            <a:endParaRPr lang="en-US" dirty="0">
              <a:latin typeface="Times"/>
              <a:cs typeface="Times"/>
            </a:endParaRPr>
          </a:p>
          <a:p>
            <a:pPr>
              <a:spcBef>
                <a:spcPts val="0"/>
              </a:spcBef>
              <a:spcAft>
                <a:spcPts val="0"/>
              </a:spcAft>
            </a:pPr>
            <a:endParaRPr lang="en-US" dirty="0"/>
          </a:p>
          <a:p>
            <a:pPr>
              <a:spcBef>
                <a:spcPts val="0"/>
              </a:spcBef>
              <a:spcAft>
                <a:spcPts val="0"/>
              </a:spcAft>
            </a:pPr>
            <a:r>
              <a:rPr lang="en-US" dirty="0"/>
              <a:t/>
            </a:r>
            <a:br>
              <a:rPr lang="en-US" dirty="0"/>
            </a:br>
            <a:r>
              <a:rPr lang="en-US" dirty="0"/>
              <a:t/>
            </a:r>
            <a:br>
              <a:rPr lang="en-US" dirty="0"/>
            </a:br>
            <a:r>
              <a:rPr lang="en-US" dirty="0"/>
              <a:t/>
            </a:r>
            <a:br>
              <a:rPr lang="en-US" dirty="0"/>
            </a:br>
            <a:endParaRPr lang="en-US" dirty="0">
              <a:effectLst/>
            </a:endParaRPr>
          </a:p>
        </p:txBody>
      </p:sp>
      <p:sp>
        <p:nvSpPr>
          <p:cNvPr id="3" name="Rectangle 2"/>
          <p:cNvSpPr/>
          <p:nvPr/>
        </p:nvSpPr>
        <p:spPr>
          <a:xfrm>
            <a:off x="11837086" y="5516819"/>
            <a:ext cx="9193142" cy="7679024"/>
          </a:xfrm>
          <a:prstGeom prst="rect">
            <a:avLst/>
          </a:prstGeom>
        </p:spPr>
        <p:txBody>
          <a:bodyPr wrap="square">
            <a:spAutoFit/>
          </a:bodyPr>
          <a:lstStyle/>
          <a:p>
            <a:pPr>
              <a:spcBef>
                <a:spcPts val="0"/>
              </a:spcBef>
              <a:spcAft>
                <a:spcPts val="0"/>
              </a:spcAft>
            </a:pPr>
            <a:endParaRPr lang="en-US" dirty="0">
              <a:solidFill>
                <a:srgbClr val="000000"/>
              </a:solidFill>
              <a:latin typeface="Times"/>
              <a:cs typeface="Times"/>
            </a:endParaRPr>
          </a:p>
          <a:p>
            <a:pPr>
              <a:spcBef>
                <a:spcPts val="0"/>
              </a:spcBef>
              <a:spcAft>
                <a:spcPts val="0"/>
              </a:spcAft>
            </a:pPr>
            <a:endParaRPr lang="en-US" dirty="0">
              <a:solidFill>
                <a:srgbClr val="000000"/>
              </a:solidFill>
              <a:latin typeface="Times"/>
              <a:cs typeface="Times"/>
            </a:endParaRPr>
          </a:p>
          <a:p>
            <a:pPr>
              <a:spcBef>
                <a:spcPts val="0"/>
              </a:spcBef>
              <a:spcAft>
                <a:spcPts val="0"/>
              </a:spcAft>
            </a:pPr>
            <a:endParaRPr lang="en-US" dirty="0">
              <a:solidFill>
                <a:srgbClr val="000000"/>
              </a:solidFill>
              <a:latin typeface="Times"/>
              <a:cs typeface="Times"/>
            </a:endParaRPr>
          </a:p>
          <a:p>
            <a:pPr>
              <a:spcBef>
                <a:spcPts val="0"/>
              </a:spcBef>
              <a:spcAft>
                <a:spcPts val="0"/>
              </a:spcAft>
            </a:pPr>
            <a:endParaRPr lang="en-US" dirty="0">
              <a:solidFill>
                <a:srgbClr val="000000"/>
              </a:solidFill>
              <a:latin typeface="Times"/>
              <a:cs typeface="Times"/>
            </a:endParaRPr>
          </a:p>
          <a:p>
            <a:pPr>
              <a:spcBef>
                <a:spcPts val="0"/>
              </a:spcBef>
              <a:spcAft>
                <a:spcPts val="0"/>
              </a:spcAft>
            </a:pPr>
            <a:endParaRPr lang="en-US" dirty="0">
              <a:solidFill>
                <a:srgbClr val="000000"/>
              </a:solidFill>
              <a:latin typeface="Times"/>
              <a:cs typeface="Times"/>
            </a:endParaRPr>
          </a:p>
          <a:p>
            <a:pPr>
              <a:spcBef>
                <a:spcPts val="0"/>
              </a:spcBef>
              <a:spcAft>
                <a:spcPts val="0"/>
              </a:spcAft>
            </a:pPr>
            <a:endParaRPr lang="en-US" dirty="0">
              <a:solidFill>
                <a:srgbClr val="000000"/>
              </a:solidFill>
              <a:latin typeface="Times"/>
              <a:cs typeface="Times"/>
            </a:endParaRPr>
          </a:p>
          <a:p>
            <a:pPr>
              <a:spcBef>
                <a:spcPts val="0"/>
              </a:spcBef>
              <a:spcAft>
                <a:spcPts val="0"/>
              </a:spcAft>
            </a:pPr>
            <a:r>
              <a:rPr lang="en-US" i="1" dirty="0">
                <a:solidFill>
                  <a:srgbClr val="000000"/>
                </a:solidFill>
                <a:latin typeface="Times"/>
                <a:cs typeface="Times"/>
              </a:rPr>
              <a:t>Figure 3</a:t>
            </a:r>
            <a:r>
              <a:rPr lang="en-US" dirty="0">
                <a:solidFill>
                  <a:srgbClr val="000000"/>
                </a:solidFill>
                <a:latin typeface="Times"/>
                <a:cs typeface="Times"/>
              </a:rPr>
              <a:t>. Cross method of varying flow rates (CFR=cold flow rate, HFR=hot flow rate)</a:t>
            </a:r>
          </a:p>
          <a:p>
            <a:pPr marL="457200" indent="-457200">
              <a:spcBef>
                <a:spcPts val="0"/>
              </a:spcBef>
              <a:spcAft>
                <a:spcPts val="0"/>
              </a:spcAft>
              <a:buFont typeface="Arial"/>
              <a:buChar char="•"/>
            </a:pPr>
            <a:endParaRPr lang="en-US" dirty="0">
              <a:solidFill>
                <a:srgbClr val="000000"/>
              </a:solidFill>
              <a:latin typeface="Times"/>
              <a:cs typeface="Times"/>
            </a:endParaRPr>
          </a:p>
          <a:p>
            <a:pPr marL="457200" indent="-457200">
              <a:spcBef>
                <a:spcPts val="0"/>
              </a:spcBef>
              <a:spcAft>
                <a:spcPts val="0"/>
              </a:spcAft>
              <a:buFont typeface="Arial"/>
              <a:buChar char="•"/>
            </a:pPr>
            <a:r>
              <a:rPr lang="en-US" dirty="0">
                <a:solidFill>
                  <a:srgbClr val="000000"/>
                </a:solidFill>
                <a:latin typeface="Times"/>
                <a:cs typeface="Times"/>
              </a:rPr>
              <a:t>This was performed for co-current and countercurrent flow by changing the direction of the hot water inlet (Figure 1). </a:t>
            </a:r>
          </a:p>
          <a:p>
            <a:pPr>
              <a:spcBef>
                <a:spcPts val="0"/>
              </a:spcBef>
              <a:spcAft>
                <a:spcPts val="0"/>
              </a:spcAft>
            </a:pPr>
            <a:endParaRPr lang="en-US" i="1" dirty="0">
              <a:solidFill>
                <a:srgbClr val="000000"/>
              </a:solidFill>
              <a:latin typeface="Times"/>
              <a:cs typeface="Times"/>
            </a:endParaRPr>
          </a:p>
          <a:p>
            <a:pPr>
              <a:spcBef>
                <a:spcPts val="0"/>
              </a:spcBef>
              <a:spcAft>
                <a:spcPts val="0"/>
              </a:spcAft>
            </a:pPr>
            <a:r>
              <a:rPr lang="en-US" i="1" dirty="0">
                <a:solidFill>
                  <a:srgbClr val="000000"/>
                </a:solidFill>
                <a:latin typeface="Times"/>
                <a:cs typeface="Times"/>
              </a:rPr>
              <a:t>Statistical Methods</a:t>
            </a:r>
            <a:endParaRPr lang="en-US" dirty="0">
              <a:latin typeface="Times"/>
              <a:cs typeface="Times"/>
            </a:endParaRPr>
          </a:p>
          <a:p>
            <a:pPr>
              <a:spcBef>
                <a:spcPts val="0"/>
              </a:spcBef>
              <a:spcAft>
                <a:spcPts val="0"/>
              </a:spcAft>
            </a:pPr>
            <a:r>
              <a:rPr lang="en-US" dirty="0">
                <a:solidFill>
                  <a:srgbClr val="000000"/>
                </a:solidFill>
                <a:latin typeface="Times"/>
                <a:cs typeface="Times"/>
              </a:rPr>
              <a:t>A Multilinear Regression was performed on the hot and cold stream data versus the calculated  heat transfer coefficient to determine any potential relationship. </a:t>
            </a:r>
            <a:endParaRPr lang="en-US" dirty="0">
              <a:latin typeface="Times"/>
              <a:cs typeface="Times"/>
            </a:endParaRPr>
          </a:p>
        </p:txBody>
      </p:sp>
      <p:sp>
        <p:nvSpPr>
          <p:cNvPr id="13" name="TextBox 12"/>
          <p:cNvSpPr txBox="1"/>
          <p:nvPr/>
        </p:nvSpPr>
        <p:spPr>
          <a:xfrm>
            <a:off x="1319694" y="25719451"/>
            <a:ext cx="8967370" cy="984885"/>
          </a:xfrm>
          <a:prstGeom prst="rect">
            <a:avLst/>
          </a:prstGeom>
          <a:noFill/>
        </p:spPr>
        <p:txBody>
          <a:bodyPr wrap="square" rtlCol="0">
            <a:spAutoFit/>
          </a:bodyPr>
          <a:lstStyle/>
          <a:p>
            <a:r>
              <a:rPr lang="en-US" i="1" dirty="0"/>
              <a:t>Figure 2. </a:t>
            </a:r>
            <a:r>
              <a:rPr lang="en-US" dirty="0"/>
              <a:t>Tubular Heat Exchanger (A), Shell and Tube Heat Exchanger (B), and Plate Heat Exchanger (C). </a:t>
            </a:r>
          </a:p>
        </p:txBody>
      </p:sp>
      <p:pic>
        <p:nvPicPr>
          <p:cNvPr id="12" name="Picture 11" descr="project 2.pdf"/>
          <p:cNvPicPr>
            <a:picLocks/>
          </p:cNvPicPr>
          <p:nvPr/>
        </p:nvPicPr>
        <p:blipFill>
          <a:blip r:embed="rId5" cstate="print">
            <a:extLst>
              <a:ext uri="{28A0092B-C50C-407E-A947-70E740481C1C}">
                <a14:useLocalDpi xmlns:a14="http://schemas.microsoft.com/office/drawing/2010/main" val="0"/>
              </a:ext>
            </a:extLst>
          </a:blip>
          <a:stretch>
            <a:fillRect/>
          </a:stretch>
        </p:blipFill>
        <p:spPr>
          <a:xfrm>
            <a:off x="4732922" y="21907322"/>
            <a:ext cx="2688336" cy="3593592"/>
          </a:xfrm>
          <a:prstGeom prst="rect">
            <a:avLst/>
          </a:prstGeom>
        </p:spPr>
      </p:pic>
      <p:sp>
        <p:nvSpPr>
          <p:cNvPr id="19" name="TextBox 18"/>
          <p:cNvSpPr txBox="1"/>
          <p:nvPr/>
        </p:nvSpPr>
        <p:spPr>
          <a:xfrm>
            <a:off x="4216688" y="21945941"/>
            <a:ext cx="767441" cy="538609"/>
          </a:xfrm>
          <a:prstGeom prst="rect">
            <a:avLst/>
          </a:prstGeom>
          <a:noFill/>
        </p:spPr>
        <p:txBody>
          <a:bodyPr wrap="square" rtlCol="0">
            <a:spAutoFit/>
          </a:bodyPr>
          <a:lstStyle/>
          <a:p>
            <a:r>
              <a:rPr lang="en-US" dirty="0"/>
              <a:t>B</a:t>
            </a:r>
          </a:p>
        </p:txBody>
      </p:sp>
      <p:sp>
        <p:nvSpPr>
          <p:cNvPr id="21" name="Rectangle 20"/>
          <p:cNvSpPr/>
          <p:nvPr/>
        </p:nvSpPr>
        <p:spPr>
          <a:xfrm>
            <a:off x="12204401" y="23838268"/>
            <a:ext cx="9016023" cy="923330"/>
          </a:xfrm>
          <a:prstGeom prst="rect">
            <a:avLst/>
          </a:prstGeom>
        </p:spPr>
        <p:txBody>
          <a:bodyPr wrap="square">
            <a:spAutoFit/>
          </a:bodyPr>
          <a:lstStyle/>
          <a:p>
            <a:r>
              <a:rPr lang="en-US" sz="1800" i="1" dirty="0"/>
              <a:t>Figure 4</a:t>
            </a:r>
            <a:r>
              <a:rPr lang="en-US" sz="1800" dirty="0"/>
              <a:t>. High similarity in correlation between the Reynold’s number of the hot stream and the overall heat transfer coefficient for each exchanger for counter-current and co-current flow type. Error bars represent standard deviation from multiple trials.</a:t>
            </a:r>
          </a:p>
        </p:txBody>
      </p:sp>
      <p:sp>
        <p:nvSpPr>
          <p:cNvPr id="23" name="Rectangle 22"/>
          <p:cNvSpPr/>
          <p:nvPr/>
        </p:nvSpPr>
        <p:spPr>
          <a:xfrm>
            <a:off x="33140503" y="28470194"/>
            <a:ext cx="9331798" cy="3216265"/>
          </a:xfrm>
          <a:prstGeom prst="rect">
            <a:avLst/>
          </a:prstGeom>
        </p:spPr>
        <p:txBody>
          <a:bodyPr wrap="square">
            <a:spAutoFit/>
          </a:bodyPr>
          <a:lstStyle/>
          <a:p>
            <a:r>
              <a:rPr lang="en-US" dirty="0"/>
              <a:t>[1] C. </a:t>
            </a:r>
            <a:r>
              <a:rPr lang="en-US" dirty="0" err="1"/>
              <a:t>Geankoplis</a:t>
            </a:r>
            <a:r>
              <a:rPr lang="en-US" dirty="0"/>
              <a:t>, Transport processes and unit operations. </a:t>
            </a:r>
            <a:r>
              <a:rPr lang="en-US" dirty="0" err="1"/>
              <a:t>Engelwood</a:t>
            </a:r>
            <a:r>
              <a:rPr lang="en-US" dirty="0"/>
              <a:t> Cliffs, N.J.: PTR Prentice Hall, 1993.</a:t>
            </a:r>
          </a:p>
          <a:p>
            <a:r>
              <a:rPr lang="en-US" dirty="0"/>
              <a:t>[2] </a:t>
            </a:r>
            <a:r>
              <a:rPr lang="en-US" dirty="0" err="1"/>
              <a:t>Inc</a:t>
            </a:r>
            <a:r>
              <a:rPr lang="en-US" dirty="0"/>
              <a:t>, B.H. (2010) </a:t>
            </a:r>
            <a:r>
              <a:rPr lang="en-US" i="1" dirty="0"/>
              <a:t>The flat plate heat exchanger in comparison with other types of heat exchangers</a:t>
            </a:r>
            <a:r>
              <a:rPr lang="en-US" dirty="0"/>
              <a:t>. (Accessed: 25 April 2016).</a:t>
            </a:r>
          </a:p>
          <a:p>
            <a:r>
              <a:rPr lang="en-US" dirty="0"/>
              <a:t>[3] Edge, E. (2000) Parallel and counter flow designs heat exchangers. (Accessed: 25 April 2016).</a:t>
            </a:r>
          </a:p>
        </p:txBody>
      </p:sp>
      <p:sp>
        <p:nvSpPr>
          <p:cNvPr id="24" name="Rectangle 23"/>
          <p:cNvSpPr/>
          <p:nvPr/>
        </p:nvSpPr>
        <p:spPr>
          <a:xfrm>
            <a:off x="32937927" y="22570180"/>
            <a:ext cx="8905586" cy="4108817"/>
          </a:xfrm>
          <a:prstGeom prst="rect">
            <a:avLst/>
          </a:prstGeom>
        </p:spPr>
        <p:txBody>
          <a:bodyPr wrap="square">
            <a:spAutoFit/>
          </a:bodyPr>
          <a:lstStyle/>
          <a:p>
            <a:pPr marL="457200" indent="-457200">
              <a:buFont typeface="Arial"/>
              <a:buChar char="•"/>
            </a:pPr>
            <a:r>
              <a:rPr lang="en-US" dirty="0"/>
              <a:t>The Plate Heat Exchanger had the largest </a:t>
            </a:r>
            <a:r>
              <a:rPr lang="en-US" dirty="0" smtClean="0"/>
              <a:t>U for both co and countercurrent arrangements. </a:t>
            </a:r>
          </a:p>
          <a:p>
            <a:pPr marL="457200" indent="-457200">
              <a:buFont typeface="Arial"/>
              <a:buChar char="•"/>
            </a:pPr>
            <a:r>
              <a:rPr lang="en-US" dirty="0" smtClean="0"/>
              <a:t>The shell and tube and tubular exchangers had similar U values for both co and counter current. </a:t>
            </a:r>
            <a:endParaRPr lang="en-US" dirty="0"/>
          </a:p>
          <a:p>
            <a:pPr marL="457200" indent="-457200">
              <a:buFont typeface="Arial"/>
              <a:buChar char="•"/>
            </a:pPr>
            <a:r>
              <a:rPr lang="en-US" dirty="0"/>
              <a:t>Co-current and Countercurrent flow had little to no effect on </a:t>
            </a:r>
            <a:r>
              <a:rPr lang="en-US" dirty="0" smtClean="0"/>
              <a:t>U.</a:t>
            </a:r>
          </a:p>
          <a:p>
            <a:pPr marL="457200" indent="-457200">
              <a:buFont typeface="Arial"/>
              <a:buChar char="•"/>
            </a:pPr>
            <a:r>
              <a:rPr lang="en-US" dirty="0" smtClean="0"/>
              <a:t>Higher flow rates resulted in higher U values.</a:t>
            </a:r>
            <a:endParaRPr lang="en-US" dirty="0"/>
          </a:p>
          <a:p>
            <a:pPr marL="457200" indent="-457200">
              <a:buFont typeface="Arial"/>
              <a:buChar char="•"/>
            </a:pPr>
            <a:r>
              <a:rPr lang="en-US" dirty="0"/>
              <a:t>Regression correlations accurately depict experimental </a:t>
            </a:r>
            <a:r>
              <a:rPr lang="en-US" dirty="0" smtClean="0"/>
              <a:t>data.</a:t>
            </a:r>
            <a:endParaRPr lang="en-US" dirty="0"/>
          </a:p>
        </p:txBody>
      </p:sp>
      <p:sp>
        <p:nvSpPr>
          <p:cNvPr id="37" name="TextBox 36"/>
          <p:cNvSpPr txBox="1"/>
          <p:nvPr/>
        </p:nvSpPr>
        <p:spPr>
          <a:xfrm>
            <a:off x="32980202" y="5359362"/>
            <a:ext cx="9853127" cy="1616687"/>
          </a:xfrm>
          <a:prstGeom prst="rect">
            <a:avLst/>
          </a:prstGeom>
          <a:solidFill>
            <a:srgbClr val="87212E"/>
          </a:solidFill>
          <a:ln>
            <a:noFill/>
          </a:ln>
        </p:spPr>
        <p:style>
          <a:lnRef idx="1">
            <a:schemeClr val="accent4"/>
          </a:lnRef>
          <a:fillRef idx="3">
            <a:schemeClr val="accent4"/>
          </a:fillRef>
          <a:effectRef idx="2">
            <a:schemeClr val="accent4"/>
          </a:effectRef>
          <a:fontRef idx="minor">
            <a:schemeClr val="lt1"/>
          </a:fontRef>
        </p:style>
        <p:txBody>
          <a:bodyPr wrap="square" lIns="267897" tIns="267897" rIns="267897" bIns="267897" rtlCol="0" anchor="ctr" anchorCtr="0">
            <a:normAutofit/>
          </a:bodyPr>
          <a:lstStyle/>
          <a:p>
            <a:pPr algn="ctr">
              <a:spcAft>
                <a:spcPts val="0"/>
              </a:spcAft>
            </a:pPr>
            <a:r>
              <a:rPr lang="en-US" sz="4700" b="1" dirty="0">
                <a:latin typeface="Arial"/>
                <a:cs typeface="Arial"/>
              </a:rPr>
              <a:t>Design Problem</a:t>
            </a:r>
          </a:p>
        </p:txBody>
      </p:sp>
      <p:grpSp>
        <p:nvGrpSpPr>
          <p:cNvPr id="43" name="Group 42"/>
          <p:cNvGrpSpPr/>
          <p:nvPr/>
        </p:nvGrpSpPr>
        <p:grpSpPr>
          <a:xfrm>
            <a:off x="1156181" y="9311667"/>
            <a:ext cx="9724376" cy="3903750"/>
            <a:chOff x="33339394" y="14112388"/>
            <a:chExt cx="9162664" cy="3609514"/>
          </a:xfrm>
        </p:grpSpPr>
        <p:sp>
          <p:nvSpPr>
            <p:cNvPr id="38" name="TextBox 37"/>
            <p:cNvSpPr txBox="1"/>
            <p:nvPr/>
          </p:nvSpPr>
          <p:spPr>
            <a:xfrm>
              <a:off x="33475473" y="16737017"/>
              <a:ext cx="9026585" cy="984885"/>
            </a:xfrm>
            <a:prstGeom prst="rect">
              <a:avLst/>
            </a:prstGeom>
            <a:noFill/>
          </p:spPr>
          <p:txBody>
            <a:bodyPr wrap="square" rtlCol="0">
              <a:spAutoFit/>
            </a:bodyPr>
            <a:lstStyle/>
            <a:p>
              <a:pPr algn="ctr"/>
              <a:r>
                <a:rPr lang="en-US" i="1" dirty="0"/>
                <a:t>Figure 1.</a:t>
              </a:r>
              <a:r>
                <a:rPr lang="en-US" dirty="0"/>
                <a:t> Co-current (parallel) flow (left) and countercurrent flow (right) [3].</a:t>
              </a:r>
            </a:p>
          </p:txBody>
        </p:sp>
        <p:grpSp>
          <p:nvGrpSpPr>
            <p:cNvPr id="42" name="Group 41"/>
            <p:cNvGrpSpPr/>
            <p:nvPr/>
          </p:nvGrpSpPr>
          <p:grpSpPr>
            <a:xfrm>
              <a:off x="33339394" y="14112388"/>
              <a:ext cx="9028834" cy="2676997"/>
              <a:chOff x="33384754" y="14928828"/>
              <a:chExt cx="9028834" cy="2676997"/>
            </a:xfrm>
          </p:grpSpPr>
          <p:pic>
            <p:nvPicPr>
              <p:cNvPr id="39" name="Picture 38" descr="Screen Shot 2016-04-27 at 11.57.54 A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808828" y="15058778"/>
                <a:ext cx="4604760" cy="2547047"/>
              </a:xfrm>
              <a:prstGeom prst="rect">
                <a:avLst/>
              </a:prstGeom>
            </p:spPr>
          </p:pic>
          <p:pic>
            <p:nvPicPr>
              <p:cNvPr id="41" name="Picture 40" descr="Screen Shot 2016-04-27 at 11.57.42 A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384754" y="14928828"/>
                <a:ext cx="4608981" cy="2553625"/>
              </a:xfrm>
              <a:prstGeom prst="rect">
                <a:avLst/>
              </a:prstGeom>
            </p:spPr>
          </p:pic>
        </p:grpSp>
      </p:grpSp>
      <p:sp>
        <p:nvSpPr>
          <p:cNvPr id="31" name="TextBox 30"/>
          <p:cNvSpPr txBox="1"/>
          <p:nvPr/>
        </p:nvSpPr>
        <p:spPr>
          <a:xfrm>
            <a:off x="22595827" y="20508177"/>
            <a:ext cx="9026586" cy="10802955"/>
          </a:xfrm>
          <a:prstGeom prst="rect">
            <a:avLst/>
          </a:prstGeom>
          <a:noFill/>
        </p:spPr>
        <p:txBody>
          <a:bodyPr wrap="square" rtlCol="0">
            <a:spAutoFit/>
          </a:bodyPr>
          <a:lstStyle/>
          <a:p>
            <a:endParaRPr lang="en-US" dirty="0"/>
          </a:p>
          <a:p>
            <a:pPr marL="457200" indent="-457200">
              <a:buFont typeface="Arial"/>
              <a:buChar char="•"/>
            </a:pPr>
            <a:r>
              <a:rPr lang="en-US" dirty="0"/>
              <a:t>The most common arrangement for flow patterns within a heat exchanger are co-current (parallel) and countercurrent flow (Figure </a:t>
            </a:r>
            <a:r>
              <a:rPr lang="en-US" dirty="0" smtClean="0"/>
              <a:t>1)</a:t>
            </a:r>
            <a:r>
              <a:rPr lang="en-US" dirty="0"/>
              <a:t>. The average U </a:t>
            </a:r>
            <a:r>
              <a:rPr lang="en-US" dirty="0" smtClean="0"/>
              <a:t>values for the </a:t>
            </a:r>
            <a:r>
              <a:rPr lang="en-US" dirty="0"/>
              <a:t>co-current arrangement </a:t>
            </a:r>
            <a:r>
              <a:rPr lang="en-US" dirty="0" smtClean="0"/>
              <a:t>for </a:t>
            </a:r>
            <a:r>
              <a:rPr lang="en-US" dirty="0"/>
              <a:t>the flat </a:t>
            </a:r>
            <a:r>
              <a:rPr lang="en-US" dirty="0" smtClean="0"/>
              <a:t>plate, tubular, and shell and tube heat </a:t>
            </a:r>
            <a:r>
              <a:rPr lang="en-US" dirty="0"/>
              <a:t>exchangers were </a:t>
            </a:r>
            <a:r>
              <a:rPr lang="en-US" dirty="0" smtClean="0"/>
              <a:t>very similar to those in the countercurrent arrangements.  </a:t>
            </a:r>
          </a:p>
          <a:p>
            <a:pPr marL="914321" lvl="1" indent="-457200">
              <a:buFont typeface="Arial"/>
              <a:buChar char="•"/>
            </a:pPr>
            <a:r>
              <a:rPr lang="en-US" dirty="0" smtClean="0"/>
              <a:t>Therefore the flow direction had little effect on the resulting U.</a:t>
            </a:r>
            <a:endParaRPr lang="en-US" dirty="0"/>
          </a:p>
          <a:p>
            <a:pPr marL="457200" indent="-457200">
              <a:buFont typeface="Arial"/>
              <a:buChar char="•"/>
            </a:pPr>
            <a:r>
              <a:rPr lang="en-US" dirty="0" smtClean="0"/>
              <a:t>Due to the difference in surface area of the exchangers, the flat plate exchanger had a higher value of U than both the shell and tube and tubular exchangers for co and counter flow arrangements.</a:t>
            </a:r>
          </a:p>
          <a:p>
            <a:pPr marL="457200" indent="-457200">
              <a:buFont typeface="Arial"/>
              <a:buChar char="•"/>
            </a:pPr>
            <a:r>
              <a:rPr lang="en-US" dirty="0" smtClean="0"/>
              <a:t>The </a:t>
            </a:r>
            <a:r>
              <a:rPr lang="en-US" dirty="0"/>
              <a:t>compact design of the flat plate </a:t>
            </a:r>
            <a:r>
              <a:rPr lang="en-US" dirty="0" smtClean="0"/>
              <a:t>exchanger allowed </a:t>
            </a:r>
            <a:r>
              <a:rPr lang="en-US" dirty="0" smtClean="0"/>
              <a:t>for more area of heat transfer.</a:t>
            </a:r>
          </a:p>
          <a:p>
            <a:pPr marL="914321" lvl="1" indent="-457200">
              <a:buFont typeface="Arial"/>
              <a:buChar char="•"/>
            </a:pPr>
            <a:r>
              <a:rPr lang="en-US" dirty="0"/>
              <a:t>T</a:t>
            </a:r>
            <a:r>
              <a:rPr lang="en-US" dirty="0" smtClean="0"/>
              <a:t>his </a:t>
            </a:r>
            <a:r>
              <a:rPr lang="en-US" dirty="0"/>
              <a:t>factor allows for the flat plate exchanger to have the same thermal capacity as a tubular heat exchanger as much as five times its size [2].</a:t>
            </a:r>
          </a:p>
          <a:p>
            <a:pPr marL="457200" indent="-457200">
              <a:buFont typeface="Arial"/>
              <a:buChar char="•"/>
            </a:pPr>
            <a:r>
              <a:rPr lang="en-US" dirty="0" smtClean="0"/>
              <a:t>Increased </a:t>
            </a:r>
            <a:r>
              <a:rPr lang="en-US" dirty="0"/>
              <a:t>flow rate from the cold stream while maintaining a constant flow rate from the hot stream also resulted in a higher U value for </a:t>
            </a:r>
            <a:r>
              <a:rPr lang="en-US" dirty="0" smtClean="0"/>
              <a:t>each</a:t>
            </a:r>
            <a:r>
              <a:rPr lang="en-US" dirty="0" smtClean="0"/>
              <a:t> exchanger </a:t>
            </a:r>
            <a:r>
              <a:rPr lang="en-US" dirty="0"/>
              <a:t>at both flow arrangements. </a:t>
            </a:r>
            <a:endParaRPr lang="en-US" dirty="0" smtClean="0"/>
          </a:p>
          <a:p>
            <a:pPr marL="914321" lvl="1" indent="-457200">
              <a:buFont typeface="Arial"/>
              <a:buChar char="•"/>
            </a:pPr>
            <a:r>
              <a:rPr lang="en-US" dirty="0" smtClean="0"/>
              <a:t>This </a:t>
            </a:r>
            <a:r>
              <a:rPr lang="en-US" dirty="0"/>
              <a:t>was due to the increased temperature difference that was observed for higher cold stream flow rates. </a:t>
            </a:r>
          </a:p>
        </p:txBody>
      </p:sp>
      <p:pic>
        <p:nvPicPr>
          <p:cNvPr id="17" name="Picture 16"/>
          <p:cNvPicPr>
            <a:picLocks/>
          </p:cNvPicPr>
          <p:nvPr/>
        </p:nvPicPr>
        <p:blipFill>
          <a:blip r:embed="rId8"/>
          <a:stretch>
            <a:fillRect/>
          </a:stretch>
        </p:blipFill>
        <p:spPr>
          <a:xfrm>
            <a:off x="7879806" y="21886066"/>
            <a:ext cx="2695193" cy="3593592"/>
          </a:xfrm>
          <a:prstGeom prst="rect">
            <a:avLst/>
          </a:prstGeom>
        </p:spPr>
      </p:pic>
      <p:sp>
        <p:nvSpPr>
          <p:cNvPr id="18" name="TextBox 17"/>
          <p:cNvSpPr txBox="1"/>
          <p:nvPr/>
        </p:nvSpPr>
        <p:spPr>
          <a:xfrm>
            <a:off x="7388195" y="21965899"/>
            <a:ext cx="771115" cy="538609"/>
          </a:xfrm>
          <a:prstGeom prst="rect">
            <a:avLst/>
          </a:prstGeom>
          <a:noFill/>
        </p:spPr>
        <p:txBody>
          <a:bodyPr wrap="square" rtlCol="0">
            <a:spAutoFit/>
          </a:bodyPr>
          <a:lstStyle/>
          <a:p>
            <a:r>
              <a:rPr lang="en-US" dirty="0"/>
              <a:t>C</a:t>
            </a:r>
          </a:p>
        </p:txBody>
      </p:sp>
      <p:sp>
        <p:nvSpPr>
          <p:cNvPr id="25" name="TextBox 24"/>
          <p:cNvSpPr txBox="1"/>
          <p:nvPr/>
        </p:nvSpPr>
        <p:spPr>
          <a:xfrm>
            <a:off x="1092200" y="21996400"/>
            <a:ext cx="406400" cy="538609"/>
          </a:xfrm>
          <a:prstGeom prst="rect">
            <a:avLst/>
          </a:prstGeom>
          <a:noFill/>
        </p:spPr>
        <p:txBody>
          <a:bodyPr wrap="square" rtlCol="0">
            <a:spAutoFit/>
          </a:bodyPr>
          <a:lstStyle/>
          <a:p>
            <a:r>
              <a:rPr lang="en-US" dirty="0"/>
              <a:t>A</a:t>
            </a:r>
          </a:p>
        </p:txBody>
      </p:sp>
      <p:pic>
        <p:nvPicPr>
          <p:cNvPr id="44" name="Picture 43"/>
          <p:cNvPicPr/>
          <p:nvPr/>
        </p:nvPicPr>
        <p:blipFill>
          <a:blip r:embed="rId9">
            <a:extLst>
              <a:ext uri="{28A0092B-C50C-407E-A947-70E740481C1C}">
                <a14:useLocalDpi xmlns:a14="http://schemas.microsoft.com/office/drawing/2010/main" val="0"/>
              </a:ext>
            </a:extLst>
          </a:blip>
          <a:srcRect/>
          <a:stretch>
            <a:fillRect/>
          </a:stretch>
        </p:blipFill>
        <p:spPr bwMode="auto">
          <a:xfrm>
            <a:off x="2235200" y="28702000"/>
            <a:ext cx="7188200" cy="3200399"/>
          </a:xfrm>
          <a:prstGeom prst="rect">
            <a:avLst/>
          </a:prstGeom>
          <a:noFill/>
          <a:ln>
            <a:noFill/>
          </a:ln>
        </p:spPr>
      </p:pic>
      <p:sp>
        <p:nvSpPr>
          <p:cNvPr id="28" name="TextBox 27"/>
          <p:cNvSpPr txBox="1"/>
          <p:nvPr/>
        </p:nvSpPr>
        <p:spPr>
          <a:xfrm>
            <a:off x="1346200" y="26822400"/>
            <a:ext cx="9118600" cy="3662541"/>
          </a:xfrm>
          <a:prstGeom prst="rect">
            <a:avLst/>
          </a:prstGeom>
          <a:noFill/>
        </p:spPr>
        <p:txBody>
          <a:bodyPr wrap="square" rtlCol="0">
            <a:spAutoFit/>
          </a:bodyPr>
          <a:lstStyle/>
          <a:p>
            <a:r>
              <a:rPr lang="en-US" dirty="0"/>
              <a:t>Procedure</a:t>
            </a:r>
          </a:p>
          <a:p>
            <a:pPr marL="457200" indent="-457200">
              <a:buFont typeface="Arial"/>
              <a:buChar char="•"/>
            </a:pPr>
            <a:r>
              <a:rPr lang="en-US" dirty="0"/>
              <a:t>Varied flow rates in a cross technique for each heat exchanger and recorded temperature at both inlets and outlets. </a:t>
            </a:r>
          </a:p>
          <a:p>
            <a:endParaRPr lang="en-US" dirty="0"/>
          </a:p>
          <a:p>
            <a:endParaRPr lang="en-US" dirty="0"/>
          </a:p>
          <a:p>
            <a:endParaRPr lang="en-US" dirty="0"/>
          </a:p>
          <a:p>
            <a:endParaRPr lang="en-US" dirty="0"/>
          </a:p>
        </p:txBody>
      </p:sp>
      <p:cxnSp>
        <p:nvCxnSpPr>
          <p:cNvPr id="49" name="Straight Connector 48"/>
          <p:cNvCxnSpPr/>
          <p:nvPr/>
        </p:nvCxnSpPr>
        <p:spPr bwMode="auto">
          <a:xfrm>
            <a:off x="16394332" y="6261465"/>
            <a:ext cx="12310" cy="1908065"/>
          </a:xfrm>
          <a:prstGeom prst="line">
            <a:avLst/>
          </a:prstGeom>
          <a:solidFill>
            <a:schemeClr val="accent1"/>
          </a:solidFill>
          <a:ln w="9525" cap="flat" cmpd="sng" algn="ctr">
            <a:solidFill>
              <a:schemeClr val="tx1"/>
            </a:solidFill>
            <a:prstDash val="solid"/>
            <a:round/>
            <a:headEnd type="none" w="med" len="med"/>
            <a:tailEnd type="none" w="med" len="med"/>
          </a:ln>
          <a:effectLst/>
        </p:spPr>
      </p:cxnSp>
      <p:cxnSp>
        <p:nvCxnSpPr>
          <p:cNvPr id="52" name="Straight Connector 51"/>
          <p:cNvCxnSpPr/>
          <p:nvPr/>
        </p:nvCxnSpPr>
        <p:spPr bwMode="auto">
          <a:xfrm>
            <a:off x="14896407" y="7483015"/>
            <a:ext cx="3157764" cy="0"/>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53" name="TextBox 52"/>
          <p:cNvSpPr txBox="1"/>
          <p:nvPr/>
        </p:nvSpPr>
        <p:spPr>
          <a:xfrm>
            <a:off x="16063407" y="6167706"/>
            <a:ext cx="498228" cy="2015936"/>
          </a:xfrm>
          <a:prstGeom prst="rect">
            <a:avLst/>
          </a:prstGeom>
          <a:noFill/>
        </p:spPr>
        <p:txBody>
          <a:bodyPr wrap="square" rtlCol="0">
            <a:spAutoFit/>
          </a:bodyPr>
          <a:lstStyle/>
          <a:p>
            <a:r>
              <a:rPr lang="en-US" dirty="0"/>
              <a:t>1</a:t>
            </a:r>
          </a:p>
          <a:p>
            <a:endParaRPr lang="en-US" sz="2000" dirty="0"/>
          </a:p>
          <a:p>
            <a:endParaRPr lang="en-US" dirty="0"/>
          </a:p>
          <a:p>
            <a:endParaRPr lang="en-US" sz="1800" dirty="0"/>
          </a:p>
          <a:p>
            <a:r>
              <a:rPr lang="en-US" dirty="0"/>
              <a:t>3</a:t>
            </a:r>
          </a:p>
        </p:txBody>
      </p:sp>
      <p:sp>
        <p:nvSpPr>
          <p:cNvPr id="55" name="TextBox 54"/>
          <p:cNvSpPr txBox="1"/>
          <p:nvPr/>
        </p:nvSpPr>
        <p:spPr>
          <a:xfrm>
            <a:off x="15397799" y="6963438"/>
            <a:ext cx="2643123" cy="538609"/>
          </a:xfrm>
          <a:prstGeom prst="rect">
            <a:avLst/>
          </a:prstGeom>
          <a:noFill/>
        </p:spPr>
        <p:txBody>
          <a:bodyPr wrap="square" rtlCol="0">
            <a:spAutoFit/>
          </a:bodyPr>
          <a:lstStyle/>
          <a:p>
            <a:r>
              <a:rPr lang="en-US" dirty="0"/>
              <a:t>1     2      3</a:t>
            </a:r>
          </a:p>
        </p:txBody>
      </p:sp>
      <p:sp>
        <p:nvSpPr>
          <p:cNvPr id="56" name="TextBox 55"/>
          <p:cNvSpPr txBox="1"/>
          <p:nvPr/>
        </p:nvSpPr>
        <p:spPr>
          <a:xfrm>
            <a:off x="18431730" y="7105431"/>
            <a:ext cx="1201323" cy="538609"/>
          </a:xfrm>
          <a:prstGeom prst="rect">
            <a:avLst/>
          </a:prstGeom>
          <a:noFill/>
        </p:spPr>
        <p:txBody>
          <a:bodyPr wrap="square" rtlCol="0">
            <a:spAutoFit/>
          </a:bodyPr>
          <a:lstStyle/>
          <a:p>
            <a:r>
              <a:rPr lang="en-US" dirty="0"/>
              <a:t>CFR</a:t>
            </a:r>
          </a:p>
        </p:txBody>
      </p:sp>
      <p:sp>
        <p:nvSpPr>
          <p:cNvPr id="57" name="TextBox 56"/>
          <p:cNvSpPr txBox="1"/>
          <p:nvPr/>
        </p:nvSpPr>
        <p:spPr>
          <a:xfrm>
            <a:off x="16063407" y="5526446"/>
            <a:ext cx="1167000" cy="538609"/>
          </a:xfrm>
          <a:prstGeom prst="rect">
            <a:avLst/>
          </a:prstGeom>
          <a:noFill/>
        </p:spPr>
        <p:txBody>
          <a:bodyPr wrap="square" rtlCol="0">
            <a:spAutoFit/>
          </a:bodyPr>
          <a:lstStyle/>
          <a:p>
            <a:r>
              <a:rPr lang="en-US" dirty="0"/>
              <a:t>HFR</a:t>
            </a:r>
          </a:p>
        </p:txBody>
      </p:sp>
      <p:graphicFrame>
        <p:nvGraphicFramePr>
          <p:cNvPr id="46" name="Chart 45"/>
          <p:cNvGraphicFramePr>
            <a:graphicFrameLocks/>
          </p:cNvGraphicFramePr>
          <p:nvPr>
            <p:extLst>
              <p:ext uri="{D42A27DB-BD31-4B8C-83A1-F6EECF244321}">
                <p14:modId xmlns:p14="http://schemas.microsoft.com/office/powerpoint/2010/main" val="2833608444"/>
              </p:ext>
            </p:extLst>
          </p:nvPr>
        </p:nvGraphicFramePr>
        <p:xfrm>
          <a:off x="11931529" y="16517058"/>
          <a:ext cx="9383978" cy="697594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2461567482"/>
              </p:ext>
            </p:extLst>
          </p:nvPr>
        </p:nvGraphicFramePr>
        <p:xfrm>
          <a:off x="12217792" y="26822400"/>
          <a:ext cx="8533791" cy="3473400"/>
        </p:xfrm>
        <a:graphic>
          <a:graphicData uri="http://schemas.openxmlformats.org/drawingml/2006/table">
            <a:tbl>
              <a:tblPr/>
              <a:tblGrid>
                <a:gridCol w="3602379">
                  <a:extLst>
                    <a:ext uri="{9D8B030D-6E8A-4147-A177-3AD203B41FA5}">
                      <a16:colId xmlns:a16="http://schemas.microsoft.com/office/drawing/2014/main" xmlns="" val="592896517"/>
                    </a:ext>
                  </a:extLst>
                </a:gridCol>
                <a:gridCol w="4931412">
                  <a:extLst>
                    <a:ext uri="{9D8B030D-6E8A-4147-A177-3AD203B41FA5}">
                      <a16:colId xmlns:a16="http://schemas.microsoft.com/office/drawing/2014/main" xmlns="" val="208367939"/>
                    </a:ext>
                  </a:extLst>
                </a:gridCol>
              </a:tblGrid>
              <a:tr h="858346">
                <a:tc>
                  <a:txBody>
                    <a:bodyPr/>
                    <a:lstStyle/>
                    <a:p>
                      <a:pPr algn="ctr" fontAlgn="b"/>
                      <a:r>
                        <a:rPr lang="en-US" sz="3200" b="0" i="0" u="none" strike="noStrike" dirty="0">
                          <a:solidFill>
                            <a:srgbClr val="000000"/>
                          </a:solidFill>
                          <a:effectLst/>
                          <a:latin typeface="+mj-lt"/>
                        </a:rPr>
                        <a:t>Heat Exchanger Type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ctr" fontAlgn="b"/>
                      <a:r>
                        <a:rPr lang="en-US" sz="3200" b="0" i="0" u="none" strike="noStrike" dirty="0">
                          <a:solidFill>
                            <a:srgbClr val="000000"/>
                          </a:solidFill>
                          <a:effectLst/>
                          <a:latin typeface="+mj-lt"/>
                        </a:rPr>
                        <a:t>Correlation</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901418635"/>
                  </a:ext>
                </a:extLst>
              </a:tr>
              <a:tr h="858346">
                <a:tc>
                  <a:txBody>
                    <a:bodyPr/>
                    <a:lstStyle/>
                    <a:p>
                      <a:pPr algn="l" fontAlgn="b"/>
                      <a:r>
                        <a:rPr lang="en-US" sz="2800" b="0" i="0" u="none" strike="noStrike" dirty="0">
                          <a:solidFill>
                            <a:srgbClr val="000000"/>
                          </a:solidFill>
                          <a:effectLst/>
                          <a:latin typeface="+mj-lt"/>
                        </a:rPr>
                        <a:t>Plate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2800" b="0" i="0" u="none" strike="noStrike" dirty="0">
                          <a:solidFill>
                            <a:srgbClr val="000000"/>
                          </a:solidFill>
                          <a:effectLst/>
                          <a:latin typeface="+mj-lt"/>
                        </a:rPr>
                        <a:t>653.2+0.06016</a:t>
                      </a:r>
                      <a:r>
                        <a:rPr lang="en-US" sz="2800" b="1" i="0" u="none" strike="noStrike" dirty="0">
                          <a:solidFill>
                            <a:srgbClr val="000000"/>
                          </a:solidFill>
                          <a:effectLst/>
                          <a:latin typeface="+mj-lt"/>
                        </a:rPr>
                        <a:t>(Re</a:t>
                      </a:r>
                      <a:r>
                        <a:rPr lang="en-US" sz="2400" b="1" i="0" u="none" strike="noStrike" dirty="0">
                          <a:solidFill>
                            <a:srgbClr val="000000"/>
                          </a:solidFill>
                          <a:effectLst/>
                          <a:latin typeface="+mj-lt"/>
                        </a:rPr>
                        <a:t>c)</a:t>
                      </a:r>
                      <a:r>
                        <a:rPr lang="en-US" sz="2800" b="0" i="0" u="none" strike="noStrike" dirty="0">
                          <a:solidFill>
                            <a:srgbClr val="000000"/>
                          </a:solidFill>
                          <a:effectLst/>
                          <a:latin typeface="+mj-lt"/>
                        </a:rPr>
                        <a:t>+0.0622</a:t>
                      </a:r>
                      <a:r>
                        <a:rPr lang="en-US" sz="2800" b="1" i="0" u="none" strike="noStrike" dirty="0">
                          <a:solidFill>
                            <a:srgbClr val="000000"/>
                          </a:solidFill>
                          <a:effectLst/>
                          <a:latin typeface="+mj-lt"/>
                        </a:rPr>
                        <a:t>(</a:t>
                      </a:r>
                      <a:r>
                        <a:rPr lang="en-US" sz="2800" b="1" i="0" u="none" strike="noStrike" dirty="0" err="1">
                          <a:solidFill>
                            <a:srgbClr val="000000"/>
                          </a:solidFill>
                          <a:effectLst/>
                          <a:latin typeface="+mj-lt"/>
                        </a:rPr>
                        <a:t>Re</a:t>
                      </a:r>
                      <a:r>
                        <a:rPr lang="en-US" sz="2400" b="1" i="0" u="none" strike="noStrike" dirty="0" err="1">
                          <a:solidFill>
                            <a:srgbClr val="000000"/>
                          </a:solidFill>
                          <a:effectLst/>
                          <a:latin typeface="+mj-lt"/>
                        </a:rPr>
                        <a:t>h</a:t>
                      </a:r>
                      <a:r>
                        <a:rPr lang="en-US" sz="2400" b="1" i="0" u="none" strike="noStrike" dirty="0">
                          <a:solidFill>
                            <a:srgbClr val="000000"/>
                          </a:solidFill>
                          <a:effectLst/>
                          <a:latin typeface="+mj-lt"/>
                        </a:rPr>
                        <a:t>)</a:t>
                      </a:r>
                      <a:endParaRPr lang="en-US" sz="2800" b="1" i="0" u="none" strike="noStrike" dirty="0">
                        <a:solidFill>
                          <a:srgbClr val="000000"/>
                        </a:solidFill>
                        <a:effectLst/>
                        <a:latin typeface="+mj-lt"/>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2181199881"/>
                  </a:ext>
                </a:extLst>
              </a:tr>
              <a:tr h="858346">
                <a:tc>
                  <a:txBody>
                    <a:bodyPr/>
                    <a:lstStyle/>
                    <a:p>
                      <a:pPr algn="l" fontAlgn="b"/>
                      <a:r>
                        <a:rPr lang="en-US" sz="2800" b="0" i="0" u="none" strike="noStrike" dirty="0">
                          <a:solidFill>
                            <a:srgbClr val="000000"/>
                          </a:solidFill>
                          <a:effectLst/>
                          <a:latin typeface="+mj-lt"/>
                        </a:rPr>
                        <a:t>Tubular</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2800" b="0" i="0" u="none" strike="noStrike" dirty="0">
                          <a:solidFill>
                            <a:srgbClr val="000000"/>
                          </a:solidFill>
                          <a:effectLst/>
                          <a:latin typeface="+mj-lt"/>
                        </a:rPr>
                        <a:t>274.0+0.06816</a:t>
                      </a:r>
                      <a:r>
                        <a:rPr lang="en-US" sz="2800" b="1" i="0" u="none" strike="noStrike" dirty="0">
                          <a:solidFill>
                            <a:srgbClr val="000000"/>
                          </a:solidFill>
                          <a:effectLst/>
                          <a:latin typeface="+mj-lt"/>
                        </a:rPr>
                        <a:t>(Re</a:t>
                      </a:r>
                      <a:r>
                        <a:rPr lang="en-US" sz="2400" b="1" i="0" u="none" strike="noStrike" dirty="0">
                          <a:solidFill>
                            <a:srgbClr val="000000"/>
                          </a:solidFill>
                          <a:effectLst/>
                          <a:latin typeface="+mj-lt"/>
                        </a:rPr>
                        <a:t>c)</a:t>
                      </a:r>
                      <a:r>
                        <a:rPr lang="en-US" sz="2800" b="0" i="0" u="none" strike="noStrike" dirty="0">
                          <a:solidFill>
                            <a:srgbClr val="000000"/>
                          </a:solidFill>
                          <a:effectLst/>
                          <a:latin typeface="+mj-lt"/>
                        </a:rPr>
                        <a:t>+0.2416</a:t>
                      </a:r>
                      <a:r>
                        <a:rPr lang="en-US" sz="2800" b="1" i="0" u="none" strike="noStrike" dirty="0">
                          <a:solidFill>
                            <a:srgbClr val="000000"/>
                          </a:solidFill>
                          <a:effectLst/>
                          <a:latin typeface="+mj-lt"/>
                        </a:rPr>
                        <a:t>(</a:t>
                      </a:r>
                      <a:r>
                        <a:rPr lang="en-US" sz="2800" b="1" i="0" u="none" strike="noStrike" dirty="0" err="1">
                          <a:solidFill>
                            <a:srgbClr val="000000"/>
                          </a:solidFill>
                          <a:effectLst/>
                          <a:latin typeface="+mj-lt"/>
                        </a:rPr>
                        <a:t>Re</a:t>
                      </a:r>
                      <a:r>
                        <a:rPr lang="en-US" sz="2400" b="1" i="0" u="none" strike="noStrike" dirty="0" err="1">
                          <a:solidFill>
                            <a:srgbClr val="000000"/>
                          </a:solidFill>
                          <a:effectLst/>
                          <a:latin typeface="+mj-lt"/>
                        </a:rPr>
                        <a:t>h</a:t>
                      </a:r>
                      <a:r>
                        <a:rPr lang="en-US" sz="2400" b="1" i="0" u="none" strike="noStrike" dirty="0">
                          <a:solidFill>
                            <a:srgbClr val="000000"/>
                          </a:solidFill>
                          <a:effectLst/>
                          <a:latin typeface="+mj-lt"/>
                        </a:rPr>
                        <a:t>)</a:t>
                      </a:r>
                      <a:endParaRPr lang="en-US" sz="2800" b="0" i="0" u="none" strike="noStrike" dirty="0">
                        <a:solidFill>
                          <a:srgbClr val="000000"/>
                        </a:solidFill>
                        <a:effectLst/>
                        <a:latin typeface="+mj-lt"/>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431908021"/>
                  </a:ext>
                </a:extLst>
              </a:tr>
              <a:tr h="898362">
                <a:tc>
                  <a:txBody>
                    <a:bodyPr/>
                    <a:lstStyle/>
                    <a:p>
                      <a:pPr algn="l" fontAlgn="b"/>
                      <a:r>
                        <a:rPr lang="en-US" sz="2800" b="0" i="0" u="none" strike="noStrike" dirty="0">
                          <a:solidFill>
                            <a:srgbClr val="000000"/>
                          </a:solidFill>
                          <a:effectLst/>
                          <a:latin typeface="+mj-lt"/>
                        </a:rPr>
                        <a:t>Shell and Tube</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a:txBody>
                    <a:bodyPr/>
                    <a:lstStyle/>
                    <a:p>
                      <a:pPr algn="l" fontAlgn="b"/>
                      <a:r>
                        <a:rPr lang="en-US" sz="2800" b="0" i="0" u="none" strike="noStrike" dirty="0">
                          <a:solidFill>
                            <a:srgbClr val="000000"/>
                          </a:solidFill>
                          <a:effectLst/>
                          <a:latin typeface="+mj-lt"/>
                        </a:rPr>
                        <a:t>358+0.6329</a:t>
                      </a:r>
                      <a:r>
                        <a:rPr lang="en-US" sz="2800" b="1" i="0" u="none" strike="noStrike" dirty="0">
                          <a:solidFill>
                            <a:srgbClr val="000000"/>
                          </a:solidFill>
                          <a:effectLst/>
                          <a:latin typeface="+mj-lt"/>
                        </a:rPr>
                        <a:t>(Re</a:t>
                      </a:r>
                      <a:r>
                        <a:rPr lang="en-US" sz="2400" b="1" i="0" u="none" strike="noStrike" dirty="0">
                          <a:solidFill>
                            <a:srgbClr val="000000"/>
                          </a:solidFill>
                          <a:effectLst/>
                          <a:latin typeface="+mj-lt"/>
                        </a:rPr>
                        <a:t>c)</a:t>
                      </a:r>
                      <a:r>
                        <a:rPr lang="en-US" sz="2800" b="0" i="0" u="none" strike="noStrike" dirty="0">
                          <a:solidFill>
                            <a:srgbClr val="000000"/>
                          </a:solidFill>
                          <a:effectLst/>
                          <a:latin typeface="+mj-lt"/>
                        </a:rPr>
                        <a:t>+0.3851</a:t>
                      </a:r>
                      <a:r>
                        <a:rPr lang="en-US" sz="2800" b="1" i="0" u="none" strike="noStrike" dirty="0">
                          <a:solidFill>
                            <a:srgbClr val="000000"/>
                          </a:solidFill>
                          <a:effectLst/>
                          <a:latin typeface="+mj-lt"/>
                        </a:rPr>
                        <a:t>(</a:t>
                      </a:r>
                      <a:r>
                        <a:rPr lang="en-US" sz="2800" b="1" i="0" u="none" strike="noStrike" dirty="0" err="1">
                          <a:solidFill>
                            <a:srgbClr val="000000"/>
                          </a:solidFill>
                          <a:effectLst/>
                          <a:latin typeface="+mj-lt"/>
                        </a:rPr>
                        <a:t>Re</a:t>
                      </a:r>
                      <a:r>
                        <a:rPr lang="en-US" sz="2400" b="1" i="0" u="none" strike="noStrike" dirty="0" err="1">
                          <a:solidFill>
                            <a:srgbClr val="000000"/>
                          </a:solidFill>
                          <a:effectLst/>
                          <a:latin typeface="+mj-lt"/>
                        </a:rPr>
                        <a:t>h</a:t>
                      </a:r>
                      <a:r>
                        <a:rPr lang="en-US" sz="2400" b="1" i="0" u="none" strike="noStrike" dirty="0">
                          <a:solidFill>
                            <a:srgbClr val="000000"/>
                          </a:solidFill>
                          <a:effectLst/>
                          <a:latin typeface="+mj-lt"/>
                        </a:rPr>
                        <a:t>)</a:t>
                      </a:r>
                      <a:endParaRPr lang="en-US" sz="2800" b="1" i="0" u="none" strike="noStrike" dirty="0">
                        <a:solidFill>
                          <a:srgbClr val="000000"/>
                        </a:solidFill>
                        <a:effectLst/>
                        <a:latin typeface="+mj-lt"/>
                      </a:endParaRP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xmlns="" val="595545663"/>
                  </a:ext>
                </a:extLst>
              </a:tr>
            </a:tbl>
          </a:graphicData>
        </a:graphic>
      </p:graphicFrame>
      <p:sp>
        <p:nvSpPr>
          <p:cNvPr id="27" name="TextBox 26"/>
          <p:cNvSpPr txBox="1"/>
          <p:nvPr/>
        </p:nvSpPr>
        <p:spPr>
          <a:xfrm>
            <a:off x="12309636" y="25942588"/>
            <a:ext cx="8248041" cy="538609"/>
          </a:xfrm>
          <a:prstGeom prst="rect">
            <a:avLst/>
          </a:prstGeom>
          <a:noFill/>
        </p:spPr>
        <p:txBody>
          <a:bodyPr wrap="square" rtlCol="0">
            <a:spAutoFit/>
          </a:bodyPr>
          <a:lstStyle/>
          <a:p>
            <a:r>
              <a:rPr lang="en-US" i="1" dirty="0"/>
              <a:t>Table 1</a:t>
            </a:r>
            <a:r>
              <a:rPr lang="en-US" dirty="0"/>
              <a:t>. Correlations for each Heat Exchanger Type</a:t>
            </a:r>
          </a:p>
        </p:txBody>
      </p:sp>
      <p:graphicFrame>
        <p:nvGraphicFramePr>
          <p:cNvPr id="54" name="Chart 53"/>
          <p:cNvGraphicFramePr>
            <a:graphicFrameLocks/>
          </p:cNvGraphicFramePr>
          <p:nvPr>
            <p:extLst>
              <p:ext uri="{D42A27DB-BD31-4B8C-83A1-F6EECF244321}">
                <p14:modId xmlns:p14="http://schemas.microsoft.com/office/powerpoint/2010/main" val="492140794"/>
              </p:ext>
            </p:extLst>
          </p:nvPr>
        </p:nvGraphicFramePr>
        <p:xfrm>
          <a:off x="22358700" y="11481459"/>
          <a:ext cx="4933867" cy="5747762"/>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58" name="Chart 57"/>
          <p:cNvGraphicFramePr>
            <a:graphicFrameLocks/>
          </p:cNvGraphicFramePr>
          <p:nvPr>
            <p:extLst>
              <p:ext uri="{D42A27DB-BD31-4B8C-83A1-F6EECF244321}">
                <p14:modId xmlns:p14="http://schemas.microsoft.com/office/powerpoint/2010/main" val="4185256470"/>
              </p:ext>
            </p:extLst>
          </p:nvPr>
        </p:nvGraphicFramePr>
        <p:xfrm>
          <a:off x="27095116" y="11581044"/>
          <a:ext cx="5303520" cy="5503798"/>
        </p:xfrm>
        <a:graphic>
          <a:graphicData uri="http://schemas.openxmlformats.org/drawingml/2006/chart">
            <c:chart xmlns:c="http://schemas.openxmlformats.org/drawingml/2006/chart" xmlns:r="http://schemas.openxmlformats.org/officeDocument/2006/relationships" r:id="rId12"/>
          </a:graphicData>
        </a:graphic>
      </p:graphicFrame>
      <p:pic>
        <p:nvPicPr>
          <p:cNvPr id="32" name="Picture 31"/>
          <p:cNvPicPr>
            <a:picLocks noChangeAspect="1"/>
          </p:cNvPicPr>
          <p:nvPr/>
        </p:nvPicPr>
        <p:blipFill>
          <a:blip r:embed="rId13"/>
          <a:stretch>
            <a:fillRect/>
          </a:stretch>
        </p:blipFill>
        <p:spPr>
          <a:xfrm>
            <a:off x="22318924" y="19104353"/>
            <a:ext cx="9937341" cy="1700931"/>
          </a:xfrm>
          <a:prstGeom prst="rect">
            <a:avLst/>
          </a:prstGeom>
        </p:spPr>
      </p:pic>
      <mc:AlternateContent xmlns:mc="http://schemas.openxmlformats.org/markup-compatibility/2006" xmlns:a14="http://schemas.microsoft.com/office/drawing/2010/main">
        <mc:Choice Requires="a14">
          <p:sp>
            <p:nvSpPr>
              <p:cNvPr id="34" name="TextBox 33"/>
              <p:cNvSpPr txBox="1"/>
              <p:nvPr/>
            </p:nvSpPr>
            <p:spPr>
              <a:xfrm>
                <a:off x="33053968" y="7119561"/>
                <a:ext cx="8286538" cy="13326725"/>
              </a:xfrm>
              <a:prstGeom prst="rect">
                <a:avLst/>
              </a:prstGeom>
              <a:noFill/>
            </p:spPr>
            <p:txBody>
              <a:bodyPr wrap="square" rtlCol="0">
                <a:spAutoFit/>
              </a:bodyPr>
              <a:lstStyle/>
              <a:p>
                <a:r>
                  <a:rPr lang="en-US" sz="2800" u="sng" dirty="0"/>
                  <a:t>Known</a:t>
                </a:r>
                <a:r>
                  <a:rPr lang="en-US" sz="2800" dirty="0"/>
                  <a:t>: </a:t>
                </a:r>
              </a:p>
              <a:p>
                <a:pPr marL="457200" indent="-457200">
                  <a:buFont typeface="Arial" panose="020B0604020202020204" pitchFamily="34" charset="0"/>
                  <a:buChar char="•"/>
                </a:pPr>
                <a:r>
                  <a:rPr lang="en-US" sz="2800" dirty="0"/>
                  <a:t>mc=3kg/s</a:t>
                </a:r>
              </a:p>
              <a:p>
                <a:pPr marL="457200" indent="-457200">
                  <a:buFont typeface="Arial" panose="020B0604020202020204" pitchFamily="34" charset="0"/>
                  <a:buChar char="•"/>
                </a:pPr>
                <a:r>
                  <a:rPr lang="en-US" sz="2800" dirty="0"/>
                  <a:t>Cold stream: 20</a:t>
                </a:r>
                <a:r>
                  <a:rPr lang="en-US" sz="2800" dirty="0">
                    <a:latin typeface="Times New Roman" panose="02020603050405020304" pitchFamily="18" charset="0"/>
                    <a:cs typeface="Times New Roman" panose="02020603050405020304" pitchFamily="18" charset="0"/>
                  </a:rPr>
                  <a:t>ºC to 50ºC</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Hot stream: 80ºC to ?</a:t>
                </a:r>
              </a:p>
              <a:p>
                <a:pPr marL="457200" indent="-457200">
                  <a:buFont typeface="Arial" panose="020B0604020202020204" pitchFamily="34" charset="0"/>
                  <a:buChar char="•"/>
                </a:pPr>
                <a:r>
                  <a:rPr lang="en-US" sz="2800" dirty="0" err="1"/>
                  <a:t>mh</a:t>
                </a:r>
                <a:r>
                  <a:rPr lang="en-US" sz="2800" dirty="0"/>
                  <a:t>=?</a:t>
                </a:r>
              </a:p>
              <a:p>
                <a:pPr marL="457200" indent="-457200">
                  <a:buFont typeface="Arial" panose="020B0604020202020204" pitchFamily="34" charset="0"/>
                  <a:buChar char="•"/>
                </a:pPr>
                <a:endParaRPr lang="en-US" sz="2800" dirty="0"/>
              </a:p>
              <a:p>
                <a:r>
                  <a:rPr lang="en-US" sz="2800" u="sng" dirty="0"/>
                  <a:t>Method:</a:t>
                </a:r>
              </a:p>
              <a:p>
                <a:pPr marL="457200" indent="-457200">
                  <a:buFont typeface="Arial" panose="020B0604020202020204" pitchFamily="34" charset="0"/>
                  <a:buChar char="•"/>
                </a:pPr>
                <a:r>
                  <a:rPr lang="en-US" sz="2800" dirty="0"/>
                  <a:t>Plate Heat Exchanger</a:t>
                </a:r>
              </a:p>
              <a:p>
                <a:pPr marL="457200" indent="-457200">
                  <a:buFont typeface="Arial" panose="020B0604020202020204" pitchFamily="34" charset="0"/>
                  <a:buChar char="•"/>
                </a:pPr>
                <a:r>
                  <a:rPr lang="en-US" sz="2800" dirty="0"/>
                  <a:t>Counter-current flow </a:t>
                </a:r>
              </a:p>
              <a:p>
                <a:pPr marL="457200" indent="-457200">
                  <a:buFont typeface="Arial" panose="020B0604020202020204" pitchFamily="34" charset="0"/>
                  <a:buChar char="•"/>
                </a:pPr>
                <a:r>
                  <a:rPr lang="en-US" sz="2800" dirty="0"/>
                  <a:t>LMTD Method</a:t>
                </a:r>
              </a:p>
              <a:p>
                <a:pPr marL="457200" indent="-457200">
                  <a:buFont typeface="Arial" panose="020B0604020202020204" pitchFamily="34" charset="0"/>
                  <a:buChar char="•"/>
                </a:pPr>
                <a:r>
                  <a:rPr lang="en-US" sz="2800" dirty="0"/>
                  <a:t>Assume: plate thickness=.005m</a:t>
                </a:r>
              </a:p>
              <a:p>
                <a:pPr marL="457200" indent="-457200">
                  <a:buFont typeface="Arial" panose="020B0604020202020204" pitchFamily="34" charset="0"/>
                  <a:buChar char="•"/>
                </a:pPr>
                <a:endParaRPr lang="en-US" sz="2800" dirty="0"/>
              </a:p>
              <a:p>
                <a:r>
                  <a:rPr lang="en-US" sz="2800" u="sng" dirty="0"/>
                  <a:t>Solve:</a:t>
                </a:r>
              </a:p>
              <a:p>
                <a:pPr marL="457200" indent="-457200">
                  <a:buFont typeface="Arial" panose="020B0604020202020204" pitchFamily="34" charset="0"/>
                  <a:buChar char="•"/>
                </a:pPr>
                <a:r>
                  <a:rPr lang="en-US" sz="2800" dirty="0"/>
                  <a:t>q=</a:t>
                </a:r>
                <a14:m>
                  <m:oMath xmlns:m="http://schemas.openxmlformats.org/officeDocument/2006/math" xmlns="">
                    <m:sSub>
                      <m:sSubPr>
                        <m:ctrlPr>
                          <a:rPr lang="en-US" sz="2800" i="1" smtClean="0">
                            <a:latin typeface="Cambria Math" panose="02040503050406030204" pitchFamily="18" charset="0"/>
                          </a:rPr>
                        </m:ctrlPr>
                      </m:sSubPr>
                      <m:e>
                        <m:r>
                          <a:rPr lang="en-US" sz="2800" b="0" i="1" smtClean="0">
                            <a:latin typeface="Cambria Math" panose="02040503050406030204" pitchFamily="18" charset="0"/>
                          </a:rPr>
                          <m:t>𝑚</m:t>
                        </m:r>
                      </m:e>
                      <m:sub>
                        <m:r>
                          <a:rPr lang="en-US" sz="2800" b="0" i="1" smtClean="0">
                            <a:latin typeface="Cambria Math" panose="02040503050406030204" pitchFamily="18" charset="0"/>
                          </a:rPr>
                          <m:t>𝑐</m:t>
                        </m:r>
                      </m:sub>
                    </m:sSub>
                    <m:r>
                      <a:rPr lang="en-US" sz="2800" b="0" i="1" smtClean="0">
                        <a:latin typeface="Cambria Math" panose="02040503050406030204" pitchFamily="18" charset="0"/>
                      </a:rPr>
                      <m:t>𝐶𝑝</m:t>
                    </m:r>
                    <m:d>
                      <m:dPr>
                        <m:ctrlPr>
                          <a:rPr lang="en-US" sz="2800" b="0" i="1" smtClean="0">
                            <a:latin typeface="Cambria Math" panose="02040503050406030204" pitchFamily="18" charset="0"/>
                          </a:rPr>
                        </m:ctrlPr>
                      </m:dPr>
                      <m:e>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𝑇</m:t>
                            </m:r>
                          </m:e>
                          <m:sub>
                            <m:r>
                              <a:rPr lang="en-US" sz="2800" b="0" i="1" smtClean="0">
                                <a:latin typeface="Cambria Math" panose="02040503050406030204" pitchFamily="18" charset="0"/>
                              </a:rPr>
                              <m:t>𝑐</m:t>
                            </m:r>
                            <m:r>
                              <a:rPr lang="en-US" sz="2800" b="0" i="1" smtClean="0">
                                <a:latin typeface="Cambria Math" panose="02040503050406030204" pitchFamily="18" charset="0"/>
                              </a:rPr>
                              <m:t>,</m:t>
                            </m:r>
                            <m:r>
                              <a:rPr lang="en-US" sz="2800" b="0" i="1" smtClean="0">
                                <a:latin typeface="Cambria Math" panose="02040503050406030204" pitchFamily="18" charset="0"/>
                              </a:rPr>
                              <m:t>𝑜</m:t>
                            </m:r>
                          </m:sub>
                        </m:sSub>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𝑇</m:t>
                            </m:r>
                          </m:e>
                          <m:sub>
                            <m:r>
                              <a:rPr lang="en-US" sz="2800" b="0" i="1" smtClean="0">
                                <a:latin typeface="Cambria Math" panose="02040503050406030204" pitchFamily="18" charset="0"/>
                              </a:rPr>
                              <m:t>𝑐</m:t>
                            </m:r>
                            <m:r>
                              <a:rPr lang="en-US" sz="2800" b="0" i="1" smtClean="0">
                                <a:latin typeface="Cambria Math" panose="02040503050406030204" pitchFamily="18" charset="0"/>
                              </a:rPr>
                              <m:t>,</m:t>
                            </m:r>
                            <m:r>
                              <a:rPr lang="en-US" sz="2800" b="0" i="1" smtClean="0">
                                <a:latin typeface="Cambria Math" panose="02040503050406030204" pitchFamily="18" charset="0"/>
                              </a:rPr>
                              <m:t>𝑖</m:t>
                            </m:r>
                          </m:sub>
                        </m:sSub>
                      </m:e>
                    </m:d>
                    <m:r>
                      <a:rPr lang="en-US" sz="2800" b="0" i="1" smtClean="0">
                        <a:latin typeface="Cambria Math" panose="02040503050406030204" pitchFamily="18" charset="0"/>
                      </a:rPr>
                      <m:t>=</m:t>
                    </m:r>
                    <m:sSub>
                      <m:sSubPr>
                        <m:ctrlPr>
                          <a:rPr lang="en-US" sz="2800" i="1">
                            <a:latin typeface="Cambria Math" panose="02040503050406030204" pitchFamily="18" charset="0"/>
                          </a:rPr>
                        </m:ctrlPr>
                      </m:sSubPr>
                      <m:e>
                        <m:r>
                          <a:rPr lang="en-US" sz="2800" i="1">
                            <a:latin typeface="Cambria Math" panose="02040503050406030204" pitchFamily="18" charset="0"/>
                          </a:rPr>
                          <m:t>𝑚</m:t>
                        </m:r>
                      </m:e>
                      <m:sub>
                        <m:r>
                          <a:rPr lang="en-US" sz="2800" b="0" i="1" smtClean="0">
                            <a:latin typeface="Cambria Math" panose="02040503050406030204" pitchFamily="18" charset="0"/>
                          </a:rPr>
                          <m:t>h</m:t>
                        </m:r>
                      </m:sub>
                    </m:sSub>
                    <m:r>
                      <a:rPr lang="en-US" sz="2800" i="1">
                        <a:latin typeface="Cambria Math" panose="02040503050406030204" pitchFamily="18" charset="0"/>
                      </a:rPr>
                      <m:t>𝐶𝑝</m:t>
                    </m:r>
                    <m:d>
                      <m:dPr>
                        <m:ctrlPr>
                          <a:rPr lang="en-US" sz="2800" i="1">
                            <a:latin typeface="Cambria Math" panose="02040503050406030204" pitchFamily="18" charset="0"/>
                          </a:rPr>
                        </m:ctrlPr>
                      </m:dPr>
                      <m:e>
                        <m:sSub>
                          <m:sSubPr>
                            <m:ctrlPr>
                              <a:rPr lang="en-US" sz="2800" i="1">
                                <a:latin typeface="Cambria Math" panose="02040503050406030204" pitchFamily="18" charset="0"/>
                              </a:rPr>
                            </m:ctrlPr>
                          </m:sSubPr>
                          <m:e>
                            <m:r>
                              <a:rPr lang="en-US" sz="2800" i="1">
                                <a:latin typeface="Cambria Math" panose="02040503050406030204" pitchFamily="18" charset="0"/>
                              </a:rPr>
                              <m:t>𝑇</m:t>
                            </m:r>
                          </m:e>
                          <m:sub>
                            <m:r>
                              <a:rPr lang="en-US" sz="2800" b="0" i="1" smtClean="0">
                                <a:latin typeface="Cambria Math" panose="02040503050406030204" pitchFamily="18" charset="0"/>
                              </a:rPr>
                              <m:t>h</m:t>
                            </m:r>
                            <m:r>
                              <a:rPr lang="en-US" sz="2800" i="1">
                                <a:latin typeface="Cambria Math" panose="02040503050406030204" pitchFamily="18" charset="0"/>
                              </a:rPr>
                              <m:t>,</m:t>
                            </m:r>
                            <m:r>
                              <a:rPr lang="en-US" sz="2800" b="0" i="1" smtClean="0">
                                <a:latin typeface="Cambria Math" panose="02040503050406030204" pitchFamily="18" charset="0"/>
                              </a:rPr>
                              <m:t>𝑖</m:t>
                            </m:r>
                          </m:sub>
                        </m:sSub>
                        <m:r>
                          <a:rPr lang="en-US" sz="2800" i="1">
                            <a:latin typeface="Cambria Math" panose="02040503050406030204" pitchFamily="18" charset="0"/>
                          </a:rPr>
                          <m:t>−</m:t>
                        </m:r>
                        <m:sSub>
                          <m:sSubPr>
                            <m:ctrlPr>
                              <a:rPr lang="en-US" sz="2800" b="1" i="1" smtClean="0">
                                <a:latin typeface="Cambria Math" panose="02040503050406030204" pitchFamily="18" charset="0"/>
                              </a:rPr>
                            </m:ctrlPr>
                          </m:sSubPr>
                          <m:e>
                            <m:r>
                              <a:rPr lang="en-US" sz="2800" b="1" i="1">
                                <a:latin typeface="Cambria Math" panose="02040503050406030204" pitchFamily="18" charset="0"/>
                              </a:rPr>
                              <m:t>𝑻</m:t>
                            </m:r>
                          </m:e>
                          <m:sub>
                            <m:r>
                              <a:rPr lang="en-US" sz="2800" b="1" i="1" smtClean="0">
                                <a:latin typeface="Cambria Math" panose="02040503050406030204" pitchFamily="18" charset="0"/>
                              </a:rPr>
                              <m:t>𝒉</m:t>
                            </m:r>
                            <m:r>
                              <a:rPr lang="en-US" sz="2800" b="1" i="1">
                                <a:latin typeface="Cambria Math" panose="02040503050406030204" pitchFamily="18" charset="0"/>
                              </a:rPr>
                              <m:t>,</m:t>
                            </m:r>
                            <m:r>
                              <a:rPr lang="en-US" sz="2800" b="1" i="1" smtClean="0">
                                <a:latin typeface="Cambria Math" panose="02040503050406030204" pitchFamily="18" charset="0"/>
                              </a:rPr>
                              <m:t>𝒐</m:t>
                            </m:r>
                          </m:sub>
                        </m:sSub>
                      </m:e>
                    </m:d>
                  </m:oMath>
                </a14:m>
                <a:r>
                  <a:rPr lang="en-US" sz="2800" dirty="0">
                    <a:latin typeface="Times New Roman" panose="02020603050405020304" pitchFamily="18" charset="0"/>
                    <a:cs typeface="Times New Roman" panose="02020603050405020304" pitchFamily="18" charset="0"/>
                  </a:rPr>
                  <a:t>=376.2W</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De = </a:t>
                </a:r>
                <a14:m>
                  <m:oMath xmlns:m="http://schemas.openxmlformats.org/officeDocument/2006/math" xmlns="">
                    <m:f>
                      <m:fPr>
                        <m:ctrlPr>
                          <a:rPr lang="en-US" sz="2800" i="1" smtClean="0">
                            <a:latin typeface="Cambria Math" panose="02040503050406030204" pitchFamily="18" charset="0"/>
                            <a:cs typeface="Times New Roman" panose="02020603050405020304" pitchFamily="18" charset="0"/>
                          </a:rPr>
                        </m:ctrlPr>
                      </m:fPr>
                      <m:num>
                        <m:r>
                          <a:rPr lang="en-US" sz="2800" b="0" i="1" smtClean="0">
                            <a:latin typeface="Cambria Math" panose="02040503050406030204" pitchFamily="18" charset="0"/>
                            <a:cs typeface="Times New Roman" panose="02020603050405020304" pitchFamily="18" charset="0"/>
                          </a:rPr>
                          <m:t>4</m:t>
                        </m:r>
                        <m:sSub>
                          <m:sSubPr>
                            <m:ctrlPr>
                              <a:rPr lang="en-US" sz="2800" b="0" i="1" smtClean="0">
                                <a:latin typeface="Cambria Math" panose="02040503050406030204" pitchFamily="18" charset="0"/>
                                <a:cs typeface="Times New Roman" panose="02020603050405020304" pitchFamily="18" charset="0"/>
                              </a:rPr>
                            </m:ctrlPr>
                          </m:sSubPr>
                          <m:e>
                            <m:r>
                              <a:rPr lang="en-US" sz="2800" b="0" i="1" smtClean="0">
                                <a:latin typeface="Cambria Math" panose="02040503050406030204" pitchFamily="18" charset="0"/>
                                <a:cs typeface="Times New Roman" panose="02020603050405020304" pitchFamily="18" charset="0"/>
                              </a:rPr>
                              <m:t>𝑚</m:t>
                            </m:r>
                          </m:e>
                          <m:sub>
                            <m:r>
                              <a:rPr lang="en-US" sz="2800" b="0" i="1" smtClean="0">
                                <a:latin typeface="Cambria Math" panose="02040503050406030204" pitchFamily="18" charset="0"/>
                                <a:cs typeface="Times New Roman" panose="02020603050405020304" pitchFamily="18" charset="0"/>
                              </a:rPr>
                              <m:t>𝑐</m:t>
                            </m:r>
                          </m:sub>
                        </m:sSub>
                      </m:num>
                      <m:den>
                        <m:r>
                          <a:rPr lang="en-US" sz="2800" i="1" smtClean="0">
                            <a:latin typeface="Cambria Math" panose="02040503050406030204" pitchFamily="18" charset="0"/>
                            <a:ea typeface="Cambria Math" panose="02040503050406030204" pitchFamily="18" charset="0"/>
                            <a:cs typeface="Times New Roman" panose="02020603050405020304" pitchFamily="18" charset="0"/>
                          </a:rPr>
                          <m:t>𝜋</m:t>
                        </m:r>
                        <m:sSub>
                          <m:sSubPr>
                            <m:ctrlPr>
                              <a:rPr lang="en-US" sz="28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800" b="0" i="1" smtClean="0">
                                <a:latin typeface="Cambria Math" panose="02040503050406030204" pitchFamily="18" charset="0"/>
                                <a:ea typeface="Cambria Math" panose="02040503050406030204" pitchFamily="18" charset="0"/>
                                <a:cs typeface="Times New Roman" panose="02020603050405020304" pitchFamily="18" charset="0"/>
                              </a:rPr>
                              <m:t>𝑅𝑒</m:t>
                            </m:r>
                          </m:e>
                          <m:sub>
                            <m:r>
                              <a:rPr lang="en-US" sz="2800" b="0" i="1" smtClean="0">
                                <a:latin typeface="Cambria Math" panose="02040503050406030204" pitchFamily="18" charset="0"/>
                                <a:ea typeface="Cambria Math" panose="02040503050406030204" pitchFamily="18" charset="0"/>
                                <a:cs typeface="Times New Roman" panose="02020603050405020304" pitchFamily="18" charset="0"/>
                              </a:rPr>
                              <m:t>𝑐</m:t>
                            </m:r>
                          </m:sub>
                        </m:sSub>
                        <m:r>
                          <a:rPr lang="en-US" sz="2800" b="0" i="1" smtClean="0">
                            <a:latin typeface="Cambria Math" panose="02040503050406030204" pitchFamily="18" charset="0"/>
                            <a:ea typeface="Cambria Math" panose="02040503050406030204" pitchFamily="18" charset="0"/>
                            <a:cs typeface="Times New Roman" panose="02020603050405020304" pitchFamily="18" charset="0"/>
                          </a:rPr>
                          <m:t>𝜇</m:t>
                        </m:r>
                      </m:den>
                    </m:f>
                  </m:oMath>
                </a14:m>
                <a:r>
                  <a:rPr lang="en-US" sz="2800" dirty="0"/>
                  <a:t> = </a:t>
                </a:r>
                <a14:m>
                  <m:oMath xmlns:m="http://schemas.openxmlformats.org/officeDocument/2006/math" xmlns="">
                    <m:f>
                      <m:fPr>
                        <m:ctrlPr>
                          <a:rPr lang="en-US" sz="2800" i="1">
                            <a:latin typeface="Cambria Math" panose="02040503050406030204" pitchFamily="18" charset="0"/>
                            <a:cs typeface="Times New Roman" panose="02020603050405020304" pitchFamily="18" charset="0"/>
                          </a:rPr>
                        </m:ctrlPr>
                      </m:fPr>
                      <m:num>
                        <m:r>
                          <a:rPr lang="en-US" sz="2800" i="1">
                            <a:latin typeface="Cambria Math" panose="02040503050406030204" pitchFamily="18" charset="0"/>
                            <a:cs typeface="Times New Roman" panose="02020603050405020304" pitchFamily="18" charset="0"/>
                          </a:rPr>
                          <m:t>4</m:t>
                        </m:r>
                        <m:sSub>
                          <m:sSubPr>
                            <m:ctrlPr>
                              <a:rPr lang="en-US" sz="2800" b="1">
                                <a:latin typeface="Cambria Math" panose="02040503050406030204" pitchFamily="18" charset="0"/>
                                <a:cs typeface="Times New Roman" panose="02020603050405020304" pitchFamily="18" charset="0"/>
                              </a:rPr>
                            </m:ctrlPr>
                          </m:sSubPr>
                          <m:e>
                            <m:r>
                              <a:rPr lang="en-US" sz="2800" b="1" i="0">
                                <a:latin typeface="Cambria Math" panose="02040503050406030204" pitchFamily="18" charset="0"/>
                                <a:cs typeface="Times New Roman" panose="02020603050405020304" pitchFamily="18" charset="0"/>
                              </a:rPr>
                              <m:t>𝐦</m:t>
                            </m:r>
                          </m:e>
                          <m:sub>
                            <m:r>
                              <a:rPr lang="en-US" sz="2800" b="1" i="0" smtClean="0">
                                <a:latin typeface="Cambria Math" panose="02040503050406030204" pitchFamily="18" charset="0"/>
                                <a:cs typeface="Times New Roman" panose="02020603050405020304" pitchFamily="18" charset="0"/>
                              </a:rPr>
                              <m:t>𝐡</m:t>
                            </m:r>
                          </m:sub>
                        </m:sSub>
                      </m:num>
                      <m:den>
                        <m:r>
                          <a:rPr lang="en-US" sz="2800" i="1">
                            <a:latin typeface="Cambria Math" panose="02040503050406030204" pitchFamily="18" charset="0"/>
                            <a:ea typeface="Cambria Math" panose="02040503050406030204" pitchFamily="18" charset="0"/>
                            <a:cs typeface="Times New Roman" panose="02020603050405020304" pitchFamily="18" charset="0"/>
                          </a:rPr>
                          <m:t>𝜋</m:t>
                        </m:r>
                        <m:sSub>
                          <m:sSubPr>
                            <m:ctrlPr>
                              <a:rPr lang="en-US" sz="28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800" i="1">
                                <a:latin typeface="Cambria Math" panose="02040503050406030204" pitchFamily="18" charset="0"/>
                                <a:ea typeface="Cambria Math" panose="02040503050406030204" pitchFamily="18" charset="0"/>
                                <a:cs typeface="Times New Roman" panose="02020603050405020304" pitchFamily="18" charset="0"/>
                              </a:rPr>
                              <m:t>𝑅𝑒</m:t>
                            </m:r>
                          </m:e>
                          <m:sub>
                            <m:r>
                              <a:rPr lang="en-US" sz="2800" b="0" i="1" smtClean="0">
                                <a:latin typeface="Cambria Math" panose="02040503050406030204" pitchFamily="18" charset="0"/>
                                <a:ea typeface="Cambria Math" panose="02040503050406030204" pitchFamily="18" charset="0"/>
                                <a:cs typeface="Times New Roman" panose="02020603050405020304" pitchFamily="18" charset="0"/>
                              </a:rPr>
                              <m:t>h</m:t>
                            </m:r>
                          </m:sub>
                        </m:sSub>
                        <m:r>
                          <a:rPr lang="en-US" sz="2800" i="1" smtClean="0">
                            <a:latin typeface="Cambria Math" panose="02040503050406030204" pitchFamily="18" charset="0"/>
                            <a:ea typeface="Cambria Math" panose="02040503050406030204" pitchFamily="18" charset="0"/>
                            <a:cs typeface="Times New Roman" panose="02020603050405020304" pitchFamily="18" charset="0"/>
                          </a:rPr>
                          <m:t>𝜇</m:t>
                        </m:r>
                      </m:den>
                    </m:f>
                  </m:oMath>
                </a14:m>
                <a:endParaRPr lang="en-US" sz="2800" dirty="0"/>
              </a:p>
              <a:p>
                <a:pPr marL="457200" indent="-457200">
                  <a:buFont typeface="Arial" panose="020B0604020202020204" pitchFamily="34" charset="0"/>
                  <a:buChar char="•"/>
                </a:pPr>
                <a:r>
                  <a:rPr lang="en-US" sz="2800" b="1" dirty="0" err="1"/>
                  <a:t>m</a:t>
                </a:r>
                <a:r>
                  <a:rPr lang="en-US" sz="2400" b="1" dirty="0" err="1"/>
                  <a:t>h</a:t>
                </a:r>
                <a:r>
                  <a:rPr lang="en-US" sz="2800" b="1" dirty="0"/>
                  <a:t>=</a:t>
                </a:r>
                <a:r>
                  <a:rPr lang="en-US" sz="2800" dirty="0"/>
                  <a:t>3.15kg/s</a:t>
                </a:r>
              </a:p>
              <a:p>
                <a:pPr marL="457200" indent="-457200">
                  <a:buFont typeface="Arial" panose="020B0604020202020204" pitchFamily="34" charset="0"/>
                  <a:buChar char="•"/>
                </a:pPr>
                <a14:m>
                  <m:oMath xmlns:m="http://schemas.openxmlformats.org/officeDocument/2006/math" xmlns="">
                    <m:sSub>
                      <m:sSubPr>
                        <m:ctrlPr>
                          <a:rPr lang="en-US" sz="2800" b="1" i="1">
                            <a:latin typeface="Cambria Math" panose="02040503050406030204" pitchFamily="18" charset="0"/>
                          </a:rPr>
                        </m:ctrlPr>
                      </m:sSubPr>
                      <m:e>
                        <m:r>
                          <a:rPr lang="en-US" sz="2800" b="1" i="1">
                            <a:latin typeface="Cambria Math" panose="02040503050406030204" pitchFamily="18" charset="0"/>
                          </a:rPr>
                          <m:t>𝑻</m:t>
                        </m:r>
                      </m:e>
                      <m:sub>
                        <m:r>
                          <a:rPr lang="en-US" sz="2800" b="1" i="1">
                            <a:latin typeface="Cambria Math" panose="02040503050406030204" pitchFamily="18" charset="0"/>
                          </a:rPr>
                          <m:t>𝒉</m:t>
                        </m:r>
                        <m:r>
                          <a:rPr lang="en-US" sz="2800" b="1" i="1">
                            <a:latin typeface="Cambria Math" panose="02040503050406030204" pitchFamily="18" charset="0"/>
                          </a:rPr>
                          <m:t>,</m:t>
                        </m:r>
                        <m:r>
                          <a:rPr lang="en-US" sz="2800" b="1" i="1">
                            <a:latin typeface="Cambria Math" panose="02040503050406030204" pitchFamily="18" charset="0"/>
                          </a:rPr>
                          <m:t>𝒐</m:t>
                        </m:r>
                      </m:sub>
                    </m:sSub>
                  </m:oMath>
                </a14:m>
                <a:r>
                  <a:rPr lang="en-US" sz="2800" dirty="0"/>
                  <a:t>=51.5</a:t>
                </a:r>
                <a:r>
                  <a:rPr lang="en-US" sz="2800" dirty="0">
                    <a:latin typeface="Times New Roman" panose="02020603050405020304" pitchFamily="18" charset="0"/>
                    <a:cs typeface="Times New Roman" panose="02020603050405020304" pitchFamily="18" charset="0"/>
                  </a:rPr>
                  <a:t>ºC</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U=3172W/m²K</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r>
                  <a:rPr lang="en-US" sz="2800" u="sng" dirty="0">
                    <a:latin typeface="Times New Roman" panose="02020603050405020304" pitchFamily="18" charset="0"/>
                    <a:cs typeface="Times New Roman" panose="02020603050405020304" pitchFamily="18" charset="0"/>
                  </a:rPr>
                  <a:t>Final Solution:</a:t>
                </a:r>
              </a:p>
              <a:p>
                <a:pPr marL="1828563" lvl="3"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10 plates</a:t>
                </a:r>
              </a:p>
              <a:p>
                <a:pPr marL="1828563" lvl="3"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Distance between plates=0.096m</a:t>
                </a:r>
              </a:p>
              <a:p>
                <a:pPr marL="1828563" lvl="3"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Length of side of plate=0.98m</a:t>
                </a:r>
              </a:p>
              <a:p>
                <a:pPr marL="1828563" lvl="3" indent="-457200">
                  <a:buFont typeface="Wingdings" panose="05000000000000000000" pitchFamily="2" charset="2"/>
                  <a:buChar char="Ø"/>
                </a:pPr>
                <a:r>
                  <a:rPr lang="en-US" sz="2800" dirty="0">
                    <a:latin typeface="Times New Roman" panose="02020603050405020304" pitchFamily="18" charset="0"/>
                    <a:cs typeface="Times New Roman" panose="02020603050405020304" pitchFamily="18" charset="0"/>
                  </a:rPr>
                  <a:t>Length of top of plate=0.41m</a:t>
                </a:r>
              </a:p>
              <a:p>
                <a:endParaRPr lang="en-US" sz="2800" dirty="0"/>
              </a:p>
              <a:p>
                <a:pPr lvl="1"/>
                <a:r>
                  <a:rPr lang="en-US" sz="2800" dirty="0"/>
                  <a:t>*</a:t>
                </a:r>
                <a:r>
                  <a:rPr lang="en-US" sz="2800" u="sng" dirty="0"/>
                  <a:t>Note</a:t>
                </a:r>
                <a:r>
                  <a:rPr lang="en-US" sz="2800" dirty="0"/>
                  <a:t>: Distance between plates is generally much smaller for an efficient plate heat exchanger, but the value is fixed by the mass flow rate of water given in the problem and the maximum Reynold’s numbers that hold for the correlation.</a:t>
                </a:r>
              </a:p>
            </p:txBody>
          </p:sp>
        </mc:Choice>
        <mc:Fallback xmlns="">
          <p:sp>
            <p:nvSpPr>
              <p:cNvPr id="34" name="TextBox 33"/>
              <p:cNvSpPr txBox="1">
                <a:spLocks noRot="1" noChangeAspect="1" noMove="1" noResize="1" noEditPoints="1" noAdjustHandles="1" noChangeArrowheads="1" noChangeShapeType="1" noTextEdit="1"/>
              </p:cNvSpPr>
              <p:nvPr/>
            </p:nvSpPr>
            <p:spPr>
              <a:xfrm>
                <a:off x="33053968" y="7119561"/>
                <a:ext cx="8286538" cy="13326725"/>
              </a:xfrm>
              <a:prstGeom prst="rect">
                <a:avLst/>
              </a:prstGeom>
              <a:blipFill>
                <a:blip r:embed="rId14"/>
                <a:stretch>
                  <a:fillRect l="-1471" t="-503" r="-1397" b="-320"/>
                </a:stretch>
              </a:blipFill>
            </p:spPr>
            <p:txBody>
              <a:bodyPr/>
              <a:lstStyle/>
              <a:p>
                <a:r>
                  <a:rPr lang="en-US">
                    <a:noFill/>
                  </a:rPr>
                  <a:t> </a:t>
                </a:r>
              </a:p>
            </p:txBody>
          </p:sp>
        </mc:Fallback>
      </mc:AlternateContent>
      <p:graphicFrame>
        <p:nvGraphicFramePr>
          <p:cNvPr id="63" name="Chart 62"/>
          <p:cNvGraphicFramePr>
            <a:graphicFrameLocks/>
          </p:cNvGraphicFramePr>
          <p:nvPr>
            <p:extLst>
              <p:ext uri="{D42A27DB-BD31-4B8C-83A1-F6EECF244321}">
                <p14:modId xmlns:p14="http://schemas.microsoft.com/office/powerpoint/2010/main" val="2160058728"/>
              </p:ext>
            </p:extLst>
          </p:nvPr>
        </p:nvGraphicFramePr>
        <p:xfrm>
          <a:off x="22762263" y="6266910"/>
          <a:ext cx="8894530" cy="4439190"/>
        </p:xfrm>
        <a:graphic>
          <a:graphicData uri="http://schemas.openxmlformats.org/drawingml/2006/chart">
            <c:chart xmlns:c="http://schemas.openxmlformats.org/drawingml/2006/chart" xmlns:r="http://schemas.openxmlformats.org/officeDocument/2006/relationships" r:id="rId15"/>
          </a:graphicData>
        </a:graphic>
      </p:graphicFrame>
      <p:sp>
        <p:nvSpPr>
          <p:cNvPr id="35" name="TextBox 34"/>
          <p:cNvSpPr txBox="1"/>
          <p:nvPr/>
        </p:nvSpPr>
        <p:spPr>
          <a:xfrm>
            <a:off x="23334054" y="10734315"/>
            <a:ext cx="7222146" cy="369332"/>
          </a:xfrm>
          <a:prstGeom prst="rect">
            <a:avLst/>
          </a:prstGeom>
          <a:noFill/>
        </p:spPr>
        <p:txBody>
          <a:bodyPr wrap="square" rtlCol="0">
            <a:spAutoFit/>
          </a:bodyPr>
          <a:lstStyle/>
          <a:p>
            <a:r>
              <a:rPr lang="en-US" sz="1800" i="1" dirty="0"/>
              <a:t>Figure 5. </a:t>
            </a:r>
            <a:r>
              <a:rPr lang="en-US" sz="1800" dirty="0"/>
              <a:t>Plate Heat Exchanger correlation, R</a:t>
            </a:r>
            <a:r>
              <a:rPr lang="en-US" sz="1800" dirty="0">
                <a:latin typeface="Times New Roman" panose="02020603050405020304" pitchFamily="18" charset="0"/>
                <a:cs typeface="Times New Roman" panose="02020603050405020304" pitchFamily="18" charset="0"/>
              </a:rPr>
              <a:t>²=0.880, Adjusted R²=0.871</a:t>
            </a:r>
            <a:endParaRPr lang="en-US" sz="1800" dirty="0"/>
          </a:p>
        </p:txBody>
      </p:sp>
      <p:sp>
        <p:nvSpPr>
          <p:cNvPr id="36" name="Rectangle 35"/>
          <p:cNvSpPr/>
          <p:nvPr/>
        </p:nvSpPr>
        <p:spPr>
          <a:xfrm>
            <a:off x="22930070" y="17206785"/>
            <a:ext cx="4442740" cy="646331"/>
          </a:xfrm>
          <a:prstGeom prst="rect">
            <a:avLst/>
          </a:prstGeom>
        </p:spPr>
        <p:txBody>
          <a:bodyPr wrap="square">
            <a:spAutoFit/>
          </a:bodyPr>
          <a:lstStyle/>
          <a:p>
            <a:r>
              <a:rPr lang="en-US" sz="1800" i="1" dirty="0"/>
              <a:t>Figure 6. </a:t>
            </a:r>
            <a:r>
              <a:rPr lang="en-US" sz="1800" dirty="0"/>
              <a:t>Tubular Heat Exchanger correlation, R</a:t>
            </a:r>
            <a:r>
              <a:rPr lang="en-US" sz="1800" dirty="0">
                <a:latin typeface="Times New Roman" panose="02020603050405020304" pitchFamily="18" charset="0"/>
                <a:cs typeface="Times New Roman" panose="02020603050405020304" pitchFamily="18" charset="0"/>
              </a:rPr>
              <a:t>²=0.877, Adjusted R²=0.868</a:t>
            </a:r>
            <a:endParaRPr lang="en-US" sz="1800" dirty="0"/>
          </a:p>
        </p:txBody>
      </p:sp>
      <p:sp>
        <p:nvSpPr>
          <p:cNvPr id="47" name="Rectangle 46"/>
          <p:cNvSpPr/>
          <p:nvPr/>
        </p:nvSpPr>
        <p:spPr>
          <a:xfrm>
            <a:off x="27944180" y="17239073"/>
            <a:ext cx="4293673" cy="646331"/>
          </a:xfrm>
          <a:prstGeom prst="rect">
            <a:avLst/>
          </a:prstGeom>
        </p:spPr>
        <p:txBody>
          <a:bodyPr wrap="square">
            <a:spAutoFit/>
          </a:bodyPr>
          <a:lstStyle/>
          <a:p>
            <a:pPr lvl="0"/>
            <a:r>
              <a:rPr lang="en-US" sz="1800" i="1" dirty="0">
                <a:solidFill>
                  <a:srgbClr val="000000"/>
                </a:solidFill>
              </a:rPr>
              <a:t>Figure 7. </a:t>
            </a:r>
            <a:r>
              <a:rPr lang="en-US" sz="1800" dirty="0">
                <a:solidFill>
                  <a:srgbClr val="000000"/>
                </a:solidFill>
              </a:rPr>
              <a:t>Shell and Tube Exchanger correlation, R</a:t>
            </a:r>
            <a:r>
              <a:rPr lang="en-US" sz="1800" dirty="0">
                <a:solidFill>
                  <a:srgbClr val="000000"/>
                </a:solidFill>
                <a:latin typeface="Times New Roman" panose="02020603050405020304" pitchFamily="18" charset="0"/>
                <a:cs typeface="Times New Roman" panose="02020603050405020304" pitchFamily="18" charset="0"/>
              </a:rPr>
              <a:t>²=0.816, Adjusted R²=0.803</a:t>
            </a:r>
            <a:endParaRPr lang="en-US" sz="1800" dirty="0">
              <a:solidFill>
                <a:srgbClr val="000000"/>
              </a:solidFill>
            </a:endParaRPr>
          </a:p>
        </p:txBody>
      </p:sp>
      <mc:AlternateContent xmlns:mc="http://schemas.openxmlformats.org/markup-compatibility/2006" xmlns:a14="http://schemas.microsoft.com/office/drawing/2010/main">
        <mc:Choice Requires="a14">
          <p:sp>
            <p:nvSpPr>
              <p:cNvPr id="48" name="TextBox 47"/>
              <p:cNvSpPr txBox="1"/>
              <p:nvPr/>
            </p:nvSpPr>
            <p:spPr>
              <a:xfrm>
                <a:off x="37806402" y="7105431"/>
                <a:ext cx="4764505" cy="4273286"/>
              </a:xfrm>
              <a:prstGeom prst="rect">
                <a:avLst/>
              </a:prstGeom>
              <a:noFill/>
              <a:ln>
                <a:solidFill>
                  <a:schemeClr val="tx1"/>
                </a:solidFill>
              </a:ln>
            </p:spPr>
            <p:txBody>
              <a:bodyPr wrap="square" rtlCol="0">
                <a:spAutoFit/>
              </a:bodyPr>
              <a:lstStyle/>
              <a:p>
                <a:r>
                  <a:rPr lang="en-US" sz="2400" u="sng" dirty="0"/>
                  <a:t>Variables</a:t>
                </a:r>
                <a:r>
                  <a:rPr lang="en-US" sz="2400" dirty="0"/>
                  <a:t>:</a:t>
                </a:r>
              </a:p>
              <a:p>
                <a:pPr>
                  <a:lnSpc>
                    <a:spcPct val="150000"/>
                  </a:lnSpc>
                </a:pPr>
                <a:r>
                  <a:rPr lang="en-US" sz="2400" dirty="0"/>
                  <a:t>mc = mass flow rate of cold stream</a:t>
                </a:r>
              </a:p>
              <a:p>
                <a:pPr>
                  <a:lnSpc>
                    <a:spcPct val="150000"/>
                  </a:lnSpc>
                </a:pPr>
                <a:r>
                  <a:rPr lang="en-US" sz="2400" dirty="0" err="1"/>
                  <a:t>mh</a:t>
                </a:r>
                <a:r>
                  <a:rPr lang="en-US" sz="2400" dirty="0"/>
                  <a:t> = mass flow rate of hot stream</a:t>
                </a:r>
              </a:p>
              <a:p>
                <a:pPr>
                  <a:lnSpc>
                    <a:spcPct val="150000"/>
                  </a:lnSpc>
                </a:pPr>
                <a:r>
                  <a:rPr lang="en-US" sz="2400" dirty="0"/>
                  <a:t>q = total heat transfer</a:t>
                </a:r>
              </a:p>
              <a:p>
                <a:pPr>
                  <a:lnSpc>
                    <a:spcPct val="150000"/>
                  </a:lnSpc>
                </a:pPr>
                <a:r>
                  <a:rPr lang="en-US" sz="2400" dirty="0" err="1"/>
                  <a:t>Tc,i</a:t>
                </a:r>
                <a:r>
                  <a:rPr lang="en-US" sz="2400" dirty="0"/>
                  <a:t>/</a:t>
                </a:r>
                <a:r>
                  <a:rPr lang="en-US" sz="2400" dirty="0" err="1"/>
                  <a:t>Th,i</a:t>
                </a:r>
                <a:r>
                  <a:rPr lang="en-US" sz="2400" dirty="0"/>
                  <a:t> = cold/hot temperature in</a:t>
                </a:r>
              </a:p>
              <a:p>
                <a:pPr>
                  <a:lnSpc>
                    <a:spcPct val="150000"/>
                  </a:lnSpc>
                </a:pPr>
                <a:r>
                  <a:rPr lang="en-US" sz="2400" dirty="0" err="1"/>
                  <a:t>Tc,o</a:t>
                </a:r>
                <a:r>
                  <a:rPr lang="en-US" sz="2400" dirty="0"/>
                  <a:t>/</a:t>
                </a:r>
                <a:r>
                  <a:rPr lang="en-US" sz="2400" dirty="0" err="1"/>
                  <a:t>Th,o</a:t>
                </a:r>
                <a:r>
                  <a:rPr lang="en-US" sz="2400" dirty="0"/>
                  <a:t> = cold/hot temperature out</a:t>
                </a:r>
              </a:p>
              <a:p>
                <a:pPr>
                  <a:lnSpc>
                    <a:spcPct val="150000"/>
                  </a:lnSpc>
                </a:pPr>
                <a:r>
                  <a:rPr lang="en-US" sz="2400" dirty="0"/>
                  <a:t>De = Effective diameter</a:t>
                </a:r>
              </a:p>
              <a:p>
                <a:pPr>
                  <a:lnSpc>
                    <a:spcPct val="150000"/>
                  </a:lnSpc>
                </a:pPr>
                <a14:m>
                  <m:oMath xmlns:m="http://schemas.openxmlformats.org/officeDocument/2006/math" xmlns="">
                    <m:r>
                      <a:rPr lang="en-US" sz="2400" i="1">
                        <a:latin typeface="Cambria Math" panose="02040503050406030204" pitchFamily="18" charset="0"/>
                        <a:ea typeface="Cambria Math" panose="02040503050406030204" pitchFamily="18" charset="0"/>
                        <a:cs typeface="Times New Roman" panose="02020603050405020304" pitchFamily="18" charset="0"/>
                      </a:rPr>
                      <m:t>𝜇</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t>= viscosity</a:t>
                </a:r>
              </a:p>
            </p:txBody>
          </p:sp>
        </mc:Choice>
        <mc:Fallback xmlns="">
          <p:sp>
            <p:nvSpPr>
              <p:cNvPr id="48" name="TextBox 47"/>
              <p:cNvSpPr txBox="1">
                <a:spLocks noRot="1" noChangeAspect="1" noMove="1" noResize="1" noEditPoints="1" noAdjustHandles="1" noChangeArrowheads="1" noChangeShapeType="1" noTextEdit="1"/>
              </p:cNvSpPr>
              <p:nvPr/>
            </p:nvSpPr>
            <p:spPr>
              <a:xfrm>
                <a:off x="37806402" y="7105431"/>
                <a:ext cx="4764505" cy="4273286"/>
              </a:xfrm>
              <a:prstGeom prst="rect">
                <a:avLst/>
              </a:prstGeom>
              <a:blipFill>
                <a:blip r:embed="rId16"/>
                <a:stretch>
                  <a:fillRect l="-1916" t="-996" r="-255" b="-2276"/>
                </a:stretch>
              </a:blipFill>
              <a:ln>
                <a:solidFill>
                  <a:schemeClr val="tx1"/>
                </a:solidFill>
              </a:ln>
            </p:spPr>
            <p:txBody>
              <a:bodyPr/>
              <a:lstStyle/>
              <a:p>
                <a:r>
                  <a:rPr lang="en-US">
                    <a:noFill/>
                  </a:rPr>
                  <a:t> </a:t>
                </a:r>
              </a:p>
            </p:txBody>
          </p:sp>
        </mc:Fallback>
      </mc:AlternateContent>
    </p:spTree>
  </p:cSld>
  <p:clrMapOvr>
    <a:masterClrMapping/>
  </p:clrMapOvr>
</p:sld>
</file>

<file path=ppt/theme/theme1.xml><?xml version="1.0" encoding="utf-8"?>
<a:theme xmlns:a="http://schemas.openxmlformats.org/drawingml/2006/main" name="Blank">
  <a:themeElements>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100138" rtl="0" eaLnBrk="1" fontAlgn="base" latinLnBrk="0" hangingPunct="1">
          <a:lnSpc>
            <a:spcPct val="100000"/>
          </a:lnSpc>
          <a:spcBef>
            <a:spcPct val="0"/>
          </a:spcBef>
          <a:spcAft>
            <a:spcPct val="0"/>
          </a:spcAft>
          <a:buClrTx/>
          <a:buSzTx/>
          <a:buFontTx/>
          <a:buNone/>
          <a:tabLst/>
          <a:defRPr kumimoji="0" lang="en-US" sz="2900" b="0" i="0" u="none" strike="noStrike" cap="none" normalizeH="0" baseline="0" smtClean="0">
            <a:ln>
              <a:noFill/>
            </a:ln>
            <a:solidFill>
              <a:schemeClr val="tx1"/>
            </a:solidFill>
            <a:effectLst/>
            <a:latin typeface="Times New Roman" pitchFamily="27" charset="0"/>
          </a:defRPr>
        </a:defPPr>
      </a:lstStyle>
    </a:lnDef>
  </a:objectDefaults>
  <a:extraClrSchemeLst>
    <a:extraClrScheme>
      <a:clrScheme name="Blank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21755</TotalTime>
  <Words>1224</Words>
  <Application>Microsoft Macintosh PowerPoint</Application>
  <PresentationFormat>Custom</PresentationFormat>
  <Paragraphs>151</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Blank</vt:lpstr>
      <vt:lpstr>PowerPoint Presentation</vt:lpstr>
    </vt:vector>
  </TitlesOfParts>
  <Company>Calvin College</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Ellen Alderink</dc:creator>
  <cp:lastModifiedBy>Meghan Moore</cp:lastModifiedBy>
  <cp:revision>179</cp:revision>
  <cp:lastPrinted>2002-12-02T18:20:07Z</cp:lastPrinted>
  <dcterms:created xsi:type="dcterms:W3CDTF">2011-03-15T12:21:07Z</dcterms:created>
  <dcterms:modified xsi:type="dcterms:W3CDTF">2016-05-02T13:09:30Z</dcterms:modified>
</cp:coreProperties>
</file>