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3" pos="139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658" autoAdjust="0"/>
    <p:restoredTop sz="95673" autoAdjust="0"/>
  </p:normalViewPr>
  <p:slideViewPr>
    <p:cSldViewPr>
      <p:cViewPr>
        <p:scale>
          <a:sx n="28" d="100"/>
          <a:sy n="28" d="100"/>
        </p:scale>
        <p:origin x="496" y="-880"/>
      </p:cViewPr>
      <p:guideLst>
        <p:guide orient="horz" pos="10368"/>
        <p:guide pos="139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localhost\Users\conorsandin\Documents\UNH\Junior\Spring\Unit%20Ops\Comparisons%20of%20Heat%20Exchangers\Rotation%204%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8176053768218"/>
          <c:y val="0.0607147959688321"/>
          <c:w val="0.816144416633932"/>
          <c:h val="0.797772307151257"/>
        </c:manualLayout>
      </c:layout>
      <c:scatterChart>
        <c:scatterStyle val="lineMarker"/>
        <c:varyColors val="0"/>
        <c:ser>
          <c:idx val="0"/>
          <c:order val="0"/>
          <c:spPr>
            <a:ln w="25400" cap="rnd">
              <a:noFill/>
              <a:round/>
            </a:ln>
            <a:effectLst/>
          </c:spPr>
          <c:marker>
            <c:symbol val="circle"/>
            <c:size val="15"/>
            <c:spPr>
              <a:solidFill>
                <a:srgbClr val="0328D5"/>
              </a:solidFill>
              <a:ln w="9525">
                <a:noFill/>
              </a:ln>
              <a:effectLst/>
            </c:spPr>
          </c:marker>
          <c:xVal>
            <c:numRef>
              <c:f>Data!$AA$7:$AA$9</c:f>
              <c:numCache>
                <c:formatCode>General</c:formatCode>
                <c:ptCount val="3"/>
                <c:pt idx="0">
                  <c:v>1.0</c:v>
                </c:pt>
                <c:pt idx="1">
                  <c:v>2.0</c:v>
                </c:pt>
                <c:pt idx="2">
                  <c:v>3.0</c:v>
                </c:pt>
              </c:numCache>
            </c:numRef>
          </c:xVal>
          <c:yVal>
            <c:numRef>
              <c:f>Data!$Z$7:$Z$9</c:f>
              <c:numCache>
                <c:formatCode>General</c:formatCode>
                <c:ptCount val="3"/>
                <c:pt idx="0">
                  <c:v>1804.390948120566</c:v>
                </c:pt>
                <c:pt idx="1">
                  <c:v>4051.54218700103</c:v>
                </c:pt>
                <c:pt idx="2">
                  <c:v>7116.958024934213</c:v>
                </c:pt>
              </c:numCache>
            </c:numRef>
          </c:yVal>
          <c:smooth val="0"/>
        </c:ser>
        <c:ser>
          <c:idx val="1"/>
          <c:order val="1"/>
          <c:spPr>
            <a:ln w="25400" cap="rnd">
              <a:noFill/>
              <a:round/>
            </a:ln>
            <a:effectLst/>
          </c:spPr>
          <c:marker>
            <c:symbol val="circle"/>
            <c:size val="15"/>
            <c:spPr>
              <a:solidFill>
                <a:srgbClr val="FF0000"/>
              </a:solidFill>
              <a:ln w="9525">
                <a:noFill/>
              </a:ln>
              <a:effectLst/>
            </c:spPr>
          </c:marker>
          <c:xVal>
            <c:numRef>
              <c:f>Data!$AC$7:$AC$9</c:f>
              <c:numCache>
                <c:formatCode>General</c:formatCode>
                <c:ptCount val="3"/>
                <c:pt idx="0">
                  <c:v>1.0</c:v>
                </c:pt>
                <c:pt idx="1">
                  <c:v>2.0</c:v>
                </c:pt>
                <c:pt idx="2">
                  <c:v>3.0</c:v>
                </c:pt>
              </c:numCache>
            </c:numRef>
          </c:xVal>
          <c:yVal>
            <c:numRef>
              <c:f>Data!$AB$7:$AB$9</c:f>
              <c:numCache>
                <c:formatCode>General</c:formatCode>
                <c:ptCount val="3"/>
                <c:pt idx="0">
                  <c:v>1804.390948120566</c:v>
                </c:pt>
                <c:pt idx="1">
                  <c:v>3663.248786780593</c:v>
                </c:pt>
                <c:pt idx="2">
                  <c:v>6453.7505069022</c:v>
                </c:pt>
              </c:numCache>
            </c:numRef>
          </c:yVal>
          <c:smooth val="0"/>
        </c:ser>
        <c:ser>
          <c:idx val="2"/>
          <c:order val="2"/>
          <c:spPr>
            <a:ln w="25400" cap="rnd">
              <a:noFill/>
              <a:round/>
            </a:ln>
            <a:effectLst/>
          </c:spPr>
          <c:marker>
            <c:symbol val="circle"/>
            <c:size val="15"/>
            <c:spPr>
              <a:solidFill>
                <a:srgbClr val="00B0F0"/>
              </a:solidFill>
              <a:ln w="9525">
                <a:noFill/>
              </a:ln>
              <a:effectLst/>
            </c:spPr>
          </c:marker>
          <c:xVal>
            <c:numRef>
              <c:f>Data!$AA$27:$AA$29</c:f>
              <c:numCache>
                <c:formatCode>General</c:formatCode>
                <c:ptCount val="3"/>
                <c:pt idx="0">
                  <c:v>1.0</c:v>
                </c:pt>
                <c:pt idx="1">
                  <c:v>2.0</c:v>
                </c:pt>
                <c:pt idx="2">
                  <c:v>3.0</c:v>
                </c:pt>
              </c:numCache>
            </c:numRef>
          </c:xVal>
          <c:yVal>
            <c:numRef>
              <c:f>Data!$Z$27:$Z$29</c:f>
              <c:numCache>
                <c:formatCode>General</c:formatCode>
                <c:ptCount val="3"/>
                <c:pt idx="0">
                  <c:v>1195.98607535533</c:v>
                </c:pt>
                <c:pt idx="1">
                  <c:v>2163.37218473726</c:v>
                </c:pt>
                <c:pt idx="2">
                  <c:v>4388.65063865593</c:v>
                </c:pt>
              </c:numCache>
            </c:numRef>
          </c:yVal>
          <c:smooth val="0"/>
        </c:ser>
        <c:ser>
          <c:idx val="3"/>
          <c:order val="3"/>
          <c:spPr>
            <a:ln w="25400" cap="rnd">
              <a:noFill/>
              <a:round/>
            </a:ln>
            <a:effectLst/>
          </c:spPr>
          <c:marker>
            <c:symbol val="circle"/>
            <c:size val="15"/>
            <c:spPr>
              <a:solidFill>
                <a:srgbClr val="FF2717">
                  <a:alpha val="54902"/>
                </a:srgbClr>
              </a:solidFill>
              <a:ln w="9525">
                <a:noFill/>
              </a:ln>
              <a:effectLst/>
            </c:spPr>
          </c:marker>
          <c:xVal>
            <c:numRef>
              <c:f>Data!$AC$27:$AC$29</c:f>
              <c:numCache>
                <c:formatCode>General</c:formatCode>
                <c:ptCount val="3"/>
                <c:pt idx="0">
                  <c:v>1.0</c:v>
                </c:pt>
                <c:pt idx="1">
                  <c:v>2.0</c:v>
                </c:pt>
                <c:pt idx="2">
                  <c:v>3.0</c:v>
                </c:pt>
              </c:numCache>
            </c:numRef>
          </c:xVal>
          <c:yVal>
            <c:numRef>
              <c:f>Data!$AB$27:$AB$29</c:f>
              <c:numCache>
                <c:formatCode>General</c:formatCode>
                <c:ptCount val="3"/>
                <c:pt idx="0">
                  <c:v>1195.98607535533</c:v>
                </c:pt>
                <c:pt idx="1">
                  <c:v>2622.46700459348</c:v>
                </c:pt>
                <c:pt idx="2">
                  <c:v>4176.089049929142</c:v>
                </c:pt>
              </c:numCache>
            </c:numRef>
          </c:yVal>
          <c:smooth val="0"/>
        </c:ser>
        <c:ser>
          <c:idx val="4"/>
          <c:order val="4"/>
          <c:spPr>
            <a:ln w="25400" cap="rnd">
              <a:noFill/>
              <a:round/>
            </a:ln>
            <a:effectLst/>
          </c:spPr>
          <c:marker>
            <c:symbol val="square"/>
            <c:size val="15"/>
            <c:spPr>
              <a:solidFill>
                <a:srgbClr val="0328D5"/>
              </a:solidFill>
              <a:ln w="9525">
                <a:noFill/>
              </a:ln>
              <a:effectLst/>
            </c:spPr>
          </c:marker>
          <c:xVal>
            <c:numRef>
              <c:f>Data!$AA$45:$AA$47</c:f>
              <c:numCache>
                <c:formatCode>General</c:formatCode>
                <c:ptCount val="3"/>
                <c:pt idx="0">
                  <c:v>1.0</c:v>
                </c:pt>
                <c:pt idx="1">
                  <c:v>2.0</c:v>
                </c:pt>
                <c:pt idx="2">
                  <c:v>3.0</c:v>
                </c:pt>
              </c:numCache>
            </c:numRef>
          </c:xVal>
          <c:yVal>
            <c:numRef>
              <c:f>Data!$Z$45:$Z$47</c:f>
              <c:numCache>
                <c:formatCode>0.00</c:formatCode>
                <c:ptCount val="3"/>
                <c:pt idx="0" formatCode="General">
                  <c:v>491.81235343279</c:v>
                </c:pt>
                <c:pt idx="1">
                  <c:v>1005.47701165629</c:v>
                </c:pt>
                <c:pt idx="2" formatCode="General">
                  <c:v>1707.607703396132</c:v>
                </c:pt>
              </c:numCache>
            </c:numRef>
          </c:yVal>
          <c:smooth val="0"/>
        </c:ser>
        <c:ser>
          <c:idx val="5"/>
          <c:order val="5"/>
          <c:spPr>
            <a:ln w="25400" cap="rnd">
              <a:noFill/>
              <a:round/>
            </a:ln>
            <a:effectLst/>
          </c:spPr>
          <c:marker>
            <c:symbol val="square"/>
            <c:size val="15"/>
            <c:spPr>
              <a:solidFill>
                <a:srgbClr val="FF0000"/>
              </a:solidFill>
              <a:ln w="9525">
                <a:noFill/>
              </a:ln>
              <a:effectLst/>
            </c:spPr>
          </c:marker>
          <c:xVal>
            <c:numRef>
              <c:f>Data!$AX$15:$AX$17</c:f>
              <c:numCache>
                <c:formatCode>General</c:formatCode>
                <c:ptCount val="3"/>
                <c:pt idx="0">
                  <c:v>1.0</c:v>
                </c:pt>
                <c:pt idx="1">
                  <c:v>2.0</c:v>
                </c:pt>
                <c:pt idx="2">
                  <c:v>3.0</c:v>
                </c:pt>
              </c:numCache>
            </c:numRef>
          </c:xVal>
          <c:yVal>
            <c:numRef>
              <c:f>Data!$AW$15:$AW$17</c:f>
              <c:numCache>
                <c:formatCode>General</c:formatCode>
                <c:ptCount val="3"/>
                <c:pt idx="0">
                  <c:v>491.81235343279</c:v>
                </c:pt>
                <c:pt idx="1">
                  <c:v>1277.313119631929</c:v>
                </c:pt>
                <c:pt idx="2">
                  <c:v>2137.695944934361</c:v>
                </c:pt>
              </c:numCache>
            </c:numRef>
          </c:yVal>
          <c:smooth val="0"/>
        </c:ser>
        <c:ser>
          <c:idx val="6"/>
          <c:order val="6"/>
          <c:spPr>
            <a:ln w="25400" cap="rnd">
              <a:noFill/>
              <a:round/>
            </a:ln>
            <a:effectLst/>
          </c:spPr>
          <c:marker>
            <c:symbol val="square"/>
            <c:size val="15"/>
            <c:spPr>
              <a:solidFill>
                <a:srgbClr val="7ED4FF"/>
              </a:solidFill>
              <a:ln w="9525">
                <a:noFill/>
              </a:ln>
              <a:effectLst/>
            </c:spPr>
          </c:marker>
          <c:xVal>
            <c:numRef>
              <c:f>Data!$AV$18:$AV$20</c:f>
              <c:numCache>
                <c:formatCode>General</c:formatCode>
                <c:ptCount val="3"/>
                <c:pt idx="0">
                  <c:v>1.0</c:v>
                </c:pt>
                <c:pt idx="1">
                  <c:v>2.0</c:v>
                </c:pt>
                <c:pt idx="2">
                  <c:v>3.0</c:v>
                </c:pt>
              </c:numCache>
            </c:numRef>
          </c:xVal>
          <c:yVal>
            <c:numRef>
              <c:f>Data!$AU$18:$AU$20</c:f>
              <c:numCache>
                <c:formatCode>General</c:formatCode>
                <c:ptCount val="3"/>
                <c:pt idx="0">
                  <c:v>408.1359185557299</c:v>
                </c:pt>
                <c:pt idx="1">
                  <c:v>768.2562576912949</c:v>
                </c:pt>
                <c:pt idx="2">
                  <c:v>1224.361324436956</c:v>
                </c:pt>
              </c:numCache>
            </c:numRef>
          </c:yVal>
          <c:smooth val="0"/>
        </c:ser>
        <c:ser>
          <c:idx val="7"/>
          <c:order val="7"/>
          <c:spPr>
            <a:ln w="25400" cap="rnd">
              <a:noFill/>
              <a:round/>
            </a:ln>
            <a:effectLst/>
          </c:spPr>
          <c:marker>
            <c:symbol val="square"/>
            <c:size val="12"/>
            <c:spPr>
              <a:solidFill>
                <a:srgbClr val="FF8987"/>
              </a:solidFill>
              <a:ln w="9525">
                <a:solidFill>
                  <a:schemeClr val="accent2">
                    <a:lumMod val="60000"/>
                  </a:schemeClr>
                </a:solidFill>
              </a:ln>
              <a:effectLst/>
            </c:spPr>
          </c:marker>
          <c:xVal>
            <c:numRef>
              <c:f>Data!$AX$18:$AX$20</c:f>
              <c:numCache>
                <c:formatCode>General</c:formatCode>
                <c:ptCount val="3"/>
                <c:pt idx="0">
                  <c:v>1.0</c:v>
                </c:pt>
                <c:pt idx="1">
                  <c:v>2.0</c:v>
                </c:pt>
                <c:pt idx="2">
                  <c:v>3.0</c:v>
                </c:pt>
              </c:numCache>
            </c:numRef>
          </c:xVal>
          <c:yVal>
            <c:numRef>
              <c:f>Data!$AW$18:$AW$20</c:f>
              <c:numCache>
                <c:formatCode>General</c:formatCode>
                <c:ptCount val="3"/>
                <c:pt idx="0">
                  <c:v>408.1359185557299</c:v>
                </c:pt>
                <c:pt idx="1">
                  <c:v>1223.311154030135</c:v>
                </c:pt>
                <c:pt idx="2">
                  <c:v>2107.867791516057</c:v>
                </c:pt>
              </c:numCache>
            </c:numRef>
          </c:yVal>
          <c:smooth val="0"/>
        </c:ser>
        <c:ser>
          <c:idx val="8"/>
          <c:order val="8"/>
          <c:spPr>
            <a:ln w="25400" cap="rnd">
              <a:noFill/>
              <a:round/>
            </a:ln>
            <a:effectLst/>
          </c:spPr>
          <c:marker>
            <c:symbol val="diamond"/>
            <c:size val="15"/>
            <c:spPr>
              <a:solidFill>
                <a:srgbClr val="0328D5"/>
              </a:solidFill>
              <a:ln w="9525">
                <a:noFill/>
              </a:ln>
              <a:effectLst/>
            </c:spPr>
          </c:marker>
          <c:xVal>
            <c:numRef>
              <c:f>Data!$AV$21:$AV$23</c:f>
              <c:numCache>
                <c:formatCode>General</c:formatCode>
                <c:ptCount val="3"/>
                <c:pt idx="0">
                  <c:v>1.0</c:v>
                </c:pt>
                <c:pt idx="1">
                  <c:v>2.0</c:v>
                </c:pt>
                <c:pt idx="2">
                  <c:v>3.0</c:v>
                </c:pt>
              </c:numCache>
            </c:numRef>
          </c:xVal>
          <c:yVal>
            <c:numRef>
              <c:f>Data!$AU$21:$AU$23</c:f>
              <c:numCache>
                <c:formatCode>General</c:formatCode>
                <c:ptCount val="3"/>
                <c:pt idx="0">
                  <c:v>301.1465264887942</c:v>
                </c:pt>
                <c:pt idx="1">
                  <c:v>866.9447181423404</c:v>
                </c:pt>
                <c:pt idx="2">
                  <c:v>1372.774430181251</c:v>
                </c:pt>
              </c:numCache>
            </c:numRef>
          </c:yVal>
          <c:smooth val="0"/>
        </c:ser>
        <c:ser>
          <c:idx val="9"/>
          <c:order val="9"/>
          <c:spPr>
            <a:ln w="25400" cap="rnd">
              <a:noFill/>
              <a:round/>
            </a:ln>
            <a:effectLst/>
          </c:spPr>
          <c:marker>
            <c:symbol val="diamond"/>
            <c:size val="15"/>
            <c:spPr>
              <a:solidFill>
                <a:srgbClr val="FF0000"/>
              </a:solidFill>
              <a:ln w="9525">
                <a:noFill/>
              </a:ln>
              <a:effectLst/>
            </c:spPr>
          </c:marker>
          <c:xVal>
            <c:numRef>
              <c:f>Data!$AX$21:$AX$23</c:f>
              <c:numCache>
                <c:formatCode>General</c:formatCode>
                <c:ptCount val="3"/>
                <c:pt idx="0">
                  <c:v>1.0</c:v>
                </c:pt>
                <c:pt idx="1">
                  <c:v>2.0</c:v>
                </c:pt>
                <c:pt idx="2">
                  <c:v>3.0</c:v>
                </c:pt>
              </c:numCache>
            </c:numRef>
          </c:xVal>
          <c:yVal>
            <c:numRef>
              <c:f>Data!$AW$21:$AW$23</c:f>
              <c:numCache>
                <c:formatCode>General</c:formatCode>
                <c:ptCount val="3"/>
                <c:pt idx="0">
                  <c:v>301.1465264887942</c:v>
                </c:pt>
                <c:pt idx="1">
                  <c:v>766.8968004568145</c:v>
                </c:pt>
                <c:pt idx="2">
                  <c:v>1325.405748296982</c:v>
                </c:pt>
              </c:numCache>
            </c:numRef>
          </c:yVal>
          <c:smooth val="0"/>
        </c:ser>
        <c:ser>
          <c:idx val="10"/>
          <c:order val="10"/>
          <c:spPr>
            <a:ln w="25400" cap="rnd">
              <a:noFill/>
              <a:round/>
            </a:ln>
            <a:effectLst/>
          </c:spPr>
          <c:marker>
            <c:symbol val="diamond"/>
            <c:size val="12"/>
            <c:spPr>
              <a:solidFill>
                <a:srgbClr val="7ED4FF"/>
              </a:solidFill>
              <a:ln w="9525">
                <a:noFill/>
              </a:ln>
              <a:effectLst/>
            </c:spPr>
          </c:marker>
          <c:xVal>
            <c:numRef>
              <c:f>Data!$AV$24:$AV$26</c:f>
              <c:numCache>
                <c:formatCode>General</c:formatCode>
                <c:ptCount val="3"/>
                <c:pt idx="0">
                  <c:v>1.0</c:v>
                </c:pt>
                <c:pt idx="1">
                  <c:v>2.0</c:v>
                </c:pt>
                <c:pt idx="2">
                  <c:v>3.0</c:v>
                </c:pt>
              </c:numCache>
            </c:numRef>
          </c:xVal>
          <c:yVal>
            <c:numRef>
              <c:f>Data!$AU$24:$AU$26</c:f>
              <c:numCache>
                <c:formatCode>General</c:formatCode>
                <c:ptCount val="3"/>
                <c:pt idx="0">
                  <c:v>529.9259942600225</c:v>
                </c:pt>
                <c:pt idx="1">
                  <c:v>816.3100379016297</c:v>
                </c:pt>
                <c:pt idx="2">
                  <c:v>1207.654035187274</c:v>
                </c:pt>
              </c:numCache>
            </c:numRef>
          </c:yVal>
          <c:smooth val="0"/>
        </c:ser>
        <c:ser>
          <c:idx val="11"/>
          <c:order val="11"/>
          <c:spPr>
            <a:ln w="25400" cap="rnd">
              <a:noFill/>
              <a:round/>
            </a:ln>
            <a:effectLst/>
          </c:spPr>
          <c:marker>
            <c:symbol val="diamond"/>
            <c:size val="15"/>
            <c:spPr>
              <a:solidFill>
                <a:srgbClr val="FF8987"/>
              </a:solidFill>
              <a:ln w="9525">
                <a:noFill/>
              </a:ln>
              <a:effectLst/>
            </c:spPr>
          </c:marker>
          <c:xVal>
            <c:numRef>
              <c:f>Data!$AX$24:$AX$26</c:f>
              <c:numCache>
                <c:formatCode>General</c:formatCode>
                <c:ptCount val="3"/>
                <c:pt idx="0">
                  <c:v>1.0</c:v>
                </c:pt>
                <c:pt idx="1">
                  <c:v>2.0</c:v>
                </c:pt>
                <c:pt idx="2">
                  <c:v>3.0</c:v>
                </c:pt>
              </c:numCache>
            </c:numRef>
          </c:xVal>
          <c:yVal>
            <c:numRef>
              <c:f>Data!$AW$24:$AW$26</c:f>
              <c:numCache>
                <c:formatCode>General</c:formatCode>
                <c:ptCount val="3"/>
                <c:pt idx="0">
                  <c:v>529.9259942600225</c:v>
                </c:pt>
                <c:pt idx="1">
                  <c:v>739.4333445711698</c:v>
                </c:pt>
                <c:pt idx="2">
                  <c:v>1257.603218676159</c:v>
                </c:pt>
              </c:numCache>
            </c:numRef>
          </c:yVal>
          <c:smooth val="0"/>
        </c:ser>
        <c:dLbls>
          <c:showLegendKey val="0"/>
          <c:showVal val="0"/>
          <c:showCatName val="0"/>
          <c:showSerName val="0"/>
          <c:showPercent val="0"/>
          <c:showBubbleSize val="0"/>
        </c:dLbls>
        <c:axId val="-2124149408"/>
        <c:axId val="-2124147200"/>
      </c:scatterChart>
      <c:valAx>
        <c:axId val="-2124149408"/>
        <c:scaling>
          <c:orientation val="minMax"/>
          <c:min val="0.0"/>
        </c:scaling>
        <c:delete val="0"/>
        <c:axPos val="b"/>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3000" b="0" i="0" u="none" strike="noStrike" kern="1200" baseline="0">
                <a:solidFill>
                  <a:schemeClr val="tx1"/>
                </a:solidFill>
                <a:latin typeface="Times New Roman" charset="0"/>
                <a:ea typeface="Times New Roman" charset="0"/>
                <a:cs typeface="Times New Roman" charset="0"/>
              </a:defRPr>
            </a:pPr>
            <a:endParaRPr lang="en-US"/>
          </a:p>
        </c:txPr>
        <c:crossAx val="-2124147200"/>
        <c:crosses val="autoZero"/>
        <c:crossBetween val="midCat"/>
        <c:majorUnit val="1.0"/>
      </c:valAx>
      <c:valAx>
        <c:axId val="-2124147200"/>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3000" b="0" i="0" u="none" strike="noStrike" kern="1200" baseline="0">
                <a:solidFill>
                  <a:schemeClr val="tx1"/>
                </a:solidFill>
                <a:latin typeface="Times New Roman" charset="0"/>
                <a:ea typeface="Times New Roman" charset="0"/>
                <a:cs typeface="Times New Roman" charset="0"/>
              </a:defRPr>
            </a:pPr>
            <a:endParaRPr lang="en-US"/>
          </a:p>
        </c:txPr>
        <c:crossAx val="-2124149408"/>
        <c:crosses val="autoZero"/>
        <c:crossBetween val="midCat"/>
      </c:valAx>
      <c:spPr>
        <a:noFill/>
        <a:ln w="12700">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7050" cy="469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08438" y="0"/>
            <a:ext cx="3067050" cy="469900"/>
          </a:xfrm>
          <a:prstGeom prst="rect">
            <a:avLst/>
          </a:prstGeom>
        </p:spPr>
        <p:txBody>
          <a:bodyPr vert="horz" lIns="91440" tIns="45720" rIns="91440" bIns="45720" rtlCol="0"/>
          <a:lstStyle>
            <a:lvl1pPr algn="r">
              <a:defRPr sz="1200"/>
            </a:lvl1pPr>
          </a:lstStyle>
          <a:p>
            <a:fld id="{84DB4A19-B8DA-5945-AAF4-F702D30A08E1}" type="datetimeFigureOut">
              <a:rPr lang="en-US" smtClean="0"/>
              <a:t>5/1/16</a:t>
            </a:fld>
            <a:endParaRPr lang="en-US"/>
          </a:p>
        </p:txBody>
      </p:sp>
      <p:sp>
        <p:nvSpPr>
          <p:cNvPr id="4" name="Slide Image Placeholder 3"/>
          <p:cNvSpPr>
            <a:spLocks noGrp="1" noRot="1" noChangeAspect="1"/>
          </p:cNvSpPr>
          <p:nvPr>
            <p:ph type="sldImg" idx="2"/>
          </p:nvPr>
        </p:nvSpPr>
        <p:spPr>
          <a:xfrm>
            <a:off x="1431925" y="1169988"/>
            <a:ext cx="4213225" cy="31607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025" y="4505325"/>
            <a:ext cx="5661025" cy="36877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93175"/>
            <a:ext cx="3067050" cy="469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08438" y="8893175"/>
            <a:ext cx="3067050" cy="469900"/>
          </a:xfrm>
          <a:prstGeom prst="rect">
            <a:avLst/>
          </a:prstGeom>
        </p:spPr>
        <p:txBody>
          <a:bodyPr vert="horz" lIns="91440" tIns="45720" rIns="91440" bIns="45720" rtlCol="0" anchor="b"/>
          <a:lstStyle>
            <a:lvl1pPr algn="r">
              <a:defRPr sz="1200"/>
            </a:lvl1pPr>
          </a:lstStyle>
          <a:p>
            <a:fld id="{CD7130EC-C024-DE4E-8B1D-4C4C8C994549}" type="slidenum">
              <a:rPr lang="en-US" smtClean="0"/>
              <a:t>‹#›</a:t>
            </a:fld>
            <a:endParaRPr lang="en-US"/>
          </a:p>
        </p:txBody>
      </p:sp>
    </p:spTree>
    <p:extLst>
      <p:ext uri="{BB962C8B-B14F-4D97-AF65-F5344CB8AC3E}">
        <p14:creationId xmlns:p14="http://schemas.microsoft.com/office/powerpoint/2010/main" val="304121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7130EC-C024-DE4E-8B1D-4C4C8C994549}" type="slidenum">
              <a:rPr lang="en-US" smtClean="0"/>
              <a:t>1</a:t>
            </a:fld>
            <a:endParaRPr lang="en-US"/>
          </a:p>
        </p:txBody>
      </p:sp>
    </p:spTree>
    <p:extLst>
      <p:ext uri="{BB962C8B-B14F-4D97-AF65-F5344CB8AC3E}">
        <p14:creationId xmlns:p14="http://schemas.microsoft.com/office/powerpoint/2010/main" val="352651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2193928" y="7680326"/>
            <a:ext cx="19675474"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22021803" y="7680326"/>
            <a:ext cx="19675474"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2193928" y="18619788"/>
            <a:ext cx="19675474" cy="10787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021803" y="18619788"/>
            <a:ext cx="19675474" cy="10787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chart" Target="../charts/chart1.xml"/><Relationship Id="rId7" Type="http://schemas.openxmlformats.org/officeDocument/2006/relationships/image" Target="../media/image4.png"/><Relationship Id="rId8" Type="http://schemas.openxmlformats.org/officeDocument/2006/relationships/image" Target="../media/image5.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218" y="19381248"/>
            <a:ext cx="10058400" cy="3859752"/>
          </a:xfrm>
          <a:prstGeom prst="rect">
            <a:avLst/>
          </a:prstGeom>
        </p:spPr>
      </p:pic>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13000" dirty="0" smtClean="0">
                <a:solidFill>
                  <a:schemeClr val="bg1"/>
                </a:solidFill>
              </a:rPr>
              <a:t>Comparison of Heat Exchanger Types</a:t>
            </a:r>
            <a:r>
              <a:rPr lang="en-US" sz="9600" dirty="0" smtClean="0"/>
              <a:t/>
            </a:r>
            <a:br>
              <a:rPr lang="en-US" sz="9600" dirty="0" smtClean="0"/>
            </a:br>
            <a:r>
              <a:rPr lang="en-US" sz="4000" dirty="0" smtClean="0"/>
              <a:t/>
            </a:r>
            <a:br>
              <a:rPr lang="en-US" sz="4000" dirty="0" smtClean="0"/>
            </a:br>
            <a:r>
              <a:rPr lang="en-US" sz="6700" i="1" dirty="0" smtClean="0">
                <a:solidFill>
                  <a:srgbClr val="FFFFFF"/>
                </a:solidFill>
              </a:rPr>
              <a:t>Shannon Murphy, </a:t>
            </a:r>
            <a:r>
              <a:rPr lang="en-US" sz="6700" i="1" dirty="0" err="1" smtClean="0">
                <a:solidFill>
                  <a:srgbClr val="FFFFFF"/>
                </a:solidFill>
              </a:rPr>
              <a:t>Conor</a:t>
            </a:r>
            <a:r>
              <a:rPr lang="en-US" sz="6700" i="1" dirty="0" smtClean="0">
                <a:solidFill>
                  <a:srgbClr val="FFFFFF"/>
                </a:solidFill>
              </a:rPr>
              <a:t> </a:t>
            </a:r>
            <a:r>
              <a:rPr lang="en-US" sz="6700" i="1" dirty="0" err="1" smtClean="0">
                <a:solidFill>
                  <a:srgbClr val="FFFFFF"/>
                </a:solidFill>
              </a:rPr>
              <a:t>Sandin</a:t>
            </a:r>
            <a:r>
              <a:rPr lang="en-US" sz="6700" i="1" dirty="0" smtClean="0">
                <a:solidFill>
                  <a:srgbClr val="FFFFFF"/>
                </a:solidFill>
              </a:rPr>
              <a:t>, Erin Tiedemann</a:t>
            </a:r>
            <a:r>
              <a:rPr lang="en-US" sz="6700" i="1" dirty="0">
                <a:solidFill>
                  <a:srgbClr val="FFFFFF"/>
                </a:solidFill>
              </a:rPr>
              <a:t/>
            </a:r>
            <a:br>
              <a:rPr lang="en-US" sz="6700" i="1" dirty="0">
                <a:solidFill>
                  <a:srgbClr val="FFFFFF"/>
                </a:solidFill>
              </a:rPr>
            </a:br>
            <a:r>
              <a:rPr lang="en-US" sz="6700" i="1" dirty="0" smtClean="0">
                <a:solidFill>
                  <a:srgbClr val="FFFFFF"/>
                </a:solidFill>
              </a:rPr>
              <a:t>Department of Chemical Engineering, University </a:t>
            </a:r>
            <a:r>
              <a:rPr lang="en-US" sz="6700" i="1" dirty="0">
                <a:solidFill>
                  <a:srgbClr val="FFFFFF"/>
                </a:solidFill>
              </a:rPr>
              <a:t>of New Hampshire</a:t>
            </a:r>
            <a:endParaRPr lang="en-US" sz="6700" i="1" dirty="0" smtClean="0">
              <a:solidFill>
                <a:srgbClr val="FFFFFF"/>
              </a:solidFill>
            </a:endParaRP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697200" y="11049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Results</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677333" y="25603200"/>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rPr>
              <a:t>Methods</a:t>
            </a:r>
            <a:endParaRPr lang="en-US" sz="6000" dirty="0">
              <a:solidFill>
                <a:srgbClr val="CCCCCC"/>
              </a:solidFill>
            </a:endParaRPr>
          </a:p>
        </p:txBody>
      </p:sp>
      <p:sp>
        <p:nvSpPr>
          <p:cNvPr id="2155" name="Rectangle 167"/>
          <p:cNvSpPr>
            <a:spLocks noChangeArrowheads="1"/>
          </p:cNvSpPr>
          <p:nvPr/>
        </p:nvSpPr>
        <p:spPr bwMode="auto">
          <a:xfrm>
            <a:off x="802839" y="609600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Introduction</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30016752" y="25595150"/>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rPr>
              <a:t>References</a:t>
            </a:r>
            <a:endParaRPr lang="en-US" dirty="0">
              <a:solidFill>
                <a:schemeClr val="accent1"/>
              </a:solidFill>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599467" y="1143002"/>
            <a:ext cx="12869333" cy="3851371"/>
          </a:xfrm>
          <a:prstGeom prst="rect">
            <a:avLst/>
          </a:prstGeom>
        </p:spPr>
      </p:pic>
      <p:sp>
        <p:nvSpPr>
          <p:cNvPr id="36" name="Rectangle 164"/>
          <p:cNvSpPr>
            <a:spLocks noChangeArrowheads="1"/>
          </p:cNvSpPr>
          <p:nvPr/>
        </p:nvSpPr>
        <p:spPr bwMode="auto">
          <a:xfrm>
            <a:off x="30200600" y="6096000"/>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Discussion</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9" name="Rectangle 8"/>
          <p:cNvSpPr/>
          <p:nvPr/>
        </p:nvSpPr>
        <p:spPr>
          <a:xfrm>
            <a:off x="677333" y="27440989"/>
            <a:ext cx="13919202" cy="3970318"/>
          </a:xfrm>
          <a:prstGeom prst="rect">
            <a:avLst/>
          </a:prstGeom>
        </p:spPr>
        <p:txBody>
          <a:bodyPr wrap="square">
            <a:spAutoFit/>
          </a:bodyPr>
          <a:lstStyle/>
          <a:p>
            <a:pPr algn="l"/>
            <a:r>
              <a:rPr lang="en-US" sz="3600" b="0" dirty="0">
                <a:solidFill>
                  <a:schemeClr val="tx1"/>
                </a:solidFill>
                <a:latin typeface="Times New Roman" charset="0"/>
                <a:ea typeface="Times New Roman" charset="0"/>
                <a:cs typeface="Times New Roman" charset="0"/>
              </a:rPr>
              <a:t>Each heat exchanger </a:t>
            </a:r>
            <a:r>
              <a:rPr lang="en-US" sz="3600" b="0" dirty="0" smtClean="0">
                <a:solidFill>
                  <a:schemeClr val="tx1"/>
                </a:solidFill>
                <a:latin typeface="Times New Roman" charset="0"/>
                <a:ea typeface="Times New Roman" charset="0"/>
                <a:cs typeface="Times New Roman" charset="0"/>
              </a:rPr>
              <a:t>was operated </a:t>
            </a:r>
            <a:r>
              <a:rPr lang="en-US" sz="3600" b="0" dirty="0">
                <a:solidFill>
                  <a:schemeClr val="tx1"/>
                </a:solidFill>
                <a:latin typeface="Times New Roman" charset="0"/>
                <a:ea typeface="Times New Roman" charset="0"/>
                <a:cs typeface="Times New Roman" charset="0"/>
              </a:rPr>
              <a:t>using </a:t>
            </a:r>
            <a:r>
              <a:rPr lang="en-US" sz="3600" b="0" dirty="0" err="1">
                <a:solidFill>
                  <a:schemeClr val="tx1"/>
                </a:solidFill>
                <a:latin typeface="Times New Roman" charset="0"/>
                <a:ea typeface="Times New Roman" charset="0"/>
                <a:cs typeface="Times New Roman" charset="0"/>
              </a:rPr>
              <a:t>Armfield</a:t>
            </a:r>
            <a:r>
              <a:rPr lang="en-US" sz="3600" b="0" dirty="0">
                <a:solidFill>
                  <a:schemeClr val="tx1"/>
                </a:solidFill>
                <a:latin typeface="Times New Roman" charset="0"/>
                <a:ea typeface="Times New Roman" charset="0"/>
                <a:cs typeface="Times New Roman" charset="0"/>
              </a:rPr>
              <a:t> </a:t>
            </a:r>
            <a:r>
              <a:rPr lang="en-US" sz="3600" b="0" dirty="0" smtClean="0">
                <a:solidFill>
                  <a:schemeClr val="tx1"/>
                </a:solidFill>
                <a:latin typeface="Times New Roman" charset="0"/>
                <a:ea typeface="Times New Roman" charset="0"/>
                <a:cs typeface="Times New Roman" charset="0"/>
              </a:rPr>
              <a:t>software, which regulated:</a:t>
            </a:r>
          </a:p>
          <a:p>
            <a:pPr marL="457200" indent="-457200" algn="l">
              <a:buFont typeface="Arial" panose="020B0604020202020204" pitchFamily="34" charset="0"/>
              <a:buChar char="•"/>
            </a:pPr>
            <a:r>
              <a:rPr lang="en-US" sz="3600" b="0" dirty="0">
                <a:solidFill>
                  <a:schemeClr val="tx1"/>
                </a:solidFill>
                <a:latin typeface="Times New Roman" charset="0"/>
                <a:ea typeface="Times New Roman" charset="0"/>
                <a:cs typeface="Times New Roman" charset="0"/>
              </a:rPr>
              <a:t>I</a:t>
            </a:r>
            <a:r>
              <a:rPr lang="en-US" sz="3600" b="0" dirty="0" smtClean="0">
                <a:solidFill>
                  <a:schemeClr val="tx1"/>
                </a:solidFill>
                <a:latin typeface="Times New Roman" charset="0"/>
                <a:ea typeface="Times New Roman" charset="0"/>
                <a:cs typeface="Times New Roman" charset="0"/>
              </a:rPr>
              <a:t>nlet temperature of hot fluid (35˚C)</a:t>
            </a:r>
          </a:p>
          <a:p>
            <a:pPr marL="457200" indent="-457200" algn="l">
              <a:buFont typeface="Arial" panose="020B0604020202020204" pitchFamily="34" charset="0"/>
              <a:buChar char="•"/>
            </a:pPr>
            <a:r>
              <a:rPr lang="en-US" sz="3600" b="0" dirty="0" smtClean="0">
                <a:solidFill>
                  <a:schemeClr val="tx1"/>
                </a:solidFill>
                <a:latin typeface="Times New Roman" charset="0"/>
                <a:ea typeface="Times New Roman" charset="0"/>
                <a:cs typeface="Times New Roman" charset="0"/>
              </a:rPr>
              <a:t>Flow rates of both fluids</a:t>
            </a:r>
          </a:p>
          <a:p>
            <a:pPr marL="457200" indent="-457200" algn="l">
              <a:buFont typeface="Arial" panose="020B0604020202020204" pitchFamily="34" charset="0"/>
              <a:buChar char="•"/>
            </a:pPr>
            <a:r>
              <a:rPr lang="en-US" sz="3600" b="0" dirty="0" smtClean="0">
                <a:solidFill>
                  <a:schemeClr val="tx1"/>
                </a:solidFill>
                <a:latin typeface="Times New Roman" charset="0"/>
                <a:ea typeface="Times New Roman" charset="0"/>
                <a:cs typeface="Times New Roman" charset="0"/>
              </a:rPr>
              <a:t>Flow patterns (cocurrent vs countercurrent)</a:t>
            </a:r>
          </a:p>
          <a:p>
            <a:pPr marL="457200" indent="-457200" algn="l">
              <a:buFont typeface="Arial" panose="020B0604020202020204" pitchFamily="34" charset="0"/>
              <a:buChar char="•"/>
            </a:pPr>
            <a:r>
              <a:rPr lang="en-US" sz="3600" b="0" dirty="0">
                <a:solidFill>
                  <a:schemeClr val="tx1"/>
                </a:solidFill>
                <a:latin typeface="Times New Roman" charset="0"/>
                <a:ea typeface="Times New Roman" charset="0"/>
                <a:cs typeface="Times New Roman" charset="0"/>
              </a:rPr>
              <a:t>Thermocouples monitored temperature changes at every inlet and outlet </a:t>
            </a:r>
          </a:p>
          <a:p>
            <a:pPr algn="l"/>
            <a:r>
              <a:rPr lang="en-US" sz="3600" b="0" dirty="0">
                <a:solidFill>
                  <a:schemeClr val="tx1"/>
                </a:solidFill>
                <a:latin typeface="Times New Roman" charset="0"/>
                <a:ea typeface="Times New Roman" charset="0"/>
                <a:cs typeface="Times New Roman" charset="0"/>
              </a:rPr>
              <a:t>Each trial was collected in triplicate for both flow </a:t>
            </a:r>
            <a:r>
              <a:rPr lang="en-US" sz="3600" b="0" dirty="0" smtClean="0">
                <a:solidFill>
                  <a:schemeClr val="tx1"/>
                </a:solidFill>
                <a:latin typeface="Times New Roman" charset="0"/>
                <a:ea typeface="Times New Roman" charset="0"/>
                <a:cs typeface="Times New Roman" charset="0"/>
              </a:rPr>
              <a:t>patterns</a:t>
            </a:r>
            <a:r>
              <a:rPr lang="en-US" sz="3600" b="0" dirty="0" smtClean="0">
                <a:solidFill>
                  <a:schemeClr val="tx1"/>
                </a:solidFill>
                <a:latin typeface="Times New Roman" charset="0"/>
                <a:ea typeface="Times New Roman" charset="0"/>
                <a:cs typeface="Times New Roman" charset="0"/>
              </a:rPr>
              <a:t>.</a:t>
            </a:r>
            <a:endParaRPr lang="en-US" sz="3600" b="0" dirty="0">
              <a:solidFill>
                <a:schemeClr val="tx1"/>
              </a:solidFill>
              <a:latin typeface="Times New Roman" charset="0"/>
              <a:ea typeface="Times New Roman" charset="0"/>
              <a:cs typeface="Times New Roman" charset="0"/>
            </a:endParaRPr>
          </a:p>
        </p:txBody>
      </p:sp>
      <p:sp>
        <p:nvSpPr>
          <p:cNvPr id="21" name="Rectangle 20"/>
          <p:cNvSpPr/>
          <p:nvPr/>
        </p:nvSpPr>
        <p:spPr>
          <a:xfrm>
            <a:off x="30016752" y="27554178"/>
            <a:ext cx="13275734" cy="5078313"/>
          </a:xfrm>
          <a:prstGeom prst="rect">
            <a:avLst/>
          </a:prstGeom>
        </p:spPr>
        <p:txBody>
          <a:bodyPr wrap="square">
            <a:spAutoFit/>
          </a:bodyPr>
          <a:lstStyle/>
          <a:p>
            <a:pPr algn="l"/>
            <a:r>
              <a:rPr lang="en-US" sz="3600" b="0" dirty="0">
                <a:solidFill>
                  <a:schemeClr val="tx1"/>
                </a:solidFill>
                <a:latin typeface="Times New Roman" charset="0"/>
                <a:ea typeface="Times New Roman" charset="0"/>
                <a:cs typeface="Times New Roman" charset="0"/>
              </a:rPr>
              <a:t>[</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1] MIT, </a:t>
            </a:r>
            <a:r>
              <a:rPr lang="en-US" sz="3600" b="0" i="1" dirty="0">
                <a:solidFill>
                  <a:schemeClr val="tx1"/>
                </a:solidFill>
                <a:latin typeface="Times New Roman" panose="02020603050405020304" pitchFamily="18" charset="0"/>
                <a:ea typeface="Times New Roman" charset="0"/>
                <a:cs typeface="Times New Roman" panose="02020603050405020304" pitchFamily="18" charset="0"/>
              </a:rPr>
              <a:t>Concentric tube heat exchangers</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 2012</a:t>
            </a:r>
            <a:r>
              <a:rPr lang="en-US" sz="3600" b="0" dirty="0" smtClean="0">
                <a:solidFill>
                  <a:schemeClr val="tx1"/>
                </a:solidFill>
                <a:latin typeface="Times New Roman" panose="02020603050405020304" pitchFamily="18" charset="0"/>
                <a:ea typeface="Times New Roman" charset="0"/>
                <a:cs typeface="Times New Roman" panose="02020603050405020304" pitchFamily="18" charset="0"/>
              </a:rPr>
              <a:t>.</a:t>
            </a:r>
          </a:p>
          <a:p>
            <a:pPr algn="l"/>
            <a:r>
              <a:rPr lang="en-US" sz="3600" b="0" dirty="0" smtClean="0">
                <a:solidFill>
                  <a:schemeClr val="tx1"/>
                </a:solidFill>
                <a:latin typeface="Times New Roman" panose="02020603050405020304" pitchFamily="18" charset="0"/>
                <a:ea typeface="Times New Roman" charset="0"/>
                <a:cs typeface="Times New Roman" panose="02020603050405020304" pitchFamily="18" charset="0"/>
              </a:rPr>
              <a:t>[2] </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Indian Institute of Technology </a:t>
            </a:r>
            <a:r>
              <a:rPr lang="en-US" sz="3600" b="0" dirty="0" err="1">
                <a:solidFill>
                  <a:schemeClr val="tx1"/>
                </a:solidFill>
                <a:latin typeface="Times New Roman" panose="02020603050405020304" pitchFamily="18" charset="0"/>
                <a:ea typeface="Times New Roman" charset="0"/>
                <a:cs typeface="Times New Roman" panose="02020603050405020304" pitchFamily="18" charset="0"/>
              </a:rPr>
              <a:t>Delh</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 </a:t>
            </a:r>
            <a:r>
              <a:rPr lang="en-US" sz="3600" b="0" i="1" dirty="0">
                <a:solidFill>
                  <a:schemeClr val="tx1"/>
                </a:solidFill>
                <a:latin typeface="Times New Roman" panose="02020603050405020304" pitchFamily="18" charset="0"/>
                <a:ea typeface="Times New Roman" charset="0"/>
                <a:cs typeface="Times New Roman" panose="02020603050405020304" pitchFamily="18" charset="0"/>
              </a:rPr>
              <a:t>Two Shell Pass- Four Tube Pass Heat Exchanger</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 2016</a:t>
            </a:r>
            <a:r>
              <a:rPr lang="en-US" sz="3600" b="0" dirty="0" smtClean="0">
                <a:solidFill>
                  <a:schemeClr val="tx1"/>
                </a:solidFill>
                <a:latin typeface="Times New Roman" panose="02020603050405020304" pitchFamily="18" charset="0"/>
                <a:ea typeface="Times New Roman" charset="0"/>
                <a:cs typeface="Times New Roman" panose="02020603050405020304" pitchFamily="18" charset="0"/>
              </a:rPr>
              <a:t>.</a:t>
            </a:r>
            <a:endParaRPr lang="en-US" sz="3600" b="0" dirty="0">
              <a:solidFill>
                <a:schemeClr val="tx1"/>
              </a:solidFill>
              <a:latin typeface="Times New Roman" panose="02020603050405020304" pitchFamily="18" charset="0"/>
              <a:ea typeface="Times New Roman" charset="0"/>
              <a:cs typeface="Times New Roman" panose="02020603050405020304" pitchFamily="18" charset="0"/>
            </a:endParaRPr>
          </a:p>
          <a:p>
            <a:pPr algn="l"/>
            <a:r>
              <a:rPr lang="en-US" sz="3600" b="0" dirty="0" smtClean="0">
                <a:solidFill>
                  <a:schemeClr val="tx1"/>
                </a:solidFill>
                <a:latin typeface="Times New Roman" panose="02020603050405020304" pitchFamily="18" charset="0"/>
                <a:ea typeface="Times New Roman" charset="0"/>
                <a:cs typeface="Times New Roman" panose="02020603050405020304" pitchFamily="18" charset="0"/>
              </a:rPr>
              <a:t>[3] </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Indian Institute of Technology Delhi, </a:t>
            </a:r>
            <a:r>
              <a:rPr lang="en-US" sz="3600" b="0" i="1" dirty="0" err="1">
                <a:solidFill>
                  <a:schemeClr val="tx1"/>
                </a:solidFill>
                <a:latin typeface="Times New Roman" panose="02020603050405020304" pitchFamily="18" charset="0"/>
                <a:ea typeface="Times New Roman" charset="0"/>
                <a:cs typeface="Times New Roman" panose="02020603050405020304" pitchFamily="18" charset="0"/>
              </a:rPr>
              <a:t>Gasketed</a:t>
            </a:r>
            <a:r>
              <a:rPr lang="en-US" sz="3600" b="0" i="1" dirty="0">
                <a:solidFill>
                  <a:schemeClr val="tx1"/>
                </a:solidFill>
                <a:latin typeface="Times New Roman" panose="02020603050405020304" pitchFamily="18" charset="0"/>
                <a:ea typeface="Times New Roman" charset="0"/>
                <a:cs typeface="Times New Roman" panose="02020603050405020304" pitchFamily="18" charset="0"/>
              </a:rPr>
              <a:t> Plate and Frame Heat Exchanger</a:t>
            </a:r>
            <a:r>
              <a:rPr lang="en-US" sz="3600" b="0" dirty="0">
                <a:solidFill>
                  <a:schemeClr val="tx1"/>
                </a:solidFill>
                <a:latin typeface="Times New Roman" panose="02020603050405020304" pitchFamily="18" charset="0"/>
                <a:ea typeface="Times New Roman" charset="0"/>
                <a:cs typeface="Times New Roman" panose="02020603050405020304" pitchFamily="18" charset="0"/>
              </a:rPr>
              <a:t>. </a:t>
            </a:r>
            <a:r>
              <a:rPr lang="en-US" sz="3600" b="0" dirty="0" smtClean="0">
                <a:solidFill>
                  <a:schemeClr val="tx1"/>
                </a:solidFill>
                <a:latin typeface="Times New Roman" panose="02020603050405020304" pitchFamily="18" charset="0"/>
                <a:ea typeface="Times New Roman" charset="0"/>
                <a:cs typeface="Times New Roman" panose="02020603050405020304" pitchFamily="18" charset="0"/>
              </a:rPr>
              <a:t>1988</a:t>
            </a:r>
          </a:p>
          <a:p>
            <a:pPr algn="l"/>
            <a:r>
              <a:rPr lang="en-US" sz="3600" b="0" dirty="0">
                <a:solidFill>
                  <a:schemeClr val="tx1"/>
                </a:solidFill>
                <a:latin typeface="Times New Roman" panose="02020603050405020304" pitchFamily="18" charset="0"/>
                <a:cs typeface="Times New Roman" panose="02020603050405020304" pitchFamily="18" charset="0"/>
              </a:rPr>
              <a:t>[4]</a:t>
            </a:r>
            <a:r>
              <a:rPr lang="en-US" sz="3600" b="0" i="1" dirty="0">
                <a:solidFill>
                  <a:schemeClr val="tx1"/>
                </a:solidFill>
                <a:latin typeface="Times New Roman" panose="02020603050405020304" pitchFamily="18" charset="0"/>
                <a:cs typeface="Times New Roman" panose="02020603050405020304" pitchFamily="18" charset="0"/>
              </a:rPr>
              <a:t>Heat Exchanger Theory</a:t>
            </a:r>
            <a:r>
              <a:rPr lang="en-US" sz="3600" b="0" dirty="0">
                <a:solidFill>
                  <a:schemeClr val="tx1"/>
                </a:solidFill>
                <a:latin typeface="Times New Roman" panose="02020603050405020304" pitchFamily="18" charset="0"/>
                <a:cs typeface="Times New Roman" panose="02020603050405020304" pitchFamily="18" charset="0"/>
              </a:rPr>
              <a:t>, 1st ed. </a:t>
            </a:r>
            <a:r>
              <a:rPr lang="en-US" sz="3600" b="0" dirty="0" smtClean="0">
                <a:solidFill>
                  <a:schemeClr val="tx1"/>
                </a:solidFill>
                <a:latin typeface="Times New Roman" panose="02020603050405020304" pitchFamily="18" charset="0"/>
                <a:cs typeface="Times New Roman" panose="02020603050405020304" pitchFamily="18" charset="0"/>
              </a:rPr>
              <a:t>2016</a:t>
            </a:r>
          </a:p>
          <a:p>
            <a:pPr algn="l"/>
            <a:r>
              <a:rPr lang="en-US" sz="3600" b="0" dirty="0" smtClean="0">
                <a:solidFill>
                  <a:schemeClr val="tx1"/>
                </a:solidFill>
                <a:latin typeface="Times New Roman" panose="02020603050405020304" pitchFamily="18" charset="0"/>
                <a:cs typeface="Times New Roman" panose="02020603050405020304" pitchFamily="18" charset="0"/>
              </a:rPr>
              <a:t>[</a:t>
            </a:r>
            <a:r>
              <a:rPr lang="en-US" sz="3600" b="0" dirty="0">
                <a:solidFill>
                  <a:schemeClr val="tx1"/>
                </a:solidFill>
                <a:latin typeface="Times New Roman" panose="02020603050405020304" pitchFamily="18" charset="0"/>
                <a:cs typeface="Times New Roman" panose="02020603050405020304" pitchFamily="18" charset="0"/>
              </a:rPr>
              <a:t>5]C. </a:t>
            </a:r>
            <a:r>
              <a:rPr lang="en-US" sz="3600" b="0" dirty="0" err="1">
                <a:solidFill>
                  <a:schemeClr val="tx1"/>
                </a:solidFill>
                <a:latin typeface="Times New Roman" panose="02020603050405020304" pitchFamily="18" charset="0"/>
                <a:cs typeface="Times New Roman" panose="02020603050405020304" pitchFamily="18" charset="0"/>
              </a:rPr>
              <a:t>Geankoplis</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i="1" dirty="0">
                <a:solidFill>
                  <a:schemeClr val="tx1"/>
                </a:solidFill>
                <a:latin typeface="Times New Roman" panose="02020603050405020304" pitchFamily="18" charset="0"/>
                <a:cs typeface="Times New Roman" panose="02020603050405020304" pitchFamily="18" charset="0"/>
              </a:rPr>
              <a:t>Transport processes and unit operations</a:t>
            </a:r>
            <a:r>
              <a:rPr lang="en-US" sz="3600" b="0" dirty="0">
                <a:solidFill>
                  <a:schemeClr val="tx1"/>
                </a:solidFill>
                <a:latin typeface="Times New Roman" panose="02020603050405020304" pitchFamily="18" charset="0"/>
                <a:cs typeface="Times New Roman" panose="02020603050405020304" pitchFamily="18" charset="0"/>
              </a:rPr>
              <a:t>. </a:t>
            </a:r>
            <a:r>
              <a:rPr lang="en-US" sz="3600" b="0" dirty="0" err="1">
                <a:solidFill>
                  <a:schemeClr val="tx1"/>
                </a:solidFill>
                <a:latin typeface="Times New Roman" panose="02020603050405020304" pitchFamily="18" charset="0"/>
                <a:cs typeface="Times New Roman" panose="02020603050405020304" pitchFamily="18" charset="0"/>
              </a:rPr>
              <a:t>Engelwood</a:t>
            </a:r>
            <a:r>
              <a:rPr lang="en-US" sz="3600" b="0" dirty="0">
                <a:solidFill>
                  <a:schemeClr val="tx1"/>
                </a:solidFill>
                <a:latin typeface="Times New Roman" panose="02020603050405020304" pitchFamily="18" charset="0"/>
                <a:cs typeface="Times New Roman" panose="02020603050405020304" pitchFamily="18" charset="0"/>
              </a:rPr>
              <a:t> Cliffs, N.J.: PTR Prentice Hall, 1993.</a:t>
            </a:r>
          </a:p>
          <a:p>
            <a:pPr algn="l"/>
            <a:endParaRPr lang="en-US" sz="3600" b="0" dirty="0">
              <a:solidFill>
                <a:schemeClr val="tx1"/>
              </a:solidFill>
              <a:latin typeface="Times New Roman" charset="0"/>
              <a:ea typeface="Times New Roman" charset="0"/>
              <a:cs typeface="Times New Roman" charset="0"/>
            </a:endParaRPr>
          </a:p>
        </p:txBody>
      </p:sp>
      <p:sp>
        <p:nvSpPr>
          <p:cNvPr id="30" name="Rectangle 29"/>
          <p:cNvSpPr/>
          <p:nvPr/>
        </p:nvSpPr>
        <p:spPr>
          <a:xfrm>
            <a:off x="29599465" y="8229600"/>
            <a:ext cx="13693020" cy="3970318"/>
          </a:xfrm>
          <a:prstGeom prst="rect">
            <a:avLst/>
          </a:prstGeom>
        </p:spPr>
        <p:txBody>
          <a:bodyPr wrap="square">
            <a:spAutoFit/>
          </a:bodyPr>
          <a:lstStyle/>
          <a:p>
            <a:pPr marL="457200" indent="-457200" algn="l">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Countercurrent flow increased the overall heat transfer coefficient of a system for all exchanger types</a:t>
            </a:r>
          </a:p>
          <a:p>
            <a:pPr marL="457200" indent="-457200" algn="l">
              <a:buFont typeface="Arial" panose="020B0604020202020204" pitchFamily="34" charset="0"/>
              <a:buChar char="•"/>
            </a:pPr>
            <a:r>
              <a:rPr lang="en-US" sz="3600" b="0" dirty="0" smtClean="0">
                <a:solidFill>
                  <a:srgbClr val="000000"/>
                </a:solidFill>
                <a:latin typeface="Times New Roman" panose="02020603050405020304" pitchFamily="18" charset="0"/>
                <a:cs typeface="Times New Roman" panose="02020603050405020304" pitchFamily="18" charset="0"/>
              </a:rPr>
              <a:t>The plate heat exchanger tested had the largest U, which is due to the large surface area of heat transfer available</a:t>
            </a:r>
          </a:p>
          <a:p>
            <a:pPr marL="457200" indent="-457200" algn="l">
              <a:buFont typeface="Arial" panose="020B0604020202020204" pitchFamily="34" charset="0"/>
              <a:buChar char="•"/>
            </a:pPr>
            <a:r>
              <a:rPr lang="en-US" sz="3600" b="0" dirty="0" smtClean="0">
                <a:solidFill>
                  <a:srgbClr val="000000"/>
                </a:solidFill>
                <a:latin typeface="Times New Roman" panose="02020603050405020304" pitchFamily="18" charset="0"/>
                <a:cs typeface="Times New Roman" panose="02020603050405020304" pitchFamily="18" charset="0"/>
              </a:rPr>
              <a:t> The tubular heat exchanger and shell heat exchanger had similar heat transfer coefficients due to their lower surface area to volume ratios</a:t>
            </a:r>
          </a:p>
          <a:p>
            <a:pPr marL="457200" indent="-457200" algn="l">
              <a:buFont typeface="Arial" panose="020B0604020202020204" pitchFamily="34" charset="0"/>
              <a:buChar char="•"/>
            </a:pPr>
            <a:endParaRPr lang="en-US" sz="3600" b="0" dirty="0">
              <a:solidFill>
                <a:srgbClr val="000000"/>
              </a:solidFill>
              <a:latin typeface="Times New Roman" panose="02020603050405020304" pitchFamily="18" charset="0"/>
              <a:cs typeface="Times New Roman" panose="02020603050405020304" pitchFamily="18" charset="0"/>
            </a:endParaRPr>
          </a:p>
        </p:txBody>
      </p:sp>
      <p:sp>
        <p:nvSpPr>
          <p:cNvPr id="22" name="Rectangle 164"/>
          <p:cNvSpPr>
            <a:spLocks noChangeArrowheads="1"/>
          </p:cNvSpPr>
          <p:nvPr/>
        </p:nvSpPr>
        <p:spPr bwMode="auto">
          <a:xfrm>
            <a:off x="30081656" y="12900639"/>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smtClean="0">
                <a:solidFill>
                  <a:srgbClr val="CCCCCC"/>
                </a:solidFill>
                <a:latin typeface="Times New Roman" panose="02020603050405020304" pitchFamily="18" charset="0"/>
                <a:cs typeface="Times New Roman" panose="02020603050405020304" pitchFamily="18" charset="0"/>
              </a:rPr>
              <a:t>Design Problem</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6" name="Rectangle 25"/>
          <p:cNvSpPr/>
          <p:nvPr/>
        </p:nvSpPr>
        <p:spPr>
          <a:xfrm>
            <a:off x="29599466" y="14706600"/>
            <a:ext cx="13693019" cy="1754326"/>
          </a:xfrm>
          <a:prstGeom prst="rect">
            <a:avLst/>
          </a:prstGeom>
        </p:spPr>
        <p:txBody>
          <a:bodyPr wrap="square">
            <a:spAutoFit/>
          </a:bodyPr>
          <a:lstStyle/>
          <a:p>
            <a:pPr algn="l"/>
            <a:r>
              <a:rPr lang="en-US" sz="3600" b="0" dirty="0" smtClean="0">
                <a:solidFill>
                  <a:schemeClr val="tx1"/>
                </a:solidFill>
                <a:latin typeface="Times New Roman" charset="0"/>
                <a:ea typeface="Times New Roman" charset="0"/>
                <a:cs typeface="Times New Roman" charset="0"/>
              </a:rPr>
              <a:t>Design problem: Identify the heat exchanger design required to heat a 3kg/s liquid reactant stream from </a:t>
            </a:r>
            <a:r>
              <a:rPr lang="en-US" sz="3600" b="0" dirty="0">
                <a:solidFill>
                  <a:schemeClr val="tx1"/>
                </a:solidFill>
                <a:latin typeface="Times New Roman" charset="0"/>
                <a:ea typeface="Times New Roman" charset="0"/>
                <a:cs typeface="Times New Roman" charset="0"/>
              </a:rPr>
              <a:t>20°C to 50°C </a:t>
            </a:r>
            <a:r>
              <a:rPr lang="en-US" sz="3600" b="0" dirty="0" smtClean="0">
                <a:solidFill>
                  <a:schemeClr val="tx1"/>
                </a:solidFill>
                <a:latin typeface="Times New Roman" charset="0"/>
                <a:ea typeface="Times New Roman" charset="0"/>
                <a:cs typeface="Times New Roman" charset="0"/>
              </a:rPr>
              <a:t> with available hot water </a:t>
            </a:r>
            <a:r>
              <a:rPr lang="en-US" sz="3600" b="0" dirty="0">
                <a:solidFill>
                  <a:schemeClr val="tx1"/>
                </a:solidFill>
                <a:latin typeface="Times New Roman" charset="0"/>
                <a:ea typeface="Times New Roman" charset="0"/>
                <a:cs typeface="Times New Roman" charset="0"/>
              </a:rPr>
              <a:t>at </a:t>
            </a:r>
            <a:r>
              <a:rPr lang="en-US" sz="3600" b="0" dirty="0" smtClean="0">
                <a:solidFill>
                  <a:schemeClr val="tx1"/>
                </a:solidFill>
                <a:latin typeface="Times New Roman" charset="0"/>
                <a:ea typeface="Times New Roman" charset="0"/>
                <a:cs typeface="Times New Roman" charset="0"/>
              </a:rPr>
              <a:t>80°C</a:t>
            </a:r>
            <a:r>
              <a:rPr lang="en-US" sz="3200" b="0" dirty="0" smtClean="0">
                <a:solidFill>
                  <a:schemeClr val="tx1"/>
                </a:solidFill>
                <a:latin typeface="Times New Roman" charset="0"/>
                <a:ea typeface="Times New Roman" charset="0"/>
                <a:cs typeface="Times New Roman" charset="0"/>
              </a:rPr>
              <a:t>.</a:t>
            </a:r>
            <a:endParaRPr lang="en-US" sz="3200" b="0" dirty="0">
              <a:solidFill>
                <a:schemeClr val="tx1"/>
              </a:solidFill>
              <a:latin typeface="Times New Roman" charset="0"/>
              <a:ea typeface="Times New Roman" charset="0"/>
              <a:cs typeface="Times New Roman" charset="0"/>
            </a:endParaRPr>
          </a:p>
        </p:txBody>
      </p:sp>
      <mc:AlternateContent xmlns:mc="http://schemas.openxmlformats.org/markup-compatibility/2006">
        <mc:Choice xmlns:a14="http://schemas.microsoft.com/office/drawing/2010/main" Requires="a14">
          <p:sp>
            <p:nvSpPr>
              <p:cNvPr id="27" name="Rectangle 26"/>
              <p:cNvSpPr/>
              <p:nvPr/>
            </p:nvSpPr>
            <p:spPr>
              <a:xfrm>
                <a:off x="677333" y="8323848"/>
                <a:ext cx="13562172" cy="11603176"/>
              </a:xfrm>
              <a:prstGeom prst="rect">
                <a:avLst/>
              </a:prstGeom>
            </p:spPr>
            <p:txBody>
              <a:bodyPr wrap="square">
                <a:spAutoFit/>
              </a:bodyPr>
              <a:lstStyle/>
              <a:p>
                <a:pPr algn="just"/>
                <a:r>
                  <a:rPr lang="en-US" sz="3600" b="0" dirty="0" smtClean="0">
                    <a:solidFill>
                      <a:srgbClr val="000000"/>
                    </a:solidFill>
                    <a:latin typeface="Times New Roman" panose="02020603050405020304" pitchFamily="18" charset="0"/>
                    <a:cs typeface="Times New Roman" panose="02020603050405020304" pitchFamily="18" charset="0"/>
                  </a:rPr>
                  <a:t>Heat exchangers are used to transfer heat between one or more fluids.</a:t>
                </a:r>
              </a:p>
              <a:p>
                <a:pPr algn="just"/>
                <a:r>
                  <a:rPr lang="en-US" sz="3600" b="0" dirty="0" smtClean="0">
                    <a:solidFill>
                      <a:srgbClr val="000000"/>
                    </a:solidFill>
                    <a:latin typeface="Times New Roman" panose="02020603050405020304" pitchFamily="18" charset="0"/>
                    <a:cs typeface="Times New Roman" panose="02020603050405020304" pitchFamily="18" charset="0"/>
                  </a:rPr>
                  <a:t>The heat is transferred along the following path:</a:t>
                </a:r>
              </a:p>
              <a:p>
                <a:pPr marL="457200" indent="-457200" algn="just">
                  <a:buFont typeface="Arial" panose="020B0604020202020204" pitchFamily="34" charset="0"/>
                  <a:buChar char="•"/>
                </a:pPr>
                <a:r>
                  <a:rPr lang="en-US" sz="3600" b="0" dirty="0" smtClean="0">
                    <a:solidFill>
                      <a:srgbClr val="000000"/>
                    </a:solidFill>
                    <a:latin typeface="Times New Roman" panose="02020603050405020304" pitchFamily="18" charset="0"/>
                    <a:cs typeface="Times New Roman" panose="02020603050405020304" pitchFamily="18" charset="0"/>
                  </a:rPr>
                  <a:t>convection through the hot fluid</a:t>
                </a:r>
              </a:p>
              <a:p>
                <a:pPr marL="457200" indent="-457200" algn="just">
                  <a:buFont typeface="Arial" panose="020B0604020202020204" pitchFamily="34" charset="0"/>
                  <a:buChar char="•"/>
                </a:pPr>
                <a:r>
                  <a:rPr lang="en-US" sz="3600" b="0" dirty="0" smtClean="0">
                    <a:solidFill>
                      <a:srgbClr val="000000"/>
                    </a:solidFill>
                    <a:latin typeface="Times New Roman" panose="02020603050405020304" pitchFamily="18" charset="0"/>
                    <a:cs typeface="Times New Roman" panose="02020603050405020304" pitchFamily="18" charset="0"/>
                  </a:rPr>
                  <a:t>conduction through the wall</a:t>
                </a:r>
              </a:p>
              <a:p>
                <a:pPr marL="457200" indent="-457200" algn="just">
                  <a:buFont typeface="Arial" panose="020B0604020202020204" pitchFamily="34" charset="0"/>
                  <a:buChar char="•"/>
                </a:pPr>
                <a:r>
                  <a:rPr lang="en-US" sz="3600" b="0" dirty="0" smtClean="0">
                    <a:solidFill>
                      <a:srgbClr val="000000"/>
                    </a:solidFill>
                    <a:latin typeface="Times New Roman" panose="02020603050405020304" pitchFamily="18" charset="0"/>
                    <a:cs typeface="Times New Roman" panose="02020603050405020304" pitchFamily="18" charset="0"/>
                  </a:rPr>
                  <a:t>convection through the cold fluid </a:t>
                </a:r>
              </a:p>
              <a:p>
                <a:pPr algn="just"/>
                <a:r>
                  <a:rPr lang="en-US" sz="3600" b="0" dirty="0" smtClean="0">
                    <a:solidFill>
                      <a:srgbClr val="000000"/>
                    </a:solidFill>
                    <a:latin typeface="Times New Roman" panose="02020603050405020304" pitchFamily="18" charset="0"/>
                    <a:cs typeface="Times New Roman" panose="02020603050405020304" pitchFamily="18" charset="0"/>
                  </a:rPr>
                  <a:t>The rate of heat transfer is determined by calculating the overall heat transfer coefficient and the log mean temperature difference of a system. </a:t>
                </a:r>
                <a:endParaRPr lang="en-US" sz="3600" b="0" dirty="0">
                  <a:solidFill>
                    <a:srgbClr val="000000"/>
                  </a:solidFill>
                  <a:latin typeface="Times New Roman" panose="02020603050405020304" pitchFamily="18" charset="0"/>
                  <a:cs typeface="Times New Roman" panose="02020603050405020304" pitchFamily="18" charset="0"/>
                </a:endParaRPr>
              </a:p>
              <a:p>
                <a:pPr algn="r"/>
                <a14:m>
                  <m:oMath xmlns:m="http://schemas.openxmlformats.org/officeDocument/2006/math">
                    <m:r>
                      <a:rPr lang="en-US" sz="4600" i="1" smtClean="0">
                        <a:solidFill>
                          <a:schemeClr val="tx1"/>
                        </a:solidFill>
                        <a:latin typeface="Cambria Math" charset="0"/>
                      </a:rPr>
                      <m:t>∆</m:t>
                    </m:r>
                    <m:sSub>
                      <m:sSubPr>
                        <m:ctrlPr>
                          <a:rPr lang="en-US" sz="4600" i="1">
                            <a:solidFill>
                              <a:schemeClr val="tx1"/>
                            </a:solidFill>
                            <a:latin typeface="Cambria Math" charset="0"/>
                          </a:rPr>
                        </m:ctrlPr>
                      </m:sSubPr>
                      <m:e>
                        <m:r>
                          <a:rPr lang="en-US" sz="4600" i="1">
                            <a:solidFill>
                              <a:schemeClr val="tx1"/>
                            </a:solidFill>
                            <a:latin typeface="Cambria Math" charset="0"/>
                          </a:rPr>
                          <m:t>𝑇</m:t>
                        </m:r>
                      </m:e>
                      <m:sub>
                        <m:r>
                          <a:rPr lang="en-US" sz="4600" i="1">
                            <a:solidFill>
                              <a:schemeClr val="tx1"/>
                            </a:solidFill>
                            <a:latin typeface="Cambria Math" charset="0"/>
                          </a:rPr>
                          <m:t>𝑚</m:t>
                        </m:r>
                      </m:sub>
                    </m:sSub>
                    <m:r>
                      <a:rPr lang="en-US" sz="4600" i="1">
                        <a:solidFill>
                          <a:schemeClr val="tx1"/>
                        </a:solidFill>
                        <a:latin typeface="Cambria Math" charset="0"/>
                      </a:rPr>
                      <m:t>=</m:t>
                    </m:r>
                    <m:f>
                      <m:fPr>
                        <m:ctrlPr>
                          <a:rPr lang="en-US" sz="4600" i="1">
                            <a:solidFill>
                              <a:schemeClr val="tx1"/>
                            </a:solidFill>
                            <a:latin typeface="Cambria Math" charset="0"/>
                          </a:rPr>
                        </m:ctrlPr>
                      </m:fPr>
                      <m:num>
                        <m:r>
                          <a:rPr lang="en-US" sz="4600" i="1">
                            <a:solidFill>
                              <a:schemeClr val="tx1"/>
                            </a:solidFill>
                            <a:latin typeface="Cambria Math" charset="0"/>
                          </a:rPr>
                          <m:t>∆</m:t>
                        </m:r>
                        <m:sSub>
                          <m:sSubPr>
                            <m:ctrlPr>
                              <a:rPr lang="en-US" sz="4600" i="1">
                                <a:solidFill>
                                  <a:schemeClr val="tx1"/>
                                </a:solidFill>
                                <a:latin typeface="Cambria Math" charset="0"/>
                              </a:rPr>
                            </m:ctrlPr>
                          </m:sSubPr>
                          <m:e>
                            <m:r>
                              <a:rPr lang="en-US" sz="4600" i="1">
                                <a:solidFill>
                                  <a:schemeClr val="tx1"/>
                                </a:solidFill>
                                <a:latin typeface="Cambria Math" charset="0"/>
                              </a:rPr>
                              <m:t>𝑇</m:t>
                            </m:r>
                          </m:e>
                          <m:sub>
                            <m:r>
                              <a:rPr lang="en-US" sz="4600" i="1">
                                <a:solidFill>
                                  <a:schemeClr val="tx1"/>
                                </a:solidFill>
                                <a:latin typeface="Cambria Math" charset="0"/>
                              </a:rPr>
                              <m:t>1</m:t>
                            </m:r>
                          </m:sub>
                        </m:sSub>
                        <m:r>
                          <a:rPr lang="en-US" sz="4600" i="1">
                            <a:solidFill>
                              <a:schemeClr val="tx1"/>
                            </a:solidFill>
                            <a:latin typeface="Cambria Math" charset="0"/>
                          </a:rPr>
                          <m:t>−∆</m:t>
                        </m:r>
                        <m:sSub>
                          <m:sSubPr>
                            <m:ctrlPr>
                              <a:rPr lang="en-US" sz="4600" i="1">
                                <a:solidFill>
                                  <a:schemeClr val="tx1"/>
                                </a:solidFill>
                                <a:latin typeface="Cambria Math" charset="0"/>
                              </a:rPr>
                            </m:ctrlPr>
                          </m:sSubPr>
                          <m:e>
                            <m:r>
                              <a:rPr lang="en-US" sz="4600" i="1">
                                <a:solidFill>
                                  <a:schemeClr val="tx1"/>
                                </a:solidFill>
                                <a:latin typeface="Cambria Math" charset="0"/>
                              </a:rPr>
                              <m:t>𝑇</m:t>
                            </m:r>
                          </m:e>
                          <m:sub>
                            <m:r>
                              <a:rPr lang="en-US" sz="4600" i="1">
                                <a:solidFill>
                                  <a:schemeClr val="tx1"/>
                                </a:solidFill>
                                <a:latin typeface="Cambria Math" charset="0"/>
                              </a:rPr>
                              <m:t>2</m:t>
                            </m:r>
                          </m:sub>
                        </m:sSub>
                      </m:num>
                      <m:den>
                        <m:func>
                          <m:funcPr>
                            <m:ctrlPr>
                              <a:rPr lang="en-US" sz="4600" i="1">
                                <a:solidFill>
                                  <a:schemeClr val="tx1"/>
                                </a:solidFill>
                                <a:latin typeface="Cambria Math" charset="0"/>
                              </a:rPr>
                            </m:ctrlPr>
                          </m:funcPr>
                          <m:fName>
                            <m:r>
                              <m:rPr>
                                <m:sty m:val="p"/>
                              </m:rPr>
                              <a:rPr lang="en-US" sz="4600">
                                <a:solidFill>
                                  <a:schemeClr val="tx1"/>
                                </a:solidFill>
                                <a:latin typeface="Cambria Math" charset="0"/>
                              </a:rPr>
                              <m:t>ln</m:t>
                            </m:r>
                          </m:fName>
                          <m:e>
                            <m:d>
                              <m:dPr>
                                <m:ctrlPr>
                                  <a:rPr lang="en-US" sz="4600" i="1">
                                    <a:solidFill>
                                      <a:schemeClr val="tx1"/>
                                    </a:solidFill>
                                    <a:latin typeface="Cambria Math" charset="0"/>
                                  </a:rPr>
                                </m:ctrlPr>
                              </m:dPr>
                              <m:e>
                                <m:f>
                                  <m:fPr>
                                    <m:ctrlPr>
                                      <a:rPr lang="en-US" sz="4600" i="1">
                                        <a:solidFill>
                                          <a:schemeClr val="tx1"/>
                                        </a:solidFill>
                                        <a:latin typeface="Cambria Math" charset="0"/>
                                      </a:rPr>
                                    </m:ctrlPr>
                                  </m:fPr>
                                  <m:num>
                                    <m:r>
                                      <a:rPr lang="en-US" sz="4600" i="1">
                                        <a:solidFill>
                                          <a:schemeClr val="tx1"/>
                                        </a:solidFill>
                                        <a:latin typeface="Cambria Math" charset="0"/>
                                      </a:rPr>
                                      <m:t>∆</m:t>
                                    </m:r>
                                    <m:sSub>
                                      <m:sSubPr>
                                        <m:ctrlPr>
                                          <a:rPr lang="en-US" sz="4600" i="1">
                                            <a:solidFill>
                                              <a:schemeClr val="tx1"/>
                                            </a:solidFill>
                                            <a:latin typeface="Cambria Math" charset="0"/>
                                          </a:rPr>
                                        </m:ctrlPr>
                                      </m:sSubPr>
                                      <m:e>
                                        <m:r>
                                          <a:rPr lang="en-US" sz="4600" i="1">
                                            <a:solidFill>
                                              <a:schemeClr val="tx1"/>
                                            </a:solidFill>
                                            <a:latin typeface="Cambria Math" charset="0"/>
                                          </a:rPr>
                                          <m:t>𝑇</m:t>
                                        </m:r>
                                      </m:e>
                                      <m:sub>
                                        <m:r>
                                          <a:rPr lang="en-US" sz="4600" i="1">
                                            <a:solidFill>
                                              <a:schemeClr val="tx1"/>
                                            </a:solidFill>
                                            <a:latin typeface="Cambria Math" charset="0"/>
                                          </a:rPr>
                                          <m:t>1</m:t>
                                        </m:r>
                                      </m:sub>
                                    </m:sSub>
                                  </m:num>
                                  <m:den>
                                    <m:r>
                                      <a:rPr lang="en-US" sz="4600" i="1">
                                        <a:solidFill>
                                          <a:schemeClr val="tx1"/>
                                        </a:solidFill>
                                        <a:latin typeface="Cambria Math" charset="0"/>
                                      </a:rPr>
                                      <m:t>∆</m:t>
                                    </m:r>
                                    <m:sSub>
                                      <m:sSubPr>
                                        <m:ctrlPr>
                                          <a:rPr lang="en-US" sz="4600" i="1">
                                            <a:solidFill>
                                              <a:schemeClr val="tx1"/>
                                            </a:solidFill>
                                            <a:latin typeface="Cambria Math" charset="0"/>
                                          </a:rPr>
                                        </m:ctrlPr>
                                      </m:sSubPr>
                                      <m:e>
                                        <m:r>
                                          <a:rPr lang="en-US" sz="4600" i="1">
                                            <a:solidFill>
                                              <a:schemeClr val="tx1"/>
                                            </a:solidFill>
                                            <a:latin typeface="Cambria Math" charset="0"/>
                                          </a:rPr>
                                          <m:t>𝑇</m:t>
                                        </m:r>
                                      </m:e>
                                      <m:sub>
                                        <m:r>
                                          <a:rPr lang="en-US" sz="4600" i="1">
                                            <a:solidFill>
                                              <a:schemeClr val="tx1"/>
                                            </a:solidFill>
                                            <a:latin typeface="Cambria Math" charset="0"/>
                                          </a:rPr>
                                          <m:t>2</m:t>
                                        </m:r>
                                      </m:sub>
                                    </m:sSub>
                                  </m:den>
                                </m:f>
                              </m:e>
                            </m:d>
                          </m:e>
                        </m:func>
                      </m:den>
                    </m:f>
                  </m:oMath>
                </a14:m>
                <a:r>
                  <a:rPr lang="en-US" sz="3600" dirty="0">
                    <a:solidFill>
                      <a:schemeClr val="tx1"/>
                    </a:solidFill>
                    <a:effectLst/>
                  </a:rPr>
                  <a:t> </a:t>
                </a:r>
                <a:r>
                  <a:rPr lang="en-US" sz="3600" dirty="0" smtClean="0">
                    <a:solidFill>
                      <a:schemeClr val="tx1"/>
                    </a:solidFill>
                    <a:effectLst/>
                  </a:rPr>
                  <a:t>						</a:t>
                </a:r>
                <a:r>
                  <a:rPr lang="en-US" sz="3600" b="0" dirty="0" smtClean="0">
                    <a:solidFill>
                      <a:schemeClr val="tx1"/>
                    </a:solidFill>
                    <a:effectLst/>
                    <a:latin typeface="Times New Roman" charset="0"/>
                    <a:ea typeface="Times New Roman" charset="0"/>
                    <a:cs typeface="Times New Roman" charset="0"/>
                  </a:rPr>
                  <a:t>(1)</a:t>
                </a:r>
              </a:p>
              <a:p>
                <a:pPr algn="l"/>
                <a14:m>
                  <m:oMath xmlns:m="http://schemas.openxmlformats.org/officeDocument/2006/math">
                    <m:r>
                      <a:rPr lang="en-US" sz="3600" i="1">
                        <a:solidFill>
                          <a:schemeClr val="tx1"/>
                        </a:solidFill>
                        <a:latin typeface="Cambria Math" charset="0"/>
                        <a:ea typeface="Times New Roman" charset="0"/>
                        <a:cs typeface="Times New Roman" charset="0"/>
                      </a:rPr>
                      <m:t>∆</m:t>
                    </m:r>
                    <m:sSub>
                      <m:sSubPr>
                        <m:ctrlPr>
                          <a:rPr lang="en-US" sz="3600" b="0" i="1">
                            <a:solidFill>
                              <a:schemeClr val="tx1"/>
                            </a:solidFill>
                            <a:latin typeface="Cambria Math" charset="0"/>
                            <a:ea typeface="Times New Roman" charset="0"/>
                            <a:cs typeface="Times New Roman" charset="0"/>
                          </a:rPr>
                        </m:ctrlPr>
                      </m:sSubPr>
                      <m:e>
                        <m:r>
                          <a:rPr lang="en-US" sz="3600" b="0" i="1">
                            <a:solidFill>
                              <a:schemeClr val="tx1"/>
                            </a:solidFill>
                            <a:latin typeface="Cambria Math" charset="0"/>
                            <a:ea typeface="Times New Roman" charset="0"/>
                            <a:cs typeface="Times New Roman" charset="0"/>
                          </a:rPr>
                          <m:t>𝑇</m:t>
                        </m:r>
                      </m:e>
                      <m:sub>
                        <m:r>
                          <a:rPr lang="en-US" sz="3600" b="0" i="1" smtClean="0">
                            <a:solidFill>
                              <a:schemeClr val="tx1"/>
                            </a:solidFill>
                            <a:latin typeface="Cambria Math" charset="0"/>
                            <a:ea typeface="Times New Roman" charset="0"/>
                            <a:cs typeface="Times New Roman" charset="0"/>
                          </a:rPr>
                          <m:t>1</m:t>
                        </m:r>
                      </m:sub>
                    </m:sSub>
                  </m:oMath>
                </a14:m>
                <a:r>
                  <a:rPr lang="en-US" sz="3600" b="0" i="1" dirty="0" smtClean="0">
                    <a:solidFill>
                      <a:schemeClr val="tx1"/>
                    </a:solidFill>
                    <a:latin typeface="Times New Roman" charset="0"/>
                    <a:ea typeface="Times New Roman" charset="0"/>
                    <a:cs typeface="Times New Roman" charset="0"/>
                  </a:rPr>
                  <a:t> </a:t>
                </a:r>
                <a:r>
                  <a:rPr lang="en-US" sz="3600" b="0" dirty="0" smtClean="0">
                    <a:solidFill>
                      <a:schemeClr val="tx1"/>
                    </a:solidFill>
                    <a:latin typeface="Times New Roman" charset="0"/>
                    <a:ea typeface="Times New Roman" charset="0"/>
                    <a:cs typeface="Times New Roman" charset="0"/>
                  </a:rPr>
                  <a:t>and</a:t>
                </a:r>
                <a:r>
                  <a:rPr lang="en-US" sz="3600" b="0" i="1" dirty="0" smtClean="0">
                    <a:solidFill>
                      <a:schemeClr val="tx1"/>
                    </a:solidFill>
                    <a:latin typeface="Times New Roman" charset="0"/>
                    <a:ea typeface="Times New Roman" charset="0"/>
                    <a:cs typeface="Times New Roman" charset="0"/>
                  </a:rPr>
                  <a:t> </a:t>
                </a:r>
                <a14:m>
                  <m:oMath xmlns:m="http://schemas.openxmlformats.org/officeDocument/2006/math">
                    <m:r>
                      <a:rPr lang="en-US" sz="3600" i="1">
                        <a:solidFill>
                          <a:schemeClr val="tx1"/>
                        </a:solidFill>
                        <a:latin typeface="Cambria Math" charset="0"/>
                        <a:ea typeface="Times New Roman" charset="0"/>
                        <a:cs typeface="Times New Roman" charset="0"/>
                      </a:rPr>
                      <m:t>∆</m:t>
                    </m:r>
                    <m:sSub>
                      <m:sSubPr>
                        <m:ctrlPr>
                          <a:rPr lang="en-US" sz="3600" b="0" i="1">
                            <a:solidFill>
                              <a:schemeClr val="tx1"/>
                            </a:solidFill>
                            <a:latin typeface="Cambria Math" charset="0"/>
                            <a:ea typeface="Times New Roman" charset="0"/>
                            <a:cs typeface="Times New Roman" charset="0"/>
                          </a:rPr>
                        </m:ctrlPr>
                      </m:sSubPr>
                      <m:e>
                        <m:r>
                          <a:rPr lang="en-US" sz="3600" b="0" i="1">
                            <a:solidFill>
                              <a:schemeClr val="tx1"/>
                            </a:solidFill>
                            <a:latin typeface="Cambria Math" charset="0"/>
                            <a:ea typeface="Times New Roman" charset="0"/>
                            <a:cs typeface="Times New Roman" charset="0"/>
                          </a:rPr>
                          <m:t>𝑇</m:t>
                        </m:r>
                      </m:e>
                      <m:sub>
                        <m:r>
                          <a:rPr lang="en-US" sz="3600" b="0" i="1" smtClean="0">
                            <a:solidFill>
                              <a:schemeClr val="tx1"/>
                            </a:solidFill>
                            <a:latin typeface="Cambria Math" charset="0"/>
                            <a:ea typeface="Times New Roman" charset="0"/>
                            <a:cs typeface="Times New Roman" charset="0"/>
                          </a:rPr>
                          <m:t>2</m:t>
                        </m:r>
                      </m:sub>
                    </m:sSub>
                  </m:oMath>
                </a14:m>
                <a:r>
                  <a:rPr lang="en-US" sz="3600" b="0" i="1" dirty="0" smtClean="0">
                    <a:solidFill>
                      <a:schemeClr val="tx1"/>
                    </a:solidFill>
                    <a:latin typeface="Times New Roman" charset="0"/>
                    <a:ea typeface="Times New Roman" charset="0"/>
                    <a:cs typeface="Times New Roman" charset="0"/>
                  </a:rPr>
                  <a:t> </a:t>
                </a:r>
                <a:r>
                  <a:rPr lang="en-US" sz="3600" b="0" dirty="0" smtClean="0">
                    <a:solidFill>
                      <a:schemeClr val="tx1"/>
                    </a:solidFill>
                    <a:latin typeface="Times New Roman" charset="0"/>
                    <a:ea typeface="Times New Roman" charset="0"/>
                    <a:cs typeface="Times New Roman" charset="0"/>
                  </a:rPr>
                  <a:t>are the temperature differences at the inlets and outlets of the system.</a:t>
                </a:r>
              </a:p>
              <a:p>
                <a:pPr algn="r"/>
                <a14:m>
                  <m:oMath xmlns:m="http://schemas.openxmlformats.org/officeDocument/2006/math">
                    <m:r>
                      <a:rPr lang="en-US" sz="4600" i="1" smtClean="0">
                        <a:solidFill>
                          <a:schemeClr val="tx1"/>
                        </a:solidFill>
                        <a:latin typeface="Cambria Math" charset="0"/>
                      </a:rPr>
                      <m:t>𝑞</m:t>
                    </m:r>
                    <m:r>
                      <a:rPr lang="en-US" sz="4600" i="1" smtClean="0">
                        <a:solidFill>
                          <a:schemeClr val="tx1"/>
                        </a:solidFill>
                        <a:latin typeface="Cambria Math" charset="0"/>
                      </a:rPr>
                      <m:t>=</m:t>
                    </m:r>
                    <m:r>
                      <a:rPr lang="en-US" sz="4600" i="1" smtClean="0">
                        <a:solidFill>
                          <a:schemeClr val="tx1"/>
                        </a:solidFill>
                        <a:latin typeface="Cambria Math" charset="0"/>
                      </a:rPr>
                      <m:t>𝑈</m:t>
                    </m:r>
                    <m:sSub>
                      <m:sSubPr>
                        <m:ctrlPr>
                          <a:rPr lang="en-US" sz="4600" i="1">
                            <a:solidFill>
                              <a:schemeClr val="tx1"/>
                            </a:solidFill>
                            <a:latin typeface="Cambria Math" charset="0"/>
                          </a:rPr>
                        </m:ctrlPr>
                      </m:sSubPr>
                      <m:e>
                        <m:r>
                          <a:rPr lang="en-US" sz="4600" i="1">
                            <a:solidFill>
                              <a:schemeClr val="tx1"/>
                            </a:solidFill>
                            <a:latin typeface="Cambria Math" charset="0"/>
                          </a:rPr>
                          <m:t>𝐴</m:t>
                        </m:r>
                      </m:e>
                      <m:sub>
                        <m:r>
                          <a:rPr lang="en-US" sz="4600" i="1">
                            <a:solidFill>
                              <a:schemeClr val="tx1"/>
                            </a:solidFill>
                            <a:latin typeface="Cambria Math" charset="0"/>
                          </a:rPr>
                          <m:t>𝑜</m:t>
                        </m:r>
                      </m:sub>
                    </m:sSub>
                    <m:r>
                      <a:rPr lang="en-US" sz="4600" i="1">
                        <a:solidFill>
                          <a:schemeClr val="tx1"/>
                        </a:solidFill>
                        <a:latin typeface="Cambria Math" charset="0"/>
                      </a:rPr>
                      <m:t>∆</m:t>
                    </m:r>
                    <m:sSub>
                      <m:sSubPr>
                        <m:ctrlPr>
                          <a:rPr lang="en-US" sz="4600" i="1">
                            <a:solidFill>
                              <a:schemeClr val="tx1"/>
                            </a:solidFill>
                            <a:latin typeface="Cambria Math" charset="0"/>
                          </a:rPr>
                        </m:ctrlPr>
                      </m:sSubPr>
                      <m:e>
                        <m:r>
                          <a:rPr lang="en-US" sz="4600" i="1">
                            <a:solidFill>
                              <a:schemeClr val="tx1"/>
                            </a:solidFill>
                            <a:latin typeface="Cambria Math" charset="0"/>
                          </a:rPr>
                          <m:t>𝑇</m:t>
                        </m:r>
                      </m:e>
                      <m:sub>
                        <m:r>
                          <a:rPr lang="en-US" sz="4600" i="1">
                            <a:solidFill>
                              <a:schemeClr val="tx1"/>
                            </a:solidFill>
                            <a:latin typeface="Cambria Math" charset="0"/>
                          </a:rPr>
                          <m:t>𝑚</m:t>
                        </m:r>
                      </m:sub>
                    </m:sSub>
                  </m:oMath>
                </a14:m>
                <a:r>
                  <a:rPr lang="en-US" sz="3600" dirty="0">
                    <a:solidFill>
                      <a:schemeClr val="tx1"/>
                    </a:solidFill>
                    <a:effectLst/>
                  </a:rPr>
                  <a:t> </a:t>
                </a:r>
                <a:r>
                  <a:rPr lang="en-US" sz="3600" dirty="0" smtClean="0">
                    <a:solidFill>
                      <a:schemeClr val="tx1"/>
                    </a:solidFill>
                    <a:effectLst/>
                  </a:rPr>
                  <a:t>						</a:t>
                </a:r>
                <a:r>
                  <a:rPr lang="en-US" sz="3600" b="0" dirty="0" smtClean="0">
                    <a:solidFill>
                      <a:schemeClr val="tx1"/>
                    </a:solidFill>
                    <a:effectLst/>
                    <a:latin typeface="Times New Roman" charset="0"/>
                    <a:ea typeface="Times New Roman" charset="0"/>
                    <a:cs typeface="Times New Roman" charset="0"/>
                  </a:rPr>
                  <a:t>(2)</a:t>
                </a:r>
              </a:p>
              <a:p>
                <a:pPr algn="l"/>
                <a:endParaRPr lang="en-US" sz="3600" b="0" dirty="0" smtClean="0">
                  <a:solidFill>
                    <a:schemeClr val="tx1"/>
                  </a:solidFill>
                  <a:latin typeface="Times New Roman" charset="0"/>
                  <a:ea typeface="Times New Roman" charset="0"/>
                  <a:cs typeface="Times New Roman" charset="0"/>
                </a:endParaRPr>
              </a:p>
              <a:p>
                <a:pPr marL="457200" indent="-457200" algn="l">
                  <a:buFont typeface="Arial" panose="020B0604020202020204" pitchFamily="34" charset="0"/>
                  <a:buChar char="•"/>
                </a:pPr>
                <a:r>
                  <a:rPr lang="en-US" sz="3600" b="0" dirty="0" smtClean="0">
                    <a:solidFill>
                      <a:schemeClr val="tx1"/>
                    </a:solidFill>
                    <a:latin typeface="Times New Roman" charset="0"/>
                    <a:ea typeface="Times New Roman" charset="0"/>
                    <a:cs typeface="Times New Roman" charset="0"/>
                  </a:rPr>
                  <a:t>The overall heat transfer coefficient and rate of heat transfer for a system are used to maximize the operation efficiency of heat exchangers. </a:t>
                </a:r>
              </a:p>
              <a:p>
                <a:pPr marL="457200" indent="-457200" algn="l">
                  <a:buFont typeface="Arial" panose="020B0604020202020204" pitchFamily="34" charset="0"/>
                  <a:buChar char="•"/>
                </a:pPr>
                <a:r>
                  <a:rPr lang="en-US" sz="3600" b="0" dirty="0" smtClean="0">
                    <a:solidFill>
                      <a:schemeClr val="tx1"/>
                    </a:solidFill>
                    <a:latin typeface="Times New Roman" charset="0"/>
                    <a:ea typeface="Times New Roman" charset="0"/>
                    <a:cs typeface="Times New Roman" charset="0"/>
                  </a:rPr>
                  <a:t>In most settings a higher heat transfer coefficient is desired,.</a:t>
                </a:r>
                <a:endParaRPr lang="en-US" sz="3600" b="0" dirty="0">
                  <a:solidFill>
                    <a:schemeClr val="tx1"/>
                  </a:solidFill>
                  <a:latin typeface="Times New Roman" charset="0"/>
                  <a:ea typeface="Times New Roman" charset="0"/>
                  <a:cs typeface="Times New Roman" charset="0"/>
                </a:endParaRPr>
              </a:p>
              <a:p>
                <a:pPr algn="l"/>
                <a:r>
                  <a:rPr lang="en-US" sz="3600" b="0" dirty="0" smtClean="0">
                    <a:solidFill>
                      <a:schemeClr val="tx1"/>
                    </a:solidFill>
                    <a:latin typeface="Times New Roman" charset="0"/>
                    <a:ea typeface="Times New Roman" charset="0"/>
                    <a:cs typeface="Times New Roman" charset="0"/>
                  </a:rPr>
                  <a:t>The three type of heat exchangers in this study are tubular [1], shell-and-tube [2], and plate [3] heat exchangers, which are all shown in Figure 1 below.</a:t>
                </a:r>
                <a:endParaRPr lang="en-US" sz="3600" b="0" dirty="0">
                  <a:solidFill>
                    <a:schemeClr val="tx1"/>
                  </a:solidFill>
                  <a:latin typeface="Times New Roman" charset="0"/>
                  <a:ea typeface="Times New Roman" charset="0"/>
                  <a:cs typeface="Times New Roman" charset="0"/>
                </a:endParaRPr>
              </a:p>
            </p:txBody>
          </p:sp>
        </mc:Choice>
        <mc:Fallback>
          <p:sp>
            <p:nvSpPr>
              <p:cNvPr id="27" name="Rectangle 26"/>
              <p:cNvSpPr>
                <a:spLocks noRot="1" noChangeAspect="1" noMove="1" noResize="1" noEditPoints="1" noAdjustHandles="1" noChangeArrowheads="1" noChangeShapeType="1" noTextEdit="1"/>
              </p:cNvSpPr>
              <p:nvPr/>
            </p:nvSpPr>
            <p:spPr>
              <a:xfrm>
                <a:off x="677333" y="8323848"/>
                <a:ext cx="13562172" cy="11603176"/>
              </a:xfrm>
              <a:prstGeom prst="rect">
                <a:avLst/>
              </a:prstGeom>
              <a:blipFill rotWithShape="0">
                <a:blip r:embed="rId5"/>
                <a:stretch>
                  <a:fillRect l="-1348" t="-840" r="-1393" b="-945"/>
                </a:stretch>
              </a:blipFill>
            </p:spPr>
            <p:txBody>
              <a:bodyPr/>
              <a:lstStyle/>
              <a:p>
                <a:r>
                  <a:rPr lang="en-US">
                    <a:noFill/>
                  </a:rPr>
                  <a:t> </a:t>
                </a:r>
              </a:p>
            </p:txBody>
          </p:sp>
        </mc:Fallback>
      </mc:AlternateContent>
      <p:sp>
        <p:nvSpPr>
          <p:cNvPr id="44" name="Rectangle 43"/>
          <p:cNvSpPr/>
          <p:nvPr/>
        </p:nvSpPr>
        <p:spPr>
          <a:xfrm>
            <a:off x="677333" y="22837676"/>
            <a:ext cx="13562172" cy="1754326"/>
          </a:xfrm>
          <a:prstGeom prst="rect">
            <a:avLst/>
          </a:prstGeom>
        </p:spPr>
        <p:txBody>
          <a:bodyPr wrap="square">
            <a:spAutoFit/>
          </a:bodyPr>
          <a:lstStyle/>
          <a:p>
            <a:pPr algn="l"/>
            <a:endParaRPr lang="en-US" sz="3600" b="0" dirty="0">
              <a:solidFill>
                <a:schemeClr val="tx1"/>
              </a:solidFill>
              <a:latin typeface="Times New Roman" charset="0"/>
              <a:ea typeface="Times New Roman" charset="0"/>
              <a:cs typeface="Times New Roman" charset="0"/>
            </a:endParaRPr>
          </a:p>
          <a:p>
            <a:pPr marL="457200" indent="-457200" algn="l">
              <a:buFont typeface="Arial" panose="020B0604020202020204" pitchFamily="34" charset="0"/>
              <a:buChar char="•"/>
            </a:pPr>
            <a:r>
              <a:rPr lang="en-US" sz="3600" b="0" dirty="0" smtClean="0">
                <a:solidFill>
                  <a:schemeClr val="tx1"/>
                </a:solidFill>
                <a:latin typeface="Times New Roman" charset="0"/>
                <a:ea typeface="Times New Roman" charset="0"/>
                <a:cs typeface="Times New Roman" charset="0"/>
              </a:rPr>
              <a:t>This </a:t>
            </a:r>
            <a:r>
              <a:rPr lang="en-US" sz="3600" b="0" dirty="0">
                <a:solidFill>
                  <a:schemeClr val="tx1"/>
                </a:solidFill>
                <a:latin typeface="Times New Roman" charset="0"/>
                <a:ea typeface="Times New Roman" charset="0"/>
                <a:cs typeface="Times New Roman" charset="0"/>
              </a:rPr>
              <a:t>study investigated the effects of flow pattern and flow rate on the overall heat transfer coefficient for the three types of heat exchangers.</a:t>
            </a:r>
          </a:p>
        </p:txBody>
      </p:sp>
      <p:sp>
        <p:nvSpPr>
          <p:cNvPr id="50" name="Rectangle 49"/>
          <p:cNvSpPr/>
          <p:nvPr/>
        </p:nvSpPr>
        <p:spPr>
          <a:xfrm>
            <a:off x="29599467" y="16894076"/>
            <a:ext cx="13693018" cy="2308324"/>
          </a:xfrm>
          <a:prstGeom prst="rect">
            <a:avLst/>
          </a:prstGeom>
        </p:spPr>
        <p:txBody>
          <a:bodyPr wrap="square">
            <a:spAutoFit/>
          </a:bodyPr>
          <a:lstStyle/>
          <a:p>
            <a:pPr algn="l"/>
            <a:r>
              <a:rPr lang="en-US" sz="3600" b="0" dirty="0" smtClean="0">
                <a:solidFill>
                  <a:schemeClr val="tx1"/>
                </a:solidFill>
                <a:latin typeface="Times New Roman" charset="0"/>
                <a:ea typeface="Times New Roman" charset="0"/>
                <a:cs typeface="Times New Roman" charset="0"/>
              </a:rPr>
              <a:t>Based on the data collected in this study, conditions producing the highest U are:</a:t>
            </a:r>
          </a:p>
          <a:p>
            <a:pPr marL="571500" indent="-571500" algn="l">
              <a:buFont typeface="Arial" charset="0"/>
              <a:buChar char="•"/>
            </a:pPr>
            <a:r>
              <a:rPr lang="en-US" sz="3600" b="0" dirty="0" smtClean="0">
                <a:solidFill>
                  <a:schemeClr val="tx1"/>
                </a:solidFill>
                <a:latin typeface="Times New Roman" charset="0"/>
                <a:ea typeface="Times New Roman" charset="0"/>
                <a:cs typeface="Times New Roman" charset="0"/>
              </a:rPr>
              <a:t>Plate heat exchanger</a:t>
            </a:r>
          </a:p>
          <a:p>
            <a:pPr marL="571500" indent="-571500" algn="l">
              <a:buFont typeface="Arial" charset="0"/>
              <a:buChar char="•"/>
            </a:pPr>
            <a:r>
              <a:rPr lang="en-US" sz="3600" b="0" dirty="0" smtClean="0">
                <a:solidFill>
                  <a:schemeClr val="tx1"/>
                </a:solidFill>
                <a:latin typeface="Times New Roman" charset="0"/>
                <a:ea typeface="Times New Roman" charset="0"/>
                <a:cs typeface="Times New Roman" charset="0"/>
              </a:rPr>
              <a:t>Countercurrent conditions </a:t>
            </a:r>
            <a:endParaRPr lang="en-US" sz="3600" b="0" dirty="0">
              <a:solidFill>
                <a:schemeClr val="tx1"/>
              </a:solidFill>
              <a:latin typeface="Times New Roman" charset="0"/>
              <a:ea typeface="Times New Roman" charset="0"/>
              <a:cs typeface="Times New Roman" charset="0"/>
            </a:endParaRPr>
          </a:p>
        </p:txBody>
      </p:sp>
      <p:sp>
        <p:nvSpPr>
          <p:cNvPr id="25" name="Rectangle 24"/>
          <p:cNvSpPr/>
          <p:nvPr/>
        </p:nvSpPr>
        <p:spPr>
          <a:xfrm>
            <a:off x="15251010" y="12840831"/>
            <a:ext cx="13868400" cy="2246769"/>
          </a:xfrm>
          <a:prstGeom prst="rect">
            <a:avLst/>
          </a:prstGeom>
        </p:spPr>
        <p:txBody>
          <a:bodyPr wrap="square">
            <a:spAutoFit/>
          </a:bodyPr>
          <a:lstStyle/>
          <a:p>
            <a:pPr algn="l"/>
            <a:r>
              <a:rPr lang="en-US" sz="3600" b="0" dirty="0" smtClean="0">
                <a:solidFill>
                  <a:schemeClr val="tx1"/>
                </a:solidFill>
                <a:latin typeface="Times New Roman" charset="0"/>
                <a:ea typeface="Times New Roman" charset="0"/>
                <a:cs typeface="Times New Roman" charset="0"/>
              </a:rPr>
              <a:t>The overall heat transfer coefficient for each flow pattern and heat exchanger type are shown in Table 1. For all types tested, increasing flow rates increased the overall heat transfer coefficient of the system.</a:t>
            </a:r>
          </a:p>
          <a:p>
            <a:pPr algn="l"/>
            <a:endParaRPr lang="en-US" sz="3200" b="0" dirty="0">
              <a:solidFill>
                <a:schemeClr val="tx1"/>
              </a:solidFill>
              <a:latin typeface="Times New Roman" charset="0"/>
              <a:ea typeface="Times New Roman" charset="0"/>
              <a:cs typeface="Times New Roman" charset="0"/>
            </a:endParaRPr>
          </a:p>
        </p:txBody>
      </p:sp>
      <p:sp>
        <p:nvSpPr>
          <p:cNvPr id="4" name="TextBox 3"/>
          <p:cNvSpPr txBox="1"/>
          <p:nvPr/>
        </p:nvSpPr>
        <p:spPr>
          <a:xfrm>
            <a:off x="15045442" y="28097284"/>
            <a:ext cx="14097000" cy="1862048"/>
          </a:xfrm>
          <a:prstGeom prst="rect">
            <a:avLst/>
          </a:prstGeom>
          <a:noFill/>
        </p:spPr>
        <p:txBody>
          <a:bodyPr wrap="square" rtlCol="0">
            <a:spAutoFit/>
          </a:bodyPr>
          <a:lstStyle/>
          <a:p>
            <a:pPr algn="l"/>
            <a:r>
              <a:rPr lang="en-US" sz="3600" b="0" dirty="0" smtClean="0">
                <a:solidFill>
                  <a:schemeClr val="tx1"/>
                </a:solidFill>
                <a:latin typeface="Times New Roman" charset="0"/>
                <a:ea typeface="Times New Roman" charset="0"/>
                <a:cs typeface="Times New Roman" charset="0"/>
              </a:rPr>
              <a:t>Statistical analysis showed that flow type did not significantly effect U, and yielded regression models for each exchanger type.</a:t>
            </a:r>
            <a:endParaRPr lang="en-US" sz="3600" b="0" dirty="0">
              <a:solidFill>
                <a:schemeClr val="tx1"/>
              </a:solidFill>
              <a:latin typeface="Times New Roman" charset="0"/>
              <a:ea typeface="Times New Roman" charset="0"/>
              <a:cs typeface="Times New Roman" charset="0"/>
            </a:endParaRPr>
          </a:p>
          <a:p>
            <a:endParaRPr lang="en-US" dirty="0"/>
          </a:p>
        </p:txBody>
      </p:sp>
      <p:sp>
        <p:nvSpPr>
          <p:cNvPr id="6" name="TextBox 5"/>
          <p:cNvSpPr txBox="1"/>
          <p:nvPr/>
        </p:nvSpPr>
        <p:spPr>
          <a:xfrm>
            <a:off x="15251010" y="21412200"/>
            <a:ext cx="13868400" cy="3046988"/>
          </a:xfrm>
          <a:prstGeom prst="rect">
            <a:avLst/>
          </a:prstGeom>
          <a:noFill/>
        </p:spPr>
        <p:txBody>
          <a:bodyPr wrap="square" rtlCol="0">
            <a:spAutoFit/>
          </a:bodyPr>
          <a:lstStyle/>
          <a:p>
            <a:pPr algn="l"/>
            <a:r>
              <a:rPr lang="en-US" sz="3200" b="0" i="1" dirty="0" smtClean="0">
                <a:solidFill>
                  <a:schemeClr val="tx1"/>
                </a:solidFill>
                <a:latin typeface="Times New Roman" charset="0"/>
                <a:ea typeface="Times New Roman" charset="0"/>
                <a:cs typeface="Times New Roman" charset="0"/>
              </a:rPr>
              <a:t>Figure 3. Effect of hot and cold flow rates on the overall heat transfer coefficient, U. The exchanger types are represented by circles (plate), squares (tubular), and diamonds (shell-and-tube). Flow types are represented by dark (countercurrent) and light (co-current) shades. Blue represents varying hot flow rates at a constant cold flow rate, and red represents varying cold flow rates at a constant hot flow rate.</a:t>
            </a:r>
            <a:endParaRPr lang="en-US" sz="3200" b="0" i="1" dirty="0">
              <a:solidFill>
                <a:schemeClr val="tx1"/>
              </a:solidFill>
              <a:latin typeface="Times New Roman" charset="0"/>
              <a:ea typeface="Times New Roman" charset="0"/>
              <a:cs typeface="Times New Roman" charset="0"/>
            </a:endParaRPr>
          </a:p>
        </p:txBody>
      </p:sp>
      <p:grpSp>
        <p:nvGrpSpPr>
          <p:cNvPr id="24" name="Group 23"/>
          <p:cNvGrpSpPr/>
          <p:nvPr/>
        </p:nvGrpSpPr>
        <p:grpSpPr>
          <a:xfrm>
            <a:off x="16459200" y="14796497"/>
            <a:ext cx="10522669" cy="6463303"/>
            <a:chOff x="16505153" y="13242509"/>
            <a:chExt cx="10522669" cy="6463303"/>
          </a:xfrm>
        </p:grpSpPr>
        <p:sp>
          <p:nvSpPr>
            <p:cNvPr id="2" name="TextBox 1"/>
            <p:cNvSpPr txBox="1"/>
            <p:nvPr/>
          </p:nvSpPr>
          <p:spPr>
            <a:xfrm rot="16200000">
              <a:off x="15754466" y="16060223"/>
              <a:ext cx="2055371" cy="553998"/>
            </a:xfrm>
            <a:prstGeom prst="rect">
              <a:avLst/>
            </a:prstGeom>
            <a:noFill/>
          </p:spPr>
          <p:txBody>
            <a:bodyPr wrap="none" rtlCol="0">
              <a:spAutoFit/>
            </a:bodyPr>
            <a:lstStyle/>
            <a:p>
              <a:r>
                <a:rPr lang="hr-HR" sz="3000" b="0" dirty="0">
                  <a:solidFill>
                    <a:schemeClr val="tx1"/>
                  </a:solidFill>
                  <a:latin typeface="Times New Roman" charset="0"/>
                  <a:ea typeface="Times New Roman" charset="0"/>
                  <a:cs typeface="Times New Roman" charset="0"/>
                </a:rPr>
                <a:t>U (W/m</a:t>
              </a:r>
              <a:r>
                <a:rPr lang="hr-HR" sz="3000" b="0" baseline="30000" dirty="0">
                  <a:solidFill>
                    <a:schemeClr val="tx1"/>
                  </a:solidFill>
                  <a:latin typeface="Times New Roman" charset="0"/>
                  <a:ea typeface="Times New Roman" charset="0"/>
                  <a:cs typeface="Times New Roman" charset="0"/>
                </a:rPr>
                <a:t>2</a:t>
              </a:r>
              <a:r>
                <a:rPr lang="hr-HR" sz="3000" b="0" dirty="0">
                  <a:solidFill>
                    <a:schemeClr val="tx1"/>
                  </a:solidFill>
                  <a:latin typeface="Times New Roman" charset="0"/>
                  <a:ea typeface="Times New Roman" charset="0"/>
                  <a:cs typeface="Times New Roman" charset="0"/>
                </a:rPr>
                <a:t>K)</a:t>
              </a:r>
              <a:endParaRPr lang="en-US" sz="3000" b="0" dirty="0">
                <a:solidFill>
                  <a:schemeClr val="tx1"/>
                </a:solidFill>
                <a:latin typeface="Times New Roman" charset="0"/>
                <a:ea typeface="Times New Roman" charset="0"/>
                <a:cs typeface="Times New Roman" charset="0"/>
              </a:endParaRPr>
            </a:p>
          </p:txBody>
        </p:sp>
        <p:sp>
          <p:nvSpPr>
            <p:cNvPr id="5" name="TextBox 4"/>
            <p:cNvSpPr txBox="1"/>
            <p:nvPr/>
          </p:nvSpPr>
          <p:spPr>
            <a:xfrm>
              <a:off x="20659580" y="19151814"/>
              <a:ext cx="3073277" cy="553998"/>
            </a:xfrm>
            <a:prstGeom prst="rect">
              <a:avLst/>
            </a:prstGeom>
            <a:noFill/>
          </p:spPr>
          <p:txBody>
            <a:bodyPr wrap="none" rtlCol="0">
              <a:spAutoFit/>
            </a:bodyPr>
            <a:lstStyle/>
            <a:p>
              <a:r>
                <a:rPr lang="en-US" sz="3000" b="0" dirty="0" smtClean="0">
                  <a:solidFill>
                    <a:schemeClr val="tx1"/>
                  </a:solidFill>
                  <a:latin typeface="Times New Roman" charset="0"/>
                  <a:ea typeface="Times New Roman" charset="0"/>
                  <a:cs typeface="Times New Roman" charset="0"/>
                </a:rPr>
                <a:t>Flow Rate (L/min)</a:t>
              </a:r>
              <a:endParaRPr lang="en-US" sz="3000" b="0" dirty="0">
                <a:solidFill>
                  <a:schemeClr val="tx1"/>
                </a:solidFill>
                <a:latin typeface="Times New Roman" charset="0"/>
                <a:ea typeface="Times New Roman" charset="0"/>
                <a:cs typeface="Times New Roman" charset="0"/>
              </a:endParaRPr>
            </a:p>
          </p:txBody>
        </p:sp>
        <p:graphicFrame>
          <p:nvGraphicFramePr>
            <p:cNvPr id="32" name="Chart 31"/>
            <p:cNvGraphicFramePr>
              <a:graphicFrameLocks/>
            </p:cNvGraphicFramePr>
            <p:nvPr>
              <p:extLst>
                <p:ext uri="{D42A27DB-BD31-4B8C-83A1-F6EECF244321}">
                  <p14:modId xmlns:p14="http://schemas.microsoft.com/office/powerpoint/2010/main" val="376036479"/>
                </p:ext>
              </p:extLst>
            </p:nvPr>
          </p:nvGraphicFramePr>
          <p:xfrm>
            <a:off x="16903056" y="13242509"/>
            <a:ext cx="10124766" cy="6189428"/>
          </p:xfrm>
          <a:graphic>
            <a:graphicData uri="http://schemas.openxmlformats.org/drawingml/2006/chart">
              <c:chart xmlns:c="http://schemas.openxmlformats.org/drawingml/2006/chart" xmlns:r="http://schemas.openxmlformats.org/officeDocument/2006/relationships" r:id="rId6"/>
            </a:graphicData>
          </a:graphic>
        </p:graphicFrame>
      </p:grpSp>
      <p:graphicFrame>
        <p:nvGraphicFramePr>
          <p:cNvPr id="7" name="Table 6"/>
          <p:cNvGraphicFramePr>
            <a:graphicFrameLocks noGrp="1"/>
          </p:cNvGraphicFramePr>
          <p:nvPr>
            <p:extLst>
              <p:ext uri="{D42A27DB-BD31-4B8C-83A1-F6EECF244321}">
                <p14:modId xmlns:p14="http://schemas.microsoft.com/office/powerpoint/2010/main" val="2047488311"/>
              </p:ext>
            </p:extLst>
          </p:nvPr>
        </p:nvGraphicFramePr>
        <p:xfrm>
          <a:off x="15784410" y="29523351"/>
          <a:ext cx="12483722" cy="2501900"/>
        </p:xfrm>
        <a:graphic>
          <a:graphicData uri="http://schemas.openxmlformats.org/drawingml/2006/table">
            <a:tbl>
              <a:tblPr/>
              <a:tblGrid>
                <a:gridCol w="4753921"/>
                <a:gridCol w="3961179"/>
                <a:gridCol w="3768622"/>
              </a:tblGrid>
              <a:tr h="494885">
                <a:tc gridSpan="3">
                  <a:txBody>
                    <a:bodyPr/>
                    <a:lstStyle/>
                    <a:p>
                      <a:pPr algn="l" fontAlgn="ctr"/>
                      <a:r>
                        <a:rPr lang="en-US" sz="3200" b="1" i="0" u="none" strike="noStrike" dirty="0">
                          <a:solidFill>
                            <a:srgbClr val="000000"/>
                          </a:solidFill>
                          <a:effectLst/>
                          <a:latin typeface="Times New Roman" charset="0"/>
                        </a:rPr>
                        <a:t>Table </a:t>
                      </a:r>
                      <a:r>
                        <a:rPr lang="en-US" sz="3200" b="1" i="0" u="none" strike="noStrike" dirty="0" smtClean="0">
                          <a:solidFill>
                            <a:srgbClr val="000000"/>
                          </a:solidFill>
                          <a:effectLst/>
                          <a:latin typeface="Times New Roman" charset="0"/>
                        </a:rPr>
                        <a:t>2. </a:t>
                      </a:r>
                      <a:r>
                        <a:rPr lang="en-US" sz="3200" b="1" i="0" u="none" strike="noStrike" dirty="0">
                          <a:solidFill>
                            <a:srgbClr val="000000"/>
                          </a:solidFill>
                          <a:effectLst/>
                          <a:latin typeface="Times New Roman" charset="0"/>
                        </a:rPr>
                        <a:t>Regression model coefficients.</a:t>
                      </a: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445425">
                <a:tc>
                  <a:txBody>
                    <a:bodyPr/>
                    <a:lstStyle/>
                    <a:p>
                      <a:pPr algn="ctr" fontAlgn="ctr"/>
                      <a:r>
                        <a:rPr lang="en-US" sz="3200" b="0" i="1" u="none" strike="noStrike">
                          <a:solidFill>
                            <a:srgbClr val="000000"/>
                          </a:solidFill>
                          <a:effectLst/>
                          <a:latin typeface="Times New Roman" charset="0"/>
                        </a:rPr>
                        <a:t>Heat Exchanger Type</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3200" b="0" i="1" u="none" strike="noStrike">
                          <a:solidFill>
                            <a:srgbClr val="000000"/>
                          </a:solidFill>
                          <a:effectLst/>
                          <a:latin typeface="Times New Roman" charset="0"/>
                        </a:rPr>
                        <a:t>Cold</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3200" b="0" i="1" u="none" strike="noStrike">
                          <a:solidFill>
                            <a:srgbClr val="000000"/>
                          </a:solidFill>
                          <a:effectLst/>
                          <a:latin typeface="Times New Roman" charset="0"/>
                        </a:rPr>
                        <a:t>Hot</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420679">
                <a:tc>
                  <a:txBody>
                    <a:bodyPr/>
                    <a:lstStyle/>
                    <a:p>
                      <a:pPr algn="ctr" fontAlgn="ctr"/>
                      <a:r>
                        <a:rPr lang="en-US" sz="3200" b="0" i="0" u="none" strike="noStrike" dirty="0">
                          <a:solidFill>
                            <a:srgbClr val="000000"/>
                          </a:solidFill>
                          <a:effectLst/>
                          <a:latin typeface="Times New Roman" charset="0"/>
                        </a:rPr>
                        <a:t>Plate</a:t>
                      </a: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c>
                  <a:txBody>
                    <a:bodyPr/>
                    <a:lstStyle/>
                    <a:p>
                      <a:pPr algn="ctr" fontAlgn="ctr"/>
                      <a:r>
                        <a:rPr lang="is-IS" sz="3200" b="0" i="0" u="none" strike="noStrike" dirty="0" smtClean="0">
                          <a:solidFill>
                            <a:srgbClr val="000000"/>
                          </a:solidFill>
                          <a:effectLst/>
                          <a:latin typeface="Times New Roman" charset="0"/>
                        </a:rPr>
                        <a:t>1366.3</a:t>
                      </a:r>
                      <a:endParaRPr lang="is-IS" sz="3200" b="0" i="0" u="none" strike="noStrike" dirty="0">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c>
                  <a:txBody>
                    <a:bodyPr/>
                    <a:lstStyle/>
                    <a:p>
                      <a:pPr algn="ctr" fontAlgn="ctr"/>
                      <a:r>
                        <a:rPr lang="is-IS" sz="3200" b="0" i="0" u="none" strike="noStrike" dirty="0" smtClean="0">
                          <a:solidFill>
                            <a:srgbClr val="000000"/>
                          </a:solidFill>
                          <a:effectLst/>
                          <a:latin typeface="Times New Roman" charset="0"/>
                        </a:rPr>
                        <a:t>1568.0</a:t>
                      </a:r>
                      <a:endParaRPr lang="is-IS" sz="3200" b="0" i="0" u="none" strike="noStrike" dirty="0">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r>
              <a:tr h="395933">
                <a:tc>
                  <a:txBody>
                    <a:bodyPr/>
                    <a:lstStyle/>
                    <a:p>
                      <a:pPr algn="ctr" fontAlgn="ctr"/>
                      <a:r>
                        <a:rPr lang="en-US" sz="3200" b="0" i="0" u="none" strike="noStrike" dirty="0">
                          <a:solidFill>
                            <a:srgbClr val="000000"/>
                          </a:solidFill>
                          <a:effectLst/>
                          <a:latin typeface="Times New Roman" charset="0"/>
                        </a:rPr>
                        <a:t>Tube</a:t>
                      </a:r>
                    </a:p>
                  </a:txBody>
                  <a:tcPr marL="12700" marR="12700" marT="12700" marB="0" anchor="ctr">
                    <a:lnL>
                      <a:noFill/>
                    </a:lnL>
                    <a:lnR>
                      <a:noFill/>
                    </a:lnR>
                    <a:lnT>
                      <a:noFill/>
                    </a:lnT>
                    <a:lnB>
                      <a:noFill/>
                    </a:lnB>
                  </a:tcPr>
                </a:tc>
                <a:tc>
                  <a:txBody>
                    <a:bodyPr/>
                    <a:lstStyle/>
                    <a:p>
                      <a:pPr algn="ctr" fontAlgn="ctr"/>
                      <a:r>
                        <a:rPr lang="hr-HR" sz="3200" b="0" i="0" u="none" strike="noStrike" dirty="0" smtClean="0">
                          <a:solidFill>
                            <a:srgbClr val="000000"/>
                          </a:solidFill>
                          <a:effectLst/>
                          <a:latin typeface="Times New Roman" charset="0"/>
                        </a:rPr>
                        <a:t>568.9</a:t>
                      </a:r>
                      <a:endParaRPr lang="hr-HR" sz="3200" b="0" i="0" u="none" strike="noStrike" dirty="0">
                        <a:solidFill>
                          <a:srgbClr val="000000"/>
                        </a:solidFill>
                        <a:effectLst/>
                        <a:latin typeface="Times New Roman" charset="0"/>
                      </a:endParaRPr>
                    </a:p>
                  </a:txBody>
                  <a:tcPr marL="12700" marR="12700" marT="12700" marB="0" anchor="ctr">
                    <a:lnL>
                      <a:noFill/>
                    </a:lnL>
                    <a:lnR>
                      <a:noFill/>
                    </a:lnR>
                    <a:lnT>
                      <a:noFill/>
                    </a:lnT>
                    <a:lnB>
                      <a:noFill/>
                    </a:lnB>
                  </a:tcPr>
                </a:tc>
                <a:tc>
                  <a:txBody>
                    <a:bodyPr/>
                    <a:lstStyle/>
                    <a:p>
                      <a:pPr algn="ctr" fontAlgn="ctr"/>
                      <a:r>
                        <a:rPr lang="hr-HR" sz="3200" b="0" i="0" u="none" strike="noStrike" dirty="0" smtClean="0">
                          <a:solidFill>
                            <a:srgbClr val="000000"/>
                          </a:solidFill>
                          <a:effectLst/>
                          <a:latin typeface="Times New Roman" charset="0"/>
                        </a:rPr>
                        <a:t>233.5</a:t>
                      </a:r>
                      <a:endParaRPr lang="hr-HR" sz="3200" b="0" i="0" u="none" strike="noStrike" dirty="0">
                        <a:solidFill>
                          <a:srgbClr val="000000"/>
                        </a:solidFill>
                        <a:effectLst/>
                        <a:latin typeface="Times New Roman" charset="0"/>
                      </a:endParaRPr>
                    </a:p>
                  </a:txBody>
                  <a:tcPr marL="12700" marR="12700" marT="12700" marB="0" anchor="ctr">
                    <a:lnL>
                      <a:noFill/>
                    </a:lnL>
                    <a:lnR>
                      <a:noFill/>
                    </a:lnR>
                    <a:lnT>
                      <a:noFill/>
                    </a:lnT>
                    <a:lnB>
                      <a:noFill/>
                    </a:lnB>
                  </a:tcPr>
                </a:tc>
              </a:tr>
              <a:tr h="420679">
                <a:tc>
                  <a:txBody>
                    <a:bodyPr/>
                    <a:lstStyle/>
                    <a:p>
                      <a:pPr algn="ctr" fontAlgn="ctr"/>
                      <a:r>
                        <a:rPr lang="en-US" sz="3200" b="0" i="0" u="none" strike="noStrike">
                          <a:solidFill>
                            <a:srgbClr val="000000"/>
                          </a:solidFill>
                          <a:effectLst/>
                          <a:latin typeface="Times New Roman" charset="0"/>
                        </a:rPr>
                        <a:t>Shell</a:t>
                      </a: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a:txBody>
                    <a:bodyPr/>
                    <a:lstStyle/>
                    <a:p>
                      <a:pPr algn="ctr" fontAlgn="ctr"/>
                      <a:r>
                        <a:rPr lang="is-IS" sz="3200" b="0" i="0" u="none" strike="noStrike" dirty="0" smtClean="0">
                          <a:solidFill>
                            <a:srgbClr val="000000"/>
                          </a:solidFill>
                          <a:effectLst/>
                          <a:latin typeface="Times New Roman" charset="0"/>
                        </a:rPr>
                        <a:t>286.6</a:t>
                      </a:r>
                      <a:endParaRPr lang="is-IS" sz="3200" b="0" i="0" u="none" strike="noStrike" dirty="0">
                        <a:solidFill>
                          <a:srgbClr val="000000"/>
                        </a:solidFill>
                        <a:effectLst/>
                        <a:latin typeface="Times New Roman" charset="0"/>
                      </a:endParaRP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a:txBody>
                    <a:bodyPr/>
                    <a:lstStyle/>
                    <a:p>
                      <a:pPr algn="ctr" fontAlgn="ctr"/>
                      <a:r>
                        <a:rPr lang="is-IS" sz="3200" b="0" i="0" u="none" strike="noStrike" dirty="0" smtClean="0">
                          <a:solidFill>
                            <a:srgbClr val="000000"/>
                          </a:solidFill>
                          <a:effectLst/>
                          <a:latin typeface="Times New Roman" charset="0"/>
                        </a:rPr>
                        <a:t>303.8</a:t>
                      </a:r>
                      <a:endParaRPr lang="is-IS" sz="3200" b="0" i="0" u="none" strike="noStrike" dirty="0">
                        <a:solidFill>
                          <a:srgbClr val="000000"/>
                        </a:solidFill>
                        <a:effectLst/>
                        <a:latin typeface="Times New Roman" charset="0"/>
                      </a:endParaRP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r>
            </a:tbl>
          </a:graphicData>
        </a:graphic>
      </p:graphicFrame>
      <p:pic>
        <p:nvPicPr>
          <p:cNvPr id="8" name="Picture 7"/>
          <p:cNvPicPr>
            <a:picLocks noChangeAspect="1"/>
          </p:cNvPicPr>
          <p:nvPr/>
        </p:nvPicPr>
        <p:blipFill>
          <a:blip r:embed="rId7"/>
          <a:stretch>
            <a:fillRect/>
          </a:stretch>
        </p:blipFill>
        <p:spPr>
          <a:xfrm>
            <a:off x="16459199" y="6004339"/>
            <a:ext cx="7104383" cy="2926521"/>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724535687"/>
              </p:ext>
            </p:extLst>
          </p:nvPr>
        </p:nvGraphicFramePr>
        <p:xfrm>
          <a:off x="32084490" y="21220129"/>
          <a:ext cx="9101551" cy="1501140"/>
        </p:xfrm>
        <a:graphic>
          <a:graphicData uri="http://schemas.openxmlformats.org/drawingml/2006/table">
            <a:tbl>
              <a:tblPr/>
              <a:tblGrid>
                <a:gridCol w="3116970"/>
                <a:gridCol w="2778556"/>
                <a:gridCol w="3206025"/>
              </a:tblGrid>
              <a:tr h="215900">
                <a:tc gridSpan="3">
                  <a:txBody>
                    <a:bodyPr/>
                    <a:lstStyle/>
                    <a:p>
                      <a:pPr algn="l" fontAlgn="ctr"/>
                      <a:r>
                        <a:rPr lang="en-US" sz="3200" b="1" i="0" u="none" strike="noStrike" dirty="0">
                          <a:solidFill>
                            <a:srgbClr val="000000"/>
                          </a:solidFill>
                          <a:effectLst/>
                          <a:latin typeface="Times New Roman" charset="0"/>
                        </a:rPr>
                        <a:t>Table 3. Design Problem Data</a:t>
                      </a: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54000">
                <a:tc>
                  <a:txBody>
                    <a:bodyPr/>
                    <a:lstStyle/>
                    <a:p>
                      <a:pPr algn="ctr" fontAlgn="ctr"/>
                      <a:r>
                        <a:rPr lang="en-US" sz="3200" b="0" i="0" u="none" strike="noStrike" dirty="0" err="1" smtClean="0">
                          <a:solidFill>
                            <a:srgbClr val="000000"/>
                          </a:solidFill>
                          <a:effectLst/>
                          <a:latin typeface="Times New Roman" charset="0"/>
                        </a:rPr>
                        <a:t>N</a:t>
                      </a:r>
                      <a:r>
                        <a:rPr lang="en-US" sz="3200" b="0" i="0" u="none" strike="noStrike" baseline="-25000" dirty="0" err="1" smtClean="0">
                          <a:solidFill>
                            <a:srgbClr val="000000"/>
                          </a:solidFill>
                          <a:effectLst/>
                          <a:latin typeface="Times New Roman" charset="0"/>
                        </a:rPr>
                        <a:t>Re</a:t>
                      </a:r>
                      <a:endParaRPr lang="en-US" sz="3200" b="0" i="0" u="none" strike="noStrike" dirty="0">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3200" b="0" i="0" u="none" strike="noStrike" dirty="0">
                          <a:solidFill>
                            <a:srgbClr val="000000"/>
                          </a:solidFill>
                          <a:effectLst/>
                          <a:latin typeface="Times New Roman" charset="0"/>
                        </a:rPr>
                        <a:t>Diameter (m)</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pt-BR" sz="3200" b="0" i="0" u="none" strike="noStrike" dirty="0">
                          <a:solidFill>
                            <a:srgbClr val="000000"/>
                          </a:solidFill>
                          <a:effectLst/>
                          <a:latin typeface="Times New Roman" charset="0"/>
                        </a:rPr>
                        <a:t>A</a:t>
                      </a:r>
                      <a:r>
                        <a:rPr lang="pt-BR" sz="3200" b="0" i="0" u="none" strike="noStrike" baseline="-25000" dirty="0">
                          <a:solidFill>
                            <a:srgbClr val="000000"/>
                          </a:solidFill>
                          <a:effectLst/>
                          <a:latin typeface="Times New Roman" charset="0"/>
                        </a:rPr>
                        <a:t>s </a:t>
                      </a:r>
                      <a:r>
                        <a:rPr lang="pt-BR" sz="3200" b="0" i="0" u="none" strike="noStrike" dirty="0">
                          <a:solidFill>
                            <a:srgbClr val="000000"/>
                          </a:solidFill>
                          <a:effectLst/>
                          <a:latin typeface="Times New Roman" charset="0"/>
                        </a:rPr>
                        <a:t>(</a:t>
                      </a:r>
                      <a:r>
                        <a:rPr lang="pt-BR" sz="3200" b="0" i="0" u="none" strike="noStrike" dirty="0" smtClean="0">
                          <a:solidFill>
                            <a:srgbClr val="000000"/>
                          </a:solidFill>
                          <a:effectLst/>
                          <a:latin typeface="Times New Roman" charset="0"/>
                        </a:rPr>
                        <a:t>m</a:t>
                      </a:r>
                      <a:r>
                        <a:rPr lang="pt-BR" sz="3200" b="0" i="0" u="none" strike="noStrike" baseline="30000" dirty="0" smtClean="0">
                          <a:solidFill>
                            <a:srgbClr val="000000"/>
                          </a:solidFill>
                          <a:effectLst/>
                          <a:latin typeface="Times New Roman" charset="0"/>
                        </a:rPr>
                        <a:t>2</a:t>
                      </a:r>
                      <a:r>
                        <a:rPr lang="pt-BR" sz="3200" b="0" i="0" u="none" strike="noStrike" dirty="0" smtClean="0">
                          <a:solidFill>
                            <a:srgbClr val="000000"/>
                          </a:solidFill>
                          <a:effectLst/>
                          <a:latin typeface="Times New Roman" charset="0"/>
                        </a:rPr>
                        <a:t>)</a:t>
                      </a:r>
                      <a:endParaRPr lang="pt-BR" sz="3200" b="0" i="0" u="none" strike="noStrike" dirty="0">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28600">
                <a:tc>
                  <a:txBody>
                    <a:bodyPr/>
                    <a:lstStyle/>
                    <a:p>
                      <a:pPr algn="ctr" fontAlgn="ctr"/>
                      <a:r>
                        <a:rPr lang="hr-HR" sz="3200" b="0" i="0" u="none" strike="noStrike" dirty="0">
                          <a:solidFill>
                            <a:srgbClr val="000000"/>
                          </a:solidFill>
                          <a:effectLst/>
                          <a:latin typeface="Times New Roman" charset="0"/>
                        </a:rPr>
                        <a:t>983.18</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nb-NO" sz="3200" b="0" i="0" u="none" strike="noStrike" dirty="0">
                          <a:solidFill>
                            <a:srgbClr val="000000"/>
                          </a:solidFill>
                          <a:effectLst/>
                          <a:latin typeface="Times New Roman" charset="0"/>
                        </a:rPr>
                        <a:t>0.54</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nb-NO" sz="3200" b="0" i="0" u="none" strike="noStrike" dirty="0">
                          <a:solidFill>
                            <a:srgbClr val="000000"/>
                          </a:solidFill>
                          <a:effectLst/>
                          <a:latin typeface="Times New Roman" charset="0"/>
                        </a:rPr>
                        <a:t>7.20</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mc:AlternateContent xmlns:mc="http://schemas.openxmlformats.org/markup-compatibility/2006">
        <mc:Choice xmlns:a14="http://schemas.microsoft.com/office/drawing/2010/main" Requires="a14">
          <p:sp>
            <p:nvSpPr>
              <p:cNvPr id="38" name="Rectangle 37"/>
              <p:cNvSpPr/>
              <p:nvPr/>
            </p:nvSpPr>
            <p:spPr>
              <a:xfrm>
                <a:off x="29599465" y="22335292"/>
                <a:ext cx="13693020" cy="3180807"/>
              </a:xfrm>
              <a:prstGeom prst="rect">
                <a:avLst/>
              </a:prstGeom>
            </p:spPr>
            <p:txBody>
              <a:bodyPr wrap="square">
                <a:spAutoFit/>
              </a:bodyPr>
              <a:lstStyle/>
              <a:p>
                <a:pPr algn="l"/>
                <a:endParaRPr lang="en-US" sz="3600" b="0" dirty="0">
                  <a:solidFill>
                    <a:schemeClr val="tx1"/>
                  </a:solidFill>
                  <a:latin typeface="Times New Roman" charset="0"/>
                  <a:ea typeface="Times New Roman" charset="0"/>
                  <a:cs typeface="Times New Roman" charset="0"/>
                </a:endParaRPr>
              </a:p>
              <a:p>
                <a:pPr algn="r"/>
                <a14:m>
                  <m:oMath xmlns:m="http://schemas.openxmlformats.org/officeDocument/2006/math">
                    <m:sSub>
                      <m:sSubPr>
                        <m:ctrlPr>
                          <a:rPr lang="en-US" sz="3600" i="1">
                            <a:solidFill>
                              <a:schemeClr val="tx1"/>
                            </a:solidFill>
                            <a:latin typeface="Cambria Math" charset="0"/>
                            <a:ea typeface="Cambria" charset="0"/>
                            <a:cs typeface="Cambria" charset="0"/>
                          </a:rPr>
                        </m:ctrlPr>
                      </m:sSubPr>
                      <m:e>
                        <m:r>
                          <a:rPr lang="en-US" sz="3600" i="1">
                            <a:solidFill>
                              <a:schemeClr val="tx1"/>
                            </a:solidFill>
                            <a:latin typeface="Cambria Math" charset="0"/>
                            <a:ea typeface="Cambria" charset="0"/>
                            <a:cs typeface="Cambria" charset="0"/>
                          </a:rPr>
                          <m:t>𝑁</m:t>
                        </m:r>
                      </m:e>
                      <m:sub>
                        <m:r>
                          <a:rPr lang="en-US" sz="3600" i="1">
                            <a:solidFill>
                              <a:schemeClr val="tx1"/>
                            </a:solidFill>
                            <a:latin typeface="Cambria Math" charset="0"/>
                            <a:ea typeface="Cambria" charset="0"/>
                            <a:cs typeface="Cambria" charset="0"/>
                          </a:rPr>
                          <m:t>𝑅𝑒</m:t>
                        </m:r>
                      </m:sub>
                    </m:sSub>
                    <m:r>
                      <a:rPr lang="en-US" sz="3600">
                        <a:solidFill>
                          <a:schemeClr val="tx1"/>
                        </a:solidFill>
                        <a:latin typeface="Cambria Math" charset="0"/>
                        <a:ea typeface="Cambria" charset="0"/>
                        <a:cs typeface="Cambria" charset="0"/>
                      </a:rPr>
                      <m:t>,</m:t>
                    </m:r>
                    <m:r>
                      <a:rPr lang="en-US" sz="3600" i="1">
                        <a:solidFill>
                          <a:schemeClr val="tx1"/>
                        </a:solidFill>
                        <a:latin typeface="Cambria Math" charset="0"/>
                        <a:ea typeface="Cambria" charset="0"/>
                        <a:cs typeface="Cambria" charset="0"/>
                      </a:rPr>
                      <m:t>𝑙𝑎𝑏</m:t>
                    </m:r>
                    <m:r>
                      <a:rPr lang="en-US" sz="3600">
                        <a:solidFill>
                          <a:schemeClr val="tx1"/>
                        </a:solidFill>
                        <a:latin typeface="Cambria Math" charset="0"/>
                        <a:ea typeface="Cambria" charset="0"/>
                        <a:cs typeface="Cambria" charset="0"/>
                      </a:rPr>
                      <m:t>=</m:t>
                    </m:r>
                    <m:sSub>
                      <m:sSubPr>
                        <m:ctrlPr>
                          <a:rPr lang="en-US" sz="3600" i="1">
                            <a:solidFill>
                              <a:schemeClr val="tx1"/>
                            </a:solidFill>
                            <a:latin typeface="Cambria Math" charset="0"/>
                            <a:ea typeface="Cambria" charset="0"/>
                            <a:cs typeface="Cambria" charset="0"/>
                          </a:rPr>
                        </m:ctrlPr>
                      </m:sSubPr>
                      <m:e>
                        <m:r>
                          <a:rPr lang="en-US" sz="3600" i="1">
                            <a:solidFill>
                              <a:schemeClr val="tx1"/>
                            </a:solidFill>
                            <a:latin typeface="Cambria Math" charset="0"/>
                            <a:ea typeface="Cambria" charset="0"/>
                            <a:cs typeface="Cambria" charset="0"/>
                          </a:rPr>
                          <m:t>𝑁</m:t>
                        </m:r>
                      </m:e>
                      <m:sub>
                        <m:r>
                          <a:rPr lang="en-US" sz="3600" i="1">
                            <a:solidFill>
                              <a:schemeClr val="tx1"/>
                            </a:solidFill>
                            <a:latin typeface="Cambria Math" charset="0"/>
                            <a:ea typeface="Cambria" charset="0"/>
                            <a:cs typeface="Cambria" charset="0"/>
                          </a:rPr>
                          <m:t>𝑅𝑒</m:t>
                        </m:r>
                        <m:r>
                          <a:rPr lang="en-US" sz="3600">
                            <a:solidFill>
                              <a:schemeClr val="tx1"/>
                            </a:solidFill>
                            <a:latin typeface="Cambria Math" charset="0"/>
                            <a:ea typeface="Cambria" charset="0"/>
                            <a:cs typeface="Cambria" charset="0"/>
                          </a:rPr>
                          <m:t>,</m:t>
                        </m:r>
                      </m:sub>
                    </m:sSub>
                    <m:r>
                      <a:rPr lang="en-US" sz="3600" i="1">
                        <a:solidFill>
                          <a:schemeClr val="tx1"/>
                        </a:solidFill>
                        <a:latin typeface="Cambria Math" charset="0"/>
                        <a:ea typeface="Cambria" charset="0"/>
                        <a:cs typeface="Cambria" charset="0"/>
                      </a:rPr>
                      <m:t>𝑠𝑐𝑎𝑙𝑒</m:t>
                    </m:r>
                    <m:r>
                      <a:rPr lang="en-US" sz="3600">
                        <a:solidFill>
                          <a:schemeClr val="tx1"/>
                        </a:solidFill>
                        <a:latin typeface="Cambria Math" charset="0"/>
                        <a:ea typeface="Cambria" charset="0"/>
                        <a:cs typeface="Cambria" charset="0"/>
                      </a:rPr>
                      <m:t>=</m:t>
                    </m:r>
                    <m:f>
                      <m:fPr>
                        <m:ctrlPr>
                          <a:rPr lang="en-US" sz="3600" i="1">
                            <a:solidFill>
                              <a:schemeClr val="tx1"/>
                            </a:solidFill>
                            <a:latin typeface="Cambria Math" charset="0"/>
                            <a:ea typeface="Cambria" charset="0"/>
                            <a:cs typeface="Cambria" charset="0"/>
                          </a:rPr>
                        </m:ctrlPr>
                      </m:fPr>
                      <m:num>
                        <m:r>
                          <a:rPr lang="en-US" sz="3600">
                            <a:solidFill>
                              <a:schemeClr val="tx1"/>
                            </a:solidFill>
                            <a:latin typeface="Cambria Math" charset="0"/>
                            <a:ea typeface="Cambria" charset="0"/>
                            <a:cs typeface="Cambria" charset="0"/>
                          </a:rPr>
                          <m:t>4</m:t>
                        </m:r>
                        <m:acc>
                          <m:accPr>
                            <m:chr m:val="̇"/>
                            <m:ctrlPr>
                              <a:rPr lang="en-US" sz="3600" i="1">
                                <a:solidFill>
                                  <a:schemeClr val="tx1"/>
                                </a:solidFill>
                                <a:latin typeface="Cambria Math" charset="0"/>
                                <a:ea typeface="Cambria" charset="0"/>
                                <a:cs typeface="Cambria" charset="0"/>
                              </a:rPr>
                            </m:ctrlPr>
                          </m:accPr>
                          <m:e>
                            <m:r>
                              <a:rPr lang="en-US" sz="3600" i="1">
                                <a:solidFill>
                                  <a:schemeClr val="tx1"/>
                                </a:solidFill>
                                <a:latin typeface="Cambria Math" charset="0"/>
                                <a:ea typeface="Cambria" charset="0"/>
                                <a:cs typeface="Cambria" charset="0"/>
                              </a:rPr>
                              <m:t>𝑚</m:t>
                            </m:r>
                          </m:e>
                        </m:acc>
                      </m:num>
                      <m:den>
                        <m:r>
                          <a:rPr lang="en-US" sz="3600" i="1">
                            <a:solidFill>
                              <a:schemeClr val="tx1"/>
                            </a:solidFill>
                            <a:latin typeface="Cambria Math" charset="0"/>
                            <a:ea typeface="Cambria" charset="0"/>
                            <a:cs typeface="Cambria" charset="0"/>
                          </a:rPr>
                          <m:t>𝜋</m:t>
                        </m:r>
                        <m:r>
                          <a:rPr lang="en-US" sz="3600" i="1">
                            <a:solidFill>
                              <a:schemeClr val="tx1"/>
                            </a:solidFill>
                            <a:latin typeface="Cambria Math" charset="0"/>
                            <a:ea typeface="Cambria" charset="0"/>
                            <a:cs typeface="Cambria" charset="0"/>
                          </a:rPr>
                          <m:t>𝐷</m:t>
                        </m:r>
                        <m:r>
                          <a:rPr lang="en-US" sz="3600" i="1">
                            <a:solidFill>
                              <a:schemeClr val="tx1"/>
                            </a:solidFill>
                            <a:latin typeface="Cambria Math" charset="0"/>
                            <a:ea typeface="Cambria" charset="0"/>
                            <a:cs typeface="Cambria" charset="0"/>
                          </a:rPr>
                          <m:t>𝜇</m:t>
                        </m:r>
                      </m:den>
                    </m:f>
                  </m:oMath>
                </a14:m>
                <a:r>
                  <a:rPr lang="en-US" sz="3600" b="0" dirty="0" smtClean="0">
                    <a:solidFill>
                      <a:schemeClr val="tx1"/>
                    </a:solidFill>
                    <a:latin typeface="Cambria" charset="0"/>
                    <a:ea typeface="Cambria" charset="0"/>
                    <a:cs typeface="Cambria" charset="0"/>
                  </a:rPr>
                  <a:t>				(3)</a:t>
                </a:r>
                <a:endParaRPr lang="en-US" sz="3600" b="0" dirty="0" smtClean="0">
                  <a:solidFill>
                    <a:schemeClr val="tx1"/>
                  </a:solidFill>
                  <a:latin typeface="Times New Roman" charset="0"/>
                  <a:ea typeface="Times New Roman" charset="0"/>
                  <a:cs typeface="Times New Roman" charset="0"/>
                </a:endParaRPr>
              </a:p>
              <a:p>
                <a:pPr algn="l"/>
                <a:r>
                  <a:rPr lang="en-US" sz="3600" b="0" dirty="0" smtClean="0">
                    <a:solidFill>
                      <a:schemeClr val="tx1"/>
                    </a:solidFill>
                    <a:latin typeface="Times New Roman" charset="0"/>
                    <a:ea typeface="Times New Roman" charset="0"/>
                    <a:cs typeface="Times New Roman" charset="0"/>
                  </a:rPr>
                  <a:t>A </a:t>
                </a:r>
                <a:r>
                  <a:rPr lang="en-US" sz="3600" b="0" dirty="0">
                    <a:solidFill>
                      <a:schemeClr val="tx1"/>
                    </a:solidFill>
                    <a:latin typeface="Times New Roman" charset="0"/>
                    <a:ea typeface="Times New Roman" charset="0"/>
                    <a:cs typeface="Times New Roman" charset="0"/>
                  </a:rPr>
                  <a:t>plate heat exchanger with </a:t>
                </a:r>
                <a:r>
                  <a:rPr lang="en-US" sz="3600" b="0" dirty="0" smtClean="0">
                    <a:solidFill>
                      <a:schemeClr val="tx1"/>
                    </a:solidFill>
                    <a:latin typeface="Times New Roman" charset="0"/>
                    <a:ea typeface="Times New Roman" charset="0"/>
                    <a:cs typeface="Times New Roman" charset="0"/>
                  </a:rPr>
                  <a:t>countercurrent </a:t>
                </a:r>
                <a:r>
                  <a:rPr lang="en-US" sz="3600" b="0" dirty="0">
                    <a:solidFill>
                      <a:schemeClr val="tx1"/>
                    </a:solidFill>
                    <a:latin typeface="Times New Roman" charset="0"/>
                    <a:ea typeface="Times New Roman" charset="0"/>
                    <a:cs typeface="Times New Roman" charset="0"/>
                  </a:rPr>
                  <a:t>conditions and an area of heat transfer of 7.2m</a:t>
                </a:r>
                <a:r>
                  <a:rPr lang="en-US" sz="3600" b="0" baseline="30000" dirty="0">
                    <a:solidFill>
                      <a:schemeClr val="tx1"/>
                    </a:solidFill>
                    <a:latin typeface="Times New Roman" charset="0"/>
                    <a:ea typeface="Times New Roman" charset="0"/>
                    <a:cs typeface="Times New Roman" charset="0"/>
                  </a:rPr>
                  <a:t>2</a:t>
                </a:r>
                <a:r>
                  <a:rPr lang="en-US" sz="3600" b="0" dirty="0">
                    <a:solidFill>
                      <a:schemeClr val="tx1"/>
                    </a:solidFill>
                    <a:latin typeface="Times New Roman" charset="0"/>
                    <a:ea typeface="Times New Roman" charset="0"/>
                    <a:cs typeface="Times New Roman" charset="0"/>
                  </a:rPr>
                  <a:t> is recommended</a:t>
                </a:r>
                <a:r>
                  <a:rPr lang="en-US" sz="3600" b="0" dirty="0" smtClean="0">
                    <a:solidFill>
                      <a:schemeClr val="tx1"/>
                    </a:solidFill>
                    <a:latin typeface="Times New Roman" charset="0"/>
                    <a:ea typeface="Times New Roman" charset="0"/>
                    <a:cs typeface="Times New Roman" charset="0"/>
                  </a:rPr>
                  <a:t>.</a:t>
                </a:r>
                <a:endParaRPr lang="en-US" sz="3600" b="0" dirty="0">
                  <a:solidFill>
                    <a:schemeClr val="tx1"/>
                  </a:solidFill>
                  <a:latin typeface="Cambria" charset="0"/>
                  <a:ea typeface="Cambria" charset="0"/>
                  <a:cs typeface="Cambria" charset="0"/>
                </a:endParaRPr>
              </a:p>
              <a:p>
                <a:pPr algn="l"/>
                <a:endParaRPr lang="en-US" sz="3600" b="0" dirty="0">
                  <a:solidFill>
                    <a:schemeClr val="tx1"/>
                  </a:solidFill>
                  <a:latin typeface="Times New Roman" charset="0"/>
                  <a:ea typeface="Times New Roman" charset="0"/>
                  <a:cs typeface="Times New Roman" charset="0"/>
                </a:endParaRPr>
              </a:p>
            </p:txBody>
          </p:sp>
        </mc:Choice>
        <mc:Fallback>
          <p:sp>
            <p:nvSpPr>
              <p:cNvPr id="38" name="Rectangle 37"/>
              <p:cNvSpPr>
                <a:spLocks noRot="1" noChangeAspect="1" noMove="1" noResize="1" noEditPoints="1" noAdjustHandles="1" noChangeArrowheads="1" noChangeShapeType="1" noTextEdit="1"/>
              </p:cNvSpPr>
              <p:nvPr/>
            </p:nvSpPr>
            <p:spPr>
              <a:xfrm>
                <a:off x="29599465" y="22335292"/>
                <a:ext cx="13693020" cy="3180807"/>
              </a:xfrm>
              <a:prstGeom prst="rect">
                <a:avLst/>
              </a:prstGeom>
              <a:blipFill rotWithShape="0">
                <a:blip r:embed="rId8"/>
                <a:stretch>
                  <a:fillRect l="-1380" r="-1915"/>
                </a:stretch>
              </a:blipFill>
            </p:spPr>
            <p:txBody>
              <a:bodyPr/>
              <a:lstStyle/>
              <a:p>
                <a:r>
                  <a:rPr lang="en-US">
                    <a:noFill/>
                  </a:rPr>
                  <a:t> </a:t>
                </a:r>
              </a:p>
            </p:txBody>
          </p:sp>
        </mc:Fallback>
      </mc:AlternateContent>
      <p:graphicFrame>
        <p:nvGraphicFramePr>
          <p:cNvPr id="39" name="Table 38"/>
          <p:cNvGraphicFramePr>
            <a:graphicFrameLocks noGrp="1"/>
          </p:cNvGraphicFramePr>
          <p:nvPr>
            <p:extLst>
              <p:ext uri="{D42A27DB-BD31-4B8C-83A1-F6EECF244321}">
                <p14:modId xmlns:p14="http://schemas.microsoft.com/office/powerpoint/2010/main" val="726296906"/>
              </p:ext>
            </p:extLst>
          </p:nvPr>
        </p:nvGraphicFramePr>
        <p:xfrm>
          <a:off x="16097090" y="24755621"/>
          <a:ext cx="12001820" cy="3002280"/>
        </p:xfrm>
        <a:graphic>
          <a:graphicData uri="http://schemas.openxmlformats.org/drawingml/2006/table">
            <a:tbl>
              <a:tblPr/>
              <a:tblGrid>
                <a:gridCol w="5638800"/>
                <a:gridCol w="3505200"/>
                <a:gridCol w="2857820"/>
              </a:tblGrid>
              <a:tr h="215900">
                <a:tc gridSpan="3">
                  <a:txBody>
                    <a:bodyPr/>
                    <a:lstStyle/>
                    <a:p>
                      <a:pPr algn="l" fontAlgn="ctr"/>
                      <a:r>
                        <a:rPr lang="en-US" sz="3200" b="1" i="0" u="none" strike="noStrike" dirty="0">
                          <a:solidFill>
                            <a:srgbClr val="000000"/>
                          </a:solidFill>
                          <a:effectLst/>
                          <a:latin typeface="Times New Roman" charset="0"/>
                        </a:rPr>
                        <a:t>Table </a:t>
                      </a:r>
                      <a:r>
                        <a:rPr lang="en-US" sz="3200" b="1" i="0" u="none" strike="noStrike" dirty="0" smtClean="0">
                          <a:solidFill>
                            <a:srgbClr val="000000"/>
                          </a:solidFill>
                          <a:effectLst/>
                          <a:latin typeface="Times New Roman" charset="0"/>
                        </a:rPr>
                        <a:t>1. Average U</a:t>
                      </a:r>
                      <a:r>
                        <a:rPr lang="en-US" sz="3200" b="1" i="0" u="none" strike="noStrike" baseline="0" dirty="0" smtClean="0">
                          <a:solidFill>
                            <a:srgbClr val="000000"/>
                          </a:solidFill>
                          <a:effectLst/>
                          <a:latin typeface="Times New Roman" charset="0"/>
                        </a:rPr>
                        <a:t> values </a:t>
                      </a:r>
                      <a:r>
                        <a:rPr lang="en-US" sz="3200" b="1" i="0" u="none" strike="noStrike" dirty="0" smtClean="0">
                          <a:solidFill>
                            <a:srgbClr val="000000"/>
                          </a:solidFill>
                          <a:effectLst/>
                          <a:latin typeface="Times New Roman" charset="0"/>
                        </a:rPr>
                        <a:t>for </a:t>
                      </a:r>
                      <a:r>
                        <a:rPr lang="en-US" sz="3200" b="1" i="0" u="none" strike="noStrike" dirty="0">
                          <a:solidFill>
                            <a:srgbClr val="000000"/>
                          </a:solidFill>
                          <a:effectLst/>
                          <a:latin typeface="Times New Roman" charset="0"/>
                        </a:rPr>
                        <a:t>various heat exchangers</a:t>
                      </a: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28600">
                <a:tc>
                  <a:txBody>
                    <a:bodyPr/>
                    <a:lstStyle/>
                    <a:p>
                      <a:pPr algn="ctr" fontAlgn="ctr"/>
                      <a:r>
                        <a:rPr lang="en-US" sz="3200" b="0" i="1" u="none" strike="noStrike" dirty="0">
                          <a:solidFill>
                            <a:srgbClr val="000000"/>
                          </a:solidFill>
                          <a:effectLst/>
                          <a:latin typeface="Times New Roman" charset="0"/>
                        </a:rPr>
                        <a:t>Heat Exchanger Type</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fontAlgn="ctr"/>
                      <a:r>
                        <a:rPr lang="hr-HR" sz="3200" b="0" i="1" u="none" strike="noStrike" dirty="0">
                          <a:solidFill>
                            <a:srgbClr val="000000"/>
                          </a:solidFill>
                          <a:effectLst/>
                          <a:latin typeface="Times New Roman" charset="0"/>
                        </a:rPr>
                        <a:t>U (W/m</a:t>
                      </a:r>
                      <a:r>
                        <a:rPr lang="hr-HR" sz="3200" b="0" i="1" u="none" strike="noStrike" baseline="30000" dirty="0">
                          <a:solidFill>
                            <a:srgbClr val="000000"/>
                          </a:solidFill>
                          <a:effectLst/>
                          <a:latin typeface="Times New Roman" charset="0"/>
                        </a:rPr>
                        <a:t>2</a:t>
                      </a:r>
                      <a:r>
                        <a:rPr lang="hr-HR" sz="3200" b="0" i="1" u="none" strike="noStrike" dirty="0">
                          <a:solidFill>
                            <a:srgbClr val="000000"/>
                          </a:solidFill>
                          <a:effectLst/>
                          <a:latin typeface="Times New Roman" charset="0"/>
                        </a:rPr>
                        <a:t>K)</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US"/>
                    </a:p>
                  </a:txBody>
                  <a:tcPr/>
                </a:tc>
              </a:tr>
              <a:tr h="456419">
                <a:tc>
                  <a:txBody>
                    <a:bodyPr/>
                    <a:lstStyle/>
                    <a:p>
                      <a:pPr algn="ctr" fontAlgn="ctr"/>
                      <a:r>
                        <a:rPr lang="sk-SK" sz="3200" b="0" i="1" u="none" strike="noStrike">
                          <a:solidFill>
                            <a:srgbClr val="000000"/>
                          </a:solidFill>
                          <a:effectLst/>
                          <a:latin typeface="Times New Roman" charset="0"/>
                        </a:rPr>
                        <a:t> </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3200" b="0" i="1" u="none" strike="noStrike">
                          <a:solidFill>
                            <a:srgbClr val="000000"/>
                          </a:solidFill>
                          <a:effectLst/>
                          <a:latin typeface="Times New Roman" charset="0"/>
                        </a:rPr>
                        <a:t>Co-Current</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3200" b="0" i="1" u="none" strike="noStrike">
                          <a:solidFill>
                            <a:srgbClr val="000000"/>
                          </a:solidFill>
                          <a:effectLst/>
                          <a:latin typeface="Times New Roman" charset="0"/>
                        </a:rPr>
                        <a:t>Countercurrent</a:t>
                      </a:r>
                    </a:p>
                  </a:txBody>
                  <a:tcPr marL="12700" marR="12700" marT="12700" marB="0" anchor="ctr">
                    <a:lnL>
                      <a:noFill/>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15900">
                <a:tc>
                  <a:txBody>
                    <a:bodyPr/>
                    <a:lstStyle/>
                    <a:p>
                      <a:pPr algn="ctr" fontAlgn="ctr"/>
                      <a:r>
                        <a:rPr lang="en-US" sz="3200" b="0" i="0" u="none" strike="noStrike" dirty="0">
                          <a:solidFill>
                            <a:srgbClr val="000000"/>
                          </a:solidFill>
                          <a:effectLst/>
                          <a:latin typeface="Times New Roman" charset="0"/>
                        </a:rPr>
                        <a:t>Plate</a:t>
                      </a: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c>
                  <a:txBody>
                    <a:bodyPr/>
                    <a:lstStyle/>
                    <a:p>
                      <a:pPr algn="ctr" fontAlgn="ctr"/>
                      <a:r>
                        <a:rPr lang="nb-NO" sz="3200" b="0" i="0" u="none" strike="noStrike" dirty="0" smtClean="0">
                          <a:solidFill>
                            <a:srgbClr val="000000"/>
                          </a:solidFill>
                          <a:effectLst/>
                          <a:latin typeface="Times New Roman" charset="0"/>
                        </a:rPr>
                        <a:t>1638.8</a:t>
                      </a:r>
                      <a:endParaRPr lang="nb-NO" sz="3200" b="0" i="0" u="none" strike="noStrike" dirty="0">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c>
                  <a:txBody>
                    <a:bodyPr/>
                    <a:lstStyle/>
                    <a:p>
                      <a:pPr algn="ctr" fontAlgn="ctr"/>
                      <a:r>
                        <a:rPr lang="nb-NO" sz="3200" b="0" i="0" u="none" strike="noStrike" dirty="0" smtClean="0">
                          <a:solidFill>
                            <a:srgbClr val="000000"/>
                          </a:solidFill>
                          <a:effectLst/>
                          <a:latin typeface="Times New Roman" charset="0"/>
                        </a:rPr>
                        <a:t>4029.3</a:t>
                      </a:r>
                      <a:endParaRPr lang="nb-NO" sz="3200" b="0" i="0" u="none" strike="noStrike" dirty="0">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r>
              <a:tr h="203200">
                <a:tc>
                  <a:txBody>
                    <a:bodyPr/>
                    <a:lstStyle/>
                    <a:p>
                      <a:pPr algn="ctr" fontAlgn="ctr"/>
                      <a:r>
                        <a:rPr lang="en-US" sz="3200" b="0" i="0" u="none" strike="noStrike">
                          <a:solidFill>
                            <a:srgbClr val="000000"/>
                          </a:solidFill>
                          <a:effectLst/>
                          <a:latin typeface="Times New Roman" charset="0"/>
                        </a:rPr>
                        <a:t>Tubular</a:t>
                      </a:r>
                    </a:p>
                  </a:txBody>
                  <a:tcPr marL="12700" marR="12700" marT="12700" marB="0" anchor="ctr">
                    <a:lnL>
                      <a:noFill/>
                    </a:lnL>
                    <a:lnR>
                      <a:noFill/>
                    </a:lnR>
                    <a:lnT>
                      <a:noFill/>
                    </a:lnT>
                    <a:lnB>
                      <a:noFill/>
                    </a:lnB>
                  </a:tcPr>
                </a:tc>
                <a:tc>
                  <a:txBody>
                    <a:bodyPr/>
                    <a:lstStyle/>
                    <a:p>
                      <a:pPr algn="ctr" fontAlgn="ctr"/>
                      <a:r>
                        <a:rPr lang="hr-HR" sz="3200" b="0" i="0" u="none" strike="noStrike" dirty="0" smtClean="0">
                          <a:solidFill>
                            <a:srgbClr val="000000"/>
                          </a:solidFill>
                          <a:effectLst/>
                          <a:latin typeface="Times New Roman" charset="0"/>
                        </a:rPr>
                        <a:t>419.2</a:t>
                      </a:r>
                      <a:endParaRPr lang="hr-HR" sz="3200" b="0" i="0" u="none" strike="noStrike" dirty="0">
                        <a:solidFill>
                          <a:srgbClr val="000000"/>
                        </a:solidFill>
                        <a:effectLst/>
                        <a:latin typeface="Times New Roman" charset="0"/>
                      </a:endParaRPr>
                    </a:p>
                  </a:txBody>
                  <a:tcPr marL="12700" marR="12700" marT="12700" marB="0" anchor="ctr">
                    <a:lnL>
                      <a:noFill/>
                    </a:lnL>
                    <a:lnR>
                      <a:noFill/>
                    </a:lnR>
                    <a:lnT>
                      <a:noFill/>
                    </a:lnT>
                    <a:lnB>
                      <a:noFill/>
                    </a:lnB>
                  </a:tcPr>
                </a:tc>
                <a:tc>
                  <a:txBody>
                    <a:bodyPr/>
                    <a:lstStyle/>
                    <a:p>
                      <a:pPr algn="ctr" fontAlgn="ctr"/>
                      <a:r>
                        <a:rPr lang="nb-NO" sz="3200" b="0" i="0" u="none" strike="noStrike" dirty="0" smtClean="0">
                          <a:solidFill>
                            <a:srgbClr val="000000"/>
                          </a:solidFill>
                          <a:effectLst/>
                          <a:latin typeface="Times New Roman" charset="0"/>
                        </a:rPr>
                        <a:t>949.7</a:t>
                      </a:r>
                      <a:endParaRPr lang="nb-NO" sz="3200" b="0" i="0" u="none" strike="noStrike" dirty="0">
                        <a:solidFill>
                          <a:srgbClr val="000000"/>
                        </a:solidFill>
                        <a:effectLst/>
                        <a:latin typeface="Times New Roman" charset="0"/>
                      </a:endParaRPr>
                    </a:p>
                  </a:txBody>
                  <a:tcPr marL="12700" marR="12700" marT="12700" marB="0" anchor="ctr">
                    <a:lnL>
                      <a:noFill/>
                    </a:lnL>
                    <a:lnR>
                      <a:noFill/>
                    </a:lnR>
                    <a:lnT>
                      <a:noFill/>
                    </a:lnT>
                    <a:lnB>
                      <a:noFill/>
                    </a:lnB>
                  </a:tcPr>
                </a:tc>
              </a:tr>
              <a:tr h="215900">
                <a:tc>
                  <a:txBody>
                    <a:bodyPr/>
                    <a:lstStyle/>
                    <a:p>
                      <a:pPr algn="ctr" fontAlgn="ctr"/>
                      <a:r>
                        <a:rPr lang="en-US" sz="3200" b="0" i="0" u="none" strike="noStrike">
                          <a:solidFill>
                            <a:srgbClr val="000000"/>
                          </a:solidFill>
                          <a:effectLst/>
                          <a:latin typeface="Times New Roman" charset="0"/>
                        </a:rPr>
                        <a:t>Shell and Tube</a:t>
                      </a: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a:txBody>
                    <a:bodyPr/>
                    <a:lstStyle/>
                    <a:p>
                      <a:pPr algn="ctr" fontAlgn="ctr"/>
                      <a:r>
                        <a:rPr lang="sk-SK" sz="3200" b="0" i="0" u="none" strike="noStrike" dirty="0">
                          <a:solidFill>
                            <a:srgbClr val="000000"/>
                          </a:solidFill>
                          <a:effectLst/>
                          <a:latin typeface="Times New Roman" charset="0"/>
                        </a:rPr>
                        <a:t> </a:t>
                      </a:r>
                      <a:r>
                        <a:rPr lang="sk-SK" sz="3200" b="0" i="0" u="none" strike="noStrike" dirty="0" smtClean="0">
                          <a:solidFill>
                            <a:srgbClr val="000000"/>
                          </a:solidFill>
                          <a:effectLst/>
                          <a:latin typeface="Times New Roman" charset="0"/>
                        </a:rPr>
                        <a:t>494.7</a:t>
                      </a:r>
                      <a:endParaRPr lang="sk-SK" sz="3200" b="0" i="0" u="none" strike="noStrike" dirty="0">
                        <a:solidFill>
                          <a:srgbClr val="000000"/>
                        </a:solidFill>
                        <a:effectLst/>
                        <a:latin typeface="Times New Roman" charset="0"/>
                      </a:endParaRP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c>
                  <a:txBody>
                    <a:bodyPr/>
                    <a:lstStyle/>
                    <a:p>
                      <a:pPr algn="ctr" fontAlgn="ctr"/>
                      <a:r>
                        <a:rPr lang="sk-SK" sz="3200" b="0" i="0" u="none" strike="noStrike" dirty="0" smtClean="0">
                          <a:solidFill>
                            <a:srgbClr val="000000"/>
                          </a:solidFill>
                          <a:effectLst/>
                          <a:latin typeface="Times New Roman" charset="0"/>
                        </a:rPr>
                        <a:t>840.9</a:t>
                      </a:r>
                      <a:r>
                        <a:rPr lang="sk-SK" sz="3200" b="0" i="0" u="none" strike="noStrike" dirty="0">
                          <a:solidFill>
                            <a:srgbClr val="000000"/>
                          </a:solidFill>
                          <a:effectLst/>
                          <a:latin typeface="Times New Roman" charset="0"/>
                        </a:rPr>
                        <a:t> </a:t>
                      </a:r>
                    </a:p>
                  </a:txBody>
                  <a:tcPr marL="12700" marR="12700" marT="12700" marB="0" anchor="ctr">
                    <a:lnL>
                      <a:noFill/>
                    </a:lnL>
                    <a:lnR>
                      <a:noFill/>
                    </a:lnR>
                    <a:lnT>
                      <a:noFill/>
                    </a:lnT>
                    <a:lnB w="19050" cap="flat" cmpd="sng" algn="ctr">
                      <a:solidFill>
                        <a:srgbClr val="000000"/>
                      </a:solidFill>
                      <a:prstDash val="solid"/>
                      <a:round/>
                      <a:headEnd type="none" w="med" len="med"/>
                      <a:tailEnd type="none" w="med" len="med"/>
                    </a:lnB>
                  </a:tcPr>
                </a:tc>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703919343"/>
              </p:ext>
            </p:extLst>
          </p:nvPr>
        </p:nvGraphicFramePr>
        <p:xfrm>
          <a:off x="24000602" y="6161913"/>
          <a:ext cx="2837764" cy="2842936"/>
        </p:xfrm>
        <a:graphic>
          <a:graphicData uri="http://schemas.openxmlformats.org/drawingml/2006/table">
            <a:tbl>
              <a:tblPr/>
              <a:tblGrid>
                <a:gridCol w="776267"/>
                <a:gridCol w="642615"/>
                <a:gridCol w="709441"/>
                <a:gridCol w="709441"/>
              </a:tblGrid>
              <a:tr h="620588">
                <a:tc>
                  <a:txBody>
                    <a:bodyPr/>
                    <a:lstStyle/>
                    <a:p>
                      <a:pPr algn="ctr" fontAlgn="ctr"/>
                      <a:endParaRPr lang="en-US" sz="2800" b="0" i="0" u="none" strike="noStrike" dirty="0">
                        <a:solidFill>
                          <a:srgbClr val="000000"/>
                        </a:solidFill>
                        <a:effectLst/>
                        <a:latin typeface="Times New Roman" charset="0"/>
                      </a:endParaRPr>
                    </a:p>
                  </a:txBody>
                  <a:tcPr marL="12700" marR="12700" marT="12700" marB="0" anchor="ctr">
                    <a:lnL>
                      <a:noFill/>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tcPr>
                </a:tc>
                <a:tc gridSpan="3">
                  <a:txBody>
                    <a:bodyPr/>
                    <a:lstStyle/>
                    <a:p>
                      <a:pPr algn="ctr" fontAlgn="ctr"/>
                      <a:r>
                        <a:rPr lang="en-US" sz="2800" b="0" i="0" u="none" strike="noStrike" dirty="0">
                          <a:solidFill>
                            <a:srgbClr val="000000"/>
                          </a:solidFill>
                          <a:effectLst/>
                          <a:latin typeface="Times New Roman" charset="0"/>
                        </a:rPr>
                        <a:t>Hot Flow Rate</a:t>
                      </a:r>
                    </a:p>
                  </a:txBody>
                  <a:tcPr marL="12700" marR="12700" marT="1270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735620">
                <a:tc rowSpan="3">
                  <a:txBody>
                    <a:bodyPr/>
                    <a:lstStyle/>
                    <a:p>
                      <a:pPr algn="ctr" fontAlgn="ctr"/>
                      <a:r>
                        <a:rPr lang="en-US" sz="2800" b="0" i="0" u="none" strike="noStrike" dirty="0">
                          <a:solidFill>
                            <a:srgbClr val="000000"/>
                          </a:solidFill>
                          <a:effectLst/>
                          <a:latin typeface="Times New Roman" charset="0"/>
                        </a:rPr>
                        <a:t>Cold Flow Rate</a:t>
                      </a:r>
                    </a:p>
                  </a:txBody>
                  <a:tcPr marL="12700" marR="12700" marT="12700" marB="0" vert="vert27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2800" b="0" i="0" u="none" strike="noStrike" dirty="0">
                          <a:solidFill>
                            <a:srgbClr val="000000"/>
                          </a:solidFill>
                          <a:effectLst/>
                          <a:latin typeface="Times New Roman" charset="0"/>
                        </a:rPr>
                        <a:t>1</a:t>
                      </a:r>
                    </a:p>
                  </a:txBody>
                  <a:tcPr marL="12700" marR="12700" marT="1270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is-IS" sz="2800" b="0" i="0" u="none" strike="noStrike">
                          <a:solidFill>
                            <a:srgbClr val="000000"/>
                          </a:solidFill>
                          <a:effectLst/>
                          <a:latin typeface="Times New Roman" charset="0"/>
                        </a:rPr>
                        <a:t>2</a:t>
                      </a:r>
                    </a:p>
                  </a:txBody>
                  <a:tcPr marL="12700" marR="12700" marT="12700" marB="0" anchor="ctr">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US" sz="2800" b="0" i="0" u="none" strike="noStrike">
                          <a:solidFill>
                            <a:srgbClr val="000000"/>
                          </a:solidFill>
                          <a:effectLst/>
                          <a:latin typeface="Times New Roman" charset="0"/>
                        </a:rPr>
                        <a:t>3</a:t>
                      </a:r>
                    </a:p>
                  </a:txBody>
                  <a:tcPr marL="12700" marR="12700" marT="12700" marB="0" anchor="ctr">
                    <a:lnL>
                      <a:noFill/>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620588">
                <a:tc vMerge="1">
                  <a:txBody>
                    <a:bodyPr/>
                    <a:lstStyle/>
                    <a:p>
                      <a:endParaRPr lang="en-US"/>
                    </a:p>
                  </a:txBody>
                  <a:tcPr/>
                </a:tc>
                <a:tc>
                  <a:txBody>
                    <a:bodyPr/>
                    <a:lstStyle/>
                    <a:p>
                      <a:pPr algn="ctr" fontAlgn="ctr"/>
                      <a:r>
                        <a:rPr lang="is-IS" sz="2800" b="0" i="0" u="none" strike="noStrike" dirty="0">
                          <a:solidFill>
                            <a:srgbClr val="000000"/>
                          </a:solidFill>
                          <a:effectLst/>
                          <a:latin typeface="Times New Roman" charset="0"/>
                        </a:rPr>
                        <a:t>2</a:t>
                      </a:r>
                    </a:p>
                  </a:txBody>
                  <a:tcPr marL="12700" marR="12700" marT="1270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tc>
                  <a:txBody>
                    <a:bodyPr/>
                    <a:lstStyle/>
                    <a:p>
                      <a:pPr algn="ctr" fontAlgn="ctr"/>
                      <a:endParaRPr lang="en-US" sz="2800" b="0" i="0" u="none" strike="noStrike">
                        <a:solidFill>
                          <a:srgbClr val="000000"/>
                        </a:solidFill>
                        <a:effectLst/>
                        <a:latin typeface="Times New Roman" charset="0"/>
                      </a:endParaRPr>
                    </a:p>
                  </a:txBody>
                  <a:tcPr marL="12700" marR="12700" marT="12700" marB="0" anchor="ctr">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tcPr>
                </a:tc>
                <a:tc>
                  <a:txBody>
                    <a:bodyPr/>
                    <a:lstStyle/>
                    <a:p>
                      <a:pPr algn="ctr" fontAlgn="ctr"/>
                      <a:endParaRPr lang="en-US" sz="2800" b="0" i="0" u="none" strike="noStrike">
                        <a:solidFill>
                          <a:srgbClr val="000000"/>
                        </a:solidFill>
                        <a:effectLst/>
                        <a:latin typeface="Times New Roman" charset="0"/>
                      </a:endParaRPr>
                    </a:p>
                  </a:txBody>
                  <a:tcPr marL="12700" marR="12700" marT="12700" marB="0" anchor="ctr">
                    <a:lnL>
                      <a:noFill/>
                    </a:lnL>
                    <a:lnR>
                      <a:noFill/>
                    </a:lnR>
                    <a:lnT w="19050" cap="flat" cmpd="sng" algn="ctr">
                      <a:solidFill>
                        <a:srgbClr val="000000"/>
                      </a:solidFill>
                      <a:prstDash val="solid"/>
                      <a:round/>
                      <a:headEnd type="none" w="med" len="med"/>
                      <a:tailEnd type="none" w="med" len="med"/>
                    </a:lnT>
                    <a:lnB>
                      <a:noFill/>
                    </a:lnB>
                  </a:tcPr>
                </a:tc>
              </a:tr>
              <a:tr h="620588">
                <a:tc vMerge="1">
                  <a:txBody>
                    <a:bodyPr/>
                    <a:lstStyle/>
                    <a:p>
                      <a:endParaRPr lang="en-US"/>
                    </a:p>
                  </a:txBody>
                  <a:tcPr/>
                </a:tc>
                <a:tc>
                  <a:txBody>
                    <a:bodyPr/>
                    <a:lstStyle/>
                    <a:p>
                      <a:pPr algn="ctr" fontAlgn="ctr"/>
                      <a:r>
                        <a:rPr lang="en-US" sz="2800" b="0" i="0" u="none" strike="noStrike" dirty="0">
                          <a:solidFill>
                            <a:srgbClr val="000000"/>
                          </a:solidFill>
                          <a:effectLst/>
                          <a:latin typeface="Times New Roman" charset="0"/>
                        </a:rPr>
                        <a:t>3</a:t>
                      </a:r>
                    </a:p>
                  </a:txBody>
                  <a:tcPr marL="12700" marR="12700" marT="1270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tcPr>
                </a:tc>
                <a:tc>
                  <a:txBody>
                    <a:bodyPr/>
                    <a:lstStyle/>
                    <a:p>
                      <a:pPr algn="ctr" fontAlgn="ctr"/>
                      <a:endParaRPr lang="en-US" sz="2800" b="0" i="0" u="none" strike="noStrike">
                        <a:solidFill>
                          <a:srgbClr val="000000"/>
                        </a:solidFill>
                        <a:effectLst/>
                        <a:latin typeface="Times New Roman" charset="0"/>
                      </a:endParaRPr>
                    </a:p>
                  </a:txBody>
                  <a:tcPr marL="12700" marR="12700" marT="12700" marB="0" anchor="ctr">
                    <a:lnL w="19050" cap="flat" cmpd="sng" algn="ctr">
                      <a:solidFill>
                        <a:srgbClr val="000000"/>
                      </a:solidFill>
                      <a:prstDash val="solid"/>
                      <a:round/>
                      <a:headEnd type="none" w="med" len="med"/>
                      <a:tailEnd type="none" w="med" len="med"/>
                    </a:lnL>
                    <a:lnR>
                      <a:noFill/>
                    </a:lnR>
                    <a:lnT>
                      <a:noFill/>
                    </a:lnT>
                    <a:lnB>
                      <a:noFill/>
                    </a:lnB>
                  </a:tcPr>
                </a:tc>
                <a:tc>
                  <a:txBody>
                    <a:bodyPr/>
                    <a:lstStyle/>
                    <a:p>
                      <a:pPr algn="ctr" fontAlgn="ctr"/>
                      <a:endParaRPr lang="en-US" sz="2800" b="0" i="0" u="none" strike="noStrike" dirty="0">
                        <a:solidFill>
                          <a:srgbClr val="000000"/>
                        </a:solidFill>
                        <a:effectLst/>
                        <a:latin typeface="Times New Roman" charset="0"/>
                      </a:endParaRPr>
                    </a:p>
                  </a:txBody>
                  <a:tcPr marL="12700" marR="12700" marT="12700" marB="0" anchor="ctr">
                    <a:lnL>
                      <a:noFill/>
                    </a:lnL>
                    <a:lnR>
                      <a:noFill/>
                    </a:lnR>
                    <a:lnT>
                      <a:noFill/>
                    </a:lnT>
                    <a:lnB>
                      <a:noFill/>
                    </a:lnB>
                  </a:tcPr>
                </a:tc>
              </a:tr>
            </a:tbl>
          </a:graphicData>
        </a:graphic>
      </p:graphicFrame>
      <p:sp>
        <p:nvSpPr>
          <p:cNvPr id="43" name="TextBox 42"/>
          <p:cNvSpPr txBox="1"/>
          <p:nvPr/>
        </p:nvSpPr>
        <p:spPr>
          <a:xfrm>
            <a:off x="15908016" y="9174540"/>
            <a:ext cx="12569135" cy="1569660"/>
          </a:xfrm>
          <a:prstGeom prst="rect">
            <a:avLst/>
          </a:prstGeom>
          <a:noFill/>
        </p:spPr>
        <p:txBody>
          <a:bodyPr wrap="square" rtlCol="0">
            <a:spAutoFit/>
          </a:bodyPr>
          <a:lstStyle/>
          <a:p>
            <a:pPr algn="l"/>
            <a:r>
              <a:rPr lang="en-US" sz="3200" b="0" i="1" dirty="0" smtClean="0">
                <a:solidFill>
                  <a:schemeClr val="tx1"/>
                </a:solidFill>
                <a:latin typeface="Times New Roman" charset="0"/>
                <a:ea typeface="Times New Roman" charset="0"/>
                <a:cs typeface="Times New Roman" charset="0"/>
              </a:rPr>
              <a:t>Figure 2. Flow types and data collection. Countercurrent (A) and co-current (B) flow types. On the right is a matrix describing data collection: one inlet flow is varied while the other is held constant.</a:t>
            </a:r>
            <a:endParaRPr lang="en-US" sz="3200" b="0" i="1" dirty="0">
              <a:solidFill>
                <a:schemeClr val="tx1"/>
              </a:solidFill>
              <a:latin typeface="Times New Roman" charset="0"/>
              <a:ea typeface="Times New Roman" charset="0"/>
              <a:cs typeface="Times New Roman" charset="0"/>
            </a:endParaRPr>
          </a:p>
        </p:txBody>
      </p:sp>
      <p:sp>
        <p:nvSpPr>
          <p:cNvPr id="31" name="TextBox 30"/>
          <p:cNvSpPr txBox="1"/>
          <p:nvPr/>
        </p:nvSpPr>
        <p:spPr>
          <a:xfrm>
            <a:off x="18530498" y="6235316"/>
            <a:ext cx="582212" cy="754053"/>
          </a:xfrm>
          <a:prstGeom prst="rect">
            <a:avLst/>
          </a:prstGeom>
          <a:noFill/>
        </p:spPr>
        <p:txBody>
          <a:bodyPr wrap="none" rtlCol="0">
            <a:spAutoFit/>
          </a:bodyPr>
          <a:lstStyle/>
          <a:p>
            <a:r>
              <a:rPr lang="en-US" dirty="0" smtClean="0">
                <a:solidFill>
                  <a:schemeClr val="tx1"/>
                </a:solidFill>
                <a:latin typeface="Times New Roman" charset="0"/>
                <a:ea typeface="Times New Roman" charset="0"/>
                <a:cs typeface="Times New Roman" charset="0"/>
              </a:rPr>
              <a:t>A</a:t>
            </a:r>
            <a:endParaRPr lang="en-US" dirty="0">
              <a:solidFill>
                <a:schemeClr val="tx1"/>
              </a:solidFill>
              <a:latin typeface="Times New Roman" charset="0"/>
              <a:ea typeface="Times New Roman" charset="0"/>
              <a:cs typeface="Times New Roman" charset="0"/>
            </a:endParaRPr>
          </a:p>
        </p:txBody>
      </p:sp>
      <p:sp>
        <p:nvSpPr>
          <p:cNvPr id="45" name="TextBox 44"/>
          <p:cNvSpPr txBox="1"/>
          <p:nvPr/>
        </p:nvSpPr>
        <p:spPr>
          <a:xfrm>
            <a:off x="22452019" y="6251051"/>
            <a:ext cx="551754" cy="754053"/>
          </a:xfrm>
          <a:prstGeom prst="rect">
            <a:avLst/>
          </a:prstGeom>
          <a:noFill/>
        </p:spPr>
        <p:txBody>
          <a:bodyPr wrap="none" rtlCol="0">
            <a:spAutoFit/>
          </a:bodyPr>
          <a:lstStyle/>
          <a:p>
            <a:r>
              <a:rPr lang="en-US" dirty="0">
                <a:solidFill>
                  <a:schemeClr val="tx1"/>
                </a:solidFill>
                <a:latin typeface="Times New Roman" charset="0"/>
                <a:ea typeface="Times New Roman" charset="0"/>
                <a:cs typeface="Times New Roman" charset="0"/>
              </a:rPr>
              <a:t>B</a:t>
            </a:r>
          </a:p>
        </p:txBody>
      </p:sp>
      <p:sp>
        <p:nvSpPr>
          <p:cNvPr id="46" name="Rectangle 45"/>
          <p:cNvSpPr/>
          <p:nvPr/>
        </p:nvSpPr>
        <p:spPr>
          <a:xfrm>
            <a:off x="29599465" y="19449871"/>
            <a:ext cx="13693020" cy="1200329"/>
          </a:xfrm>
          <a:prstGeom prst="rect">
            <a:avLst/>
          </a:prstGeom>
        </p:spPr>
        <p:txBody>
          <a:bodyPr wrap="square">
            <a:spAutoFit/>
          </a:bodyPr>
          <a:lstStyle/>
          <a:p>
            <a:pPr algn="l"/>
            <a:r>
              <a:rPr lang="en-US" sz="3600" b="0" dirty="0" smtClean="0">
                <a:solidFill>
                  <a:schemeClr val="tx1"/>
                </a:solidFill>
                <a:latin typeface="Times New Roman" charset="0"/>
                <a:ea typeface="Times New Roman" charset="0"/>
                <a:cs typeface="Times New Roman" charset="0"/>
              </a:rPr>
              <a:t>The Reynolds number for the experimental cold flow rate was calculated, and was scaled up to determine the design specifications.</a:t>
            </a:r>
            <a:endParaRPr lang="en-US" sz="3600" b="0" dirty="0">
              <a:solidFill>
                <a:schemeClr val="tx1"/>
              </a:solidFill>
              <a:latin typeface="Times New Roman" charset="0"/>
              <a:ea typeface="Times New Roman" charset="0"/>
              <a:cs typeface="Times New Roman" charset="0"/>
            </a:endParaRPr>
          </a:p>
        </p:txBody>
      </p:sp>
      <p:sp>
        <p:nvSpPr>
          <p:cNvPr id="2048" name="TextBox 2047"/>
          <p:cNvSpPr txBox="1"/>
          <p:nvPr/>
        </p:nvSpPr>
        <p:spPr>
          <a:xfrm>
            <a:off x="31665449" y="19366523"/>
            <a:ext cx="184731" cy="754053"/>
          </a:xfrm>
          <a:prstGeom prst="rect">
            <a:avLst/>
          </a:prstGeom>
          <a:noFill/>
        </p:spPr>
        <p:txBody>
          <a:bodyPr wrap="none" rtlCol="0">
            <a:spAutoFit/>
          </a:bodyPr>
          <a:lstStyle/>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7933</TotalTime>
  <Words>560</Words>
  <Application>Microsoft Macintosh PowerPoint</Application>
  <PresentationFormat>Custom</PresentationFormat>
  <Paragraphs>95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Cambria</vt:lpstr>
      <vt:lpstr>Cambria Math</vt:lpstr>
      <vt:lpstr>Times New Roman</vt:lpstr>
      <vt:lpstr>Arial</vt:lpstr>
      <vt:lpstr>Default Design</vt:lpstr>
      <vt:lpstr>Comparison of Heat Exchanger Types  Shannon Murphy, Conor Sandin, Erin Tiedemann Department of Chemical Engineering, University of New Hampshire</vt:lpstr>
    </vt:vector>
  </TitlesOfParts>
  <Company>Graphicsland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Conor Sandin</cp:lastModifiedBy>
  <cp:revision>392</cp:revision>
  <cp:lastPrinted>2014-02-24T14:53:09Z</cp:lastPrinted>
  <dcterms:created xsi:type="dcterms:W3CDTF">2004-07-26T21:45:23Z</dcterms:created>
  <dcterms:modified xsi:type="dcterms:W3CDTF">2016-05-02T03:15:19Z</dcterms:modified>
  <cp:category>science research poster</cp:category>
</cp:coreProperties>
</file>