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43891200" cy="32918400"/>
  <p:notesSz cx="9296400" cy="7010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b="1" kern="1200">
        <a:solidFill>
          <a:srgbClr val="000000"/>
        </a:solidFill>
        <a:latin typeface="Arial" charset="0"/>
        <a:ea typeface="+mn-ea"/>
        <a:cs typeface="Arial" charset="0"/>
      </a:defRPr>
    </a:lvl1pPr>
    <a:lvl2pPr marL="425450" indent="31750" algn="l" rtl="0" fontAlgn="base">
      <a:spcBef>
        <a:spcPct val="0"/>
      </a:spcBef>
      <a:spcAft>
        <a:spcPct val="0"/>
      </a:spcAft>
      <a:defRPr b="1" kern="1200">
        <a:solidFill>
          <a:srgbClr val="000000"/>
        </a:solidFill>
        <a:latin typeface="Arial" charset="0"/>
        <a:ea typeface="+mn-ea"/>
        <a:cs typeface="Arial" charset="0"/>
      </a:defRPr>
    </a:lvl2pPr>
    <a:lvl3pPr marL="850900" indent="63500" algn="l" rtl="0" fontAlgn="base">
      <a:spcBef>
        <a:spcPct val="0"/>
      </a:spcBef>
      <a:spcAft>
        <a:spcPct val="0"/>
      </a:spcAft>
      <a:defRPr b="1" kern="1200">
        <a:solidFill>
          <a:srgbClr val="000000"/>
        </a:solidFill>
        <a:latin typeface="Arial" charset="0"/>
        <a:ea typeface="+mn-ea"/>
        <a:cs typeface="Arial" charset="0"/>
      </a:defRPr>
    </a:lvl3pPr>
    <a:lvl4pPr marL="1276350" indent="95250" algn="l" rtl="0" fontAlgn="base">
      <a:spcBef>
        <a:spcPct val="0"/>
      </a:spcBef>
      <a:spcAft>
        <a:spcPct val="0"/>
      </a:spcAft>
      <a:defRPr b="1" kern="1200">
        <a:solidFill>
          <a:srgbClr val="000000"/>
        </a:solidFill>
        <a:latin typeface="Arial" charset="0"/>
        <a:ea typeface="+mn-ea"/>
        <a:cs typeface="Arial" charset="0"/>
      </a:defRPr>
    </a:lvl4pPr>
    <a:lvl5pPr marL="1701800" indent="127000" algn="l" rtl="0" fontAlgn="base">
      <a:spcBef>
        <a:spcPct val="0"/>
      </a:spcBef>
      <a:spcAft>
        <a:spcPct val="0"/>
      </a:spcAft>
      <a:defRPr b="1" kern="1200">
        <a:solidFill>
          <a:srgbClr val="000000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b="1" kern="1200">
        <a:solidFill>
          <a:srgbClr val="000000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b="1" kern="1200">
        <a:solidFill>
          <a:srgbClr val="000000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b="1" kern="1200">
        <a:solidFill>
          <a:srgbClr val="000000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b="1" kern="1200">
        <a:solidFill>
          <a:srgbClr val="000000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6721">
          <p15:clr>
            <a:srgbClr val="A4A3A4"/>
          </p15:clr>
        </p15:guide>
        <p15:guide id="2" pos="12960">
          <p15:clr>
            <a:srgbClr val="A4A3A4"/>
          </p15:clr>
        </p15:guide>
        <p15:guide id="3" pos="13824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sang, Paul" initials="TP" lastIdx="5" clrIdx="0">
    <p:extLst/>
  </p:cmAuthor>
  <p:cmAuthor id="2" name="Alec Maddaus" initials="AM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2579"/>
    <a:srgbClr val="28469D"/>
    <a:srgbClr val="1560D9"/>
    <a:srgbClr val="1356C3"/>
    <a:srgbClr val="005986"/>
    <a:srgbClr val="007370"/>
    <a:srgbClr val="FF6600"/>
    <a:srgbClr val="D27D00"/>
    <a:srgbClr val="B7C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9885" autoAdjust="0"/>
    <p:restoredTop sz="99429" autoAdjust="0"/>
  </p:normalViewPr>
  <p:slideViewPr>
    <p:cSldViewPr snapToObjects="1">
      <p:cViewPr>
        <p:scale>
          <a:sx n="25" d="100"/>
          <a:sy n="25" d="100"/>
        </p:scale>
        <p:origin x="-1075" y="926"/>
      </p:cViewPr>
      <p:guideLst>
        <p:guide orient="horz" pos="6721"/>
        <p:guide pos="12960"/>
        <p:guide pos="13824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5" d="100"/>
        <a:sy n="4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Macintosh%20HD:Users:thanhdinh:Documents:College:ChE%20612:Rotation%204:data%202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Macintosh%20HD:Users:thanhdinh:Documents:College:ChE%20612:Rotation%204:data%202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Macintosh%20HD:Users:thanhdinh:Documents:College:ChE%20612:Rotation%204:data%202.xlsx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Macintosh%20HD:Users:thanhdinh:Documents:College:ChE%20612:Rotation%204:data%202.xlsx" TargetMode="External"/><Relationship Id="rId1" Type="http://schemas.openxmlformats.org/officeDocument/2006/relationships/themeOverride" Target="../theme/themeOverrid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96079804970998"/>
          <c:y val="4.2135642135642103E-2"/>
          <c:w val="0.60483958727248999"/>
          <c:h val="0.76766722341525495"/>
        </c:manualLayout>
      </c:layout>
      <c:scatterChart>
        <c:scatterStyle val="lineMarker"/>
        <c:varyColors val="0"/>
        <c:ser>
          <c:idx val="0"/>
          <c:order val="0"/>
          <c:tx>
            <c:v>1/4'' </c:v>
          </c:tx>
          <c:spPr>
            <a:ln w="47625">
              <a:noFill/>
            </a:ln>
          </c:spPr>
          <c:marker>
            <c:symbol val="circle"/>
            <c:size val="9"/>
            <c:spPr>
              <a:solidFill>
                <a:schemeClr val="tx1"/>
              </a:solidFill>
              <a:ln>
                <a:noFill/>
              </a:ln>
            </c:spPr>
          </c:marker>
          <c:errBars>
            <c:errDir val="x"/>
            <c:errBarType val="both"/>
            <c:errValType val="cust"/>
            <c:noEndCap val="0"/>
            <c:plus>
              <c:numRef>
                <c:f>'Forced Convection'!$U$2:$U$10</c:f>
                <c:numCache>
                  <c:formatCode>General</c:formatCode>
                  <c:ptCount val="9"/>
                  <c:pt idx="0">
                    <c:v>4.8451198344697506</c:v>
                  </c:pt>
                  <c:pt idx="3">
                    <c:v>60.496267856205932</c:v>
                  </c:pt>
                  <c:pt idx="6">
                    <c:v>0</c:v>
                  </c:pt>
                </c:numCache>
              </c:numRef>
            </c:plus>
            <c:minus>
              <c:numRef>
                <c:f>'Forced Convection'!$U$2:$U$10</c:f>
                <c:numCache>
                  <c:formatCode>General</c:formatCode>
                  <c:ptCount val="9"/>
                  <c:pt idx="0">
                    <c:v>4.8451198344697506</c:v>
                  </c:pt>
                  <c:pt idx="3">
                    <c:v>60.496267856205932</c:v>
                  </c:pt>
                  <c:pt idx="6">
                    <c:v>0</c:v>
                  </c:pt>
                </c:numCache>
              </c:numRef>
            </c:minus>
          </c:errBars>
          <c:errBars>
            <c:errDir val="y"/>
            <c:errBarType val="both"/>
            <c:errValType val="cust"/>
            <c:noEndCap val="0"/>
            <c:plus>
              <c:numRef>
                <c:f>'Forced Convection'!$S$2:$S$10</c:f>
                <c:numCache>
                  <c:formatCode>General</c:formatCode>
                  <c:ptCount val="9"/>
                  <c:pt idx="0">
                    <c:v>5.9670872149367399E-4</c:v>
                  </c:pt>
                  <c:pt idx="3">
                    <c:v>0.79604442705632406</c:v>
                  </c:pt>
                  <c:pt idx="6">
                    <c:v>0</c:v>
                  </c:pt>
                </c:numCache>
              </c:numRef>
            </c:plus>
            <c:minus>
              <c:numRef>
                <c:f>'Forced Convection'!$S$2:$S$10</c:f>
                <c:numCache>
                  <c:formatCode>General</c:formatCode>
                  <c:ptCount val="9"/>
                  <c:pt idx="0">
                    <c:v>5.9670872149367399E-4</c:v>
                  </c:pt>
                  <c:pt idx="3">
                    <c:v>0.79604442705632406</c:v>
                  </c:pt>
                  <c:pt idx="6">
                    <c:v>0</c:v>
                  </c:pt>
                </c:numCache>
              </c:numRef>
            </c:minus>
          </c:errBars>
          <c:xVal>
            <c:numRef>
              <c:f>'Forced Convection'!$T$2:$T$10</c:f>
              <c:numCache>
                <c:formatCode>General</c:formatCode>
                <c:ptCount val="9"/>
                <c:pt idx="0">
                  <c:v>2776.443465008133</c:v>
                </c:pt>
                <c:pt idx="3">
                  <c:v>6128.5720189216499</c:v>
                </c:pt>
                <c:pt idx="6">
                  <c:v>9702.8643739427953</c:v>
                </c:pt>
              </c:numCache>
            </c:numRef>
          </c:xVal>
          <c:yVal>
            <c:numRef>
              <c:f>'Forced Convection'!$R$2:$R$10</c:f>
              <c:numCache>
                <c:formatCode>General</c:formatCode>
                <c:ptCount val="9"/>
                <c:pt idx="0">
                  <c:v>107.9389951029579</c:v>
                </c:pt>
                <c:pt idx="3">
                  <c:v>162.7135390824524</c:v>
                </c:pt>
                <c:pt idx="6">
                  <c:v>213.60105604244461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F772-4C23-8CBC-E1DB3FE84C40}"/>
            </c:ext>
          </c:extLst>
        </c:ser>
        <c:ser>
          <c:idx val="1"/>
          <c:order val="1"/>
          <c:tx>
            <c:v>3/8''</c:v>
          </c:tx>
          <c:spPr>
            <a:ln w="47625">
              <a:noFill/>
            </a:ln>
          </c:spPr>
          <c:marker>
            <c:symbol val="circle"/>
            <c:size val="9"/>
            <c:spPr>
              <a:solidFill>
                <a:srgbClr val="FF0000"/>
              </a:solidFill>
            </c:spPr>
          </c:marker>
          <c:errBars>
            <c:errDir val="x"/>
            <c:errBarType val="both"/>
            <c:errValType val="cust"/>
            <c:noEndCap val="0"/>
            <c:plus>
              <c:numRef>
                <c:f>'Forced Convection'!$U$11:$U$19</c:f>
                <c:numCache>
                  <c:formatCode>General</c:formatCode>
                  <c:ptCount val="9"/>
                  <c:pt idx="0">
                    <c:v>4.6367501834971696</c:v>
                  </c:pt>
                  <c:pt idx="3">
                    <c:v>8.5628680754903606</c:v>
                  </c:pt>
                  <c:pt idx="6">
                    <c:v>23.657869688900359</c:v>
                  </c:pt>
                </c:numCache>
              </c:numRef>
            </c:plus>
            <c:minus>
              <c:numRef>
                <c:f>'Forced Convection'!$U$11:$U$19</c:f>
                <c:numCache>
                  <c:formatCode>General</c:formatCode>
                  <c:ptCount val="9"/>
                  <c:pt idx="0">
                    <c:v>4.6367501834971696</c:v>
                  </c:pt>
                  <c:pt idx="3">
                    <c:v>8.5628680754903606</c:v>
                  </c:pt>
                  <c:pt idx="6">
                    <c:v>23.657869688900359</c:v>
                  </c:pt>
                </c:numCache>
              </c:numRef>
            </c:minus>
          </c:errBars>
          <c:errBars>
            <c:errDir val="y"/>
            <c:errBarType val="both"/>
            <c:errValType val="cust"/>
            <c:noEndCap val="0"/>
            <c:plus>
              <c:numRef>
                <c:f>'Forced Convection'!$S$11:$S$19</c:f>
                <c:numCache>
                  <c:formatCode>General</c:formatCode>
                  <c:ptCount val="9"/>
                  <c:pt idx="0">
                    <c:v>4.4606843085374902E-3</c:v>
                  </c:pt>
                  <c:pt idx="3">
                    <c:v>5.6624714169555002E-4</c:v>
                  </c:pt>
                  <c:pt idx="6">
                    <c:v>6.0880067835324403E-2</c:v>
                  </c:pt>
                </c:numCache>
              </c:numRef>
            </c:plus>
            <c:minus>
              <c:numRef>
                <c:f>'Forced Convection'!$S$11:$S$19</c:f>
                <c:numCache>
                  <c:formatCode>General</c:formatCode>
                  <c:ptCount val="9"/>
                  <c:pt idx="0">
                    <c:v>4.4606843085374902E-3</c:v>
                  </c:pt>
                  <c:pt idx="3">
                    <c:v>5.6624714169555002E-4</c:v>
                  </c:pt>
                  <c:pt idx="6">
                    <c:v>6.0880067835324403E-2</c:v>
                  </c:pt>
                </c:numCache>
              </c:numRef>
            </c:minus>
          </c:errBars>
          <c:xVal>
            <c:numRef>
              <c:f>'Forced Convection'!$T$11:$T$19</c:f>
              <c:numCache>
                <c:formatCode>General</c:formatCode>
                <c:ptCount val="9"/>
                <c:pt idx="0">
                  <c:v>1664.92105166551</c:v>
                </c:pt>
                <c:pt idx="3">
                  <c:v>3806.2300747954259</c:v>
                </c:pt>
                <c:pt idx="6">
                  <c:v>6152.3012088974101</c:v>
                </c:pt>
              </c:numCache>
            </c:numRef>
          </c:xVal>
          <c:yVal>
            <c:numRef>
              <c:f>'Forced Convection'!$R$11:$R$19</c:f>
              <c:numCache>
                <c:formatCode>General</c:formatCode>
                <c:ptCount val="9"/>
                <c:pt idx="0">
                  <c:v>59.494704713892773</c:v>
                </c:pt>
                <c:pt idx="3">
                  <c:v>84.17516438726561</c:v>
                </c:pt>
                <c:pt idx="6">
                  <c:v>110.08096435236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F772-4C23-8CBC-E1DB3FE84C40}"/>
            </c:ext>
          </c:extLst>
        </c:ser>
        <c:ser>
          <c:idx val="2"/>
          <c:order val="2"/>
          <c:tx>
            <c:v>1/2''</c:v>
          </c:tx>
          <c:spPr>
            <a:ln w="47625">
              <a:noFill/>
            </a:ln>
          </c:spPr>
          <c:marker>
            <c:symbol val="circle"/>
            <c:size val="9"/>
            <c:spPr>
              <a:solidFill>
                <a:srgbClr val="008000"/>
              </a:solidFill>
              <a:ln>
                <a:noFill/>
              </a:ln>
            </c:spPr>
          </c:marker>
          <c:errBars>
            <c:errDir val="x"/>
            <c:errBarType val="both"/>
            <c:errValType val="cust"/>
            <c:noEndCap val="0"/>
            <c:plus>
              <c:numRef>
                <c:f>'Forced Convection'!$U$20:$U$28</c:f>
                <c:numCache>
                  <c:formatCode>General</c:formatCode>
                  <c:ptCount val="9"/>
                  <c:pt idx="0">
                    <c:v>7.3294538111771059</c:v>
                  </c:pt>
                  <c:pt idx="3">
                    <c:v>7.6134339474951336</c:v>
                  </c:pt>
                  <c:pt idx="6">
                    <c:v>6.2912293459715896</c:v>
                  </c:pt>
                </c:numCache>
              </c:numRef>
            </c:plus>
            <c:minus>
              <c:numRef>
                <c:f>'Forced Convection'!$S$20:$S$28</c:f>
                <c:numCache>
                  <c:formatCode>General</c:formatCode>
                  <c:ptCount val="9"/>
                  <c:pt idx="0">
                    <c:v>2.92040236218987E-3</c:v>
                  </c:pt>
                  <c:pt idx="3">
                    <c:v>3.4123080166980702E-3</c:v>
                  </c:pt>
                  <c:pt idx="6">
                    <c:v>1.0475452482460601E-2</c:v>
                  </c:pt>
                </c:numCache>
              </c:numRef>
            </c:minus>
          </c:errBars>
          <c:xVal>
            <c:numRef>
              <c:f>'Forced Convection'!$T$20:$T$28</c:f>
              <c:numCache>
                <c:formatCode>General</c:formatCode>
                <c:ptCount val="9"/>
                <c:pt idx="0">
                  <c:v>1446.713297184843</c:v>
                </c:pt>
                <c:pt idx="3">
                  <c:v>3146.4971432438051</c:v>
                </c:pt>
                <c:pt idx="6">
                  <c:v>5013.2742176274578</c:v>
                </c:pt>
              </c:numCache>
            </c:numRef>
          </c:xVal>
          <c:yVal>
            <c:numRef>
              <c:f>'Forced Convection'!$R$20:$R$28</c:f>
              <c:numCache>
                <c:formatCode>General</c:formatCode>
                <c:ptCount val="9"/>
                <c:pt idx="0">
                  <c:v>39.057419946793672</c:v>
                </c:pt>
                <c:pt idx="3">
                  <c:v>55.150545955762382</c:v>
                </c:pt>
                <c:pt idx="6">
                  <c:v>69.873185827562494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F772-4C23-8CBC-E1DB3FE84C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6570880"/>
        <c:axId val="106572800"/>
      </c:scatterChart>
      <c:valAx>
        <c:axId val="10657088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Reynolds </a:t>
                </a:r>
                <a:r>
                  <a:rPr lang="en-US" dirty="0" smtClean="0"/>
                  <a:t>Number</a:t>
                </a:r>
                <a:endParaRPr lang="en-US" dirty="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spPr>
          <a:ln w="12700">
            <a:solidFill>
              <a:schemeClr val="tx1"/>
            </a:solidFill>
          </a:ln>
        </c:spPr>
        <c:crossAx val="106572800"/>
        <c:crosses val="autoZero"/>
        <c:crossBetween val="midCat"/>
      </c:valAx>
      <c:valAx>
        <c:axId val="106572800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 smtClean="0">
                    <a:solidFill>
                      <a:schemeClr val="tx1"/>
                    </a:solidFill>
                  </a:rPr>
                  <a:t>U (W/m</a:t>
                </a:r>
                <a:r>
                  <a:rPr lang="en-US" baseline="30000" dirty="0" smtClean="0">
                    <a:solidFill>
                      <a:schemeClr val="tx1"/>
                    </a:solidFill>
                  </a:rPr>
                  <a:t>2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*K)</a:t>
                </a:r>
                <a:endParaRPr lang="en-US" dirty="0">
                  <a:solidFill>
                    <a:schemeClr val="tx1"/>
                  </a:solidFill>
                </a:endParaRP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spPr>
          <a:ln w="12700">
            <a:solidFill>
              <a:schemeClr val="tx1"/>
            </a:solidFill>
          </a:ln>
        </c:spPr>
        <c:crossAx val="106570880"/>
        <c:crosses val="autoZero"/>
        <c:crossBetween val="midCat"/>
      </c:valAx>
      <c:spPr>
        <a:ln w="12700">
          <a:solidFill>
            <a:schemeClr val="tx1"/>
          </a:solidFill>
        </a:ln>
      </c:spPr>
    </c:plotArea>
    <c:legend>
      <c:legendPos val="r"/>
      <c:layout>
        <c:manualLayout>
          <c:xMode val="edge"/>
          <c:yMode val="edge"/>
          <c:x val="0.79838397655493498"/>
          <c:y val="0.27904829893556898"/>
          <c:w val="0.171315605122313"/>
          <c:h val="0.20734339871927401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2500" b="1">
          <a:latin typeface="Times New Roman"/>
          <a:cs typeface="Times New Roman"/>
        </a:defRPr>
      </a:pPr>
      <a:endParaRPr lang="en-US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216081981974831"/>
          <c:y val="4.54828660436137E-2"/>
          <c:w val="0.60780587944944398"/>
          <c:h val="0.69973179133858299"/>
        </c:manualLayout>
      </c:layout>
      <c:scatterChart>
        <c:scatterStyle val="lineMarker"/>
        <c:varyColors val="0"/>
        <c:ser>
          <c:idx val="0"/>
          <c:order val="0"/>
          <c:tx>
            <c:v>1/4''</c:v>
          </c:tx>
          <c:spPr>
            <a:ln w="47625">
              <a:noFill/>
            </a:ln>
          </c:spPr>
          <c:marker>
            <c:symbol val="circle"/>
            <c:size val="9"/>
            <c:spPr>
              <a:solidFill>
                <a:schemeClr val="tx1"/>
              </a:solidFill>
              <a:ln>
                <a:noFill/>
              </a:ln>
            </c:spPr>
          </c:marker>
          <c:xVal>
            <c:numRef>
              <c:f>'Natural Convection'!$K$2:$K$3</c:f>
              <c:numCache>
                <c:formatCode>General</c:formatCode>
                <c:ptCount val="2"/>
                <c:pt idx="0">
                  <c:v>651.00794639445314</c:v>
                </c:pt>
                <c:pt idx="1">
                  <c:v>975.55496241960316</c:v>
                </c:pt>
              </c:numCache>
            </c:numRef>
          </c:xVal>
          <c:yVal>
            <c:numRef>
              <c:f>'Natural Convection'!$M$2:$M$3</c:f>
              <c:numCache>
                <c:formatCode>General</c:formatCode>
                <c:ptCount val="2"/>
                <c:pt idx="0">
                  <c:v>10.29105660282892</c:v>
                </c:pt>
                <c:pt idx="1">
                  <c:v>11.63672709592792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C944-4739-96F1-3FFF9782B184}"/>
            </c:ext>
          </c:extLst>
        </c:ser>
        <c:ser>
          <c:idx val="1"/>
          <c:order val="1"/>
          <c:tx>
            <c:v>3/8''</c:v>
          </c:tx>
          <c:spPr>
            <a:ln w="47625">
              <a:noFill/>
            </a:ln>
          </c:spPr>
          <c:marker>
            <c:symbol val="circle"/>
            <c:size val="9"/>
            <c:spPr>
              <a:solidFill>
                <a:srgbClr val="FF0000"/>
              </a:solidFill>
              <a:ln>
                <a:noFill/>
              </a:ln>
            </c:spPr>
          </c:marker>
          <c:xVal>
            <c:numRef>
              <c:f>'Natural Convection'!$K$4</c:f>
              <c:numCache>
                <c:formatCode>General</c:formatCode>
                <c:ptCount val="1"/>
                <c:pt idx="0">
                  <c:v>4314.468433389764</c:v>
                </c:pt>
              </c:numCache>
            </c:numRef>
          </c:xVal>
          <c:yVal>
            <c:numRef>
              <c:f>'Natural Convection'!$M$4</c:f>
              <c:numCache>
                <c:formatCode>General</c:formatCode>
                <c:ptCount val="1"/>
                <c:pt idx="0">
                  <c:v>11.72309282818151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C944-4739-96F1-3FFF9782B184}"/>
            </c:ext>
          </c:extLst>
        </c:ser>
        <c:ser>
          <c:idx val="2"/>
          <c:order val="2"/>
          <c:tx>
            <c:v>1/2''</c:v>
          </c:tx>
          <c:spPr>
            <a:ln w="47625">
              <a:noFill/>
            </a:ln>
          </c:spPr>
          <c:marker>
            <c:symbol val="circle"/>
            <c:size val="9"/>
            <c:spPr>
              <a:solidFill>
                <a:srgbClr val="008000"/>
              </a:solidFill>
              <a:ln>
                <a:noFill/>
              </a:ln>
            </c:spPr>
          </c:marker>
          <c:xVal>
            <c:numRef>
              <c:f>'Natural Convection'!$K$5</c:f>
              <c:numCache>
                <c:formatCode>General</c:formatCode>
                <c:ptCount val="1"/>
                <c:pt idx="0">
                  <c:v>7795.0924678564743</c:v>
                </c:pt>
              </c:numCache>
            </c:numRef>
          </c:xVal>
          <c:yVal>
            <c:numRef>
              <c:f>'Natural Convection'!$M$5</c:f>
              <c:numCache>
                <c:formatCode>General</c:formatCode>
                <c:ptCount val="1"/>
                <c:pt idx="0">
                  <c:v>9.1469280725945463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C944-4739-96F1-3FFF9782B18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6604032"/>
        <c:axId val="106610688"/>
      </c:scatterChart>
      <c:valAx>
        <c:axId val="10660403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Rayleigh Number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spPr>
          <a:ln w="12700">
            <a:solidFill>
              <a:schemeClr val="tx1"/>
            </a:solidFill>
          </a:ln>
        </c:spPr>
        <c:crossAx val="106610688"/>
        <c:crosses val="autoZero"/>
        <c:crossBetween val="midCat"/>
      </c:valAx>
      <c:valAx>
        <c:axId val="106610688"/>
        <c:scaling>
          <c:orientation val="minMax"/>
          <c:min val="8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>
                    <a:solidFill>
                      <a:schemeClr val="tx1"/>
                    </a:solidFill>
                  </a:rPr>
                  <a:t>U (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W/m</a:t>
                </a:r>
                <a:r>
                  <a:rPr lang="en-US" baseline="30000" dirty="0" smtClean="0">
                    <a:solidFill>
                      <a:schemeClr val="tx1"/>
                    </a:solidFill>
                  </a:rPr>
                  <a:t>2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*K</a:t>
                </a:r>
                <a:r>
                  <a:rPr lang="en-US" dirty="0">
                    <a:solidFill>
                      <a:schemeClr val="tx1"/>
                    </a:solidFill>
                  </a:rPr>
                  <a:t>)</a:t>
                </a:r>
              </a:p>
            </c:rich>
          </c:tx>
          <c:layout>
            <c:manualLayout>
              <c:xMode val="edge"/>
              <c:yMode val="edge"/>
              <c:x val="2.3548636411876E-2"/>
              <c:y val="0.25474799048556401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12700">
            <a:solidFill>
              <a:schemeClr val="tx1"/>
            </a:solidFill>
          </a:ln>
        </c:spPr>
        <c:crossAx val="106604032"/>
        <c:crosses val="autoZero"/>
        <c:crossBetween val="midCat"/>
      </c:valAx>
      <c:spPr>
        <a:ln w="12700">
          <a:solidFill>
            <a:schemeClr val="tx1"/>
          </a:solidFill>
        </a:ln>
      </c:spPr>
    </c:plotArea>
    <c:legend>
      <c:legendPos val="r"/>
      <c:layout>
        <c:manualLayout>
          <c:xMode val="edge"/>
          <c:yMode val="edge"/>
          <c:x val="0.80576376780534398"/>
          <c:y val="0.24804666994750699"/>
          <c:w val="0.191207048965818"/>
          <c:h val="0.238670983884024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2500" b="1">
          <a:latin typeface="Times New Roman"/>
          <a:cs typeface="Times New Roman"/>
        </a:defRPr>
      </a:pPr>
      <a:endParaRPr lang="en-US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69359754258601"/>
          <c:y val="4.93884208286915E-2"/>
          <c:w val="0.78735407040938099"/>
          <c:h val="0.753406520003568"/>
        </c:manualLayout>
      </c:layout>
      <c:scatterChart>
        <c:scatterStyle val="lineMarker"/>
        <c:varyColors val="0"/>
        <c:ser>
          <c:idx val="0"/>
          <c:order val="0"/>
          <c:spPr>
            <a:ln w="47625">
              <a:noFill/>
            </a:ln>
          </c:spPr>
          <c:marker>
            <c:symbol val="circle"/>
            <c:size val="9"/>
            <c:spPr>
              <a:solidFill>
                <a:schemeClr val="tx1"/>
              </a:solidFill>
              <a:ln>
                <a:noFill/>
              </a:ln>
            </c:spPr>
          </c:marker>
          <c:trendline>
            <c:trendlineType val="linear"/>
            <c:dispRSqr val="1"/>
            <c:dispEq val="1"/>
            <c:trendlineLbl>
              <c:layout>
                <c:manualLayout>
                  <c:x val="0.19132117748124"/>
                  <c:y val="0.47064259848517798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/>
                      <a:t>ln(Nu) = 0.2193*ln(Ra) - 0.5535
R² = 0.99976</a:t>
                    </a:r>
                  </a:p>
                </c:rich>
              </c:tx>
              <c:numFmt formatCode="General" sourceLinked="0"/>
            </c:trendlineLbl>
          </c:trendline>
          <c:xVal>
            <c:numRef>
              <c:f>'Natural Convection'!$P$2:$P$5</c:f>
              <c:numCache>
                <c:formatCode>General</c:formatCode>
                <c:ptCount val="4"/>
                <c:pt idx="0">
                  <c:v>6.4785218485771638</c:v>
                </c:pt>
                <c:pt idx="1">
                  <c:v>6.883006501294628</c:v>
                </c:pt>
                <c:pt idx="2">
                  <c:v>8.3697294055210332</c:v>
                </c:pt>
                <c:pt idx="3">
                  <c:v>8.9612496438790537</c:v>
                </c:pt>
              </c:numCache>
            </c:numRef>
          </c:xVal>
          <c:yVal>
            <c:numRef>
              <c:f>'Natural Convection'!$Q$2:$Q$5</c:f>
              <c:numCache>
                <c:formatCode>General</c:formatCode>
                <c:ptCount val="4"/>
                <c:pt idx="0">
                  <c:v>0.87044328979657104</c:v>
                </c:pt>
                <c:pt idx="1">
                  <c:v>0.95370340236516704</c:v>
                </c:pt>
                <c:pt idx="2">
                  <c:v>1.2778419689821401</c:v>
                </c:pt>
                <c:pt idx="3">
                  <c:v>1.415634280916763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E8F7-42CA-A166-E8F6122855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6722432"/>
        <c:axId val="106724352"/>
      </c:scatterChart>
      <c:valAx>
        <c:axId val="106722432"/>
        <c:scaling>
          <c:orientation val="minMax"/>
          <c:min val="6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ln(Ra)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spPr>
          <a:ln w="12700">
            <a:solidFill>
              <a:schemeClr val="tx1"/>
            </a:solidFill>
          </a:ln>
        </c:spPr>
        <c:crossAx val="106724352"/>
        <c:crosses val="autoZero"/>
        <c:crossBetween val="midCat"/>
      </c:valAx>
      <c:valAx>
        <c:axId val="106724352"/>
        <c:scaling>
          <c:orientation val="minMax"/>
          <c:min val="0.6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ln(Nu)</a:t>
                </a:r>
              </a:p>
            </c:rich>
          </c:tx>
          <c:layout>
            <c:manualLayout>
              <c:xMode val="edge"/>
              <c:yMode val="edge"/>
              <c:x val="3.1681173646292099E-3"/>
              <c:y val="0.36488229359917801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12700">
            <a:solidFill>
              <a:schemeClr val="tx1"/>
            </a:solidFill>
          </a:ln>
        </c:spPr>
        <c:crossAx val="106722432"/>
        <c:crosses val="autoZero"/>
        <c:crossBetween val="midCat"/>
      </c:valAx>
      <c:spPr>
        <a:ln w="12700">
          <a:solidFill>
            <a:schemeClr val="tx1"/>
          </a:solidFill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2000" b="1">
          <a:latin typeface="Times New Roman"/>
          <a:cs typeface="Times New Roman"/>
        </a:defRPr>
      </a:pPr>
      <a:endParaRPr lang="en-US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75624788923958"/>
          <c:y val="3.9001514248147198E-2"/>
          <c:w val="0.772342730207076"/>
          <c:h val="0.77462682996292098"/>
        </c:manualLayout>
      </c:layout>
      <c:scatterChart>
        <c:scatterStyle val="lineMarker"/>
        <c:varyColors val="0"/>
        <c:ser>
          <c:idx val="0"/>
          <c:order val="0"/>
          <c:spPr>
            <a:ln w="47625">
              <a:noFill/>
            </a:ln>
          </c:spPr>
          <c:marker>
            <c:symbol val="circle"/>
            <c:size val="8"/>
            <c:spPr>
              <a:solidFill>
                <a:schemeClr val="tx1"/>
              </a:solidFill>
              <a:ln>
                <a:noFill/>
              </a:ln>
            </c:spPr>
          </c:marker>
          <c:trendline>
            <c:trendlineType val="linear"/>
            <c:dispRSqr val="1"/>
            <c:dispEq val="1"/>
            <c:trendlineLbl>
              <c:layout>
                <c:manualLayout>
                  <c:x val="0.115896227950066"/>
                  <c:y val="0.53681083941072605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/>
                      <a:t>ln(Nu) = 0.5283*ln(Re) - 0.9793
R² = 0.99463</a:t>
                    </a:r>
                  </a:p>
                </c:rich>
              </c:tx>
              <c:numFmt formatCode="General" sourceLinked="0"/>
            </c:trendlineLbl>
          </c:trendline>
          <c:errBars>
            <c:errDir val="x"/>
            <c:errBarType val="both"/>
            <c:errValType val="cust"/>
            <c:noEndCap val="0"/>
            <c:plus>
              <c:numRef>
                <c:f>'Forced Convection'!$Z$2:$Z$28</c:f>
                <c:numCache>
                  <c:formatCode>General</c:formatCode>
                  <c:ptCount val="27"/>
                  <c:pt idx="0">
                    <c:v>1.74508228050854E-3</c:v>
                  </c:pt>
                  <c:pt idx="3">
                    <c:v>9.8713452596265704E-3</c:v>
                  </c:pt>
                  <c:pt idx="6">
                    <c:v>0</c:v>
                  </c:pt>
                  <c:pt idx="9">
                    <c:v>2.7849706280068998E-3</c:v>
                  </c:pt>
                  <c:pt idx="12">
                    <c:v>2.2505725844814599E-3</c:v>
                  </c:pt>
                  <c:pt idx="15">
                    <c:v>3.8443353775998099E-3</c:v>
                  </c:pt>
                  <c:pt idx="18">
                    <c:v>5.0733456421581096E-3</c:v>
                  </c:pt>
                  <c:pt idx="21">
                    <c:v>2.4183442735173102E-3</c:v>
                  </c:pt>
                  <c:pt idx="24">
                    <c:v>1.25446031789194E-3</c:v>
                  </c:pt>
                </c:numCache>
              </c:numRef>
            </c:plus>
            <c:minus>
              <c:numRef>
                <c:f>'Forced Convection'!$Z$2:$Z$28</c:f>
                <c:numCache>
                  <c:formatCode>General</c:formatCode>
                  <c:ptCount val="27"/>
                  <c:pt idx="0">
                    <c:v>1.74508228050854E-3</c:v>
                  </c:pt>
                  <c:pt idx="3">
                    <c:v>9.8713452596265704E-3</c:v>
                  </c:pt>
                  <c:pt idx="6">
                    <c:v>0</c:v>
                  </c:pt>
                  <c:pt idx="9">
                    <c:v>2.7849706280068998E-3</c:v>
                  </c:pt>
                  <c:pt idx="12">
                    <c:v>2.2505725844814599E-3</c:v>
                  </c:pt>
                  <c:pt idx="15">
                    <c:v>3.8443353775998099E-3</c:v>
                  </c:pt>
                  <c:pt idx="18">
                    <c:v>5.0733456421581096E-3</c:v>
                  </c:pt>
                  <c:pt idx="21">
                    <c:v>2.4183442735173102E-3</c:v>
                  </c:pt>
                  <c:pt idx="24">
                    <c:v>1.25446031789194E-3</c:v>
                  </c:pt>
                </c:numCache>
              </c:numRef>
            </c:minus>
          </c:errBars>
          <c:errBars>
            <c:errDir val="y"/>
            <c:errBarType val="both"/>
            <c:errValType val="cust"/>
            <c:noEndCap val="0"/>
            <c:plus>
              <c:numRef>
                <c:f>'Forced Convection'!$AC$2:$AC$28</c:f>
                <c:numCache>
                  <c:formatCode>General</c:formatCode>
                  <c:ptCount val="27"/>
                  <c:pt idx="0">
                    <c:v>8.3430960397573898E-4</c:v>
                  </c:pt>
                  <c:pt idx="3">
                    <c:v>6.1309237460842698E-3</c:v>
                  </c:pt>
                  <c:pt idx="6">
                    <c:v>0</c:v>
                  </c:pt>
                  <c:pt idx="9">
                    <c:v>1.33108071783839E-3</c:v>
                  </c:pt>
                  <c:pt idx="12">
                    <c:v>1.0759284031678299E-3</c:v>
                  </c:pt>
                  <c:pt idx="15">
                    <c:v>2.4223482051359399E-3</c:v>
                  </c:pt>
                  <c:pt idx="18">
                    <c:v>2.4257068118172199E-3</c:v>
                  </c:pt>
                  <c:pt idx="21">
                    <c:v>1.1563371120205E-3</c:v>
                  </c:pt>
                  <c:pt idx="24">
                    <c:v>7.9051545798946102E-4</c:v>
                  </c:pt>
                </c:numCache>
              </c:numRef>
            </c:plus>
            <c:minus>
              <c:numRef>
                <c:f>'Forced Convection'!$AC$2:$AC$28</c:f>
                <c:numCache>
                  <c:formatCode>General</c:formatCode>
                  <c:ptCount val="27"/>
                  <c:pt idx="0">
                    <c:v>8.3430960397573898E-4</c:v>
                  </c:pt>
                  <c:pt idx="3">
                    <c:v>6.1309237460842698E-3</c:v>
                  </c:pt>
                  <c:pt idx="6">
                    <c:v>0</c:v>
                  </c:pt>
                  <c:pt idx="9">
                    <c:v>1.33108071783839E-3</c:v>
                  </c:pt>
                  <c:pt idx="12">
                    <c:v>1.0759284031678299E-3</c:v>
                  </c:pt>
                  <c:pt idx="15">
                    <c:v>2.4223482051359399E-3</c:v>
                  </c:pt>
                  <c:pt idx="18">
                    <c:v>2.4257068118172199E-3</c:v>
                  </c:pt>
                  <c:pt idx="21">
                    <c:v>1.1563371120205E-3</c:v>
                  </c:pt>
                  <c:pt idx="24">
                    <c:v>7.9051545798946102E-4</c:v>
                  </c:pt>
                </c:numCache>
              </c:numRef>
            </c:minus>
          </c:errBars>
          <c:xVal>
            <c:numRef>
              <c:f>'Forced Convection'!$Y$2:$Y$28</c:f>
              <c:numCache>
                <c:formatCode>General</c:formatCode>
                <c:ptCount val="27"/>
                <c:pt idx="0">
                  <c:v>7.9289252971829294</c:v>
                </c:pt>
                <c:pt idx="3">
                  <c:v>8.7206926915218386</c:v>
                </c:pt>
                <c:pt idx="6">
                  <c:v>9.1801764171828708</c:v>
                </c:pt>
                <c:pt idx="9">
                  <c:v>7.4175303995216852</c:v>
                </c:pt>
                <c:pt idx="12">
                  <c:v>8.2443928086579401</c:v>
                </c:pt>
                <c:pt idx="15">
                  <c:v>8.7245765439329279</c:v>
                </c:pt>
                <c:pt idx="18">
                  <c:v>7.2770409993329901</c:v>
                </c:pt>
                <c:pt idx="21">
                  <c:v>8.0540431448840692</c:v>
                </c:pt>
                <c:pt idx="24">
                  <c:v>8.5198439923860807</c:v>
                </c:pt>
              </c:numCache>
            </c:numRef>
          </c:xVal>
          <c:yVal>
            <c:numRef>
              <c:f>'Forced Convection'!$AB$2:$AB$28</c:f>
              <c:numCache>
                <c:formatCode>General</c:formatCode>
                <c:ptCount val="27"/>
                <c:pt idx="0">
                  <c:v>3.196490780114567</c:v>
                </c:pt>
                <c:pt idx="3">
                  <c:v>3.6277118590025208</c:v>
                </c:pt>
                <c:pt idx="6">
                  <c:v>3.911968969782821</c:v>
                </c:pt>
                <c:pt idx="9">
                  <c:v>2.956906737880888</c:v>
                </c:pt>
                <c:pt idx="12">
                  <c:v>3.3432448891347311</c:v>
                </c:pt>
                <c:pt idx="15">
                  <c:v>3.629800183714655</c:v>
                </c:pt>
                <c:pt idx="18">
                  <c:v>2.893212443669503</c:v>
                </c:pt>
                <c:pt idx="21">
                  <c:v>3.2557211609539318</c:v>
                </c:pt>
                <c:pt idx="24">
                  <c:v>3.5042824172771039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77C-453C-8937-D82106BA00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6902272"/>
        <c:axId val="106904192"/>
      </c:scatterChart>
      <c:valAx>
        <c:axId val="106902272"/>
        <c:scaling>
          <c:orientation val="minMax"/>
          <c:min val="7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ln (Re)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spPr>
          <a:ln w="12700">
            <a:solidFill>
              <a:schemeClr val="tx1"/>
            </a:solidFill>
          </a:ln>
        </c:spPr>
        <c:crossAx val="106904192"/>
        <c:crosses val="autoZero"/>
        <c:crossBetween val="midCat"/>
      </c:valAx>
      <c:valAx>
        <c:axId val="106904192"/>
        <c:scaling>
          <c:orientation val="minMax"/>
          <c:min val="2.5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ln (Nu)</a:t>
                </a:r>
              </a:p>
            </c:rich>
          </c:tx>
          <c:layout>
            <c:manualLayout>
              <c:xMode val="edge"/>
              <c:yMode val="edge"/>
              <c:x val="9.2103138744051797E-3"/>
              <c:y val="0.334107209981444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12700">
            <a:solidFill>
              <a:schemeClr val="tx1"/>
            </a:solidFill>
          </a:ln>
        </c:spPr>
        <c:crossAx val="106902272"/>
        <c:crosses val="autoZero"/>
        <c:crossBetween val="midCat"/>
      </c:valAx>
      <c:spPr>
        <a:ln w="12700">
          <a:solidFill>
            <a:schemeClr val="tx1"/>
          </a:solidFill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2000" b="1">
          <a:latin typeface="Times New Roman"/>
          <a:cs typeface="Times New Roman"/>
        </a:defRPr>
      </a:pPr>
      <a:endParaRPr lang="en-US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40188" cy="38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19" tIns="46660" rIns="93319" bIns="4666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283200" y="0"/>
            <a:ext cx="4040188" cy="38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19" tIns="46660" rIns="93319" bIns="4666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621463"/>
            <a:ext cx="4040188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19" tIns="46660" rIns="93319" bIns="4666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283200" y="6621463"/>
            <a:ext cx="4040188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19" tIns="46660" rIns="93319" bIns="4666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4412461C-24E1-4DDC-96B9-73718193B3D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93234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9075" cy="350838"/>
          </a:xfrm>
          <a:prstGeom prst="rect">
            <a:avLst/>
          </a:prstGeom>
        </p:spPr>
        <p:txBody>
          <a:bodyPr vert="horz" lIns="93319" tIns="46660" rIns="93319" bIns="46660" rtlCol="0"/>
          <a:lstStyle>
            <a:lvl1pPr algn="l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5738" y="0"/>
            <a:ext cx="4029075" cy="350838"/>
          </a:xfrm>
          <a:prstGeom prst="rect">
            <a:avLst/>
          </a:prstGeom>
        </p:spPr>
        <p:txBody>
          <a:bodyPr vert="horz" lIns="93319" tIns="46660" rIns="93319" bIns="46660" rtlCol="0"/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AB30DD38-3E85-437B-B205-860E72E88564}" type="datetimeFigureOut">
              <a:rPr lang="en-US"/>
              <a:pPr>
                <a:defRPr/>
              </a:pPr>
              <a:t>5/4/2016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95600" y="525463"/>
            <a:ext cx="3505200" cy="2628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19" tIns="46660" rIns="93319" bIns="4666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8688" y="3330575"/>
            <a:ext cx="7439025" cy="3154363"/>
          </a:xfrm>
          <a:prstGeom prst="rect">
            <a:avLst/>
          </a:prstGeom>
        </p:spPr>
        <p:txBody>
          <a:bodyPr vert="horz" lIns="93319" tIns="46660" rIns="93319" bIns="4666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57975"/>
            <a:ext cx="4029075" cy="350838"/>
          </a:xfrm>
          <a:prstGeom prst="rect">
            <a:avLst/>
          </a:prstGeom>
        </p:spPr>
        <p:txBody>
          <a:bodyPr vert="horz" lIns="93319" tIns="46660" rIns="93319" bIns="46660" rtlCol="0" anchor="b"/>
          <a:lstStyle>
            <a:lvl1pPr algn="l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5738" y="6657975"/>
            <a:ext cx="4029075" cy="350838"/>
          </a:xfrm>
          <a:prstGeom prst="rect">
            <a:avLst/>
          </a:prstGeom>
        </p:spPr>
        <p:txBody>
          <a:bodyPr vert="horz" lIns="93319" tIns="46660" rIns="93319" bIns="46660" rtlCol="0" anchor="b"/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CC503F84-9C49-4830-ABAC-C41BC30D465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51365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25450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50900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76350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701800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128266" algn="l" defTabSz="85130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53919" algn="l" defTabSz="85130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979572" algn="l" defTabSz="85130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405226" algn="l" defTabSz="85130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2895600" y="525463"/>
            <a:ext cx="35052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455995A-751D-4FE2-BED3-414B0BEA38DA}" type="slidenum">
              <a:rPr lang="en-US" smtClean="0">
                <a:cs typeface="Arial" charset="0"/>
              </a:rPr>
              <a:pPr/>
              <a:t>1</a:t>
            </a:fld>
            <a:endParaRPr lang="en-US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7005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573" y="10226674"/>
            <a:ext cx="37308063" cy="70548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141" y="18653129"/>
            <a:ext cx="30724930" cy="8413749"/>
          </a:xfrm>
        </p:spPr>
        <p:txBody>
          <a:bodyPr/>
          <a:lstStyle>
            <a:lvl1pPr marL="0" indent="0" algn="ctr">
              <a:buNone/>
              <a:defRPr/>
            </a:lvl1pPr>
            <a:lvl2pPr marL="425653" indent="0" algn="ctr">
              <a:buNone/>
              <a:defRPr/>
            </a:lvl2pPr>
            <a:lvl3pPr marL="851306" indent="0" algn="ctr">
              <a:buNone/>
              <a:defRPr/>
            </a:lvl3pPr>
            <a:lvl4pPr marL="1276960" indent="0" algn="ctr">
              <a:buNone/>
              <a:defRPr/>
            </a:lvl4pPr>
            <a:lvl5pPr marL="1702613" indent="0" algn="ctr">
              <a:buNone/>
              <a:defRPr/>
            </a:lvl5pPr>
            <a:lvl6pPr marL="2128266" indent="0" algn="ctr">
              <a:buNone/>
              <a:defRPr/>
            </a:lvl6pPr>
            <a:lvl7pPr marL="2553919" indent="0" algn="ctr">
              <a:buNone/>
              <a:defRPr/>
            </a:lvl7pPr>
            <a:lvl8pPr marL="2979572" indent="0" algn="ctr">
              <a:buNone/>
              <a:defRPr/>
            </a:lvl8pPr>
            <a:lvl9pPr marL="3405226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7CBA5F-1790-4C49-B654-BC553F2172B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D76232-1EA3-42DB-BC7D-C03EBE8FFAD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3" y="21153445"/>
            <a:ext cx="37308063" cy="6537324"/>
          </a:xfr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3" y="13952540"/>
            <a:ext cx="37308063" cy="7200900"/>
          </a:xfrm>
        </p:spPr>
        <p:txBody>
          <a:bodyPr anchor="b"/>
          <a:lstStyle>
            <a:lvl1pPr marL="0" indent="0">
              <a:buNone/>
              <a:defRPr sz="1900"/>
            </a:lvl1pPr>
            <a:lvl2pPr marL="425653" indent="0">
              <a:buNone/>
              <a:defRPr sz="1700"/>
            </a:lvl2pPr>
            <a:lvl3pPr marL="851306" indent="0">
              <a:buNone/>
              <a:defRPr sz="1500"/>
            </a:lvl3pPr>
            <a:lvl4pPr marL="1276960" indent="0">
              <a:buNone/>
              <a:defRPr sz="1300"/>
            </a:lvl4pPr>
            <a:lvl5pPr marL="1702613" indent="0">
              <a:buNone/>
              <a:defRPr sz="1300"/>
            </a:lvl5pPr>
            <a:lvl6pPr marL="2128266" indent="0">
              <a:buNone/>
              <a:defRPr sz="1300"/>
            </a:lvl6pPr>
            <a:lvl7pPr marL="2553919" indent="0">
              <a:buNone/>
              <a:defRPr sz="1300"/>
            </a:lvl7pPr>
            <a:lvl8pPr marL="2979572" indent="0">
              <a:buNone/>
              <a:defRPr sz="1300"/>
            </a:lvl8pPr>
            <a:lvl9pPr marL="3405226" indent="0">
              <a:buNone/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25D7DA-C05E-459A-B7DC-058537B3D59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92931" y="9509130"/>
            <a:ext cx="18587359" cy="19751676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10915" y="9509130"/>
            <a:ext cx="18587359" cy="19751676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674E8B-6FE4-4722-A03E-FECDAA20CFE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836" y="1317626"/>
            <a:ext cx="39501537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834" y="7369185"/>
            <a:ext cx="19392900" cy="3070225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5653" indent="0">
              <a:buNone/>
              <a:defRPr sz="1900" b="1"/>
            </a:lvl2pPr>
            <a:lvl3pPr marL="851306" indent="0">
              <a:buNone/>
              <a:defRPr sz="1700" b="1"/>
            </a:lvl3pPr>
            <a:lvl4pPr marL="1276960" indent="0">
              <a:buNone/>
              <a:defRPr sz="1500" b="1"/>
            </a:lvl4pPr>
            <a:lvl5pPr marL="1702613" indent="0">
              <a:buNone/>
              <a:defRPr sz="1500" b="1"/>
            </a:lvl5pPr>
            <a:lvl6pPr marL="2128266" indent="0">
              <a:buNone/>
              <a:defRPr sz="1500" b="1"/>
            </a:lvl6pPr>
            <a:lvl7pPr marL="2553919" indent="0">
              <a:buNone/>
              <a:defRPr sz="1500" b="1"/>
            </a:lvl7pPr>
            <a:lvl8pPr marL="2979572" indent="0">
              <a:buNone/>
              <a:defRPr sz="1500" b="1"/>
            </a:lvl8pPr>
            <a:lvl9pPr marL="3405226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834" y="10439406"/>
            <a:ext cx="19392900" cy="18965864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673" y="7369185"/>
            <a:ext cx="19399706" cy="3070225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5653" indent="0">
              <a:buNone/>
              <a:defRPr sz="1900" b="1"/>
            </a:lvl2pPr>
            <a:lvl3pPr marL="851306" indent="0">
              <a:buNone/>
              <a:defRPr sz="1700" b="1"/>
            </a:lvl3pPr>
            <a:lvl4pPr marL="1276960" indent="0">
              <a:buNone/>
              <a:defRPr sz="1500" b="1"/>
            </a:lvl4pPr>
            <a:lvl5pPr marL="1702613" indent="0">
              <a:buNone/>
              <a:defRPr sz="1500" b="1"/>
            </a:lvl5pPr>
            <a:lvl6pPr marL="2128266" indent="0">
              <a:buNone/>
              <a:defRPr sz="1500" b="1"/>
            </a:lvl6pPr>
            <a:lvl7pPr marL="2553919" indent="0">
              <a:buNone/>
              <a:defRPr sz="1500" b="1"/>
            </a:lvl7pPr>
            <a:lvl8pPr marL="2979572" indent="0">
              <a:buNone/>
              <a:defRPr sz="1500" b="1"/>
            </a:lvl8pPr>
            <a:lvl9pPr marL="3405226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673" y="10439406"/>
            <a:ext cx="19399706" cy="18965864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577BB5-14D1-4F4B-90E6-3D304779E3B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1AD627-8474-457F-85C6-026C1DE913D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4F3E9A-3661-4019-9DE8-46C37E40772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834" y="1311277"/>
            <a:ext cx="14439900" cy="5576889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59970" y="1311280"/>
            <a:ext cx="24536400" cy="2809398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834" y="6888164"/>
            <a:ext cx="14439900" cy="22517100"/>
          </a:xfrm>
        </p:spPr>
        <p:txBody>
          <a:bodyPr/>
          <a:lstStyle>
            <a:lvl1pPr marL="0" indent="0">
              <a:buNone/>
              <a:defRPr sz="1300"/>
            </a:lvl1pPr>
            <a:lvl2pPr marL="425653" indent="0">
              <a:buNone/>
              <a:defRPr sz="1100"/>
            </a:lvl2pPr>
            <a:lvl3pPr marL="851306" indent="0">
              <a:buNone/>
              <a:defRPr sz="900"/>
            </a:lvl3pPr>
            <a:lvl4pPr marL="1276960" indent="0">
              <a:buNone/>
              <a:defRPr sz="800"/>
            </a:lvl4pPr>
            <a:lvl5pPr marL="1702613" indent="0">
              <a:buNone/>
              <a:defRPr sz="800"/>
            </a:lvl5pPr>
            <a:lvl6pPr marL="2128266" indent="0">
              <a:buNone/>
              <a:defRPr sz="800"/>
            </a:lvl6pPr>
            <a:lvl7pPr marL="2553919" indent="0">
              <a:buNone/>
              <a:defRPr sz="800"/>
            </a:lvl7pPr>
            <a:lvl8pPr marL="2979572" indent="0">
              <a:buNone/>
              <a:defRPr sz="800"/>
            </a:lvl8pPr>
            <a:lvl9pPr marL="3405226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D6285A-4DF3-422C-A769-49C73DBC73C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438" y="23042569"/>
            <a:ext cx="26335263" cy="27209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438" y="2941645"/>
            <a:ext cx="26335263" cy="19750088"/>
          </a:xfrm>
        </p:spPr>
        <p:txBody>
          <a:bodyPr/>
          <a:lstStyle>
            <a:lvl1pPr marL="0" indent="0">
              <a:buNone/>
              <a:defRPr sz="3000"/>
            </a:lvl1pPr>
            <a:lvl2pPr marL="425653" indent="0">
              <a:buNone/>
              <a:defRPr sz="2600"/>
            </a:lvl2pPr>
            <a:lvl3pPr marL="851306" indent="0">
              <a:buNone/>
              <a:defRPr sz="2200"/>
            </a:lvl3pPr>
            <a:lvl4pPr marL="1276960" indent="0">
              <a:buNone/>
              <a:defRPr sz="1900"/>
            </a:lvl4pPr>
            <a:lvl5pPr marL="1702613" indent="0">
              <a:buNone/>
              <a:defRPr sz="1900"/>
            </a:lvl5pPr>
            <a:lvl6pPr marL="2128266" indent="0">
              <a:buNone/>
              <a:defRPr sz="1900"/>
            </a:lvl6pPr>
            <a:lvl7pPr marL="2553919" indent="0">
              <a:buNone/>
              <a:defRPr sz="1900"/>
            </a:lvl7pPr>
            <a:lvl8pPr marL="2979572" indent="0">
              <a:buNone/>
              <a:defRPr sz="1900"/>
            </a:lvl8pPr>
            <a:lvl9pPr marL="3405226" indent="0">
              <a:buNone/>
              <a:defRPr sz="19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438" y="25763543"/>
            <a:ext cx="26335263" cy="3862388"/>
          </a:xfrm>
        </p:spPr>
        <p:txBody>
          <a:bodyPr/>
          <a:lstStyle>
            <a:lvl1pPr marL="0" indent="0">
              <a:buNone/>
              <a:defRPr sz="1300"/>
            </a:lvl1pPr>
            <a:lvl2pPr marL="425653" indent="0">
              <a:buNone/>
              <a:defRPr sz="1100"/>
            </a:lvl2pPr>
            <a:lvl3pPr marL="851306" indent="0">
              <a:buNone/>
              <a:defRPr sz="900"/>
            </a:lvl3pPr>
            <a:lvl4pPr marL="1276960" indent="0">
              <a:buNone/>
              <a:defRPr sz="800"/>
            </a:lvl4pPr>
            <a:lvl5pPr marL="1702613" indent="0">
              <a:buNone/>
              <a:defRPr sz="800"/>
            </a:lvl5pPr>
            <a:lvl6pPr marL="2128266" indent="0">
              <a:buNone/>
              <a:defRPr sz="800"/>
            </a:lvl6pPr>
            <a:lvl7pPr marL="2553919" indent="0">
              <a:buNone/>
              <a:defRPr sz="800"/>
            </a:lvl7pPr>
            <a:lvl8pPr marL="2979572" indent="0">
              <a:buNone/>
              <a:defRPr sz="800"/>
            </a:lvl8pPr>
            <a:lvl9pPr marL="3405226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355A25-83D5-47D0-B0B8-F72C3BD6B4C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35D17F-63B3-457C-9B3A-34B581BC65B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271938" y="2925770"/>
            <a:ext cx="9326337" cy="263350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292939" y="2925770"/>
            <a:ext cx="27848380" cy="263350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4B4800-3B71-48F5-A80D-63509B44E61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92934" y="2925763"/>
            <a:ext cx="37305344" cy="5486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292934" y="9509130"/>
            <a:ext cx="37305344" cy="19751676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8547EA-E7FC-4B38-B7CC-5154050AD72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93535" y="2925763"/>
            <a:ext cx="37304133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7452" tIns="223728" rIns="447452" bIns="22372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93535" y="9509126"/>
            <a:ext cx="37304133" cy="1975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7452" tIns="223728" rIns="447452" bIns="2237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293535" y="29992639"/>
            <a:ext cx="9138919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47452" tIns="223728" rIns="447452" bIns="223728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7000" b="0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4468" y="29992639"/>
            <a:ext cx="13902267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47452" tIns="223728" rIns="447452" bIns="223728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7000" b="0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8746" y="29992639"/>
            <a:ext cx="9138921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47452" tIns="223728" rIns="447452" bIns="223728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7000" b="0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CE406041-0DAF-4E11-9B3B-4DB45B1826C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defTabSz="4473575" rtl="0" eaLnBrk="0" fontAlgn="base" hangingPunct="0">
        <a:spcBef>
          <a:spcPct val="0"/>
        </a:spcBef>
        <a:spcAft>
          <a:spcPct val="0"/>
        </a:spcAft>
        <a:defRPr sz="215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473575" rtl="0" eaLnBrk="0" fontAlgn="base" hangingPunct="0">
        <a:spcBef>
          <a:spcPct val="0"/>
        </a:spcBef>
        <a:spcAft>
          <a:spcPct val="0"/>
        </a:spcAft>
        <a:defRPr sz="21500">
          <a:solidFill>
            <a:schemeClr val="tx2"/>
          </a:solidFill>
          <a:latin typeface="Times New Roman" pitchFamily="18" charset="0"/>
        </a:defRPr>
      </a:lvl2pPr>
      <a:lvl3pPr algn="ctr" defTabSz="4473575" rtl="0" eaLnBrk="0" fontAlgn="base" hangingPunct="0">
        <a:spcBef>
          <a:spcPct val="0"/>
        </a:spcBef>
        <a:spcAft>
          <a:spcPct val="0"/>
        </a:spcAft>
        <a:defRPr sz="21500">
          <a:solidFill>
            <a:schemeClr val="tx2"/>
          </a:solidFill>
          <a:latin typeface="Times New Roman" pitchFamily="18" charset="0"/>
        </a:defRPr>
      </a:lvl3pPr>
      <a:lvl4pPr algn="ctr" defTabSz="4473575" rtl="0" eaLnBrk="0" fontAlgn="base" hangingPunct="0">
        <a:spcBef>
          <a:spcPct val="0"/>
        </a:spcBef>
        <a:spcAft>
          <a:spcPct val="0"/>
        </a:spcAft>
        <a:defRPr sz="21500">
          <a:solidFill>
            <a:schemeClr val="tx2"/>
          </a:solidFill>
          <a:latin typeface="Times New Roman" pitchFamily="18" charset="0"/>
        </a:defRPr>
      </a:lvl4pPr>
      <a:lvl5pPr algn="ctr" defTabSz="4473575" rtl="0" eaLnBrk="0" fontAlgn="base" hangingPunct="0">
        <a:spcBef>
          <a:spcPct val="0"/>
        </a:spcBef>
        <a:spcAft>
          <a:spcPct val="0"/>
        </a:spcAft>
        <a:defRPr sz="21500">
          <a:solidFill>
            <a:schemeClr val="tx2"/>
          </a:solidFill>
          <a:latin typeface="Times New Roman" pitchFamily="18" charset="0"/>
        </a:defRPr>
      </a:lvl5pPr>
      <a:lvl6pPr marL="425653" algn="ctr" defTabSz="4473793" rtl="0" eaLnBrk="0" fontAlgn="base" hangingPunct="0">
        <a:spcBef>
          <a:spcPct val="0"/>
        </a:spcBef>
        <a:spcAft>
          <a:spcPct val="0"/>
        </a:spcAft>
        <a:defRPr sz="21500">
          <a:solidFill>
            <a:schemeClr val="tx2"/>
          </a:solidFill>
          <a:latin typeface="Times New Roman" pitchFamily="18" charset="0"/>
        </a:defRPr>
      </a:lvl6pPr>
      <a:lvl7pPr marL="851306" algn="ctr" defTabSz="4473793" rtl="0" eaLnBrk="0" fontAlgn="base" hangingPunct="0">
        <a:spcBef>
          <a:spcPct val="0"/>
        </a:spcBef>
        <a:spcAft>
          <a:spcPct val="0"/>
        </a:spcAft>
        <a:defRPr sz="21500">
          <a:solidFill>
            <a:schemeClr val="tx2"/>
          </a:solidFill>
          <a:latin typeface="Times New Roman" pitchFamily="18" charset="0"/>
        </a:defRPr>
      </a:lvl7pPr>
      <a:lvl8pPr marL="1276960" algn="ctr" defTabSz="4473793" rtl="0" eaLnBrk="0" fontAlgn="base" hangingPunct="0">
        <a:spcBef>
          <a:spcPct val="0"/>
        </a:spcBef>
        <a:spcAft>
          <a:spcPct val="0"/>
        </a:spcAft>
        <a:defRPr sz="21500">
          <a:solidFill>
            <a:schemeClr val="tx2"/>
          </a:solidFill>
          <a:latin typeface="Times New Roman" pitchFamily="18" charset="0"/>
        </a:defRPr>
      </a:lvl8pPr>
      <a:lvl9pPr marL="1702613" algn="ctr" defTabSz="4473793" rtl="0" eaLnBrk="0" fontAlgn="base" hangingPunct="0">
        <a:spcBef>
          <a:spcPct val="0"/>
        </a:spcBef>
        <a:spcAft>
          <a:spcPct val="0"/>
        </a:spcAft>
        <a:defRPr sz="21500">
          <a:solidFill>
            <a:schemeClr val="tx2"/>
          </a:solidFill>
          <a:latin typeface="Times New Roman" pitchFamily="18" charset="0"/>
        </a:defRPr>
      </a:lvl9pPr>
    </p:titleStyle>
    <p:bodyStyle>
      <a:lvl1pPr marL="1674813" indent="-1674813" algn="l" defTabSz="4473575" rtl="0" eaLnBrk="0" fontAlgn="base" hangingPunct="0">
        <a:spcBef>
          <a:spcPct val="20000"/>
        </a:spcBef>
        <a:spcAft>
          <a:spcPct val="0"/>
        </a:spcAft>
        <a:buChar char="•"/>
        <a:defRPr sz="15500">
          <a:solidFill>
            <a:schemeClr val="tx1"/>
          </a:solidFill>
          <a:latin typeface="+mn-lt"/>
          <a:ea typeface="+mn-ea"/>
          <a:cs typeface="+mn-cs"/>
        </a:defRPr>
      </a:lvl1pPr>
      <a:lvl2pPr marL="3633788" indent="-1392238" algn="l" defTabSz="4473575" rtl="0" eaLnBrk="0" fontAlgn="base" hangingPunct="0">
        <a:spcBef>
          <a:spcPct val="20000"/>
        </a:spcBef>
        <a:spcAft>
          <a:spcPct val="0"/>
        </a:spcAft>
        <a:buChar char="–"/>
        <a:defRPr sz="13600">
          <a:solidFill>
            <a:schemeClr val="tx1"/>
          </a:solidFill>
          <a:latin typeface="+mn-lt"/>
        </a:defRPr>
      </a:lvl2pPr>
      <a:lvl3pPr marL="5591175" indent="-1117600" algn="l" defTabSz="4473575" rtl="0" eaLnBrk="0" fontAlgn="base" hangingPunct="0">
        <a:spcBef>
          <a:spcPct val="20000"/>
        </a:spcBef>
        <a:spcAft>
          <a:spcPct val="0"/>
        </a:spcAft>
        <a:buChar char="•"/>
        <a:defRPr sz="11600">
          <a:solidFill>
            <a:schemeClr val="tx1"/>
          </a:solidFill>
          <a:latin typeface="+mn-lt"/>
        </a:defRPr>
      </a:lvl3pPr>
      <a:lvl4pPr marL="7832725" indent="-1119188" algn="l" defTabSz="4473575" rtl="0" eaLnBrk="0" fontAlgn="base" hangingPunct="0">
        <a:spcBef>
          <a:spcPct val="20000"/>
        </a:spcBef>
        <a:spcAft>
          <a:spcPct val="0"/>
        </a:spcAft>
        <a:buChar char="–"/>
        <a:defRPr sz="9800">
          <a:solidFill>
            <a:schemeClr val="tx1"/>
          </a:solidFill>
          <a:latin typeface="+mn-lt"/>
        </a:defRPr>
      </a:lvl4pPr>
      <a:lvl5pPr marL="10066338" indent="-1119188" algn="l" defTabSz="4473575" rtl="0" eaLnBrk="0" fontAlgn="base" hangingPunct="0">
        <a:spcBef>
          <a:spcPct val="20000"/>
        </a:spcBef>
        <a:spcAft>
          <a:spcPct val="0"/>
        </a:spcAft>
        <a:buChar char="»"/>
        <a:defRPr sz="9800">
          <a:solidFill>
            <a:schemeClr val="tx1"/>
          </a:solidFill>
          <a:latin typeface="+mn-lt"/>
        </a:defRPr>
      </a:lvl5pPr>
      <a:lvl6pPr marL="10492056" indent="-1120296" algn="l" defTabSz="4473793" rtl="0" eaLnBrk="0" fontAlgn="base" hangingPunct="0">
        <a:spcBef>
          <a:spcPct val="20000"/>
        </a:spcBef>
        <a:spcAft>
          <a:spcPct val="0"/>
        </a:spcAft>
        <a:buChar char="»"/>
        <a:defRPr sz="9800">
          <a:solidFill>
            <a:schemeClr val="tx1"/>
          </a:solidFill>
          <a:latin typeface="+mn-lt"/>
        </a:defRPr>
      </a:lvl6pPr>
      <a:lvl7pPr marL="10917709" indent="-1120296" algn="l" defTabSz="4473793" rtl="0" eaLnBrk="0" fontAlgn="base" hangingPunct="0">
        <a:spcBef>
          <a:spcPct val="20000"/>
        </a:spcBef>
        <a:spcAft>
          <a:spcPct val="0"/>
        </a:spcAft>
        <a:buChar char="»"/>
        <a:defRPr sz="9800">
          <a:solidFill>
            <a:schemeClr val="tx1"/>
          </a:solidFill>
          <a:latin typeface="+mn-lt"/>
        </a:defRPr>
      </a:lvl7pPr>
      <a:lvl8pPr marL="11343363" indent="-1120296" algn="l" defTabSz="4473793" rtl="0" eaLnBrk="0" fontAlgn="base" hangingPunct="0">
        <a:spcBef>
          <a:spcPct val="20000"/>
        </a:spcBef>
        <a:spcAft>
          <a:spcPct val="0"/>
        </a:spcAft>
        <a:buChar char="»"/>
        <a:defRPr sz="9800">
          <a:solidFill>
            <a:schemeClr val="tx1"/>
          </a:solidFill>
          <a:latin typeface="+mn-lt"/>
        </a:defRPr>
      </a:lvl8pPr>
      <a:lvl9pPr marL="11769016" indent="-1120296" algn="l" defTabSz="4473793" rtl="0" eaLnBrk="0" fontAlgn="base" hangingPunct="0">
        <a:spcBef>
          <a:spcPct val="20000"/>
        </a:spcBef>
        <a:spcAft>
          <a:spcPct val="0"/>
        </a:spcAft>
        <a:buChar char="»"/>
        <a:defRPr sz="98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85130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5653" algn="l" defTabSz="85130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51306" algn="l" defTabSz="85130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6960" algn="l" defTabSz="85130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02613" algn="l" defTabSz="85130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8266" algn="l" defTabSz="85130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53919" algn="l" defTabSz="85130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9572" algn="l" defTabSz="85130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05226" algn="l" defTabSz="85130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13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chart" Target="../charts/chart1.xm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g"/><Relationship Id="rId11" Type="http://schemas.openxmlformats.org/officeDocument/2006/relationships/image" Target="../media/image5.jpg"/><Relationship Id="rId5" Type="http://schemas.openxmlformats.org/officeDocument/2006/relationships/image" Target="../media/image3.jpg"/><Relationship Id="rId10" Type="http://schemas.openxmlformats.org/officeDocument/2006/relationships/chart" Target="../charts/chart4.xml"/><Relationship Id="rId4" Type="http://schemas.openxmlformats.org/officeDocument/2006/relationships/image" Target="../media/image2.png"/><Relationship Id="rId9" Type="http://schemas.openxmlformats.org/officeDocument/2006/relationships/chart" Target="../charts/chart3.xml"/><Relationship Id="rId1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58" name="Rectangle 57"/>
              <p:cNvSpPr/>
              <p:nvPr/>
            </p:nvSpPr>
            <p:spPr>
              <a:xfrm>
                <a:off x="29550572" y="12801600"/>
                <a:ext cx="13982584" cy="114557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571500" lvl="0" indent="-571500" algn="just">
                  <a:buFont typeface="Arial" panose="020B0604020202020204" pitchFamily="34" charset="0"/>
                  <a:buChar char="•"/>
                </a:pPr>
                <a:r>
                  <a:rPr lang="en-US" sz="3600" dirty="0" smtClean="0">
                    <a:solidFill>
                      <a:schemeClr val="tx1"/>
                    </a:solidFill>
                    <a:latin typeface="Times New Roman"/>
                    <a:cs typeface="Times New Roman"/>
                  </a:rPr>
                  <a:t>Newton’s Law of Cooling depends on the exposed surface area and the overall heat transfer coefficient, which is a function of the diameter.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𝑸</m:t>
                      </m:r>
                      <m:r>
                        <a:rPr lang="en-US" sz="3600" b="1" i="1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US" sz="36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sz="36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𝒉</m:t>
                          </m:r>
                        </m:e>
                      </m:acc>
                      <m:r>
                        <a:rPr lang="en-US" sz="3600" b="1" i="1">
                          <a:solidFill>
                            <a:schemeClr val="tx1"/>
                          </a:solidFill>
                          <a:latin typeface="Cambria Math"/>
                        </a:rPr>
                        <m:t>𝑨</m:t>
                      </m:r>
                      <m:r>
                        <a:rPr lang="en-US" sz="3600" b="1" i="1">
                          <a:solidFill>
                            <a:schemeClr val="tx1"/>
                          </a:solidFill>
                          <a:latin typeface="Cambria Math"/>
                        </a:rPr>
                        <m:t>(</m:t>
                      </m:r>
                      <m:sSub>
                        <m:sSubPr>
                          <m:ctrlPr>
                            <a:rPr lang="en-US" sz="36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36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𝑻</m:t>
                          </m:r>
                        </m:e>
                        <m:sub>
                          <m:r>
                            <a:rPr lang="en-US" sz="36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𝒔</m:t>
                          </m:r>
                        </m:sub>
                      </m:sSub>
                      <m:r>
                        <a:rPr lang="en-US" sz="3600" b="1" i="1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en-US" sz="36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36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𝑻</m:t>
                          </m:r>
                        </m:e>
                        <m:sub>
                          <m:r>
                            <a:rPr lang="en-US" sz="36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∞</m:t>
                          </m:r>
                        </m:sub>
                      </m:sSub>
                      <m:r>
                        <a:rPr lang="en-US" sz="3600" b="1" i="1">
                          <a:solidFill>
                            <a:schemeClr val="tx1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en-US" sz="3600" dirty="0" smtClean="0">
                  <a:solidFill>
                    <a:schemeClr val="tx1"/>
                  </a:solidFill>
                </a:endParaRPr>
              </a:p>
              <a:p>
                <a:pPr marL="571500" indent="-571500" algn="just">
                  <a:buFont typeface="Arial" panose="020B0604020202020204" pitchFamily="34" charset="0"/>
                  <a:buChar char="•"/>
                </a:pPr>
                <a:r>
                  <a:rPr lang="en-US" sz="3600" dirty="0" smtClean="0">
                    <a:solidFill>
                      <a:schemeClr val="tx1"/>
                    </a:solidFill>
                    <a:latin typeface="+mn-lt"/>
                  </a:rPr>
                  <a:t>The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+mn-lt"/>
                  </a:rPr>
                  <a:t>Nusselt</a:t>
                </a:r>
                <a:r>
                  <a:rPr lang="en-US" sz="3600" dirty="0" smtClean="0">
                    <a:solidFill>
                      <a:schemeClr val="tx1"/>
                    </a:solidFill>
                    <a:latin typeface="+mn-lt"/>
                  </a:rPr>
                  <a:t> number can be used to solve for the diameter if the length is specified or the overall heat transfer coefficient if the diameter is specified.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US" sz="360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sz="36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𝑵𝒖</m:t>
                              </m:r>
                            </m:e>
                          </m:acc>
                        </m:e>
                        <m:sub>
                          <m:r>
                            <a:rPr lang="en-US" sz="36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𝑫</m:t>
                          </m:r>
                        </m:sub>
                      </m:sSub>
                      <m:r>
                        <a:rPr lang="en-US" sz="3600" b="1" i="1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36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acc>
                            <m:accPr>
                              <m:chr m:val="̅"/>
                              <m:ctrlPr>
                                <a:rPr lang="en-US" sz="36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sz="36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𝒉</m:t>
                              </m:r>
                            </m:e>
                          </m:acc>
                          <m:r>
                            <a:rPr lang="en-US" sz="36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𝑫</m:t>
                          </m:r>
                        </m:num>
                        <m:den>
                          <m:r>
                            <a:rPr lang="en-US" sz="36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𝒌</m:t>
                          </m:r>
                        </m:den>
                      </m:f>
                    </m:oMath>
                  </m:oMathPara>
                </a14:m>
                <a:endParaRPr lang="en-US" sz="3600" dirty="0" smtClean="0">
                  <a:solidFill>
                    <a:schemeClr val="tx1"/>
                  </a:solidFill>
                </a:endParaRPr>
              </a:p>
              <a:p>
                <a:pPr marL="571500" indent="-571500" algn="just">
                  <a:buFont typeface="Arial" panose="020B0604020202020204" pitchFamily="34" charset="0"/>
                  <a:buChar char="•"/>
                </a:pPr>
                <a:r>
                  <a:rPr lang="en-US" sz="3600" dirty="0" smtClean="0">
                    <a:solidFill>
                      <a:schemeClr val="tx1"/>
                    </a:solidFill>
                    <a:latin typeface="+mn-lt"/>
                  </a:rPr>
                  <a:t>For forced convection, the Reynold’s number must be determined to use the correlation to obtain the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+mn-lt"/>
                  </a:rPr>
                  <a:t>Nusselt</a:t>
                </a:r>
                <a:r>
                  <a:rPr lang="en-US" sz="3600" dirty="0" smtClean="0">
                    <a:solidFill>
                      <a:schemeClr val="tx1"/>
                    </a:solidFill>
                    <a:latin typeface="+mn-lt"/>
                  </a:rPr>
                  <a:t> number.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>
                          <a:solidFill>
                            <a:schemeClr val="tx1"/>
                          </a:solidFill>
                          <a:latin typeface="Cambria Math"/>
                        </a:rPr>
                        <m:t>𝑹𝒆</m:t>
                      </m:r>
                      <m:r>
                        <a:rPr lang="en-US" sz="3600" b="1" i="1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36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60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36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𝒖</m:t>
                              </m:r>
                            </m:e>
                            <m:sub>
                              <m:r>
                                <a:rPr lang="en-US" sz="36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∞</m:t>
                              </m:r>
                            </m:sub>
                          </m:sSub>
                          <m:r>
                            <a:rPr lang="en-US" sz="36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𝑫</m:t>
                          </m:r>
                        </m:num>
                        <m:den>
                          <m:r>
                            <a:rPr lang="en-US" sz="36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𝝂</m:t>
                          </m:r>
                        </m:den>
                      </m:f>
                    </m:oMath>
                  </m:oMathPara>
                </a14:m>
                <a:endParaRPr lang="en-US" sz="3600" i="1" dirty="0" smtClean="0">
                  <a:solidFill>
                    <a:schemeClr val="tx1"/>
                  </a:solidFill>
                </a:endParaRPr>
              </a:p>
              <a:p>
                <a:pPr marL="571500" indent="-571500" algn="just">
                  <a:buFont typeface="Arial" panose="020B0604020202020204" pitchFamily="34" charset="0"/>
                  <a:buChar char="•"/>
                </a:pPr>
                <a:r>
                  <a:rPr lang="en-US" sz="3600" dirty="0" smtClean="0">
                    <a:solidFill>
                      <a:schemeClr val="tx1"/>
                    </a:solidFill>
                    <a:latin typeface="+mn-lt"/>
                  </a:rPr>
                  <a:t>For natural convection, the Rayleigh number is required to calculate the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+mn-lt"/>
                  </a:rPr>
                  <a:t>Nusselt</a:t>
                </a:r>
                <a:r>
                  <a:rPr lang="en-US" sz="3600" dirty="0" smtClean="0">
                    <a:solidFill>
                      <a:schemeClr val="tx1"/>
                    </a:solidFill>
                    <a:latin typeface="+mn-lt"/>
                  </a:rPr>
                  <a:t> number.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>
                          <a:solidFill>
                            <a:schemeClr val="tx1"/>
                          </a:solidFill>
                          <a:latin typeface="Cambria Math"/>
                        </a:rPr>
                        <m:t>𝑹𝒂</m:t>
                      </m:r>
                      <m:r>
                        <a:rPr lang="en-US" sz="3600" b="1" i="1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36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36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𝒈</m:t>
                          </m:r>
                          <m:r>
                            <a:rPr lang="en-US" sz="36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𝜷</m:t>
                          </m:r>
                          <m:r>
                            <a:rPr lang="en-US" sz="36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sz="360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36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𝑻</m:t>
                              </m:r>
                            </m:e>
                            <m:sub>
                              <m:r>
                                <a:rPr lang="en-US" sz="36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𝒔</m:t>
                              </m:r>
                            </m:sub>
                          </m:sSub>
                          <m:r>
                            <a:rPr lang="en-US" sz="36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360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36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𝑻</m:t>
                              </m:r>
                            </m:e>
                            <m:sub>
                              <m:r>
                                <a:rPr lang="en-US" sz="36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∞</m:t>
                              </m:r>
                            </m:sub>
                          </m:sSub>
                          <m:r>
                            <a:rPr lang="en-US" sz="36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)</m:t>
                          </m:r>
                          <m:sSup>
                            <m:sSupPr>
                              <m:ctrlPr>
                                <a:rPr lang="en-US" sz="360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36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𝑫</m:t>
                              </m:r>
                            </m:e>
                            <m:sup>
                              <m:r>
                                <a:rPr lang="en-US" sz="36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𝟑</m:t>
                              </m:r>
                            </m:sup>
                          </m:sSup>
                        </m:num>
                        <m:den>
                          <m:r>
                            <a:rPr lang="en-US" sz="36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𝝂𝜶</m:t>
                          </m:r>
                        </m:den>
                      </m:f>
                    </m:oMath>
                  </m:oMathPara>
                </a14:m>
                <a:endParaRPr lang="en-US" sz="3600" dirty="0">
                  <a:solidFill>
                    <a:schemeClr val="tx1"/>
                  </a:solidFill>
                </a:endParaRPr>
              </a:p>
              <a:p>
                <a:pPr marL="457200" indent="-457200" algn="just">
                  <a:buFont typeface="Arial" panose="020B0604020202020204" pitchFamily="34" charset="0"/>
                  <a:buChar char="•"/>
                </a:pPr>
                <a:endParaRPr lang="en-US" sz="3200" dirty="0">
                  <a:latin typeface="+mn-lt"/>
                </a:endParaRPr>
              </a:p>
              <a:p>
                <a:pPr marL="457200" indent="-457200" algn="just">
                  <a:buFont typeface="Arial" panose="020B0604020202020204" pitchFamily="34" charset="0"/>
                  <a:buChar char="•"/>
                </a:pPr>
                <a:endParaRPr lang="en-US" sz="3200" dirty="0">
                  <a:latin typeface="+mn-lt"/>
                </a:endParaRPr>
              </a:p>
              <a:p>
                <a:pPr marL="457200" indent="-457200" algn="just">
                  <a:buFont typeface="Arial" panose="020B0604020202020204" pitchFamily="34" charset="0"/>
                  <a:buChar char="•"/>
                </a:pPr>
                <a:endParaRPr lang="en-US" sz="3200" dirty="0">
                  <a:latin typeface="+mn-lt"/>
                </a:endParaRPr>
              </a:p>
              <a:p>
                <a:pPr marL="571500" lvl="0" indent="-571500" algn="just">
                  <a:buFont typeface="Arial" panose="020B0604020202020204" pitchFamily="34" charset="0"/>
                  <a:buChar char="•"/>
                </a:pPr>
                <a:endParaRPr lang="en-US" sz="3200" dirty="0">
                  <a:latin typeface="Times New Roman"/>
                  <a:cs typeface="Times New Roman"/>
                </a:endParaRPr>
              </a:p>
            </p:txBody>
          </p:sp>
        </mc:Choice>
        <mc:Fallback>
          <p:sp>
            <p:nvSpPr>
              <p:cNvPr id="58" name="Rectangle 5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50572" y="12801600"/>
                <a:ext cx="13982584" cy="11455700"/>
              </a:xfrm>
              <a:prstGeom prst="rect">
                <a:avLst/>
              </a:prstGeom>
              <a:blipFill rotWithShape="1">
                <a:blip r:embed="rId3"/>
                <a:stretch>
                  <a:fillRect l="-1221" t="-852" r="-13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1" name="TextBox 170"/>
          <p:cNvSpPr txBox="1"/>
          <p:nvPr/>
        </p:nvSpPr>
        <p:spPr>
          <a:xfrm>
            <a:off x="14952000" y="6380404"/>
            <a:ext cx="14156400" cy="28961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/>
              <a:buChar char="•"/>
            </a:pPr>
            <a:r>
              <a:rPr lang="en-US" sz="4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Overall Heat Transfer Coefficients </a:t>
            </a:r>
            <a:r>
              <a:rPr lang="en-US" sz="4000" dirty="0">
                <a:solidFill>
                  <a:srgbClr val="FF0000"/>
                </a:solidFill>
                <a:latin typeface="Times New Roman"/>
                <a:cs typeface="Times New Roman"/>
              </a:rPr>
              <a:t>U</a:t>
            </a:r>
            <a:r>
              <a:rPr lang="en-US" sz="4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nder Natural and Forced Convection</a:t>
            </a:r>
          </a:p>
          <a:p>
            <a:pPr marL="457200" indent="-457200" algn="just">
              <a:buFont typeface="Arial"/>
              <a:buChar char="•"/>
            </a:pPr>
            <a:endParaRPr lang="en-US" sz="3200" dirty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 smtClean="0">
              <a:latin typeface="Times New Roman"/>
              <a:cs typeface="Times New Roman"/>
            </a:endParaRPr>
          </a:p>
          <a:p>
            <a:pPr algn="just"/>
            <a:endParaRPr lang="en-US" sz="3200" dirty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 algn="just">
              <a:buFontTx/>
              <a:buChar char="-"/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 algn="just">
              <a:buFontTx/>
              <a:buChar char="-"/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 algn="just">
              <a:buFontTx/>
              <a:buChar char="-"/>
            </a:pPr>
            <a:r>
              <a:rPr lang="en-US" sz="3600" dirty="0">
                <a:solidFill>
                  <a:schemeClr val="tx1"/>
                </a:solidFill>
                <a:latin typeface="Times New Roman"/>
                <a:cs typeface="Times New Roman"/>
              </a:rPr>
              <a:t>Rayleigh Number (Ra) - Accounts for the buoyancy forces and the viscous forces of the air in natural convection.</a:t>
            </a:r>
          </a:p>
          <a:p>
            <a:pPr marL="457200" indent="-457200" algn="just">
              <a:buFontTx/>
              <a:buChar char="-"/>
            </a:pPr>
            <a:r>
              <a:rPr lang="en-US" sz="3600" dirty="0">
                <a:solidFill>
                  <a:schemeClr val="tx1"/>
                </a:solidFill>
                <a:latin typeface="Times New Roman"/>
                <a:cs typeface="Times New Roman"/>
              </a:rPr>
              <a:t>Reynolds Number (Re) - Accounts for the inertial forces and viscous forces of the air in forced convection</a:t>
            </a: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.</a:t>
            </a:r>
          </a:p>
          <a:p>
            <a:pPr marL="457200" indent="-457200" algn="just">
              <a:buFontTx/>
              <a:buChar char="-"/>
            </a:pPr>
            <a:endParaRPr lang="en-US" sz="3600" dirty="0" smtClean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457200" indent="-457200" algn="just">
              <a:buFontTx/>
              <a:buChar char="-"/>
            </a:pP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In </a:t>
            </a: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both natural convection and forced convection, the overall heat transfer coefficients decreased as the diameter increased. </a:t>
            </a:r>
          </a:p>
          <a:p>
            <a:pPr marL="457200" indent="-457200" algn="just">
              <a:buFontTx/>
              <a:buChar char="-"/>
            </a:pP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In forced convection, the Reynold’s numbers increased linearly with higher air flow rates, resulting in an increase in overall heat transfer coefficient. </a:t>
            </a:r>
          </a:p>
          <a:p>
            <a:pPr marL="882650" lvl="1" indent="-457200" algn="just">
              <a:buFont typeface="Wingdings" charset="2"/>
              <a:buChar char="Ø"/>
            </a:pP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As the air flow rate increased, more heat from the rod was dissipated to the surroundings, which corresponds with higher overall heat transfer coefficients.</a:t>
            </a:r>
          </a:p>
          <a:p>
            <a:pPr marL="882650" lvl="1" indent="-457200" algn="just">
              <a:buFont typeface="Wingdings" charset="2"/>
              <a:buChar char="Ø"/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r>
              <a:rPr lang="en-US" sz="4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Dimensionless Correlations </a:t>
            </a:r>
            <a:endParaRPr lang="en-US" sz="4000" dirty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 smtClean="0">
              <a:latin typeface="Times New Roman"/>
              <a:cs typeface="Times New Roman"/>
            </a:endParaRPr>
          </a:p>
          <a:p>
            <a:pPr algn="just"/>
            <a:endParaRPr lang="en-US" sz="3200" dirty="0" smtClean="0">
              <a:latin typeface="Times New Roman"/>
              <a:cs typeface="Times New Roman"/>
            </a:endParaRPr>
          </a:p>
          <a:p>
            <a:pPr lvl="1" indent="0" algn="just"/>
            <a:endParaRPr lang="en-US" sz="3200" dirty="0">
              <a:latin typeface="Times New Roman"/>
              <a:cs typeface="Times New Roman"/>
            </a:endParaRPr>
          </a:p>
          <a:p>
            <a:pPr lvl="1" indent="0" algn="just"/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 algn="just">
              <a:buFontTx/>
              <a:buChar char="-"/>
            </a:pP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The </a:t>
            </a:r>
            <a:r>
              <a:rPr lang="en-US" sz="360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Nusselt</a:t>
            </a:r>
            <a:r>
              <a:rPr lang="en-US" sz="360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Number (Nu) represents the ratio of convective heat transfer to conductive heat transfer in a fluid. </a:t>
            </a:r>
          </a:p>
          <a:p>
            <a:pPr marL="457200" indent="-457200" algn="just">
              <a:buFontTx/>
              <a:buChar char="-"/>
            </a:pP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In both natural convection and forced convection, </a:t>
            </a:r>
            <a:r>
              <a:rPr lang="en-US" sz="3600" dirty="0">
                <a:solidFill>
                  <a:schemeClr val="tx1"/>
                </a:solidFill>
                <a:latin typeface="Times New Roman"/>
                <a:cs typeface="Times New Roman"/>
              </a:rPr>
              <a:t>a</a:t>
            </a: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/>
                <a:cs typeface="Times New Roman"/>
              </a:rPr>
              <a:t>strong linear relationship between </a:t>
            </a:r>
            <a:r>
              <a:rPr lang="en-US" sz="3600" dirty="0" err="1">
                <a:solidFill>
                  <a:schemeClr val="tx1"/>
                </a:solidFill>
                <a:latin typeface="Times New Roman"/>
                <a:cs typeface="Times New Roman"/>
              </a:rPr>
              <a:t>ln</a:t>
            </a:r>
            <a:r>
              <a:rPr lang="en-US" sz="3600" dirty="0">
                <a:solidFill>
                  <a:schemeClr val="tx1"/>
                </a:solidFill>
                <a:latin typeface="Times New Roman"/>
                <a:cs typeface="Times New Roman"/>
              </a:rPr>
              <a:t>(</a:t>
            </a: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Ra) </a:t>
            </a:r>
            <a:r>
              <a:rPr lang="en-US" sz="3600" dirty="0">
                <a:solidFill>
                  <a:schemeClr val="tx1"/>
                </a:solidFill>
                <a:latin typeface="Times New Roman"/>
                <a:cs typeface="Times New Roman"/>
              </a:rPr>
              <a:t>and </a:t>
            </a:r>
            <a:r>
              <a:rPr lang="en-US" sz="3600" dirty="0" err="1">
                <a:solidFill>
                  <a:schemeClr val="tx1"/>
                </a:solidFill>
                <a:latin typeface="Times New Roman"/>
                <a:cs typeface="Times New Roman"/>
              </a:rPr>
              <a:t>ln</a:t>
            </a:r>
            <a:r>
              <a:rPr lang="en-US" sz="3600" dirty="0">
                <a:solidFill>
                  <a:schemeClr val="tx1"/>
                </a:solidFill>
                <a:latin typeface="Times New Roman"/>
                <a:cs typeface="Times New Roman"/>
              </a:rPr>
              <a:t>(Nu</a:t>
            </a: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) was observed. </a:t>
            </a:r>
          </a:p>
          <a:p>
            <a:pPr marL="457200" indent="-457200" algn="just">
              <a:buFontTx/>
              <a:buChar char="-"/>
            </a:pP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Under a logarithmic scale, the </a:t>
            </a:r>
            <a:r>
              <a:rPr lang="en-US" sz="360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Nusselt</a:t>
            </a: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 number did not show any variation with diameter. </a:t>
            </a:r>
          </a:p>
          <a:p>
            <a:pPr marL="457200" indent="-457200" algn="just">
              <a:buFontTx/>
              <a:buChar char="-"/>
            </a:pPr>
            <a:endParaRPr lang="en-US" sz="3600" dirty="0" smtClean="0">
              <a:latin typeface="Times New Roman"/>
              <a:cs typeface="Times New Roman"/>
            </a:endParaRPr>
          </a:p>
          <a:p>
            <a:pPr marL="457200" indent="-457200" algn="just">
              <a:buFontTx/>
              <a:buChar char="-"/>
            </a:pPr>
            <a:endParaRPr lang="en-US" sz="3600" dirty="0" smtClean="0">
              <a:latin typeface="Times New Roman"/>
              <a:cs typeface="Times New Roman"/>
            </a:endParaRPr>
          </a:p>
          <a:p>
            <a:pPr marL="457200" indent="-457200" algn="just">
              <a:buFontTx/>
              <a:buChar char="-"/>
            </a:pPr>
            <a:endParaRPr lang="en-US" sz="3600" dirty="0">
              <a:latin typeface="Times New Roman"/>
              <a:cs typeface="Times New Roman"/>
            </a:endParaRPr>
          </a:p>
          <a:p>
            <a:pPr lvl="1" indent="0" algn="just"/>
            <a:endParaRPr lang="en-US" sz="3200" dirty="0" smtClean="0">
              <a:latin typeface="Times New Roman"/>
              <a:cs typeface="Times New Roman"/>
            </a:endParaRPr>
          </a:p>
          <a:p>
            <a:pPr marL="882650" lvl="1" indent="-457200" algn="just">
              <a:buFont typeface="Arial"/>
              <a:buChar char="•"/>
            </a:pPr>
            <a:endParaRPr lang="en-US" sz="3200" dirty="0">
              <a:latin typeface="Times New Roman"/>
              <a:cs typeface="Times New Roman"/>
            </a:endParaRPr>
          </a:p>
          <a:p>
            <a:pPr marL="882650" lvl="1" indent="-457200" algn="just">
              <a:buFont typeface="Arial"/>
              <a:buChar char="•"/>
            </a:pPr>
            <a:endParaRPr lang="en-US" sz="3200" dirty="0" smtClean="0">
              <a:latin typeface="Times New Roman"/>
              <a:cs typeface="Times New Roman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388402" y="428832"/>
            <a:ext cx="43144754" cy="4688581"/>
          </a:xfrm>
          <a:prstGeom prst="rect">
            <a:avLst/>
          </a:prstGeom>
          <a:solidFill>
            <a:srgbClr val="052579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6389" name="Text Box 2168"/>
          <p:cNvSpPr txBox="1">
            <a:spLocks noChangeArrowheads="1"/>
          </p:cNvSpPr>
          <p:nvPr/>
        </p:nvSpPr>
        <p:spPr bwMode="auto">
          <a:xfrm>
            <a:off x="33641454" y="7764464"/>
            <a:ext cx="171925" cy="378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5131" tIns="42565" rIns="85131" bIns="42565">
            <a:spAutoFit/>
          </a:bodyPr>
          <a:lstStyle/>
          <a:p>
            <a:endParaRPr lang="en-US" sz="1900" dirty="0">
              <a:solidFill>
                <a:schemeClr val="tx1"/>
              </a:solidFill>
            </a:endParaRPr>
          </a:p>
        </p:txBody>
      </p:sp>
      <p:sp>
        <p:nvSpPr>
          <p:cNvPr id="16396" name="Line 434"/>
          <p:cNvSpPr>
            <a:spLocks noChangeShapeType="1"/>
          </p:cNvSpPr>
          <p:nvPr/>
        </p:nvSpPr>
        <p:spPr bwMode="auto">
          <a:xfrm flipH="1">
            <a:off x="12295294" y="31467425"/>
            <a:ext cx="274320" cy="0"/>
          </a:xfrm>
          <a:prstGeom prst="line">
            <a:avLst/>
          </a:prstGeom>
          <a:noFill/>
          <a:ln w="44450">
            <a:noFill/>
            <a:round/>
            <a:headEnd/>
            <a:tailEnd type="triangle" w="med" len="med"/>
          </a:ln>
        </p:spPr>
        <p:txBody>
          <a:bodyPr wrap="none" lIns="85131" tIns="42565" rIns="85131" bIns="42565"/>
          <a:lstStyle/>
          <a:p>
            <a:endParaRPr lang="en-US" dirty="0"/>
          </a:p>
        </p:txBody>
      </p:sp>
      <p:sp>
        <p:nvSpPr>
          <p:cNvPr id="16423" name="Rectangle 190"/>
          <p:cNvSpPr>
            <a:spLocks noGrp="1" noChangeArrowheads="1"/>
          </p:cNvSpPr>
          <p:nvPr>
            <p:ph type="title"/>
          </p:nvPr>
        </p:nvSpPr>
        <p:spPr>
          <a:xfrm>
            <a:off x="2205799" y="1159965"/>
            <a:ext cx="39995199" cy="2209800"/>
          </a:xfrm>
        </p:spPr>
        <p:txBody>
          <a:bodyPr/>
          <a:lstStyle/>
          <a:p>
            <a:r>
              <a:rPr lang="en-US" sz="10800" b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Convection from Horizontal Cylinders</a:t>
            </a:r>
            <a:br>
              <a:rPr lang="en-US" sz="10800" b="1" dirty="0" smtClean="0">
                <a:solidFill>
                  <a:schemeClr val="bg1"/>
                </a:solidFill>
                <a:latin typeface="Times New Roman"/>
                <a:cs typeface="Times New Roman"/>
              </a:rPr>
            </a:br>
            <a:r>
              <a:rPr lang="en-US" sz="6600" b="1" dirty="0" err="1" smtClean="0">
                <a:solidFill>
                  <a:schemeClr val="bg1"/>
                </a:solidFill>
                <a:latin typeface="Times New Roman"/>
                <a:cs typeface="Times New Roman"/>
              </a:rPr>
              <a:t>Thanh</a:t>
            </a:r>
            <a:r>
              <a:rPr lang="en-US" sz="6600" b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lang="en-US" sz="6600" b="1" dirty="0" err="1" smtClean="0">
                <a:solidFill>
                  <a:schemeClr val="bg1"/>
                </a:solidFill>
                <a:latin typeface="Times New Roman"/>
                <a:cs typeface="Times New Roman"/>
              </a:rPr>
              <a:t>Dinh</a:t>
            </a:r>
            <a:r>
              <a:rPr lang="en-US" sz="6600" b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, Meho </a:t>
            </a:r>
            <a:r>
              <a:rPr lang="en-US" sz="6600" b="1" dirty="0" err="1" smtClean="0">
                <a:solidFill>
                  <a:schemeClr val="bg1"/>
                </a:solidFill>
                <a:latin typeface="Times New Roman"/>
                <a:cs typeface="Times New Roman"/>
              </a:rPr>
              <a:t>Kamaric</a:t>
            </a:r>
            <a:r>
              <a:rPr lang="en-US" sz="6600" b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, and Alec </a:t>
            </a:r>
            <a:r>
              <a:rPr lang="en-US" sz="6600" b="1" smtClean="0">
                <a:solidFill>
                  <a:schemeClr val="bg1"/>
                </a:solidFill>
                <a:latin typeface="Times New Roman"/>
                <a:cs typeface="Times New Roman"/>
              </a:rPr>
              <a:t>Maddaus</a:t>
            </a:r>
            <a:endParaRPr lang="en-US" sz="6600" b="1" dirty="0" smtClean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1088580" y="28094233"/>
            <a:ext cx="1846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en-US" sz="4400" dirty="0">
              <a:solidFill>
                <a:srgbClr val="28469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16393" name="TextBox 16392"/>
          <p:cNvSpPr txBox="1"/>
          <p:nvPr/>
        </p:nvSpPr>
        <p:spPr>
          <a:xfrm>
            <a:off x="18038871" y="12573001"/>
            <a:ext cx="44009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550" dirty="0" smtClean="0"/>
          </a:p>
          <a:p>
            <a:endParaRPr lang="en-US" sz="2550" dirty="0"/>
          </a:p>
        </p:txBody>
      </p:sp>
      <p:sp>
        <p:nvSpPr>
          <p:cNvPr id="16395" name="TextBox 16394"/>
          <p:cNvSpPr txBox="1"/>
          <p:nvPr/>
        </p:nvSpPr>
        <p:spPr>
          <a:xfrm>
            <a:off x="33892942" y="14837166"/>
            <a:ext cx="6269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6415" name="TextBox 16414"/>
          <p:cNvSpPr txBox="1"/>
          <p:nvPr/>
        </p:nvSpPr>
        <p:spPr>
          <a:xfrm>
            <a:off x="29748535" y="30057894"/>
            <a:ext cx="13817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19425920" y="1380587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346615" y="3786956"/>
            <a:ext cx="29516255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chemeClr val="bg1"/>
                </a:solidFill>
              </a:rPr>
              <a:t>Department of Chemical Engineering, University of New Hampshire, Durham, N.H. </a:t>
            </a:r>
            <a:endParaRPr lang="en-US" sz="4000" dirty="0">
              <a:solidFill>
                <a:schemeClr val="bg1"/>
              </a:solidFill>
            </a:endParaRPr>
          </a:p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838609" y="17293360"/>
            <a:ext cx="1532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tumor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19" name="Picture 18" descr="EmblemWhiteDigital_RGB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032" y="944096"/>
            <a:ext cx="3159201" cy="4173317"/>
          </a:xfrm>
          <a:prstGeom prst="rect">
            <a:avLst/>
          </a:prstGeom>
        </p:spPr>
      </p:pic>
      <p:sp>
        <p:nvSpPr>
          <p:cNvPr id="16388" name="TextBox 16387"/>
          <p:cNvSpPr txBox="1"/>
          <p:nvPr/>
        </p:nvSpPr>
        <p:spPr>
          <a:xfrm>
            <a:off x="388402" y="6344780"/>
            <a:ext cx="13982584" cy="114800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Convection – Heat exchange between a solid surface and a fluid.</a:t>
            </a:r>
          </a:p>
          <a:p>
            <a:pPr algn="just"/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</a:p>
          <a:p>
            <a:pPr marL="457200" indent="-457200" algn="just">
              <a:buFont typeface="Arial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Examples of convection:</a:t>
            </a:r>
          </a:p>
          <a:p>
            <a:pPr marL="882650" lvl="1" indent="-457200" algn="just">
              <a:buFont typeface="Arial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A fan used to cool electronic circuitry </a:t>
            </a:r>
          </a:p>
          <a:p>
            <a:pPr marL="882650" lvl="1" indent="-457200" algn="just">
              <a:buFont typeface="Arial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Air being circulated in a car radiator</a:t>
            </a:r>
          </a:p>
          <a:p>
            <a:pPr marL="882650" lvl="1" indent="-457200" algn="just">
              <a:buFont typeface="Arial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Heating food over a stove</a:t>
            </a:r>
          </a:p>
          <a:p>
            <a:pPr marL="882650" lvl="1" indent="-457200" algn="just">
              <a:buFont typeface="Arial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Cooling off coffee by blowing </a:t>
            </a:r>
            <a:r>
              <a:rPr lang="en-US" sz="3600" dirty="0" smtClean="0">
                <a:latin typeface="Times New Roman"/>
                <a:cs typeface="Times New Roman"/>
              </a:rPr>
              <a:t>air on the surface</a:t>
            </a:r>
          </a:p>
          <a:p>
            <a:pPr marL="882650" lvl="1" indent="-457200" algn="just">
              <a:buFont typeface="Arial"/>
              <a:buChar char="•"/>
            </a:pPr>
            <a:endParaRPr lang="en-US" sz="3600" dirty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r>
              <a:rPr lang="en-US" sz="3600" dirty="0" smtClean="0">
                <a:latin typeface="Times New Roman"/>
                <a:cs typeface="Times New Roman"/>
              </a:rPr>
              <a:t>Natural Convection vs. Forced Convection</a:t>
            </a:r>
          </a:p>
          <a:p>
            <a:pPr marL="457200" indent="-457200" algn="just">
              <a:buFont typeface="Arial"/>
              <a:buChar char="•"/>
            </a:pPr>
            <a:endParaRPr lang="en-US" sz="3200" dirty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 algn="just">
              <a:buFont typeface="Arial"/>
              <a:buChar char="•"/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882650" lvl="1" indent="-457200" algn="just">
              <a:buFont typeface="Arial"/>
              <a:buChar char="•"/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882650" lvl="1" indent="-457200" algn="just">
              <a:buFont typeface="Arial"/>
              <a:buChar char="•"/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882650" lvl="1" indent="-457200" algn="just">
              <a:buFont typeface="Arial"/>
              <a:buChar char="•"/>
            </a:pPr>
            <a:endParaRPr lang="en-US" sz="3200" dirty="0">
              <a:latin typeface="Times New Roman"/>
              <a:cs typeface="Times New Roman"/>
            </a:endParaRPr>
          </a:p>
          <a:p>
            <a:pPr lvl="1" indent="0" algn="just"/>
            <a:endParaRPr lang="en-US" sz="3200" dirty="0" smtClean="0">
              <a:latin typeface="Times New Roman"/>
              <a:cs typeface="Times New Roman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388402" y="5555779"/>
            <a:ext cx="13982584" cy="824625"/>
          </a:xfrm>
          <a:prstGeom prst="rect">
            <a:avLst/>
          </a:prstGeom>
          <a:solidFill>
            <a:srgbClr val="052579"/>
          </a:solidFill>
          <a:ln>
            <a:noFill/>
          </a:ln>
        </p:spPr>
        <p:txBody>
          <a:bodyPr wrap="square" lIns="85131" tIns="42565" rIns="85131" bIns="42565" anchor="ctr" anchorCtr="1">
            <a:spAutoFit/>
          </a:bodyPr>
          <a:lstStyle/>
          <a:p>
            <a:pPr algn="ctr" eaLnBrk="0" hangingPunct="0">
              <a:defRPr/>
            </a:pPr>
            <a:r>
              <a:rPr 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Introduction</a:t>
            </a:r>
            <a:endParaRPr lang="en-US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425885" y="18440400"/>
            <a:ext cx="14123278" cy="824625"/>
          </a:xfrm>
          <a:prstGeom prst="rect">
            <a:avLst/>
          </a:prstGeom>
          <a:solidFill>
            <a:srgbClr val="052579"/>
          </a:solidFill>
          <a:ln>
            <a:noFill/>
          </a:ln>
        </p:spPr>
        <p:txBody>
          <a:bodyPr wrap="square" lIns="85131" tIns="42565" rIns="85131" bIns="42565" anchor="ctr" anchorCtr="1">
            <a:spAutoFit/>
          </a:bodyPr>
          <a:lstStyle/>
          <a:p>
            <a:pPr algn="ctr" eaLnBrk="0" hangingPunct="0">
              <a:defRPr/>
            </a:pPr>
            <a:r>
              <a:rPr 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Methods</a:t>
            </a:r>
            <a:endParaRPr lang="en-US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29550572" y="5555779"/>
            <a:ext cx="13982584" cy="824625"/>
          </a:xfrm>
          <a:prstGeom prst="rect">
            <a:avLst/>
          </a:prstGeom>
          <a:solidFill>
            <a:srgbClr val="052579"/>
          </a:solidFill>
          <a:ln>
            <a:noFill/>
          </a:ln>
        </p:spPr>
        <p:txBody>
          <a:bodyPr wrap="square" lIns="85131" tIns="42565" rIns="85131" bIns="42565" anchor="ctr" anchorCtr="1">
            <a:spAutoFit/>
          </a:bodyPr>
          <a:lstStyle/>
          <a:p>
            <a:pPr algn="ctr" eaLnBrk="0" hangingPunct="0">
              <a:defRPr/>
            </a:pPr>
            <a:r>
              <a:rPr 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Design Problem</a:t>
            </a:r>
            <a:endParaRPr lang="en-US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14935200" y="5555779"/>
            <a:ext cx="14123278" cy="824625"/>
          </a:xfrm>
          <a:prstGeom prst="rect">
            <a:avLst/>
          </a:prstGeom>
          <a:solidFill>
            <a:srgbClr val="052579"/>
          </a:solidFill>
          <a:ln>
            <a:noFill/>
          </a:ln>
        </p:spPr>
        <p:txBody>
          <a:bodyPr wrap="square" lIns="85131" tIns="42565" rIns="85131" bIns="42565" anchor="ctr" anchorCtr="1">
            <a:spAutoFit/>
          </a:bodyPr>
          <a:lstStyle/>
          <a:p>
            <a:pPr algn="ctr" eaLnBrk="0" hangingPunct="0">
              <a:defRPr/>
            </a:pPr>
            <a:r>
              <a:rPr 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Results &amp; Discussion</a:t>
            </a:r>
            <a:endParaRPr lang="en-US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27" name="Picture 226" descr="Slide2.jp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70" t="7956" r="33936" b="16282"/>
          <a:stretch/>
        </p:blipFill>
        <p:spPr>
          <a:xfrm>
            <a:off x="887032" y="12109951"/>
            <a:ext cx="4271201" cy="5299624"/>
          </a:xfrm>
          <a:prstGeom prst="rect">
            <a:avLst/>
          </a:prstGeom>
        </p:spPr>
      </p:pic>
      <p:pic>
        <p:nvPicPr>
          <p:cNvPr id="228" name="Picture 227" descr="Slide1.jp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37" t="9695" r="32358"/>
          <a:stretch/>
        </p:blipFill>
        <p:spPr>
          <a:xfrm>
            <a:off x="8577113" y="12109951"/>
            <a:ext cx="4261496" cy="619309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45705" y="25817691"/>
            <a:ext cx="1412327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Arial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For </a:t>
            </a:r>
            <a:r>
              <a:rPr lang="en-US" sz="3600" dirty="0">
                <a:solidFill>
                  <a:schemeClr val="tx1"/>
                </a:solidFill>
                <a:latin typeface="Times New Roman"/>
                <a:cs typeface="Times New Roman"/>
              </a:rPr>
              <a:t>natural </a:t>
            </a: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convection, different </a:t>
            </a:r>
            <a:r>
              <a:rPr lang="en-US" sz="3600" dirty="0">
                <a:solidFill>
                  <a:schemeClr val="tx1"/>
                </a:solidFill>
                <a:latin typeface="Times New Roman"/>
                <a:cs typeface="Times New Roman"/>
              </a:rPr>
              <a:t>voltages were </a:t>
            </a: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applied to heat </a:t>
            </a:r>
            <a:r>
              <a:rPr lang="en-US" sz="3600" dirty="0">
                <a:solidFill>
                  <a:schemeClr val="tx1"/>
                </a:solidFill>
                <a:latin typeface="Times New Roman"/>
                <a:cs typeface="Times New Roman"/>
              </a:rPr>
              <a:t>rods (1/4”, 3/8”, 1/2”) </a:t>
            </a: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without mechanical air flow present.</a:t>
            </a:r>
          </a:p>
          <a:p>
            <a:pPr marL="457200" lvl="0" indent="-457200" algn="just">
              <a:buFont typeface="Arial"/>
              <a:buChar char="•"/>
            </a:pPr>
            <a:endParaRPr lang="en-US" sz="36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457200" lvl="0" indent="-457200" algn="just">
              <a:buFont typeface="Arial"/>
              <a:buChar char="•"/>
            </a:pPr>
            <a:r>
              <a:rPr lang="en-US" sz="3600" dirty="0">
                <a:solidFill>
                  <a:schemeClr val="tx1"/>
                </a:solidFill>
                <a:latin typeface="Times New Roman"/>
                <a:cs typeface="Times New Roman"/>
              </a:rPr>
              <a:t>For forced convection, alternate air flows were </a:t>
            </a: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introduced </a:t>
            </a:r>
            <a:r>
              <a:rPr lang="en-US" sz="3600" dirty="0">
                <a:solidFill>
                  <a:schemeClr val="tx1"/>
                </a:solidFill>
                <a:latin typeface="Times New Roman"/>
                <a:cs typeface="Times New Roman"/>
              </a:rPr>
              <a:t>perpendicularly over the rods at </a:t>
            </a: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a constant  voltage.</a:t>
            </a:r>
          </a:p>
          <a:p>
            <a:pPr lvl="0" algn="just"/>
            <a:endParaRPr lang="en-US" sz="36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457200" lvl="0" indent="-457200" algn="just">
              <a:buFont typeface="Arial"/>
              <a:buChar char="•"/>
            </a:pPr>
            <a:r>
              <a:rPr lang="en-US" sz="3600" dirty="0">
                <a:solidFill>
                  <a:schemeClr val="tx1"/>
                </a:solidFill>
                <a:latin typeface="Times New Roman"/>
                <a:cs typeface="Times New Roman"/>
              </a:rPr>
              <a:t>The inner and </a:t>
            </a: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surface </a:t>
            </a:r>
            <a:r>
              <a:rPr lang="en-US" sz="3600" dirty="0">
                <a:solidFill>
                  <a:schemeClr val="tx1"/>
                </a:solidFill>
                <a:latin typeface="Times New Roman"/>
                <a:cs typeface="Times New Roman"/>
              </a:rPr>
              <a:t>temperatures of the heated </a:t>
            </a: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rods </a:t>
            </a:r>
            <a:r>
              <a:rPr lang="en-US" sz="3600" dirty="0">
                <a:solidFill>
                  <a:schemeClr val="tx1"/>
                </a:solidFill>
                <a:latin typeface="Times New Roman"/>
                <a:cs typeface="Times New Roman"/>
              </a:rPr>
              <a:t>were recorded at steady state </a:t>
            </a: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for </a:t>
            </a:r>
            <a:r>
              <a:rPr lang="en-US" sz="3600" dirty="0">
                <a:solidFill>
                  <a:schemeClr val="tx1"/>
                </a:solidFill>
                <a:latin typeface="Times New Roman"/>
                <a:cs typeface="Times New Roman"/>
              </a:rPr>
              <a:t>each </a:t>
            </a: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trial using thermocouples.</a:t>
            </a:r>
          </a:p>
          <a:p>
            <a:pPr marL="457200" lvl="0" indent="-457200" algn="just">
              <a:buFont typeface="Arial"/>
              <a:buChar char="•"/>
            </a:pPr>
            <a:endParaRPr lang="en-US" sz="36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457200" lvl="0" indent="-457200" algn="just">
              <a:buFont typeface="Arial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Surface temperatures were used to calculate the overall heat transfer coefficients and the corresponding dimensionless numbers.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9541722" y="31013400"/>
            <a:ext cx="1393545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Arial"/>
              <a:buChar char="•"/>
            </a:pPr>
            <a:r>
              <a:rPr lang="en-US" sz="2400" dirty="0" smtClean="0">
                <a:latin typeface="Times New Roman"/>
                <a:cs typeface="Times New Roman"/>
              </a:rPr>
              <a:t>Bergman, T. L., Adrienne, L. S., </a:t>
            </a:r>
            <a:r>
              <a:rPr lang="en-US" sz="2400" dirty="0" err="1" smtClean="0">
                <a:latin typeface="Times New Roman"/>
                <a:cs typeface="Times New Roman"/>
              </a:rPr>
              <a:t>Incropera</a:t>
            </a:r>
            <a:r>
              <a:rPr lang="en-US" sz="2400" dirty="0" smtClean="0">
                <a:latin typeface="Times New Roman"/>
                <a:cs typeface="Times New Roman"/>
              </a:rPr>
              <a:t>, F. P., &amp; Dewitt, D. P. (2011). </a:t>
            </a:r>
            <a:r>
              <a:rPr lang="en-US" sz="2400" i="1" dirty="0" smtClean="0">
                <a:latin typeface="Times New Roman"/>
                <a:cs typeface="Times New Roman"/>
              </a:rPr>
              <a:t>Introduction to Heat Transfer</a:t>
            </a:r>
            <a:r>
              <a:rPr lang="en-US" sz="2400" dirty="0" smtClean="0">
                <a:latin typeface="Times New Roman"/>
                <a:cs typeface="Times New Roman"/>
              </a:rPr>
              <a:t> (6th ed.). John Wiley &amp; Sons.</a:t>
            </a:r>
          </a:p>
          <a:p>
            <a:pPr marL="457200" indent="-457200" algn="just">
              <a:buFont typeface="Arial"/>
              <a:buChar char="•"/>
            </a:pPr>
            <a:r>
              <a:rPr lang="en-US" sz="2400" dirty="0" err="1">
                <a:solidFill>
                  <a:schemeClr val="tx1"/>
                </a:solidFill>
                <a:latin typeface="Times New Roman"/>
                <a:cs typeface="Times New Roman"/>
              </a:rPr>
              <a:t>Geankoplis</a:t>
            </a:r>
            <a:r>
              <a:rPr lang="en-US" sz="2400" dirty="0">
                <a:solidFill>
                  <a:schemeClr val="tx1"/>
                </a:solidFill>
                <a:latin typeface="Times New Roman"/>
                <a:cs typeface="Times New Roman"/>
              </a:rPr>
              <a:t>, C.J.J. (2003) </a:t>
            </a:r>
            <a:r>
              <a:rPr lang="en-US" sz="2400" i="1" dirty="0">
                <a:solidFill>
                  <a:schemeClr val="tx1"/>
                </a:solidFill>
                <a:latin typeface="Times New Roman"/>
                <a:cs typeface="Times New Roman"/>
              </a:rPr>
              <a:t>Transport </a:t>
            </a:r>
            <a:r>
              <a:rPr lang="en-US" sz="2400" i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Processes and Separation Process Principles: </a:t>
            </a:r>
            <a:r>
              <a:rPr lang="en-US" sz="2400" i="1" dirty="0">
                <a:solidFill>
                  <a:schemeClr val="tx1"/>
                </a:solidFill>
                <a:latin typeface="Times New Roman"/>
                <a:cs typeface="Times New Roman"/>
              </a:rPr>
              <a:t>(includes unit operations</a:t>
            </a:r>
            <a:r>
              <a:rPr lang="en-US" sz="2400" i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)</a:t>
            </a:r>
            <a:r>
              <a:rPr lang="en-US" sz="240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Times New Roman"/>
                <a:cs typeface="Times New Roman"/>
              </a:rPr>
              <a:t>(4th </a:t>
            </a:r>
            <a:r>
              <a:rPr lang="en-US" sz="240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ed</a:t>
            </a:r>
            <a:r>
              <a:rPr lang="en-US" sz="2400" dirty="0" smtClean="0">
                <a:solidFill>
                  <a:schemeClr val="tx1"/>
                </a:solidFill>
                <a:latin typeface="Times New Roman"/>
                <a:cs typeface="Times New Roman"/>
              </a:rPr>
              <a:t>). </a:t>
            </a:r>
            <a:r>
              <a:rPr lang="en-US" sz="2400" dirty="0">
                <a:solidFill>
                  <a:schemeClr val="tx1"/>
                </a:solidFill>
                <a:latin typeface="Times New Roman"/>
                <a:cs typeface="Times New Roman"/>
              </a:rPr>
              <a:t>New Delhi: Prentice-Hall of India Pvt.</a:t>
            </a:r>
          </a:p>
          <a:p>
            <a:pPr marL="457200" lvl="0" indent="-457200" algn="just">
              <a:buFont typeface="Arial"/>
              <a:buChar char="•"/>
            </a:pPr>
            <a:endParaRPr lang="en-US" sz="3600" dirty="0" smtClean="0">
              <a:latin typeface="Times New Roman"/>
              <a:cs typeface="Times New Roman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9647866" y="30175200"/>
            <a:ext cx="13982584" cy="824625"/>
          </a:xfrm>
          <a:prstGeom prst="rect">
            <a:avLst/>
          </a:prstGeom>
          <a:solidFill>
            <a:srgbClr val="052579"/>
          </a:solidFill>
          <a:ln>
            <a:noFill/>
          </a:ln>
        </p:spPr>
        <p:txBody>
          <a:bodyPr wrap="square" lIns="85131" tIns="42565" rIns="85131" bIns="42565" anchor="ctr" anchorCtr="1">
            <a:spAutoFit/>
          </a:bodyPr>
          <a:lstStyle/>
          <a:p>
            <a:pPr algn="ctr" eaLnBrk="0" hangingPunct="0">
              <a:defRPr/>
            </a:pPr>
            <a:r>
              <a:rPr 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References</a:t>
            </a:r>
            <a:endParaRPr lang="en-US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32" name="Picture 31" descr="EmblemWhiteDigital_RGB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0" y="943224"/>
            <a:ext cx="3159201" cy="4173317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15194124" y="7887588"/>
            <a:ext cx="14347598" cy="5468985"/>
            <a:chOff x="15194124" y="7172279"/>
            <a:chExt cx="14347598" cy="5468985"/>
          </a:xfrm>
        </p:grpSpPr>
        <p:graphicFrame>
          <p:nvGraphicFramePr>
            <p:cNvPr id="38" name="Chart 37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352410367"/>
                </p:ext>
              </p:extLst>
            </p:nvPr>
          </p:nvGraphicFramePr>
          <p:xfrm>
            <a:off x="21997277" y="7733679"/>
            <a:ext cx="7544445" cy="469265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graphicFrame>
          <p:nvGraphicFramePr>
            <p:cNvPr id="41" name="Chart 4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33921422"/>
                </p:ext>
              </p:extLst>
            </p:nvPr>
          </p:nvGraphicFramePr>
          <p:xfrm>
            <a:off x="15194124" y="7764464"/>
            <a:ext cx="6803154" cy="48768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8"/>
            </a:graphicData>
          </a:graphic>
        </p:graphicFrame>
        <p:sp>
          <p:nvSpPr>
            <p:cNvPr id="5" name="TextBox 4"/>
            <p:cNvSpPr txBox="1"/>
            <p:nvPr/>
          </p:nvSpPr>
          <p:spPr>
            <a:xfrm>
              <a:off x="16339066" y="7172279"/>
              <a:ext cx="493418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>
                  <a:latin typeface="Times New Roman"/>
                  <a:cs typeface="Times New Roman"/>
                </a:rPr>
                <a:t>Natural Convection</a:t>
              </a:r>
              <a:endParaRPr lang="en-US" sz="3600" dirty="0">
                <a:latin typeface="Times New Roman"/>
                <a:cs typeface="Times New Roman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3012400" y="7179681"/>
              <a:ext cx="50292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>
                  <a:latin typeface="Times New Roman"/>
                  <a:cs typeface="Times New Roman"/>
                </a:rPr>
                <a:t>Forced Convection</a:t>
              </a:r>
              <a:endParaRPr lang="en-US" sz="3600" dirty="0">
                <a:latin typeface="Times New Roman"/>
                <a:cs typeface="Times New Roman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5231667" y="22714444"/>
            <a:ext cx="13149012" cy="5022356"/>
            <a:chOff x="15340844" y="18980645"/>
            <a:chExt cx="13149012" cy="5022356"/>
          </a:xfrm>
        </p:grpSpPr>
        <p:graphicFrame>
          <p:nvGraphicFramePr>
            <p:cNvPr id="51" name="Chart 5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785320198"/>
                </p:ext>
              </p:extLst>
            </p:nvPr>
          </p:nvGraphicFramePr>
          <p:xfrm>
            <a:off x="15340844" y="19631531"/>
            <a:ext cx="6299956" cy="437147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9"/>
            </a:graphicData>
          </a:graphic>
        </p:graphicFrame>
        <p:graphicFrame>
          <p:nvGraphicFramePr>
            <p:cNvPr id="53" name="Chart 52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051370428"/>
                </p:ext>
              </p:extLst>
            </p:nvPr>
          </p:nvGraphicFramePr>
          <p:xfrm>
            <a:off x="21978577" y="19656055"/>
            <a:ext cx="6511279" cy="434694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0"/>
            </a:graphicData>
          </a:graphic>
        </p:graphicFrame>
        <p:sp>
          <p:nvSpPr>
            <p:cNvPr id="54" name="TextBox 53"/>
            <p:cNvSpPr txBox="1"/>
            <p:nvPr/>
          </p:nvSpPr>
          <p:spPr>
            <a:xfrm>
              <a:off x="16187377" y="18980645"/>
              <a:ext cx="519504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>
                  <a:latin typeface="Times New Roman"/>
                  <a:cs typeface="Times New Roman"/>
                </a:rPr>
                <a:t>Natural Convection</a:t>
              </a:r>
              <a:endParaRPr lang="en-US" sz="3600" dirty="0">
                <a:latin typeface="Times New Roman"/>
                <a:cs typeface="Times New Roman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23698200" y="18980645"/>
              <a:ext cx="392539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>
                  <a:latin typeface="Times New Roman"/>
                  <a:cs typeface="Times New Roman"/>
                </a:rPr>
                <a:t>Forced Convection</a:t>
              </a:r>
              <a:endParaRPr lang="en-US" sz="3600" dirty="0">
                <a:latin typeface="Times New Roman"/>
                <a:cs typeface="Times New Roman"/>
              </a:endParaRPr>
            </a:p>
          </p:txBody>
        </p:sp>
      </p:grpSp>
      <p:pic>
        <p:nvPicPr>
          <p:cNvPr id="56" name="Picture 55" descr="Slide3.jpg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30" t="2569" r="6402" b="3608"/>
          <a:stretch/>
        </p:blipFill>
        <p:spPr>
          <a:xfrm>
            <a:off x="33266670" y="6558777"/>
            <a:ext cx="6949440" cy="6039624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09451" y="24253178"/>
            <a:ext cx="6893998" cy="568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0572" y="24257300"/>
            <a:ext cx="6783296" cy="568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TextBox 42"/>
          <p:cNvSpPr txBox="1"/>
          <p:nvPr/>
        </p:nvSpPr>
        <p:spPr>
          <a:xfrm>
            <a:off x="29566842" y="22302131"/>
            <a:ext cx="13966314" cy="824625"/>
          </a:xfrm>
          <a:prstGeom prst="rect">
            <a:avLst/>
          </a:prstGeom>
          <a:solidFill>
            <a:srgbClr val="052579"/>
          </a:solidFill>
          <a:ln>
            <a:noFill/>
          </a:ln>
        </p:spPr>
        <p:txBody>
          <a:bodyPr wrap="square" lIns="85131" tIns="42565" rIns="85131" bIns="42565" anchor="ctr" anchorCtr="1">
            <a:spAutoFit/>
          </a:bodyPr>
          <a:lstStyle/>
          <a:p>
            <a:pPr algn="ctr" eaLnBrk="0" hangingPunct="0">
              <a:defRPr/>
            </a:pPr>
            <a:r>
              <a:rPr 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Design Solution</a:t>
            </a:r>
            <a:endParaRPr lang="en-US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3" name="Picture 3" descr="C:\Users\Alec\Downloads\Blank Flowchart - New Page.jpeg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09" b="57880"/>
          <a:stretch/>
        </p:blipFill>
        <p:spPr bwMode="auto">
          <a:xfrm>
            <a:off x="533400" y="19431000"/>
            <a:ext cx="14103458" cy="6499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Rectangle 44"/>
          <p:cNvSpPr/>
          <p:nvPr/>
        </p:nvSpPr>
        <p:spPr>
          <a:xfrm>
            <a:off x="29577519" y="23052849"/>
            <a:ext cx="138996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Arial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If the length of the reaction vessel is specified, the diameter can be determined using the correlation and vice versa.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16891</TotalTime>
  <Words>614</Words>
  <Application>Microsoft Office PowerPoint</Application>
  <PresentationFormat>Custom</PresentationFormat>
  <Paragraphs>103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Convection from Horizontal Cylinders Thanh Dinh, Meho Kamaric, and Alec Maddaus</vt:lpstr>
    </vt:vector>
  </TitlesOfParts>
  <Company>Children's Hospital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kingjj</dc:creator>
  <cp:lastModifiedBy>Alec Maddaus</cp:lastModifiedBy>
  <cp:revision>1032</cp:revision>
  <cp:lastPrinted>2016-04-17T14:08:45Z</cp:lastPrinted>
  <dcterms:created xsi:type="dcterms:W3CDTF">1998-10-16T14:55:09Z</dcterms:created>
  <dcterms:modified xsi:type="dcterms:W3CDTF">2016-05-04T18:24:47Z</dcterms:modified>
</cp:coreProperties>
</file>