
<file path=[Content_Types].xml><?xml version="1.0" encoding="utf-8"?>
<Types xmlns="http://schemas.openxmlformats.org/package/2006/content-types">
  <Default Extension="xml" ContentType="application/xml"/>
  <Default Extension="docx" ContentType="application/vnd.openxmlformats-officedocument.wordprocessingml.document"/>
  <Default Extension="jpeg" ContentType="image/jpeg"/>
  <Default Extension="vml" ContentType="application/vnd.openxmlformats-officedocument.vmlDrawin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30" d="100"/>
          <a:sy n="30" d="100"/>
        </p:scale>
        <p:origin x="1704" y="-808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ofiadiaco:Library:Containers:com.apple.mail:Data:Library:Mail%20Downloads:77560CB3-11FE-4F63-BAA4-1C22F62070EA:Lab%204%20-%20revised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ofiadiaco:Library:Containers:com.apple.mail:Data:Library:Mail%20Downloads:FE2A7A28-26C0-4C4D-8190-F7BD36E2AE04:Lab%204%20-%20revise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54674648858434"/>
          <c:y val="0.034782323829135"/>
          <c:w val="0.83977294258336"/>
          <c:h val="0.684252892684189"/>
        </c:manualLayout>
      </c:layout>
      <c:scatterChart>
        <c:scatterStyle val="lineMarker"/>
        <c:varyColors val="0"/>
        <c:ser>
          <c:idx val="0"/>
          <c:order val="0"/>
          <c:tx>
            <c:v>Power Setting 1 Counter-Current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70421267607821"/>
                  <c:y val="-0.018347783774219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>
                        <a:solidFill>
                          <a:srgbClr val="00B0F0"/>
                        </a:solidFill>
                      </a:rPr>
                      <a:t>y = 2E+07x + 297.83</a:t>
                    </a:r>
                    <a:br>
                      <a:rPr lang="en-US" sz="1400" baseline="0" dirty="0">
                        <a:solidFill>
                          <a:srgbClr val="00B0F0"/>
                        </a:solidFill>
                      </a:rPr>
                    </a:br>
                    <a:r>
                      <a:rPr lang="en-US" sz="1400" baseline="0" dirty="0">
                        <a:solidFill>
                          <a:srgbClr val="00B0F0"/>
                        </a:solidFill>
                      </a:rPr>
                      <a:t>R² = 0.92975</a:t>
                    </a:r>
                    <a:endParaRPr lang="en-US" sz="1400" dirty="0">
                      <a:solidFill>
                        <a:srgbClr val="00B0F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Sheet1!$BX$35:$BX$37</c:f>
                <c:numCache>
                  <c:formatCode>General</c:formatCode>
                  <c:ptCount val="3"/>
                  <c:pt idx="0">
                    <c:v>23.73508565756506</c:v>
                  </c:pt>
                  <c:pt idx="1">
                    <c:v>26.25039381051755</c:v>
                  </c:pt>
                  <c:pt idx="2">
                    <c:v>13.3272905939755</c:v>
                  </c:pt>
                </c:numCache>
              </c:numRef>
            </c:plus>
            <c:minus>
              <c:numRef>
                <c:f>Sheet1!$BX$35:$BX$37</c:f>
                <c:numCache>
                  <c:formatCode>General</c:formatCode>
                  <c:ptCount val="3"/>
                  <c:pt idx="0">
                    <c:v>23.73508565756506</c:v>
                  </c:pt>
                  <c:pt idx="1">
                    <c:v>26.25039381051755</c:v>
                  </c:pt>
                  <c:pt idx="2">
                    <c:v>13.3272905939755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Sheet1!$BQ$25:$BQ$27</c:f>
              <c:numCache>
                <c:formatCode>General</c:formatCode>
                <c:ptCount val="3"/>
                <c:pt idx="0">
                  <c:v>7.31506666666666E-6</c:v>
                </c:pt>
                <c:pt idx="1">
                  <c:v>2.08285666666667E-5</c:v>
                </c:pt>
                <c:pt idx="2">
                  <c:v>3.43420666666667E-5</c:v>
                </c:pt>
              </c:numCache>
            </c:numRef>
          </c:xVal>
          <c:yVal>
            <c:numRef>
              <c:f>Sheet1!$BU$25:$BU$27</c:f>
              <c:numCache>
                <c:formatCode>General</c:formatCode>
                <c:ptCount val="3"/>
                <c:pt idx="0">
                  <c:v>382.3150955697364</c:v>
                </c:pt>
                <c:pt idx="1">
                  <c:v>708.264144207533</c:v>
                </c:pt>
                <c:pt idx="2">
                  <c:v>823.9451735444376</c:v>
                </c:pt>
              </c:numCache>
            </c:numRef>
          </c:yVal>
          <c:smooth val="0"/>
        </c:ser>
        <c:ser>
          <c:idx val="1"/>
          <c:order val="1"/>
          <c:tx>
            <c:v>Power Setting 5 Counter-Current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8000"/>
              </a:solidFill>
              <a:ln w="9525">
                <a:solidFill>
                  <a:srgbClr val="008000"/>
                </a:solidFill>
              </a:ln>
              <a:effectLst/>
            </c:spPr>
          </c:marker>
          <c:trendline>
            <c:spPr>
              <a:ln w="19050" cap="rnd">
                <a:solidFill>
                  <a:srgbClr val="008000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71407460901707"/>
                  <c:y val="-0.00486611224158774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>
                        <a:solidFill>
                          <a:srgbClr val="008000"/>
                        </a:solidFill>
                      </a:rPr>
                      <a:t>y = 8E+06x + 317.54</a:t>
                    </a:r>
                    <a:br>
                      <a:rPr lang="en-US" sz="1400" baseline="0" dirty="0">
                        <a:solidFill>
                          <a:srgbClr val="008000"/>
                        </a:solidFill>
                      </a:rPr>
                    </a:br>
                    <a:r>
                      <a:rPr lang="en-US" sz="1400" baseline="0" dirty="0">
                        <a:solidFill>
                          <a:srgbClr val="008000"/>
                        </a:solidFill>
                      </a:rPr>
                      <a:t>R² = 0.9869</a:t>
                    </a:r>
                    <a:endParaRPr lang="en-US" sz="1400" dirty="0">
                      <a:solidFill>
                        <a:srgbClr val="00800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Sheet1!$BW$35:$BW$37</c:f>
                <c:numCache>
                  <c:formatCode>General</c:formatCode>
                  <c:ptCount val="3"/>
                  <c:pt idx="0">
                    <c:v>42.63452867659943</c:v>
                  </c:pt>
                  <c:pt idx="1">
                    <c:v>31.82352533313832</c:v>
                  </c:pt>
                  <c:pt idx="2">
                    <c:v>251.6274879172225</c:v>
                  </c:pt>
                </c:numCache>
              </c:numRef>
            </c:plus>
            <c:minus>
              <c:numRef>
                <c:f>Sheet1!$BW$35:$BW$37</c:f>
                <c:numCache>
                  <c:formatCode>General</c:formatCode>
                  <c:ptCount val="3"/>
                  <c:pt idx="0">
                    <c:v>42.63452867659943</c:v>
                  </c:pt>
                  <c:pt idx="1">
                    <c:v>31.82352533313832</c:v>
                  </c:pt>
                  <c:pt idx="2">
                    <c:v>251.6274879172225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Sheet1!$AP$28:$AP$30</c:f>
              <c:numCache>
                <c:formatCode>General</c:formatCode>
                <c:ptCount val="3"/>
                <c:pt idx="0">
                  <c:v>7.31506666666666E-6</c:v>
                </c:pt>
                <c:pt idx="1">
                  <c:v>2.16627333333333E-5</c:v>
                </c:pt>
                <c:pt idx="2">
                  <c:v>3.43420666666667E-5</c:v>
                </c:pt>
              </c:numCache>
            </c:numRef>
          </c:xVal>
          <c:yVal>
            <c:numRef>
              <c:f>Sheet1!$AT$28:$AT$30</c:f>
              <c:numCache>
                <c:formatCode>General</c:formatCode>
                <c:ptCount val="3"/>
                <c:pt idx="0">
                  <c:v>367.5852935059046</c:v>
                </c:pt>
                <c:pt idx="1">
                  <c:v>498.9695210372058</c:v>
                </c:pt>
                <c:pt idx="2">
                  <c:v>575.7371094565525</c:v>
                </c:pt>
              </c:numCache>
            </c:numRef>
          </c:yVal>
          <c:smooth val="0"/>
        </c:ser>
        <c:ser>
          <c:idx val="2"/>
          <c:order val="2"/>
          <c:tx>
            <c:v>Power Setting 1 Co-Current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tx1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53230598394136"/>
                  <c:y val="-0.029738859889704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/>
                      <a:t>y = 585956x + 345.43
R² = 0.01163</a:t>
                    </a:r>
                    <a:endParaRPr lang="en-US" sz="1400" dirty="0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Sheet1!$BW$40:$BW$42</c:f>
                <c:numCache>
                  <c:formatCode>General</c:formatCode>
                  <c:ptCount val="3"/>
                  <c:pt idx="0">
                    <c:v>25.34237816687551</c:v>
                  </c:pt>
                  <c:pt idx="1">
                    <c:v>79.31269768850974</c:v>
                  </c:pt>
                  <c:pt idx="2">
                    <c:v>61.6407933103909</c:v>
                  </c:pt>
                </c:numCache>
              </c:numRef>
            </c:plus>
            <c:minus>
              <c:numRef>
                <c:f>Sheet1!$BW$40:$BW$42</c:f>
                <c:numCache>
                  <c:formatCode>General</c:formatCode>
                  <c:ptCount val="3"/>
                  <c:pt idx="0">
                    <c:v>25.34237816687551</c:v>
                  </c:pt>
                  <c:pt idx="1">
                    <c:v>79.31269768850974</c:v>
                  </c:pt>
                  <c:pt idx="2">
                    <c:v>61.6407933103909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Sheet1!$BQ$28:$BQ$30</c:f>
              <c:numCache>
                <c:formatCode>General</c:formatCode>
                <c:ptCount val="3"/>
                <c:pt idx="0">
                  <c:v>6.4809E-6</c:v>
                </c:pt>
                <c:pt idx="1">
                  <c:v>2.09954E-5</c:v>
                </c:pt>
                <c:pt idx="2">
                  <c:v>3.53430666666667E-5</c:v>
                </c:pt>
              </c:numCache>
            </c:numRef>
          </c:xVal>
          <c:yVal>
            <c:numRef>
              <c:f>Sheet1!$BU$28:$BU$30</c:f>
              <c:numCache>
                <c:formatCode>General</c:formatCode>
                <c:ptCount val="3"/>
                <c:pt idx="0">
                  <c:v>304.4809475101122</c:v>
                </c:pt>
                <c:pt idx="1">
                  <c:v>447.7482461791865</c:v>
                </c:pt>
                <c:pt idx="2">
                  <c:v>320.8725809867973</c:v>
                </c:pt>
              </c:numCache>
            </c:numRef>
          </c:yVal>
          <c:smooth val="0"/>
        </c:ser>
        <c:ser>
          <c:idx val="3"/>
          <c:order val="3"/>
          <c:tx>
            <c:v>Power Setting 5 Co-Current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trendline>
            <c:spPr>
              <a:ln w="19050" cap="rnd">
                <a:solidFill>
                  <a:srgbClr val="FF0000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71823215145444"/>
                  <c:y val="0.00242280810404317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>
                        <a:solidFill>
                          <a:srgbClr val="FF0000"/>
                        </a:solidFill>
                      </a:rPr>
                      <a:t>y = 1E+07x + 311.04</a:t>
                    </a:r>
                    <a:br>
                      <a:rPr lang="en-US" sz="1400" baseline="0" dirty="0">
                        <a:solidFill>
                          <a:srgbClr val="FF0000"/>
                        </a:solidFill>
                      </a:rPr>
                    </a:br>
                    <a:r>
                      <a:rPr lang="en-US" sz="1400" baseline="0" dirty="0">
                        <a:solidFill>
                          <a:srgbClr val="FF0000"/>
                        </a:solidFill>
                      </a:rPr>
                      <a:t>R² = 0.89702</a:t>
                    </a:r>
                    <a:endParaRPr lang="en-US" sz="1400" dirty="0">
                      <a:solidFill>
                        <a:srgbClr val="FF000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Sheet1!$BX$40:$BX$42</c:f>
                <c:numCache>
                  <c:formatCode>General</c:formatCode>
                  <c:ptCount val="3"/>
                  <c:pt idx="0">
                    <c:v>50.19684209378487</c:v>
                  </c:pt>
                  <c:pt idx="1">
                    <c:v>9.04957650276301</c:v>
                  </c:pt>
                  <c:pt idx="2">
                    <c:v>50.71747888974702</c:v>
                  </c:pt>
                </c:numCache>
              </c:numRef>
            </c:plus>
            <c:minus>
              <c:numRef>
                <c:f>Sheet1!$BX$40:$BX$42</c:f>
                <c:numCache>
                  <c:formatCode>General</c:formatCode>
                  <c:ptCount val="3"/>
                  <c:pt idx="0">
                    <c:v>50.19684209378487</c:v>
                  </c:pt>
                  <c:pt idx="1">
                    <c:v>9.04957650276301</c:v>
                  </c:pt>
                  <c:pt idx="2">
                    <c:v>50.71747888974702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Sheet1!$AP$25:$AP$27</c:f>
              <c:numCache>
                <c:formatCode>General</c:formatCode>
                <c:ptCount val="3"/>
                <c:pt idx="0">
                  <c:v>7.4819E-6</c:v>
                </c:pt>
                <c:pt idx="1">
                  <c:v>2.08285666666667E-5</c:v>
                </c:pt>
                <c:pt idx="2">
                  <c:v>3.45089E-5</c:v>
                </c:pt>
              </c:numCache>
            </c:numRef>
          </c:xVal>
          <c:yVal>
            <c:numRef>
              <c:f>Sheet1!$AT$25:$AT$27</c:f>
              <c:numCache>
                <c:formatCode>General</c:formatCode>
                <c:ptCount val="3"/>
                <c:pt idx="0">
                  <c:v>373.6596123624372</c:v>
                </c:pt>
                <c:pt idx="1">
                  <c:v>651.3436652551889</c:v>
                </c:pt>
                <c:pt idx="2">
                  <c:v>726.6938844487045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7804752"/>
        <c:axId val="2097705200"/>
      </c:scatterChart>
      <c:valAx>
        <c:axId val="2097804752"/>
        <c:scaling>
          <c:orientation val="minMax"/>
          <c:min val="4.0E-6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dirty="0"/>
                  <a:t>Cold</a:t>
                </a:r>
                <a:r>
                  <a:rPr lang="en-US" sz="1400" baseline="0" dirty="0"/>
                  <a:t> Stream Flow Rate (</a:t>
                </a:r>
                <a:r>
                  <a:rPr lang="en-US" sz="1400" baseline="0" dirty="0" smtClean="0"/>
                  <a:t>m</a:t>
                </a:r>
                <a:r>
                  <a:rPr lang="en-US" sz="1400" baseline="30000" dirty="0" smtClean="0"/>
                  <a:t>3</a:t>
                </a:r>
                <a:r>
                  <a:rPr lang="en-US" sz="1400" baseline="0" dirty="0"/>
                  <a:t>/s)</a:t>
                </a:r>
                <a:endParaRPr lang="en-US" sz="1400" dirty="0"/>
              </a:p>
            </c:rich>
          </c:tx>
          <c:layout>
            <c:manualLayout>
              <c:xMode val="edge"/>
              <c:yMode val="edge"/>
              <c:x val="0.402880227989253"/>
              <c:y val="0.796005927629833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#,##0.0000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7705200"/>
        <c:crosses val="autoZero"/>
        <c:crossBetween val="midCat"/>
      </c:valAx>
      <c:valAx>
        <c:axId val="2097705200"/>
        <c:scaling>
          <c:orientation val="minMax"/>
          <c:min val="200.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dirty="0"/>
                  <a:t>Average</a:t>
                </a:r>
                <a:r>
                  <a:rPr lang="en-US" sz="1400" baseline="0" dirty="0"/>
                  <a:t> Heat Transfer Coefficient (W/</a:t>
                </a:r>
                <a:r>
                  <a:rPr lang="en-US" sz="1400" baseline="0" dirty="0" smtClean="0"/>
                  <a:t>m</a:t>
                </a:r>
                <a:r>
                  <a:rPr lang="en-US" sz="1400" baseline="30000" dirty="0" smtClean="0"/>
                  <a:t>2</a:t>
                </a:r>
                <a:r>
                  <a:rPr lang="en-US" sz="1400" baseline="0" dirty="0"/>
                  <a:t>*K)</a:t>
                </a:r>
                <a:endParaRPr lang="en-US" sz="1400" dirty="0"/>
              </a:p>
            </c:rich>
          </c:tx>
          <c:layout>
            <c:manualLayout>
              <c:xMode val="edge"/>
              <c:yMode val="edge"/>
              <c:x val="0.0204729845159888"/>
              <c:y val="0.105501194373175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780475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ayout>
        <c:manualLayout>
          <c:xMode val="edge"/>
          <c:yMode val="edge"/>
          <c:x val="0.225756302521008"/>
          <c:y val="0.832084580976674"/>
          <c:w val="0.587703081232493"/>
          <c:h val="0.13974640493881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701284380872"/>
          <c:y val="0.0657935329805086"/>
          <c:w val="0.84108264367669"/>
          <c:h val="0.664841013725743"/>
        </c:manualLayout>
      </c:layout>
      <c:scatterChart>
        <c:scatterStyle val="lineMarker"/>
        <c:varyColors val="0"/>
        <c:ser>
          <c:idx val="0"/>
          <c:order val="0"/>
          <c:tx>
            <c:v>Straight Condenser Co-current Flow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trendline>
            <c:spPr>
              <a:ln w="19050" cap="rnd">
                <a:solidFill>
                  <a:srgbClr val="FF0000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68368199537188"/>
                  <c:y val="-0.02834527343918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>
                        <a:solidFill>
                          <a:srgbClr val="FF0000"/>
                        </a:solidFill>
                      </a:rPr>
                      <a:t>y = 1E+07x + 311.04</a:t>
                    </a:r>
                    <a:br>
                      <a:rPr lang="en-US" sz="1400" baseline="0" dirty="0">
                        <a:solidFill>
                          <a:srgbClr val="FF0000"/>
                        </a:solidFill>
                      </a:rPr>
                    </a:br>
                    <a:r>
                      <a:rPr lang="en-US" sz="1400" baseline="0" dirty="0">
                        <a:solidFill>
                          <a:srgbClr val="FF0000"/>
                        </a:solidFill>
                      </a:rPr>
                      <a:t>R² = 0.89702</a:t>
                    </a:r>
                    <a:endParaRPr lang="en-US" sz="1400" dirty="0">
                      <a:solidFill>
                        <a:srgbClr val="FF0000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Sheet1!$AU$36:$AU$38</c:f>
                <c:numCache>
                  <c:formatCode>General</c:formatCode>
                  <c:ptCount val="3"/>
                  <c:pt idx="0">
                    <c:v>50.19684209378487</c:v>
                  </c:pt>
                  <c:pt idx="1">
                    <c:v>9.04957650276301</c:v>
                  </c:pt>
                  <c:pt idx="2">
                    <c:v>50.71747888974702</c:v>
                  </c:pt>
                </c:numCache>
              </c:numRef>
            </c:plus>
            <c:minus>
              <c:numRef>
                <c:f>Sheet1!$AU$36:$AU$38</c:f>
                <c:numCache>
                  <c:formatCode>General</c:formatCode>
                  <c:ptCount val="3"/>
                  <c:pt idx="0">
                    <c:v>50.19684209378487</c:v>
                  </c:pt>
                  <c:pt idx="1">
                    <c:v>9.04957650276301</c:v>
                  </c:pt>
                  <c:pt idx="2">
                    <c:v>50.71747888974702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Sheet1!$AO$25:$AO$27</c:f>
              <c:numCache>
                <c:formatCode>General</c:formatCode>
                <c:ptCount val="3"/>
                <c:pt idx="0">
                  <c:v>7.4819E-6</c:v>
                </c:pt>
                <c:pt idx="1">
                  <c:v>2.08285666666667E-5</c:v>
                </c:pt>
                <c:pt idx="2">
                  <c:v>3.45089E-5</c:v>
                </c:pt>
              </c:numCache>
            </c:numRef>
          </c:xVal>
          <c:yVal>
            <c:numRef>
              <c:f>Sheet1!$AS$25:$AS$27</c:f>
              <c:numCache>
                <c:formatCode>General</c:formatCode>
                <c:ptCount val="3"/>
                <c:pt idx="0">
                  <c:v>373.6596123624372</c:v>
                </c:pt>
                <c:pt idx="1">
                  <c:v>651.3436652551889</c:v>
                </c:pt>
                <c:pt idx="2">
                  <c:v>726.6938844487045</c:v>
                </c:pt>
              </c:numCache>
            </c:numRef>
          </c:yVal>
          <c:smooth val="0"/>
        </c:ser>
        <c:ser>
          <c:idx val="1"/>
          <c:order val="1"/>
          <c:tx>
            <c:v>Straight Condenser Counter-current Flow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7395316563377"/>
                  <c:y val="0.0180025504524017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y = 8E+06x + 317.54</a:t>
                    </a:r>
                    <a:br>
                      <a:rPr lang="en-US" sz="1400" baseline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</a:br>
                    <a:r>
                      <a:rPr lang="en-US" sz="1400" baseline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R² = 0.9869</a:t>
                    </a:r>
                    <a:endParaRPr lang="en-US" sz="1400">
                      <a:solidFill>
                        <a:schemeClr val="accent2">
                          <a:lumMod val="75000"/>
                        </a:schemeClr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Sheet1!$AT$36:$AT$38</c:f>
                <c:numCache>
                  <c:formatCode>General</c:formatCode>
                  <c:ptCount val="3"/>
                  <c:pt idx="0">
                    <c:v>42.63452867659943</c:v>
                  </c:pt>
                  <c:pt idx="1">
                    <c:v>31.82352533313832</c:v>
                  </c:pt>
                  <c:pt idx="2">
                    <c:v>251.6274879172225</c:v>
                  </c:pt>
                </c:numCache>
              </c:numRef>
            </c:plus>
            <c:minus>
              <c:numRef>
                <c:f>Sheet1!$AT$36:$AT$38</c:f>
                <c:numCache>
                  <c:formatCode>General</c:formatCode>
                  <c:ptCount val="3"/>
                  <c:pt idx="0">
                    <c:v>42.63452867659943</c:v>
                  </c:pt>
                  <c:pt idx="1">
                    <c:v>31.82352533313832</c:v>
                  </c:pt>
                  <c:pt idx="2">
                    <c:v>251.6274879172225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Sheet1!$AO$28:$AO$30</c:f>
              <c:numCache>
                <c:formatCode>General</c:formatCode>
                <c:ptCount val="3"/>
                <c:pt idx="0">
                  <c:v>7.31506666666666E-6</c:v>
                </c:pt>
                <c:pt idx="1">
                  <c:v>2.16627333333333E-5</c:v>
                </c:pt>
                <c:pt idx="2">
                  <c:v>3.43420666666667E-5</c:v>
                </c:pt>
              </c:numCache>
            </c:numRef>
          </c:xVal>
          <c:yVal>
            <c:numRef>
              <c:f>Sheet1!$AS$28:$AS$30</c:f>
              <c:numCache>
                <c:formatCode>General</c:formatCode>
                <c:ptCount val="3"/>
                <c:pt idx="0">
                  <c:v>367.5852935059046</c:v>
                </c:pt>
                <c:pt idx="1">
                  <c:v>498.9695210372058</c:v>
                </c:pt>
                <c:pt idx="2">
                  <c:v>575.7371094565525</c:v>
                </c:pt>
              </c:numCache>
            </c:numRef>
          </c:yVal>
          <c:smooth val="0"/>
        </c:ser>
        <c:ser>
          <c:idx val="2"/>
          <c:order val="2"/>
          <c:tx>
            <c:v>Curved Condenser Co-current Flow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75000"/>
                </a:schemeClr>
              </a:solidFill>
              <a:ln w="9525">
                <a:solidFill>
                  <a:schemeClr val="accent3">
                    <a:lumMod val="75000"/>
                  </a:schemeClr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3">
                    <a:lumMod val="75000"/>
                  </a:schemeClr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63998509062107"/>
                  <c:y val="-0.0250262467191601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aseline="0" dirty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y = 1E+07x + 128.67</a:t>
                    </a:r>
                    <a:br>
                      <a:rPr lang="en-US" baseline="0" dirty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</a:br>
                    <a:r>
                      <a:rPr lang="en-US" baseline="0" dirty="0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R² = 0.9617</a:t>
                    </a:r>
                    <a:endParaRPr lang="en-US" dirty="0">
                      <a:solidFill>
                        <a:schemeClr val="accent3">
                          <a:lumMod val="50000"/>
                        </a:schemeClr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Sheet1!$L$36:$L$38</c:f>
                <c:numCache>
                  <c:formatCode>General</c:formatCode>
                  <c:ptCount val="3"/>
                  <c:pt idx="0">
                    <c:v>1.3323875458599</c:v>
                  </c:pt>
                  <c:pt idx="1">
                    <c:v>32.6389904029907</c:v>
                  </c:pt>
                  <c:pt idx="2">
                    <c:v>84.09251424747428</c:v>
                  </c:pt>
                </c:numCache>
              </c:numRef>
            </c:plus>
            <c:minus>
              <c:numRef>
                <c:f>Sheet1!$L$36:$L$38</c:f>
                <c:numCache>
                  <c:formatCode>General</c:formatCode>
                  <c:ptCount val="3"/>
                  <c:pt idx="0">
                    <c:v>1.3323875458599</c:v>
                  </c:pt>
                  <c:pt idx="1">
                    <c:v>32.6389904029907</c:v>
                  </c:pt>
                  <c:pt idx="2">
                    <c:v>84.09251424747428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Sheet1!$F$25:$F$27</c:f>
              <c:numCache>
                <c:formatCode>General</c:formatCode>
                <c:ptCount val="3"/>
                <c:pt idx="0">
                  <c:v>7.4819E-6</c:v>
                </c:pt>
                <c:pt idx="1">
                  <c:v>2.24969E-5</c:v>
                </c:pt>
                <c:pt idx="2">
                  <c:v>3.46757333333333E-5</c:v>
                </c:pt>
              </c:numCache>
            </c:numRef>
          </c:xVal>
          <c:yVal>
            <c:numRef>
              <c:f>Sheet1!$J$25:$J$27</c:f>
              <c:numCache>
                <c:formatCode>General</c:formatCode>
                <c:ptCount val="3"/>
                <c:pt idx="0">
                  <c:v>257.6956596973262</c:v>
                </c:pt>
                <c:pt idx="1">
                  <c:v>409.8556478077648</c:v>
                </c:pt>
                <c:pt idx="2">
                  <c:v>657.323181475616</c:v>
                </c:pt>
              </c:numCache>
            </c:numRef>
          </c:yVal>
          <c:smooth val="0"/>
        </c:ser>
        <c:ser>
          <c:idx val="3"/>
          <c:order val="3"/>
          <c:tx>
            <c:v>Curved Condenser Counter-current Flow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tx1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0.163990666107565"/>
                  <c:y val="0.041336001032657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y = 6E+06x + 253.3</a:t>
                    </a:r>
                    <a:br>
                      <a:rPr lang="en-US" sz="1400" baseline="0" dirty="0">
                        <a:solidFill>
                          <a:schemeClr val="tx1"/>
                        </a:solidFill>
                      </a:rPr>
                    </a:br>
                    <a:r>
                      <a:rPr lang="en-US" sz="1400" baseline="0" dirty="0">
                        <a:solidFill>
                          <a:schemeClr val="tx1"/>
                        </a:solidFill>
                      </a:rPr>
                      <a:t>R² = 0.66553</a:t>
                    </a:r>
                    <a:endParaRPr lang="en-US" sz="1400" dirty="0">
                      <a:solidFill>
                        <a:schemeClr val="tx1"/>
                      </a:solidFill>
                    </a:endParaRP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Sheet1!$K$36:$K$38</c:f>
                <c:numCache>
                  <c:formatCode>General</c:formatCode>
                  <c:ptCount val="3"/>
                  <c:pt idx="0">
                    <c:v>23.54244983467202</c:v>
                  </c:pt>
                  <c:pt idx="1">
                    <c:v>84.83982485111668</c:v>
                  </c:pt>
                  <c:pt idx="2">
                    <c:v>93.67363626310021</c:v>
                  </c:pt>
                </c:numCache>
              </c:numRef>
            </c:plus>
            <c:minus>
              <c:numRef>
                <c:f>Sheet1!$K$36:$K$38</c:f>
                <c:numCache>
                  <c:formatCode>General</c:formatCode>
                  <c:ptCount val="3"/>
                  <c:pt idx="0">
                    <c:v>23.54244983467202</c:v>
                  </c:pt>
                  <c:pt idx="1">
                    <c:v>84.83982485111668</c:v>
                  </c:pt>
                  <c:pt idx="2">
                    <c:v>93.67363626310021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Sheet1!$F$28:$F$30</c:f>
              <c:numCache>
                <c:formatCode>General</c:formatCode>
                <c:ptCount val="3"/>
                <c:pt idx="0">
                  <c:v>6.81456666666666E-6</c:v>
                </c:pt>
                <c:pt idx="1">
                  <c:v>2.14959E-5</c:v>
                </c:pt>
                <c:pt idx="2">
                  <c:v>3.46757333333333E-5</c:v>
                </c:pt>
              </c:numCache>
            </c:numRef>
          </c:xVal>
          <c:yVal>
            <c:numRef>
              <c:f>Sheet1!$J$28:$J$30</c:f>
              <c:numCache>
                <c:formatCode>General</c:formatCode>
                <c:ptCount val="3"/>
                <c:pt idx="0">
                  <c:v>261.2292741424747</c:v>
                </c:pt>
                <c:pt idx="1">
                  <c:v>436.9073566291838</c:v>
                </c:pt>
                <c:pt idx="2">
                  <c:v>413.2865812206583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8683040"/>
        <c:axId val="-2128677376"/>
      </c:scatterChart>
      <c:valAx>
        <c:axId val="-2128683040"/>
        <c:scaling>
          <c:orientation val="minMax"/>
          <c:min val="5.0E-6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Cold</a:t>
                </a:r>
                <a:r>
                  <a:rPr lang="en-US" sz="1400" baseline="0"/>
                  <a:t> Stream Flow Rate (m^3/s)</a:t>
                </a:r>
                <a:endParaRPr lang="en-US" sz="1400"/>
              </a:p>
            </c:rich>
          </c:tx>
          <c:layout>
            <c:manualLayout>
              <c:xMode val="edge"/>
              <c:yMode val="edge"/>
              <c:x val="0.400607223998113"/>
              <c:y val="0.783154096349917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#,##0.0000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8677376"/>
        <c:crosses val="autoZero"/>
        <c:crossBetween val="midCat"/>
      </c:valAx>
      <c:valAx>
        <c:axId val="-212867737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Avaerage</a:t>
                </a:r>
                <a:r>
                  <a:rPr lang="en-US" sz="1400" baseline="0"/>
                  <a:t> Heat Transfer Coefficient  (W/m^2*K)</a:t>
                </a:r>
                <a:endParaRPr lang="en-US" sz="1400"/>
              </a:p>
            </c:rich>
          </c:tx>
          <c:layout>
            <c:manualLayout>
              <c:xMode val="edge"/>
              <c:yMode val="edge"/>
              <c:x val="0.0256957492989433"/>
              <c:y val="0.155404361318106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86830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ayout>
        <c:manualLayout>
          <c:xMode val="edge"/>
          <c:yMode val="edge"/>
          <c:x val="0.177039527186025"/>
          <c:y val="0.860245118438776"/>
          <c:w val="0.732985088541851"/>
          <c:h val="0.11632461971460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package" Target="../embeddings/Microsoft_Word_Document2.docx"/><Relationship Id="rId12" Type="http://schemas.openxmlformats.org/officeDocument/2006/relationships/image" Target="../media/image2.png"/><Relationship Id="rId13" Type="http://schemas.openxmlformats.org/officeDocument/2006/relationships/package" Target="../embeddings/Microsoft_Word_Document3.docx"/><Relationship Id="rId14" Type="http://schemas.openxmlformats.org/officeDocument/2006/relationships/image" Target="../media/image3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2.xml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chart" Target="../charts/chart1.xml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chart" Target="../charts/chart2.xml"/><Relationship Id="rId9" Type="http://schemas.openxmlformats.org/officeDocument/2006/relationships/package" Target="../embeddings/Microsoft_Word_Document1.docx"/><Relationship Id="rId10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2000">
              <a:schemeClr val="bg2"/>
            </a:gs>
            <a:gs pos="100000">
              <a:srgbClr val="000000"/>
            </a:gs>
            <a:gs pos="99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 smtClean="0">
                <a:solidFill>
                  <a:schemeClr val="bg1"/>
                </a:solidFill>
              </a:rPr>
              <a:t>Heat Exchange in Condensing Systems </a:t>
            </a: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i="1" dirty="0" smtClean="0">
                <a:solidFill>
                  <a:srgbClr val="FFFFFF"/>
                </a:solidFill>
              </a:rPr>
              <a:t>Sofia Diaco, Zachary Lee, Samantha Nadeau</a:t>
            </a:r>
            <a:r>
              <a:rPr lang="en-US" sz="5400" i="1" dirty="0">
                <a:solidFill>
                  <a:srgbClr val="FFFFFF"/>
                </a:solidFill>
              </a:rPr>
              <a:t/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 smtClean="0">
                <a:solidFill>
                  <a:srgbClr val="FFFFFF"/>
                </a:solidFill>
              </a:rPr>
              <a:t>Department of Chemical Engineering, University </a:t>
            </a:r>
            <a:r>
              <a:rPr lang="en-US" sz="5400" i="1" dirty="0">
                <a:solidFill>
                  <a:srgbClr val="FFFFFF"/>
                </a:solidFill>
              </a:rPr>
              <a:t>of New Hampshire</a:t>
            </a:r>
            <a:endParaRPr lang="en-US" sz="5400" i="1" dirty="0" smtClean="0">
              <a:solidFill>
                <a:srgbClr val="FFFFFF"/>
              </a:solidFill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85800" y="131826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Methods</a:t>
            </a:r>
            <a:endParaRPr lang="en-US" sz="6000" dirty="0">
              <a:solidFill>
                <a:srgbClr val="CCCCCC"/>
              </a:solidFill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489400" y="2796540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22800" y="28117800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Problem Solution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7620000"/>
            <a:ext cx="12420600" cy="3744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rgbClr val="000000"/>
                </a:solidFill>
              </a:rPr>
              <a:t>	The purpose of this experiment was to determine the overall heat </a:t>
            </a:r>
            <a:r>
              <a:rPr lang="en-US" sz="3200" dirty="0">
                <a:solidFill>
                  <a:srgbClr val="000000"/>
                </a:solidFill>
                <a:latin typeface="Arial"/>
                <a:cs typeface="Arial"/>
              </a:rPr>
              <a:t>transfer coefficient for the different condensers in order to solve the design problem. </a:t>
            </a:r>
            <a:r>
              <a:rPr lang="en-US" sz="3200" dirty="0" smtClean="0">
                <a:solidFill>
                  <a:srgbClr val="000000"/>
                </a:solidFill>
                <a:latin typeface="Arial"/>
                <a:cs typeface="Arial"/>
              </a:rPr>
              <a:t>The relationship is shown below, where T</a:t>
            </a:r>
            <a:r>
              <a:rPr lang="en-US" sz="3200" baseline="-25000" dirty="0" smtClean="0">
                <a:solidFill>
                  <a:srgbClr val="000000"/>
                </a:solidFill>
                <a:latin typeface="Arial"/>
                <a:ea typeface="ＭＳ ゴシック"/>
                <a:cs typeface="Arial"/>
              </a:rPr>
              <a:t>∞</a:t>
            </a:r>
            <a:r>
              <a:rPr lang="en-US" sz="3200" dirty="0" smtClean="0">
                <a:solidFill>
                  <a:srgbClr val="000000"/>
                </a:solidFill>
                <a:latin typeface="Arial"/>
                <a:ea typeface="ＭＳ ゴシック"/>
                <a:cs typeface="Arial"/>
              </a:rPr>
              <a:t> is the condensation temperature.</a:t>
            </a:r>
            <a:endParaRPr lang="en-US" sz="3200" baseline="-25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l">
              <a:lnSpc>
                <a:spcPct val="150000"/>
              </a:lnSpc>
            </a:pPr>
            <a:r>
              <a:rPr lang="en-US" sz="3200" dirty="0" smtClean="0">
                <a:solidFill>
                  <a:srgbClr val="000000"/>
                </a:solidFill>
              </a:rPr>
              <a:t>	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489400" y="17678400"/>
            <a:ext cx="13335000" cy="10392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Chose the </a:t>
            </a:r>
            <a:r>
              <a:rPr lang="en-US" sz="3200" u="sng" dirty="0" smtClean="0">
                <a:solidFill>
                  <a:srgbClr val="000000"/>
                </a:solidFill>
              </a:rPr>
              <a:t>straight condenser</a:t>
            </a:r>
            <a:r>
              <a:rPr lang="en-US" sz="3200" dirty="0" smtClean="0">
                <a:solidFill>
                  <a:srgbClr val="000000"/>
                </a:solidFill>
              </a:rPr>
              <a:t> because it achieves higher heat transfer coefficients at higher flow rates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Chose </a:t>
            </a:r>
            <a:r>
              <a:rPr lang="en-US" sz="3200" u="sng" dirty="0" smtClean="0">
                <a:solidFill>
                  <a:srgbClr val="000000"/>
                </a:solidFill>
              </a:rPr>
              <a:t>counter current flow</a:t>
            </a:r>
            <a:r>
              <a:rPr lang="en-US" sz="3200" dirty="0" smtClean="0">
                <a:solidFill>
                  <a:srgbClr val="000000"/>
                </a:solidFill>
              </a:rPr>
              <a:t> at heat setting 1 since this orientation led to the highest heat transfer coefficients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Assumed an </a:t>
            </a:r>
            <a:r>
              <a:rPr lang="en-US" sz="3200" u="sng" dirty="0" smtClean="0">
                <a:solidFill>
                  <a:srgbClr val="000000"/>
                </a:solidFill>
              </a:rPr>
              <a:t>outlet water temperature of 95 </a:t>
            </a:r>
            <a:r>
              <a:rPr lang="en-US" sz="3200" u="sng" dirty="0">
                <a:solidFill>
                  <a:srgbClr val="000000"/>
                </a:solidFill>
              </a:rPr>
              <a:t>°</a:t>
            </a:r>
            <a:r>
              <a:rPr lang="en-US" sz="3200" u="sng" dirty="0" smtClean="0">
                <a:solidFill>
                  <a:srgbClr val="000000"/>
                </a:solidFill>
              </a:rPr>
              <a:t>C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>
              <a:solidFill>
                <a:srgbClr val="000000"/>
              </a:solidFill>
            </a:endParaRP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 smtClean="0">
              <a:solidFill>
                <a:srgbClr val="000000"/>
              </a:solidFill>
            </a:endParaRP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>
              <a:solidFill>
                <a:srgbClr val="000000"/>
              </a:solidFill>
            </a:endParaRP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Found diameter of condenser to be 15 cm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Found length of condenser to be 3.5 cm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>
              <a:solidFill>
                <a:srgbClr val="000000"/>
              </a:solidFill>
            </a:endParaRP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3200" dirty="0" smtClean="0">
                <a:solidFill>
                  <a:srgbClr val="000000"/>
                </a:solidFill>
              </a:rPr>
              <a:t>Concluded that more testing would be needed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 smtClean="0">
              <a:solidFill>
                <a:srgbClr val="000000"/>
              </a:solidFill>
            </a:endParaRP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945600" y="19659600"/>
            <a:ext cx="63246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Arial"/>
                <a:ea typeface="Lucida Grande"/>
                <a:cs typeface="Arial"/>
              </a:rPr>
              <a:t>T</a:t>
            </a:r>
            <a:r>
              <a:rPr lang="en-US" sz="2800" baseline="-25000" dirty="0" smtClean="0">
                <a:solidFill>
                  <a:srgbClr val="000000"/>
                </a:solidFill>
                <a:latin typeface="Arial"/>
                <a:ea typeface="Lucida Grande"/>
                <a:cs typeface="Arial"/>
              </a:rPr>
              <a:t>out</a:t>
            </a:r>
            <a:r>
              <a:rPr lang="en-US" sz="2800" dirty="0" smtClean="0">
                <a:solidFill>
                  <a:srgbClr val="000000"/>
                </a:solidFill>
                <a:latin typeface="Arial"/>
                <a:ea typeface="Lucida Grande"/>
                <a:cs typeface="Arial"/>
              </a:rPr>
              <a:t>-T</a:t>
            </a:r>
            <a:r>
              <a:rPr lang="en-US" sz="2800" baseline="-25000" dirty="0" smtClean="0">
                <a:solidFill>
                  <a:srgbClr val="000000"/>
                </a:solidFill>
                <a:latin typeface="Arial"/>
                <a:ea typeface="Lucida Grande"/>
                <a:cs typeface="Arial"/>
              </a:rPr>
              <a:t>in</a:t>
            </a:r>
            <a:r>
              <a:rPr lang="en-US" sz="2800" dirty="0" smtClean="0">
                <a:solidFill>
                  <a:srgbClr val="000000"/>
                </a:solidFill>
                <a:latin typeface="Arial"/>
                <a:ea typeface="Lucida Grande"/>
                <a:cs typeface="Arial"/>
              </a:rPr>
              <a:t> decreased as cold stream flow rate increased</a:t>
            </a:r>
            <a:endParaRPr lang="en-US" sz="2800" dirty="0">
              <a:solidFill>
                <a:srgbClr val="000000"/>
              </a:solidFill>
            </a:endParaRPr>
          </a:p>
          <a:p>
            <a:pPr marL="571500" indent="-571500" algn="l">
              <a:buFont typeface="Arial"/>
              <a:buChar char="•"/>
            </a:pPr>
            <a:endParaRPr lang="en-US" sz="3800" dirty="0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316200" y="17526000"/>
            <a:ext cx="6553200" cy="1995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The overall heat transfer coefficient increases as the hot flow rate decreases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945600" y="17526000"/>
            <a:ext cx="6324600" cy="1995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Counter-current flow results in higher overall heat transfer coefficients</a:t>
            </a: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5716" t="10005"/>
          <a:stretch/>
        </p:blipFill>
        <p:spPr>
          <a:xfrm>
            <a:off x="672460" y="22479000"/>
            <a:ext cx="13421389" cy="960809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5392400" y="19659600"/>
            <a:ext cx="6553200" cy="1995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T</a:t>
            </a:r>
            <a:r>
              <a:rPr lang="en-US" sz="2800" baseline="-25000" dirty="0" smtClean="0">
                <a:solidFill>
                  <a:srgbClr val="000000"/>
                </a:solidFill>
              </a:rPr>
              <a:t>in</a:t>
            </a:r>
            <a:r>
              <a:rPr lang="en-US" sz="2800" dirty="0" smtClean="0">
                <a:solidFill>
                  <a:srgbClr val="000000"/>
                </a:solidFill>
              </a:rPr>
              <a:t>-T</a:t>
            </a:r>
            <a:r>
              <a:rPr lang="en-US" sz="2800" baseline="-25000" dirty="0" smtClean="0">
                <a:solidFill>
                  <a:srgbClr val="000000"/>
                </a:solidFill>
              </a:rPr>
              <a:t>out</a:t>
            </a:r>
            <a:r>
              <a:rPr lang="en-US" sz="2800" dirty="0" smtClean="0">
                <a:solidFill>
                  <a:srgbClr val="000000"/>
                </a:solidFill>
              </a:rPr>
              <a:t> was similar with both counter current </a:t>
            </a:r>
            <a:r>
              <a:rPr lang="en-US" sz="2800" dirty="0">
                <a:solidFill>
                  <a:srgbClr val="000000"/>
                </a:solidFill>
              </a:rPr>
              <a:t>and </a:t>
            </a:r>
            <a:r>
              <a:rPr lang="en-US" sz="2800" dirty="0" smtClean="0">
                <a:solidFill>
                  <a:srgbClr val="000000"/>
                </a:solidFill>
              </a:rPr>
              <a:t>co-current </a:t>
            </a:r>
            <a:r>
              <a:rPr lang="en-US" sz="2800" dirty="0">
                <a:solidFill>
                  <a:srgbClr val="000000"/>
                </a:solidFill>
              </a:rPr>
              <a:t>heat </a:t>
            </a:r>
            <a:r>
              <a:rPr lang="en-US" sz="2800" dirty="0" smtClean="0">
                <a:solidFill>
                  <a:srgbClr val="000000"/>
                </a:solidFill>
              </a:rPr>
              <a:t>exchange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23" name="Process 22"/>
          <p:cNvSpPr/>
          <p:nvPr/>
        </p:nvSpPr>
        <p:spPr bwMode="auto">
          <a:xfrm>
            <a:off x="34213800" y="10134600"/>
            <a:ext cx="3962400" cy="1676400"/>
          </a:xfrm>
          <a:prstGeom prst="flowChartProcess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4" name="Right Arrow 23"/>
          <p:cNvSpPr/>
          <p:nvPr/>
        </p:nvSpPr>
        <p:spPr bwMode="auto">
          <a:xfrm>
            <a:off x="31775400" y="10820400"/>
            <a:ext cx="2438400" cy="609600"/>
          </a:xfrm>
          <a:prstGeom prst="right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1" name="Right Arrow 30"/>
          <p:cNvSpPr/>
          <p:nvPr/>
        </p:nvSpPr>
        <p:spPr bwMode="auto">
          <a:xfrm>
            <a:off x="38176200" y="10820400"/>
            <a:ext cx="2438400" cy="609600"/>
          </a:xfrm>
          <a:prstGeom prst="right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2" name="Right Arrow 31"/>
          <p:cNvSpPr/>
          <p:nvPr/>
        </p:nvSpPr>
        <p:spPr bwMode="auto">
          <a:xfrm rot="5400000">
            <a:off x="34975800" y="8610600"/>
            <a:ext cx="2438400" cy="609600"/>
          </a:xfrm>
          <a:prstGeom prst="right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3" name="Right Arrow 32"/>
          <p:cNvSpPr/>
          <p:nvPr/>
        </p:nvSpPr>
        <p:spPr bwMode="auto">
          <a:xfrm rot="5400000">
            <a:off x="34975800" y="12725400"/>
            <a:ext cx="2438400" cy="609600"/>
          </a:xfrm>
          <a:prstGeom prst="right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128200" y="7696200"/>
            <a:ext cx="42672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</a:rPr>
              <a:t>Water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15°C</a:t>
            </a:r>
            <a:endParaRPr lang="en-US" sz="3400" dirty="0">
              <a:solidFill>
                <a:srgbClr val="0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013400" y="9144000"/>
            <a:ext cx="33528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</a:rPr>
              <a:t>Steam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100</a:t>
            </a:r>
            <a:r>
              <a:rPr lang="en-US" sz="3400" dirty="0">
                <a:solidFill>
                  <a:srgbClr val="000000"/>
                </a:solidFill>
              </a:rPr>
              <a:t>°C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600 SCFM</a:t>
            </a:r>
            <a:endParaRPr lang="en-US" sz="3400" dirty="0">
              <a:solidFill>
                <a:srgbClr val="0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023800" y="9144000"/>
            <a:ext cx="33528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</a:rPr>
              <a:t>Steam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100</a:t>
            </a:r>
            <a:r>
              <a:rPr lang="en-US" sz="3400" dirty="0">
                <a:solidFill>
                  <a:srgbClr val="000000"/>
                </a:solidFill>
              </a:rPr>
              <a:t>°C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600 SCFM</a:t>
            </a:r>
            <a:endParaRPr lang="en-US" sz="3400" dirty="0">
              <a:solidFill>
                <a:srgbClr val="00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118800" y="12573000"/>
            <a:ext cx="27432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</a:rPr>
              <a:t>Water</a:t>
            </a:r>
          </a:p>
          <a:p>
            <a:r>
              <a:rPr lang="en-US" sz="3400" dirty="0" smtClean="0">
                <a:solidFill>
                  <a:srgbClr val="000000"/>
                </a:solidFill>
              </a:rPr>
              <a:t>T=?</a:t>
            </a:r>
            <a:endParaRPr lang="en-US" sz="3400" dirty="0">
              <a:solidFill>
                <a:srgbClr val="000000"/>
              </a:solidFill>
            </a:endParaRPr>
          </a:p>
        </p:txBody>
      </p:sp>
      <p:graphicFrame>
        <p:nvGraphicFramePr>
          <p:cNvPr id="34" name="Chart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1564538"/>
              </p:ext>
            </p:extLst>
          </p:nvPr>
        </p:nvGraphicFramePr>
        <p:xfrm>
          <a:off x="15392400" y="7924800"/>
          <a:ext cx="12877800" cy="868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14859000"/>
            <a:ext cx="12496800" cy="39003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18973800"/>
            <a:ext cx="2757495" cy="3352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191000" y="19126200"/>
            <a:ext cx="9067800" cy="2641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Found mass flow rate by counting the drops that condensed in a given time frame and then massing a certain number of drops</a:t>
            </a:r>
          </a:p>
          <a:p>
            <a:pPr marL="571500" indent="-571500" algn="l">
              <a:lnSpc>
                <a:spcPct val="150000"/>
              </a:lnSpc>
              <a:buFont typeface="Arial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Kept </a:t>
            </a:r>
            <a:r>
              <a:rPr lang="en-US" sz="2800" dirty="0" err="1" smtClean="0">
                <a:solidFill>
                  <a:srgbClr val="000000"/>
                </a:solidFill>
              </a:rPr>
              <a:t>T</a:t>
            </a:r>
            <a:r>
              <a:rPr lang="en-US" sz="2800" baseline="-25000" dirty="0" err="1" smtClean="0">
                <a:solidFill>
                  <a:srgbClr val="000000"/>
                </a:solidFill>
              </a:rPr>
              <a:t>c,in</a:t>
            </a:r>
            <a:r>
              <a:rPr lang="en-US" sz="2800" dirty="0" smtClean="0">
                <a:solidFill>
                  <a:srgbClr val="000000"/>
                </a:solidFill>
              </a:rPr>
              <a:t> relatively constant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489400" y="29489400"/>
            <a:ext cx="13411200" cy="2459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lnSpc>
                <a:spcPct val="150000"/>
              </a:lnSpc>
              <a:buFont typeface="Arial"/>
              <a:buChar char="•"/>
            </a:pPr>
            <a:r>
              <a:rPr lang="en-US" sz="2600" dirty="0" smtClean="0">
                <a:solidFill>
                  <a:srgbClr val="000000"/>
                </a:solidFill>
              </a:rPr>
              <a:t>T. Bergman et al, “Heat Exchangers” in </a:t>
            </a:r>
            <a:r>
              <a:rPr lang="en-US" sz="2600" i="1" dirty="0" smtClean="0">
                <a:solidFill>
                  <a:srgbClr val="000000"/>
                </a:solidFill>
              </a:rPr>
              <a:t>Introduction to Heat Transfer</a:t>
            </a:r>
            <a:r>
              <a:rPr lang="en-US" sz="2600" dirty="0" smtClean="0">
                <a:solidFill>
                  <a:srgbClr val="000000"/>
                </a:solidFill>
              </a:rPr>
              <a:t>, 6</a:t>
            </a:r>
            <a:r>
              <a:rPr lang="en-US" sz="2600" baseline="30000" dirty="0" smtClean="0">
                <a:solidFill>
                  <a:srgbClr val="000000"/>
                </a:solidFill>
              </a:rPr>
              <a:t>th</a:t>
            </a:r>
            <a:r>
              <a:rPr lang="en-US" sz="2600" dirty="0" smtClean="0">
                <a:solidFill>
                  <a:srgbClr val="000000"/>
                </a:solidFill>
              </a:rPr>
              <a:t> ed. New Jersey: Wiley, 2011. pp. 671-713.</a:t>
            </a:r>
          </a:p>
          <a:p>
            <a:pPr marL="457200" indent="-457200" algn="l">
              <a:lnSpc>
                <a:spcPct val="150000"/>
              </a:lnSpc>
              <a:buFont typeface="Arial"/>
              <a:buChar char="•"/>
            </a:pPr>
            <a:r>
              <a:rPr lang="en-US" sz="2600" dirty="0" smtClean="0">
                <a:solidFill>
                  <a:srgbClr val="000000"/>
                </a:solidFill>
              </a:rPr>
              <a:t>C. </a:t>
            </a:r>
            <a:r>
              <a:rPr lang="en-US" sz="2600" dirty="0" err="1" smtClean="0">
                <a:solidFill>
                  <a:srgbClr val="000000"/>
                </a:solidFill>
              </a:rPr>
              <a:t>Geankoplis</a:t>
            </a:r>
            <a:r>
              <a:rPr lang="en-US" sz="2600" dirty="0" smtClean="0">
                <a:solidFill>
                  <a:srgbClr val="000000"/>
                </a:solidFill>
              </a:rPr>
              <a:t>, “Heat Exchangers” in </a:t>
            </a:r>
            <a:r>
              <a:rPr lang="en-US" sz="2600" i="1" dirty="0" smtClean="0">
                <a:solidFill>
                  <a:srgbClr val="000000"/>
                </a:solidFill>
              </a:rPr>
              <a:t>Transport Processes and Separation Process Principles</a:t>
            </a:r>
            <a:r>
              <a:rPr lang="en-US" sz="2600" dirty="0" smtClean="0">
                <a:solidFill>
                  <a:srgbClr val="000000"/>
                </a:solidFill>
              </a:rPr>
              <a:t>, 4</a:t>
            </a:r>
            <a:r>
              <a:rPr lang="en-US" sz="2600" baseline="30000" dirty="0" smtClean="0">
                <a:solidFill>
                  <a:srgbClr val="000000"/>
                </a:solidFill>
              </a:rPr>
              <a:t>th</a:t>
            </a:r>
            <a:r>
              <a:rPr lang="en-US" sz="2600" dirty="0" smtClean="0">
                <a:solidFill>
                  <a:srgbClr val="000000"/>
                </a:solidFill>
              </a:rPr>
              <a:t> ed. New Jersey: Pearson </a:t>
            </a:r>
            <a:r>
              <a:rPr lang="en-US" sz="2600" dirty="0">
                <a:solidFill>
                  <a:srgbClr val="000000"/>
                </a:solidFill>
              </a:rPr>
              <a:t>E</a:t>
            </a:r>
            <a:r>
              <a:rPr lang="en-US" sz="2600" dirty="0" smtClean="0">
                <a:solidFill>
                  <a:srgbClr val="000000"/>
                </a:solidFill>
              </a:rPr>
              <a:t>ducation, 2003. pp. 291-300. </a:t>
            </a:r>
            <a:endParaRPr lang="en-US" sz="2600" dirty="0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392400" y="16840200"/>
            <a:ext cx="1287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 smtClean="0">
                <a:solidFill>
                  <a:srgbClr val="000000"/>
                </a:solidFill>
              </a:rPr>
              <a:t>Figure 1. Heat transfer coefficients increase as cold flow rate increases.</a:t>
            </a:r>
            <a:endParaRPr lang="en-US" sz="1800" dirty="0">
              <a:solidFill>
                <a:srgbClr val="000000"/>
              </a:solidFill>
            </a:endParaRPr>
          </a:p>
        </p:txBody>
      </p:sp>
      <p:graphicFrame>
        <p:nvGraphicFramePr>
          <p:cNvPr id="42" name="Chart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9198700"/>
              </p:ext>
            </p:extLst>
          </p:nvPr>
        </p:nvGraphicFramePr>
        <p:xfrm>
          <a:off x="15316200" y="21945600"/>
          <a:ext cx="12877800" cy="929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15316200" y="31546800"/>
            <a:ext cx="12877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 smtClean="0">
                <a:solidFill>
                  <a:srgbClr val="000000"/>
                </a:solidFill>
              </a:rPr>
              <a:t>Figure 2. The straight </a:t>
            </a:r>
            <a:r>
              <a:rPr lang="en-US" sz="1600" smtClean="0">
                <a:solidFill>
                  <a:srgbClr val="000000"/>
                </a:solidFill>
              </a:rPr>
              <a:t>condenser was observed </a:t>
            </a:r>
            <a:r>
              <a:rPr lang="en-US" sz="1600" dirty="0" smtClean="0">
                <a:solidFill>
                  <a:srgbClr val="000000"/>
                </a:solidFill>
              </a:rPr>
              <a:t>to achieve higher heat transfer coefficients.</a:t>
            </a:r>
            <a:endParaRPr lang="en-US" sz="1600" dirty="0">
              <a:solidFill>
                <a:srgbClr val="000000"/>
              </a:solidFill>
            </a:endParaRPr>
          </a:p>
        </p:txBody>
      </p:sp>
      <p:graphicFrame>
        <p:nvGraphicFramePr>
          <p:cNvPr id="2048" name="Object 20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7328144"/>
              </p:ext>
            </p:extLst>
          </p:nvPr>
        </p:nvGraphicFramePr>
        <p:xfrm>
          <a:off x="838200" y="11277600"/>
          <a:ext cx="124206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Document" r:id="rId9" imgW="5943600" imgH="419100" progId="Word.Document.12">
                  <p:embed/>
                </p:oleObj>
              </mc:Choice>
              <mc:Fallback>
                <p:oleObj name="Document" r:id="rId9" imgW="5943600" imgH="4191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38200" y="11277600"/>
                        <a:ext cx="12420600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9489400" y="15392400"/>
            <a:ext cx="134112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Find: Type of Condenser, Orientation, Outlet Temperature, Area of Condensation</a:t>
            </a:r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865373"/>
              </p:ext>
            </p:extLst>
          </p:nvPr>
        </p:nvGraphicFramePr>
        <p:xfrm>
          <a:off x="29489400" y="21717000"/>
          <a:ext cx="13411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Document" r:id="rId11" imgW="5486400" imgH="342900" progId="Word.Document.12">
                  <p:embed/>
                </p:oleObj>
              </mc:Choice>
              <mc:Fallback>
                <p:oleObj name="Document" r:id="rId11" imgW="5486400" imgH="3429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9489400" y="21717000"/>
                        <a:ext cx="134112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5533901"/>
              </p:ext>
            </p:extLst>
          </p:nvPr>
        </p:nvGraphicFramePr>
        <p:xfrm>
          <a:off x="29489400" y="23012400"/>
          <a:ext cx="13411201" cy="434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Document" r:id="rId13" imgW="5486400" imgH="177800" progId="Word.Document.12">
                  <p:embed/>
                </p:oleObj>
              </mc:Choice>
              <mc:Fallback>
                <p:oleObj name="Document" r:id="rId13" imgW="5486400" imgH="177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9489400" y="23012400"/>
                        <a:ext cx="13411201" cy="4346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0" name="Straight Arrow Connector 19"/>
          <p:cNvCxnSpPr/>
          <p:nvPr/>
        </p:nvCxnSpPr>
        <p:spPr bwMode="auto">
          <a:xfrm>
            <a:off x="9753600" y="21793200"/>
            <a:ext cx="1295400" cy="3505200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2" name="TextBox 2051"/>
          <p:cNvSpPr txBox="1"/>
          <p:nvPr/>
        </p:nvSpPr>
        <p:spPr>
          <a:xfrm>
            <a:off x="838200" y="26517600"/>
            <a:ext cx="2362200" cy="381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Water </a:t>
            </a:r>
            <a:r>
              <a:rPr lang="en-US" sz="1800" dirty="0" err="1" smtClean="0">
                <a:solidFill>
                  <a:srgbClr val="000000"/>
                </a:solidFill>
              </a:rPr>
              <a:t>Flowmeter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2053" name="TextBox 2052"/>
          <p:cNvSpPr txBox="1"/>
          <p:nvPr/>
        </p:nvSpPr>
        <p:spPr>
          <a:xfrm>
            <a:off x="5638800" y="28270200"/>
            <a:ext cx="1905000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Heating Mantle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2054" name="TextBox 2053"/>
          <p:cNvSpPr txBox="1"/>
          <p:nvPr/>
        </p:nvSpPr>
        <p:spPr>
          <a:xfrm>
            <a:off x="6858000" y="25069800"/>
            <a:ext cx="1752600" cy="38100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Water inlet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10400" y="23012400"/>
            <a:ext cx="1752600" cy="38100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Water outlet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648200" y="23698200"/>
            <a:ext cx="1752600" cy="38100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Condenser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324600" y="31089600"/>
            <a:ext cx="1752600" cy="38100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00"/>
                </a:solidFill>
              </a:rPr>
              <a:t>Water pump</a:t>
            </a:r>
            <a:endParaRPr lang="en-US" sz="1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7566</TotalTime>
  <Words>302</Words>
  <Application>Microsoft Macintosh PowerPoint</Application>
  <PresentationFormat>Custom</PresentationFormat>
  <Paragraphs>50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Lucida Grande</vt:lpstr>
      <vt:lpstr>ＭＳ ゴシック</vt:lpstr>
      <vt:lpstr>Times New Roman</vt:lpstr>
      <vt:lpstr>Arial</vt:lpstr>
      <vt:lpstr>Default Design</vt:lpstr>
      <vt:lpstr>Document</vt:lpstr>
      <vt:lpstr>Heat Exchange in Condensing Systems   Sofia Diaco, Zachary Lee, Samantha Nadeau Department of Chemical Engineering, University of New Hampshire</vt:lpstr>
    </vt:vector>
  </TitlesOfParts>
  <Company>Graphicsland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Zachary T Lee</cp:lastModifiedBy>
  <cp:revision>329</cp:revision>
  <cp:lastPrinted>2014-02-24T14:53:09Z</cp:lastPrinted>
  <dcterms:created xsi:type="dcterms:W3CDTF">2004-07-26T21:45:23Z</dcterms:created>
  <dcterms:modified xsi:type="dcterms:W3CDTF">2016-05-02T21:05:37Z</dcterms:modified>
  <cp:category>science research poster</cp:category>
</cp:coreProperties>
</file>