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2"/>
  </p:sldMasterIdLst>
  <p:notesMasterIdLst>
    <p:notesMasterId r:id="rId4"/>
  </p:notesMasterIdLst>
  <p:handoutMasterIdLst>
    <p:handoutMasterId r:id="rId5"/>
  </p:handoutMasterIdLst>
  <p:sldIdLst>
    <p:sldId id="256" r:id="rId3"/>
  </p:sldIdLst>
  <p:sldSz cx="43891200" cy="32918400"/>
  <p:notesSz cx="6858000" cy="9144000"/>
  <p:defaultTextStyle>
    <a:defPPr>
      <a:defRPr lang="en-US"/>
    </a:defPPr>
    <a:lvl1pPr marL="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1pPr>
    <a:lvl2pPr marL="184343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2pPr>
    <a:lvl3pPr marL="368686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3pPr>
    <a:lvl4pPr marL="553029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4pPr>
    <a:lvl5pPr marL="737372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5pPr>
    <a:lvl6pPr marL="921715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6pPr>
    <a:lvl7pPr marL="1106058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7pPr>
    <a:lvl8pPr marL="1290401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8pPr>
    <a:lvl9pPr marL="1474744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>
          <p15:clr>
            <a:srgbClr val="A4A3A4"/>
          </p15:clr>
        </p15:guide>
        <p15:guide id="2" pos="1382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5B5B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34587" autoAdjust="0"/>
    <p:restoredTop sz="94434" autoAdjust="0"/>
  </p:normalViewPr>
  <p:slideViewPr>
    <p:cSldViewPr snapToGrid="0">
      <p:cViewPr varScale="1">
        <p:scale>
          <a:sx n="19" d="100"/>
          <a:sy n="19" d="100"/>
        </p:scale>
        <p:origin x="1690" y="82"/>
      </p:cViewPr>
      <p:guideLst>
        <p:guide orient="horz" pos="10368"/>
        <p:guide pos="1382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101" d="100"/>
          <a:sy n="101" d="100"/>
        </p:scale>
        <p:origin x="-3576" y="-9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1.bin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2.bin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7.0417914310007004E-2"/>
          <c:y val="6.6690446253674707E-2"/>
          <c:w val="0.87753018372703395"/>
          <c:h val="0.66459025955089002"/>
        </c:manualLayout>
      </c:layout>
      <c:scatterChart>
        <c:scatterStyle val="lineMarker"/>
        <c:varyColors val="0"/>
        <c:ser>
          <c:idx val="0"/>
          <c:order val="0"/>
          <c:tx>
            <c:v>Co-current water 17.266 (mL/s)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rgbClr val="002060"/>
              </a:solidFill>
              <a:ln w="31750">
                <a:solidFill>
                  <a:srgbClr val="002060"/>
                </a:solidFill>
              </a:ln>
              <a:effectLst/>
            </c:spPr>
          </c:marker>
          <c:trendline>
            <c:spPr>
              <a:ln w="31750" cap="rnd">
                <a:solidFill>
                  <a:srgbClr val="002060"/>
                </a:solidFill>
                <a:prstDash val="solid"/>
              </a:ln>
              <a:effectLst/>
            </c:spPr>
            <c:trendlineType val="linear"/>
            <c:dispRSqr val="1"/>
            <c:dispEq val="1"/>
            <c:trendlineLbl>
              <c:layout>
                <c:manualLayout>
                  <c:x val="-0.138271228420391"/>
                  <c:y val="0.29042752724992099"/>
                </c:manualLayout>
              </c:layout>
              <c:numFmt formatCode="General" sourceLinked="0"/>
              <c:spPr>
                <a:noFill/>
                <a:ln>
                  <a:solidFill>
                    <a:srgbClr val="002060"/>
                  </a:solidFill>
                </a:ln>
                <a:effectLst/>
              </c:spPr>
              <c:txPr>
                <a:bodyPr rot="0" vert="horz"/>
                <a:lstStyle/>
                <a:p>
                  <a:pPr>
                    <a:defRPr/>
                  </a:pPr>
                  <a:endParaRPr lang="en-US"/>
                </a:p>
              </c:txPr>
            </c:trendlineLbl>
          </c:trendline>
          <c:errBars>
            <c:errDir val="y"/>
            <c:errBarType val="both"/>
            <c:errValType val="cust"/>
            <c:noEndCap val="0"/>
            <c:plus>
              <c:numRef>
                <c:f>'[Heatechxn-2.xlsx]WK1 co-current'!$AF$4:$AF$13</c:f>
                <c:numCache>
                  <c:formatCode>General</c:formatCode>
                  <c:ptCount val="10"/>
                  <c:pt idx="0">
                    <c:v>0.64821735409312997</c:v>
                  </c:pt>
                  <c:pt idx="3">
                    <c:v>1.497980998180547</c:v>
                  </c:pt>
                  <c:pt idx="6">
                    <c:v>2.1867474028505329</c:v>
                  </c:pt>
                  <c:pt idx="9">
                    <c:v>2.383204039098985</c:v>
                  </c:pt>
                </c:numCache>
              </c:numRef>
            </c:plus>
            <c:minus>
              <c:numRef>
                <c:f>'[Heatechxn-2.xlsx]WK1 co-current'!$AF$4:$AF$13</c:f>
                <c:numCache>
                  <c:formatCode>General</c:formatCode>
                  <c:ptCount val="10"/>
                  <c:pt idx="0">
                    <c:v>0.64821735409312997</c:v>
                  </c:pt>
                  <c:pt idx="3">
                    <c:v>1.497980998180547</c:v>
                  </c:pt>
                  <c:pt idx="6">
                    <c:v>2.1867474028505329</c:v>
                  </c:pt>
                  <c:pt idx="9">
                    <c:v>2.383204039098985</c:v>
                  </c:pt>
                </c:numCache>
              </c:numRef>
            </c:minus>
          </c:errBars>
          <c:xVal>
            <c:numRef>
              <c:f>'[Heatechxn-2.xlsx]WK1 co-current'!$Z$2:$Z$13</c:f>
              <c:numCache>
                <c:formatCode>General</c:formatCode>
                <c:ptCount val="12"/>
                <c:pt idx="0">
                  <c:v>45.52837013199386</c:v>
                </c:pt>
                <c:pt idx="3">
                  <c:v>273.17022079196317</c:v>
                </c:pt>
                <c:pt idx="6">
                  <c:v>546.34044158392624</c:v>
                </c:pt>
                <c:pt idx="9">
                  <c:v>819.51066237588941</c:v>
                </c:pt>
              </c:numCache>
            </c:numRef>
          </c:xVal>
          <c:yVal>
            <c:numRef>
              <c:f>'[Heatechxn-2.xlsx]WK1 co-current'!$S$2:$S$13</c:f>
              <c:numCache>
                <c:formatCode>General</c:formatCode>
                <c:ptCount val="12"/>
                <c:pt idx="0">
                  <c:v>2.1073275452302531</c:v>
                </c:pt>
                <c:pt idx="3">
                  <c:v>18.227401744297211</c:v>
                </c:pt>
                <c:pt idx="6">
                  <c:v>41.497740754615997</c:v>
                </c:pt>
                <c:pt idx="9">
                  <c:v>58.478719353246547</c:v>
                </c:pt>
              </c:numCache>
            </c:numRef>
          </c:yVal>
          <c:smooth val="0"/>
        </c:ser>
        <c:ser>
          <c:idx val="1"/>
          <c:order val="1"/>
          <c:tx>
            <c:v>Co-current water 54 (mL/s)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rgbClr val="FF0000"/>
              </a:solidFill>
              <a:ln w="31750">
                <a:solidFill>
                  <a:srgbClr val="FF0000"/>
                </a:solidFill>
              </a:ln>
              <a:effectLst/>
            </c:spPr>
          </c:marker>
          <c:trendline>
            <c:spPr>
              <a:ln w="31750" cap="rnd">
                <a:solidFill>
                  <a:srgbClr val="FF0000"/>
                </a:solidFill>
                <a:prstDash val="solid"/>
              </a:ln>
              <a:effectLst/>
            </c:spPr>
            <c:trendlineType val="linear"/>
            <c:dispRSqr val="1"/>
            <c:dispEq val="1"/>
            <c:trendlineLbl>
              <c:layout>
                <c:manualLayout>
                  <c:x val="-0.113533887469528"/>
                  <c:y val="1.96167802532734E-4"/>
                </c:manualLayout>
              </c:layout>
              <c:numFmt formatCode="General" sourceLinked="0"/>
              <c:spPr>
                <a:noFill/>
                <a:ln>
                  <a:solidFill>
                    <a:srgbClr val="FF0000"/>
                  </a:solidFill>
                </a:ln>
                <a:effectLst/>
              </c:spPr>
              <c:txPr>
                <a:bodyPr rot="0" vert="horz"/>
                <a:lstStyle/>
                <a:p>
                  <a:pPr>
                    <a:defRPr/>
                  </a:pPr>
                  <a:endParaRPr lang="en-US"/>
                </a:p>
              </c:txPr>
            </c:trendlineLbl>
          </c:trendline>
          <c:errBars>
            <c:errDir val="y"/>
            <c:errBarType val="both"/>
            <c:errValType val="cust"/>
            <c:noEndCap val="0"/>
            <c:plus>
              <c:numRef>
                <c:f>'[Heatechxn-2.xlsx]WK2 co-current'!$AE$4:$AE$13</c:f>
                <c:numCache>
                  <c:formatCode>General</c:formatCode>
                  <c:ptCount val="10"/>
                  <c:pt idx="0">
                    <c:v>0.29901141279489601</c:v>
                  </c:pt>
                  <c:pt idx="3">
                    <c:v>0.70265787091056597</c:v>
                  </c:pt>
                  <c:pt idx="6">
                    <c:v>1.3390609765904811</c:v>
                  </c:pt>
                  <c:pt idx="9">
                    <c:v>4.7605493027219081</c:v>
                  </c:pt>
                </c:numCache>
              </c:numRef>
            </c:plus>
            <c:minus>
              <c:numRef>
                <c:f>'[Heatechxn-2.xlsx]WK2 co-current'!$AE$4:$AE$13</c:f>
                <c:numCache>
                  <c:formatCode>General</c:formatCode>
                  <c:ptCount val="10"/>
                  <c:pt idx="0">
                    <c:v>0.29901141279489601</c:v>
                  </c:pt>
                  <c:pt idx="3">
                    <c:v>0.70265787091056597</c:v>
                  </c:pt>
                  <c:pt idx="6">
                    <c:v>1.3390609765904811</c:v>
                  </c:pt>
                  <c:pt idx="9">
                    <c:v>4.7605493027219081</c:v>
                  </c:pt>
                </c:numCache>
              </c:numRef>
            </c:minus>
          </c:errBars>
          <c:xVal>
            <c:numRef>
              <c:f>'[Heatechxn-2.xlsx]WK2 co-current'!$Z$2:$Z$13</c:f>
              <c:numCache>
                <c:formatCode>General</c:formatCode>
                <c:ptCount val="12"/>
                <c:pt idx="0">
                  <c:v>45.52837013199386</c:v>
                </c:pt>
                <c:pt idx="3">
                  <c:v>273.17022079196317</c:v>
                </c:pt>
                <c:pt idx="6">
                  <c:v>546.34044158392624</c:v>
                </c:pt>
                <c:pt idx="9">
                  <c:v>819.51066237588941</c:v>
                </c:pt>
              </c:numCache>
            </c:numRef>
          </c:xVal>
          <c:yVal>
            <c:numRef>
              <c:f>'[Heatechxn-2.xlsx]WK2 co-current'!$S$2:$S$13</c:f>
              <c:numCache>
                <c:formatCode>General</c:formatCode>
                <c:ptCount val="12"/>
                <c:pt idx="0">
                  <c:v>2.1588757788437638</c:v>
                </c:pt>
                <c:pt idx="3">
                  <c:v>19.2200048865671</c:v>
                </c:pt>
                <c:pt idx="6">
                  <c:v>47.395627856590352</c:v>
                </c:pt>
                <c:pt idx="9">
                  <c:v>66.894398234658041</c:v>
                </c:pt>
              </c:numCache>
            </c:numRef>
          </c:yVal>
          <c:smooth val="0"/>
        </c:ser>
        <c:ser>
          <c:idx val="2"/>
          <c:order val="2"/>
          <c:tx>
            <c:v>Co-current water 34.1 (mL/s)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rgbClr val="00B050"/>
              </a:solidFill>
              <a:ln w="31750">
                <a:solidFill>
                  <a:srgbClr val="00B050"/>
                </a:solidFill>
              </a:ln>
              <a:effectLst/>
            </c:spPr>
          </c:marker>
          <c:trendline>
            <c:spPr>
              <a:ln w="31750" cap="rnd">
                <a:solidFill>
                  <a:srgbClr val="00B050"/>
                </a:solidFill>
                <a:prstDash val="solid"/>
              </a:ln>
              <a:effectLst/>
            </c:spPr>
            <c:trendlineType val="linear"/>
            <c:dispRSqr val="1"/>
            <c:dispEq val="1"/>
            <c:trendlineLbl>
              <c:layout>
                <c:manualLayout>
                  <c:x val="0.12767605971544099"/>
                  <c:y val="9.2921715820323894E-2"/>
                </c:manualLayout>
              </c:layout>
              <c:numFmt formatCode="General" sourceLinked="0"/>
              <c:spPr>
                <a:noFill/>
                <a:ln>
                  <a:solidFill>
                    <a:srgbClr val="00B050"/>
                  </a:solidFill>
                </a:ln>
                <a:effectLst/>
              </c:spPr>
              <c:txPr>
                <a:bodyPr rot="0" vert="horz"/>
                <a:lstStyle/>
                <a:p>
                  <a:pPr>
                    <a:defRPr/>
                  </a:pPr>
                  <a:endParaRPr lang="en-US"/>
                </a:p>
              </c:txPr>
            </c:trendlineLbl>
          </c:trendline>
          <c:errBars>
            <c:errDir val="y"/>
            <c:errBarType val="both"/>
            <c:errValType val="cust"/>
            <c:noEndCap val="0"/>
            <c:plus>
              <c:numRef>
                <c:f>'[Heatechxn-2.xlsx]Wk3 co-current'!$AE$4:$AE$13</c:f>
                <c:numCache>
                  <c:formatCode>General</c:formatCode>
                  <c:ptCount val="10"/>
                  <c:pt idx="0">
                    <c:v>0.28976715611860998</c:v>
                  </c:pt>
                  <c:pt idx="3">
                    <c:v>0.242034772641674</c:v>
                  </c:pt>
                  <c:pt idx="6">
                    <c:v>0.84382785436571295</c:v>
                  </c:pt>
                  <c:pt idx="9">
                    <c:v>1.8881713292573401</c:v>
                  </c:pt>
                </c:numCache>
              </c:numRef>
            </c:plus>
            <c:minus>
              <c:numRef>
                <c:f>'[Heatechxn-2.xlsx]Wk3 co-current'!$AE$4:$AE$13</c:f>
                <c:numCache>
                  <c:formatCode>General</c:formatCode>
                  <c:ptCount val="10"/>
                  <c:pt idx="0">
                    <c:v>0.28976715611860998</c:v>
                  </c:pt>
                  <c:pt idx="3">
                    <c:v>0.242034772641674</c:v>
                  </c:pt>
                  <c:pt idx="6">
                    <c:v>0.84382785436571295</c:v>
                  </c:pt>
                  <c:pt idx="9">
                    <c:v>1.8881713292573401</c:v>
                  </c:pt>
                </c:numCache>
              </c:numRef>
            </c:minus>
          </c:errBars>
          <c:xVal>
            <c:numRef>
              <c:f>'[Heatechxn-2.xlsx]Wk3 co-current'!$Z$2:$Z$13</c:f>
              <c:numCache>
                <c:formatCode>General</c:formatCode>
                <c:ptCount val="12"/>
                <c:pt idx="0">
                  <c:v>45.52837013199386</c:v>
                </c:pt>
                <c:pt idx="3">
                  <c:v>273.17022079196317</c:v>
                </c:pt>
                <c:pt idx="6">
                  <c:v>546.34044158392624</c:v>
                </c:pt>
                <c:pt idx="9">
                  <c:v>819.51066237588941</c:v>
                </c:pt>
              </c:numCache>
            </c:numRef>
          </c:xVal>
          <c:yVal>
            <c:numRef>
              <c:f>'[Heatechxn-2.xlsx]Wk3 co-current'!$S$2:$S$13</c:f>
              <c:numCache>
                <c:formatCode>General</c:formatCode>
                <c:ptCount val="12"/>
                <c:pt idx="0">
                  <c:v>2.2756309364007472</c:v>
                </c:pt>
                <c:pt idx="3">
                  <c:v>19.041830679658499</c:v>
                </c:pt>
                <c:pt idx="6">
                  <c:v>43.93503898705027</c:v>
                </c:pt>
                <c:pt idx="9">
                  <c:v>60.066287863305568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66581544"/>
        <c:axId val="266581936"/>
      </c:scatterChart>
      <c:valAx>
        <c:axId val="266581544"/>
        <c:scaling>
          <c:orientation val="minMax"/>
        </c:scaling>
        <c:delete val="0"/>
        <c:axPos val="b"/>
        <c:title>
          <c:tx>
            <c:rich>
              <a:bodyPr rot="0" vert="horz"/>
              <a:lstStyle/>
              <a:p>
                <a:pPr>
                  <a:defRPr/>
                </a:pPr>
                <a:r>
                  <a:rPr lang="en-US"/>
                  <a:t>Air Reynolds Number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en-US"/>
          </a:p>
        </c:txPr>
        <c:crossAx val="266581936"/>
        <c:crosses val="autoZero"/>
        <c:crossBetween val="midCat"/>
      </c:valAx>
      <c:valAx>
        <c:axId val="266581936"/>
        <c:scaling>
          <c:orientation val="minMax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Heat Transfer Coefficient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en-US"/>
          </a:p>
        </c:txPr>
        <c:crossAx val="266581544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legendEntry>
        <c:idx val="3"/>
        <c:delete val="1"/>
      </c:legendEntry>
      <c:legendEntry>
        <c:idx val="4"/>
        <c:delete val="1"/>
      </c:legendEntry>
      <c:legendEntry>
        <c:idx val="5"/>
        <c:delete val="1"/>
      </c:legendEntry>
      <c:layout/>
      <c:overlay val="0"/>
      <c:spPr>
        <a:noFill/>
        <a:ln>
          <a:noFill/>
        </a:ln>
        <a:effectLst/>
      </c:spPr>
      <c:txPr>
        <a:bodyPr rot="0" vert="horz"/>
        <a:lstStyle/>
        <a:p>
          <a:pPr>
            <a:defRPr/>
          </a:pPr>
          <a:endParaRPr lang="en-US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 sz="2000"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0081008151529268"/>
          <c:y val="3.2694930979398969E-2"/>
          <c:w val="0.82755357443145605"/>
          <c:h val="0.69698033848754304"/>
        </c:manualLayout>
      </c:layout>
      <c:scatterChart>
        <c:scatterStyle val="lineMarker"/>
        <c:varyColors val="0"/>
        <c:ser>
          <c:idx val="0"/>
          <c:order val="0"/>
          <c:tx>
            <c:v>Counter Current water 15.7 (mL/s)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rgbClr val="002060"/>
              </a:solidFill>
              <a:ln w="31750">
                <a:solidFill>
                  <a:srgbClr val="002060"/>
                </a:solidFill>
              </a:ln>
              <a:effectLst/>
            </c:spPr>
          </c:marker>
          <c:trendline>
            <c:spPr>
              <a:ln w="31750" cap="rnd">
                <a:solidFill>
                  <a:srgbClr val="002060"/>
                </a:solidFill>
                <a:prstDash val="solid"/>
              </a:ln>
              <a:effectLst/>
            </c:spPr>
            <c:trendlineType val="linear"/>
            <c:dispRSqr val="1"/>
            <c:dispEq val="1"/>
            <c:trendlineLbl>
              <c:layout>
                <c:manualLayout>
                  <c:x val="0.18792286840563599"/>
                  <c:y val="-2.1777597822154101E-2"/>
                </c:manualLayout>
              </c:layout>
              <c:numFmt formatCode="General" sourceLinked="0"/>
              <c:spPr>
                <a:noFill/>
                <a:ln>
                  <a:solidFill>
                    <a:srgbClr val="002060"/>
                  </a:solidFill>
                  <a:prstDash val="solid"/>
                </a:ln>
                <a:effectLst/>
              </c:spPr>
              <c:txPr>
                <a:bodyPr rot="0" vert="horz"/>
                <a:lstStyle/>
                <a:p>
                  <a:pPr>
                    <a:defRPr/>
                  </a:pPr>
                  <a:endParaRPr lang="en-US"/>
                </a:p>
              </c:txPr>
            </c:trendlineLbl>
          </c:trendline>
          <c:errBars>
            <c:errDir val="y"/>
            <c:errBarType val="both"/>
            <c:errValType val="cust"/>
            <c:noEndCap val="0"/>
            <c:plus>
              <c:numRef>
                <c:f>'[Heatechxn-2.xlsx]WK1 counter'!$AF$4:$AF$13</c:f>
                <c:numCache>
                  <c:formatCode>General</c:formatCode>
                  <c:ptCount val="10"/>
                  <c:pt idx="0">
                    <c:v>0.178698788810674</c:v>
                  </c:pt>
                  <c:pt idx="3">
                    <c:v>2.2874365167746609</c:v>
                  </c:pt>
                  <c:pt idx="6">
                    <c:v>2.6248310970286401</c:v>
                  </c:pt>
                  <c:pt idx="9">
                    <c:v>0.26868912424703101</c:v>
                  </c:pt>
                </c:numCache>
              </c:numRef>
            </c:plus>
            <c:minus>
              <c:numRef>
                <c:f>'[Heatechxn-2.xlsx]WK1 counter'!$AF$4:$AF$13</c:f>
                <c:numCache>
                  <c:formatCode>General</c:formatCode>
                  <c:ptCount val="10"/>
                  <c:pt idx="0">
                    <c:v>0.178698788810674</c:v>
                  </c:pt>
                  <c:pt idx="3">
                    <c:v>2.2874365167746609</c:v>
                  </c:pt>
                  <c:pt idx="6">
                    <c:v>2.6248310970286401</c:v>
                  </c:pt>
                  <c:pt idx="9">
                    <c:v>0.26868912424703101</c:v>
                  </c:pt>
                </c:numCache>
              </c:numRef>
            </c:minus>
          </c:errBars>
          <c:xVal>
            <c:numRef>
              <c:f>'[Heatechxn-2.xlsx]WK1 counter'!$Z$2:$Z$13</c:f>
              <c:numCache>
                <c:formatCode>General</c:formatCode>
                <c:ptCount val="12"/>
                <c:pt idx="0">
                  <c:v>45.52837013199386</c:v>
                </c:pt>
                <c:pt idx="3">
                  <c:v>273.17022079196317</c:v>
                </c:pt>
                <c:pt idx="6">
                  <c:v>546.34044158392624</c:v>
                </c:pt>
                <c:pt idx="9">
                  <c:v>819.51066237588941</c:v>
                </c:pt>
              </c:numCache>
            </c:numRef>
          </c:xVal>
          <c:yVal>
            <c:numRef>
              <c:f>'[Heatechxn-2.xlsx]WK1 counter'!$S$2:$S$13</c:f>
              <c:numCache>
                <c:formatCode>General</c:formatCode>
                <c:ptCount val="12"/>
                <c:pt idx="0">
                  <c:v>2.1863495509178401</c:v>
                </c:pt>
                <c:pt idx="3">
                  <c:v>19.788149008860319</c:v>
                </c:pt>
                <c:pt idx="6">
                  <c:v>42.62388500742982</c:v>
                </c:pt>
                <c:pt idx="9">
                  <c:v>65.234614723767152</c:v>
                </c:pt>
              </c:numCache>
            </c:numRef>
          </c:yVal>
          <c:smooth val="0"/>
        </c:ser>
        <c:ser>
          <c:idx val="1"/>
          <c:order val="1"/>
          <c:tx>
            <c:v>Counter Current water 57 (mL/s)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rgbClr val="FF0000"/>
              </a:solidFill>
              <a:ln w="31750">
                <a:solidFill>
                  <a:srgbClr val="FF0000"/>
                </a:solidFill>
              </a:ln>
              <a:effectLst/>
            </c:spPr>
          </c:marker>
          <c:trendline>
            <c:spPr>
              <a:ln w="31750" cap="rnd">
                <a:solidFill>
                  <a:srgbClr val="FF0000"/>
                </a:solidFill>
                <a:prstDash val="solid"/>
              </a:ln>
              <a:effectLst/>
            </c:spPr>
            <c:trendlineType val="linear"/>
            <c:dispRSqr val="1"/>
            <c:dispEq val="1"/>
            <c:trendlineLbl>
              <c:layout>
                <c:manualLayout>
                  <c:x val="-7.43273787071526E-2"/>
                  <c:y val="-6.4622454826304999E-3"/>
                </c:manualLayout>
              </c:layout>
              <c:numFmt formatCode="General" sourceLinked="0"/>
              <c:spPr>
                <a:noFill/>
                <a:ln>
                  <a:solidFill>
                    <a:srgbClr val="FF0000"/>
                  </a:solidFill>
                </a:ln>
                <a:effectLst/>
              </c:spPr>
              <c:txPr>
                <a:bodyPr rot="0" vert="horz"/>
                <a:lstStyle/>
                <a:p>
                  <a:pPr>
                    <a:defRPr/>
                  </a:pPr>
                  <a:endParaRPr lang="en-US"/>
                </a:p>
              </c:txPr>
            </c:trendlineLbl>
          </c:trendline>
          <c:errBars>
            <c:errDir val="y"/>
            <c:errBarType val="both"/>
            <c:errValType val="cust"/>
            <c:noEndCap val="0"/>
            <c:plus>
              <c:numRef>
                <c:f>'[Heatechxn-2.xlsx]WK2 counter'!$AF$4:$AF$13</c:f>
                <c:numCache>
                  <c:formatCode>General</c:formatCode>
                  <c:ptCount val="10"/>
                  <c:pt idx="0">
                    <c:v>0.155332882186967</c:v>
                  </c:pt>
                  <c:pt idx="3">
                    <c:v>1.3867795723790131</c:v>
                  </c:pt>
                  <c:pt idx="6">
                    <c:v>5.2696956831373596</c:v>
                  </c:pt>
                  <c:pt idx="9">
                    <c:v>2.163663762824994</c:v>
                  </c:pt>
                </c:numCache>
              </c:numRef>
            </c:plus>
            <c:minus>
              <c:numRef>
                <c:f>'[Heatechxn-2.xlsx]WK2 counter'!$AF$4:$AF$13</c:f>
                <c:numCache>
                  <c:formatCode>General</c:formatCode>
                  <c:ptCount val="10"/>
                  <c:pt idx="0">
                    <c:v>0.155332882186967</c:v>
                  </c:pt>
                  <c:pt idx="3">
                    <c:v>1.3867795723790131</c:v>
                  </c:pt>
                  <c:pt idx="6">
                    <c:v>5.2696956831373596</c:v>
                  </c:pt>
                  <c:pt idx="9">
                    <c:v>2.163663762824994</c:v>
                  </c:pt>
                </c:numCache>
              </c:numRef>
            </c:minus>
          </c:errBars>
          <c:xVal>
            <c:numRef>
              <c:f>'[Heatechxn-2.xlsx]WK2 counter'!$Z$2:$Z$13</c:f>
              <c:numCache>
                <c:formatCode>General</c:formatCode>
                <c:ptCount val="12"/>
                <c:pt idx="0">
                  <c:v>45.52837013199386</c:v>
                </c:pt>
                <c:pt idx="3">
                  <c:v>273.17022079196317</c:v>
                </c:pt>
                <c:pt idx="6">
                  <c:v>546.34044158392624</c:v>
                </c:pt>
                <c:pt idx="9">
                  <c:v>819.51066237588941</c:v>
                </c:pt>
              </c:numCache>
            </c:numRef>
          </c:xVal>
          <c:yVal>
            <c:numRef>
              <c:f>'[Heatechxn-2.xlsx]WK2 counter'!$S$2:$S$13</c:f>
              <c:numCache>
                <c:formatCode>General</c:formatCode>
                <c:ptCount val="12"/>
                <c:pt idx="0">
                  <c:v>2.5714001353629592</c:v>
                </c:pt>
                <c:pt idx="3">
                  <c:v>22.982669415724889</c:v>
                </c:pt>
                <c:pt idx="6">
                  <c:v>52.531935315726273</c:v>
                </c:pt>
                <c:pt idx="9">
                  <c:v>75.037978481890661</c:v>
                </c:pt>
              </c:numCache>
            </c:numRef>
          </c:yVal>
          <c:smooth val="0"/>
        </c:ser>
        <c:ser>
          <c:idx val="2"/>
          <c:order val="2"/>
          <c:tx>
            <c:v>Counter Current water 31.67 (mL/s)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rgbClr val="00B050"/>
              </a:solidFill>
              <a:ln w="31750">
                <a:solidFill>
                  <a:srgbClr val="00B050"/>
                </a:solidFill>
              </a:ln>
              <a:effectLst/>
            </c:spPr>
          </c:marker>
          <c:trendline>
            <c:spPr>
              <a:ln w="31750" cap="rnd">
                <a:solidFill>
                  <a:srgbClr val="00B050"/>
                </a:solidFill>
                <a:prstDash val="solid"/>
              </a:ln>
              <a:effectLst/>
            </c:spPr>
            <c:trendlineType val="linear"/>
            <c:dispRSqr val="1"/>
            <c:dispEq val="1"/>
            <c:trendlineLbl>
              <c:layout>
                <c:manualLayout>
                  <c:x val="7.0226357266501796E-2"/>
                  <c:y val="0.132627773278887"/>
                </c:manualLayout>
              </c:layout>
              <c:numFmt formatCode="General" sourceLinked="0"/>
              <c:spPr>
                <a:noFill/>
                <a:ln>
                  <a:solidFill>
                    <a:srgbClr val="00B050"/>
                  </a:solidFill>
                </a:ln>
                <a:effectLst/>
              </c:spPr>
              <c:txPr>
                <a:bodyPr rot="0" vert="horz"/>
                <a:lstStyle/>
                <a:p>
                  <a:pPr>
                    <a:defRPr/>
                  </a:pPr>
                  <a:endParaRPr lang="en-US"/>
                </a:p>
              </c:txPr>
            </c:trendlineLbl>
          </c:trendline>
          <c:errBars>
            <c:errDir val="y"/>
            <c:errBarType val="both"/>
            <c:errValType val="cust"/>
            <c:noEndCap val="0"/>
            <c:plus>
              <c:numRef>
                <c:f>'[Heatechxn-2.xlsx]WK3 counter'!$AE$4:$AE$13</c:f>
                <c:numCache>
                  <c:formatCode>General</c:formatCode>
                  <c:ptCount val="10"/>
                  <c:pt idx="0">
                    <c:v>0.27402689995984397</c:v>
                  </c:pt>
                  <c:pt idx="3">
                    <c:v>0.69760365401275404</c:v>
                  </c:pt>
                  <c:pt idx="6">
                    <c:v>2.5116786603869081</c:v>
                  </c:pt>
                  <c:pt idx="9">
                    <c:v>4.9466272657163657</c:v>
                  </c:pt>
                </c:numCache>
              </c:numRef>
            </c:plus>
            <c:minus>
              <c:numRef>
                <c:f>'[Heatechxn-2.xlsx]WK3 counter'!$AE$4:$AE$13</c:f>
                <c:numCache>
                  <c:formatCode>General</c:formatCode>
                  <c:ptCount val="10"/>
                  <c:pt idx="0">
                    <c:v>0.27402689995984397</c:v>
                  </c:pt>
                  <c:pt idx="3">
                    <c:v>0.69760365401275404</c:v>
                  </c:pt>
                  <c:pt idx="6">
                    <c:v>2.5116786603869081</c:v>
                  </c:pt>
                  <c:pt idx="9">
                    <c:v>4.9466272657163657</c:v>
                  </c:pt>
                </c:numCache>
              </c:numRef>
            </c:minus>
          </c:errBars>
          <c:xVal>
            <c:numRef>
              <c:f>'[Heatechxn-2.xlsx]WK3 counter'!$Z$2:$Z$13</c:f>
              <c:numCache>
                <c:formatCode>General</c:formatCode>
                <c:ptCount val="12"/>
                <c:pt idx="0">
                  <c:v>45.52837013199386</c:v>
                </c:pt>
                <c:pt idx="3">
                  <c:v>273.17022079196317</c:v>
                </c:pt>
                <c:pt idx="6">
                  <c:v>546.34044158392624</c:v>
                </c:pt>
                <c:pt idx="9">
                  <c:v>819.51066237588941</c:v>
                </c:pt>
              </c:numCache>
            </c:numRef>
          </c:xVal>
          <c:yVal>
            <c:numRef>
              <c:f>'[Heatechxn-2.xlsx]WK3 counter'!$S$2:$S$13</c:f>
              <c:numCache>
                <c:formatCode>General</c:formatCode>
                <c:ptCount val="12"/>
                <c:pt idx="0">
                  <c:v>1.6281689725551729</c:v>
                </c:pt>
                <c:pt idx="3">
                  <c:v>17.661048556042001</c:v>
                </c:pt>
                <c:pt idx="6">
                  <c:v>39.144897630404287</c:v>
                </c:pt>
                <c:pt idx="9">
                  <c:v>58.527144160120557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66579192"/>
        <c:axId val="266580760"/>
      </c:scatterChart>
      <c:valAx>
        <c:axId val="266579192"/>
        <c:scaling>
          <c:orientation val="minMax"/>
        </c:scaling>
        <c:delete val="0"/>
        <c:axPos val="b"/>
        <c:title>
          <c:tx>
            <c:rich>
              <a:bodyPr rot="0" vert="horz"/>
              <a:lstStyle/>
              <a:p>
                <a:pPr>
                  <a:defRPr/>
                </a:pPr>
                <a:r>
                  <a:rPr lang="en-US"/>
                  <a:t>Air Reynolds Number</a:t>
                </a:r>
              </a:p>
            </c:rich>
          </c:tx>
          <c:layout>
            <c:manualLayout>
              <c:xMode val="edge"/>
              <c:yMode val="edge"/>
              <c:x val="0.44698921970860001"/>
              <c:y val="0.79981863394983999"/>
            </c:manualLayout>
          </c:layout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en-US"/>
          </a:p>
        </c:txPr>
        <c:crossAx val="266580760"/>
        <c:crosses val="autoZero"/>
        <c:crossBetween val="midCat"/>
      </c:valAx>
      <c:valAx>
        <c:axId val="266580760"/>
        <c:scaling>
          <c:orientation val="minMax"/>
          <c:max val="80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Heat Transfer Coefficent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en-US"/>
          </a:p>
        </c:txPr>
        <c:crossAx val="266579192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r"/>
      <c:legendEntry>
        <c:idx val="3"/>
        <c:delete val="1"/>
      </c:legendEntry>
      <c:legendEntry>
        <c:idx val="4"/>
        <c:delete val="1"/>
      </c:legendEntry>
      <c:legendEntry>
        <c:idx val="5"/>
        <c:delete val="1"/>
      </c:legendEntry>
      <c:layout>
        <c:manualLayout>
          <c:xMode val="edge"/>
          <c:yMode val="edge"/>
          <c:x val="8.6611373709274297E-2"/>
          <c:y val="0.86469845962205305"/>
          <c:w val="0.85388204889433705"/>
          <c:h val="0.135301540377947"/>
        </c:manualLayout>
      </c:layout>
      <c:overlay val="0"/>
      <c:spPr>
        <a:noFill/>
        <a:ln>
          <a:noFill/>
        </a:ln>
        <a:effectLst/>
      </c:spPr>
      <c:txPr>
        <a:bodyPr rot="0" vert="horz"/>
        <a:lstStyle/>
        <a:p>
          <a:pPr>
            <a:defRPr/>
          </a:pPr>
          <a:endParaRPr lang="en-US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 sz="2000"/>
      </a:pPr>
      <a:endParaRPr lang="en-US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C0B079-A316-4C9B-B165-DF9EA8325D2C}" type="datetimeFigureOut">
              <a:rPr lang="en-US" smtClean="0"/>
              <a:t>5/2/2016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A0EAE6-B4B6-49B7-9049-B371250BE0F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24663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F28AB8-57D1-494F-9851-055AD867E790}" type="datetimeFigureOut">
              <a:rPr lang="en-US" smtClean="0"/>
              <a:t>5/2/2016</a:t>
            </a:fld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C7F044-5458-4B2E-BFA0-52AAA1C529D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4808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7F044-5458-4B2E-BFA0-52AAA1C529D4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24680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00" y="990600"/>
            <a:ext cx="31089600" cy="251454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1" name="Text Placeholder 6"/>
          <p:cNvSpPr>
            <a:spLocks noGrp="1"/>
          </p:cNvSpPr>
          <p:nvPr>
            <p:ph type="body" sz="quarter" idx="36"/>
          </p:nvPr>
        </p:nvSpPr>
        <p:spPr bwMode="auto">
          <a:xfrm>
            <a:off x="6400800" y="3588603"/>
            <a:ext cx="31089600" cy="830997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  <a:lvl2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5pPr>
            <a:lvl6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6pPr>
            <a:lvl7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7pPr>
            <a:lvl8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8pPr>
            <a:lvl9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A57DF-1C19-4726-AB84-014692BAD8F5}" type="datetimeFigureOut">
              <a:rPr lang="en-US" smtClean="0"/>
              <a:t>5/2/2016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4C631-C489-4C11-812F-2172FBEAE82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1143000" y="5852160"/>
            <a:ext cx="12801600" cy="1219200"/>
          </a:xfrm>
          <a:prstGeom prst="round1Rect">
            <a:avLst/>
          </a:prstGeom>
          <a:solidFill>
            <a:schemeClr val="accent2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19" name="Content Placeholder 17"/>
          <p:cNvSpPr>
            <a:spLocks noGrp="1"/>
          </p:cNvSpPr>
          <p:nvPr>
            <p:ph sz="quarter" idx="24" hasCustomPrompt="1"/>
          </p:nvPr>
        </p:nvSpPr>
        <p:spPr>
          <a:xfrm>
            <a:off x="1143000" y="7071360"/>
            <a:ext cx="12801600" cy="68580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11" name="Text Placeholder 6"/>
          <p:cNvSpPr>
            <a:spLocks noGrp="1"/>
          </p:cNvSpPr>
          <p:nvPr>
            <p:ph type="body" sz="quarter" idx="17" hasCustomPrompt="1"/>
          </p:nvPr>
        </p:nvSpPr>
        <p:spPr>
          <a:xfrm>
            <a:off x="1143000" y="15032736"/>
            <a:ext cx="12801600" cy="1219200"/>
          </a:xfrm>
          <a:prstGeom prst="round1Rect">
            <a:avLst/>
          </a:prstGeom>
          <a:solidFill>
            <a:schemeClr val="accent3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20" name="Content Placeholder 17"/>
          <p:cNvSpPr>
            <a:spLocks noGrp="1"/>
          </p:cNvSpPr>
          <p:nvPr>
            <p:ph sz="quarter" idx="25" hasCustomPrompt="1"/>
          </p:nvPr>
        </p:nvSpPr>
        <p:spPr>
          <a:xfrm>
            <a:off x="1143000" y="16251936"/>
            <a:ext cx="12801600" cy="9088165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13" name="Text Placeholder 6"/>
          <p:cNvSpPr>
            <a:spLocks noGrp="1"/>
          </p:cNvSpPr>
          <p:nvPr>
            <p:ph type="body" sz="quarter" idx="19" hasCustomPrompt="1"/>
          </p:nvPr>
        </p:nvSpPr>
        <p:spPr>
          <a:xfrm>
            <a:off x="1143000" y="25831800"/>
            <a:ext cx="12801600" cy="1219200"/>
          </a:xfrm>
          <a:prstGeom prst="round1Rect">
            <a:avLst/>
          </a:prstGeom>
          <a:solidFill>
            <a:schemeClr val="accent4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21" name="Content Placeholder 17"/>
          <p:cNvSpPr>
            <a:spLocks noGrp="1"/>
          </p:cNvSpPr>
          <p:nvPr>
            <p:ph sz="quarter" idx="26" hasCustomPrompt="1"/>
          </p:nvPr>
        </p:nvSpPr>
        <p:spPr>
          <a:xfrm>
            <a:off x="1143000" y="27057096"/>
            <a:ext cx="12801600" cy="45720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15" name="Text Placeholder 6"/>
          <p:cNvSpPr>
            <a:spLocks noGrp="1"/>
          </p:cNvSpPr>
          <p:nvPr>
            <p:ph type="body" sz="quarter" idx="21" hasCustomPrompt="1"/>
          </p:nvPr>
        </p:nvSpPr>
        <p:spPr>
          <a:xfrm>
            <a:off x="15544800" y="5852160"/>
            <a:ext cx="12801600" cy="1219200"/>
          </a:xfrm>
          <a:prstGeom prst="round1Rect">
            <a:avLst/>
          </a:prstGeom>
          <a:solidFill>
            <a:schemeClr val="accent5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22" name="Content Placeholder 17"/>
          <p:cNvSpPr>
            <a:spLocks noGrp="1"/>
          </p:cNvSpPr>
          <p:nvPr>
            <p:ph sz="quarter" idx="27" hasCustomPrompt="1"/>
          </p:nvPr>
        </p:nvSpPr>
        <p:spPr>
          <a:xfrm>
            <a:off x="15544800" y="7071360"/>
            <a:ext cx="12801600" cy="45720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23" hasCustomPrompt="1"/>
          </p:nvPr>
        </p:nvSpPr>
        <p:spPr>
          <a:xfrm>
            <a:off x="15544800" y="11948160"/>
            <a:ext cx="12801600" cy="61722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23" name="Content Placeholder 17"/>
          <p:cNvSpPr>
            <a:spLocks noGrp="1"/>
          </p:cNvSpPr>
          <p:nvPr>
            <p:ph sz="quarter" idx="28" hasCustomPrompt="1"/>
          </p:nvPr>
        </p:nvSpPr>
        <p:spPr>
          <a:xfrm>
            <a:off x="15544800" y="23469600"/>
            <a:ext cx="12801600" cy="1752600"/>
          </a:xfrm>
        </p:spPr>
        <p:txBody>
          <a:bodyPr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24" name="Text Placeholder 6"/>
          <p:cNvSpPr>
            <a:spLocks noGrp="1"/>
          </p:cNvSpPr>
          <p:nvPr>
            <p:ph type="body" sz="quarter" idx="29" hasCustomPrompt="1"/>
          </p:nvPr>
        </p:nvSpPr>
        <p:spPr>
          <a:xfrm>
            <a:off x="15544800" y="25831800"/>
            <a:ext cx="12801600" cy="1219200"/>
          </a:xfrm>
          <a:prstGeom prst="round1Rect">
            <a:avLst/>
          </a:prstGeom>
          <a:solidFill>
            <a:schemeClr val="accent6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25" name="Content Placeholder 17"/>
          <p:cNvSpPr>
            <a:spLocks noGrp="1"/>
          </p:cNvSpPr>
          <p:nvPr>
            <p:ph sz="quarter" idx="30" hasCustomPrompt="1"/>
          </p:nvPr>
        </p:nvSpPr>
        <p:spPr>
          <a:xfrm>
            <a:off x="15544800" y="27057096"/>
            <a:ext cx="12801600" cy="45720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26" name="Text Placeholder 6"/>
          <p:cNvSpPr>
            <a:spLocks noGrp="1"/>
          </p:cNvSpPr>
          <p:nvPr>
            <p:ph type="body" sz="quarter" idx="31" hasCustomPrompt="1"/>
          </p:nvPr>
        </p:nvSpPr>
        <p:spPr>
          <a:xfrm>
            <a:off x="29900880" y="5852160"/>
            <a:ext cx="12801600" cy="1219200"/>
          </a:xfrm>
          <a:prstGeom prst="round1Rect">
            <a:avLst/>
          </a:prstGeom>
          <a:solidFill>
            <a:schemeClr val="accent6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27" name="Content Placeholder 17"/>
          <p:cNvSpPr>
            <a:spLocks noGrp="1"/>
          </p:cNvSpPr>
          <p:nvPr>
            <p:ph sz="quarter" idx="32" hasCustomPrompt="1"/>
          </p:nvPr>
        </p:nvSpPr>
        <p:spPr>
          <a:xfrm>
            <a:off x="29900880" y="7071360"/>
            <a:ext cx="12801600" cy="73152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28" name="Content Placeholder 17"/>
          <p:cNvSpPr>
            <a:spLocks noGrp="1"/>
          </p:cNvSpPr>
          <p:nvPr>
            <p:ph sz="quarter" idx="33" hasCustomPrompt="1"/>
          </p:nvPr>
        </p:nvSpPr>
        <p:spPr>
          <a:xfrm>
            <a:off x="29900880" y="15837408"/>
            <a:ext cx="12801600" cy="73152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29" name="Text Placeholder 6"/>
          <p:cNvSpPr>
            <a:spLocks noGrp="1"/>
          </p:cNvSpPr>
          <p:nvPr>
            <p:ph type="body" sz="quarter" idx="34" hasCustomPrompt="1"/>
          </p:nvPr>
        </p:nvSpPr>
        <p:spPr>
          <a:xfrm>
            <a:off x="29900880" y="25831800"/>
            <a:ext cx="12801600" cy="1219200"/>
          </a:xfrm>
          <a:prstGeom prst="round1Rect">
            <a:avLst/>
          </a:prstGeom>
          <a:solidFill>
            <a:schemeClr val="accent1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30" name="Content Placeholder 17"/>
          <p:cNvSpPr>
            <a:spLocks noGrp="1"/>
          </p:cNvSpPr>
          <p:nvPr>
            <p:ph sz="quarter" idx="35" hasCustomPrompt="1"/>
          </p:nvPr>
        </p:nvSpPr>
        <p:spPr>
          <a:xfrm>
            <a:off x="29900880" y="27057096"/>
            <a:ext cx="12801600" cy="45720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907722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9168" userDrawn="1">
          <p15:clr>
            <a:srgbClr val="A4A3A4"/>
          </p15:clr>
        </p15:guide>
        <p15:guide id="2" pos="18480" userDrawn="1">
          <p15:clr>
            <a:srgbClr val="A4A3A4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 bwMode="invGray">
          <a:xfrm>
            <a:off x="0" y="0"/>
            <a:ext cx="43891200" cy="50292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6400800" y="990600"/>
            <a:ext cx="31089600" cy="251454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00800" y="6019800"/>
            <a:ext cx="31089600" cy="236296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3000" y="32114698"/>
            <a:ext cx="9875520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AA57DF-1C19-4726-AB84-014692BAD8F5}" type="datetimeFigureOut">
              <a:rPr lang="en-US" smtClean="0"/>
              <a:pPr/>
              <a:t>5/2/2016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018520" y="32114698"/>
            <a:ext cx="21854160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2872680" y="32114698"/>
            <a:ext cx="9875520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B4C631-C489-4C11-812F-2172FBEAE8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8807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88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10368" userDrawn="1">
          <p15:clr>
            <a:srgbClr val="A4A3A4"/>
          </p15:clr>
        </p15:guide>
        <p15:guide id="2" pos="720" userDrawn="1">
          <p15:clr>
            <a:srgbClr val="A4A3A4"/>
          </p15:clr>
        </p15:guide>
        <p15:guide id="3" pos="26928" userDrawn="1">
          <p15:clr>
            <a:srgbClr val="A4A3A4"/>
          </p15:clr>
        </p15:guide>
        <p15:guide id="4" pos="13824" userDrawn="1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chart" Target="../charts/chart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416379" y="357808"/>
            <a:ext cx="31089600" cy="2514540"/>
          </a:xfrm>
        </p:spPr>
        <p:txBody>
          <a:bodyPr>
            <a:normAutofit/>
          </a:bodyPr>
          <a:lstStyle/>
          <a:p>
            <a:pPr algn="ctr"/>
            <a:r>
              <a:rPr lang="en-US" sz="9600" dirty="0" smtClean="0"/>
              <a:t>Heat Exchange in Packed Bed Reactors</a:t>
            </a:r>
            <a:endParaRPr lang="en-US" sz="9600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26"/>
          </p:nvPr>
        </p:nvSpPr>
        <p:spPr>
          <a:xfrm>
            <a:off x="1188719" y="24452644"/>
            <a:ext cx="12784928" cy="7874931"/>
          </a:xfrm>
        </p:spPr>
        <p:txBody>
          <a:bodyPr>
            <a:normAutofit/>
          </a:bodyPr>
          <a:lstStyle/>
          <a:p>
            <a:r>
              <a:rPr lang="en-US" sz="4800" dirty="0" smtClean="0"/>
              <a:t>Four different air flow rates of air were run through a single-pass packed bed heat exchanger with a set flow rate of water.</a:t>
            </a:r>
          </a:p>
          <a:p>
            <a:r>
              <a:rPr lang="en-US" sz="4800" dirty="0" smtClean="0"/>
              <a:t>The temperatures at the inlet and outlet streams and the bed temperature were recorded.</a:t>
            </a:r>
          </a:p>
          <a:p>
            <a:r>
              <a:rPr lang="en-US" sz="4800" dirty="0"/>
              <a:t>T</a:t>
            </a:r>
            <a:r>
              <a:rPr lang="en-US" sz="4800" dirty="0" smtClean="0"/>
              <a:t>wo additional water flow rates were tested under these conditions.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27"/>
          </p:nvPr>
        </p:nvSpPr>
        <p:spPr>
          <a:xfrm>
            <a:off x="15912958" y="7560509"/>
            <a:ext cx="12801600" cy="6673035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5400" dirty="0" smtClean="0"/>
              <a:t>Co-current</a:t>
            </a:r>
          </a:p>
          <a:p>
            <a:r>
              <a:rPr lang="en-US" sz="4400" dirty="0" smtClean="0"/>
              <a:t>Heat transfer coefficient increased with increased air and water Reynolds number</a:t>
            </a:r>
          </a:p>
          <a:p>
            <a:r>
              <a:rPr lang="en-US" sz="4400" dirty="0" smtClean="0"/>
              <a:t>Heat transfer coefficients for a given air Reynolds number are less impacted by water flow rate than for countercurrent</a:t>
            </a:r>
          </a:p>
          <a:p>
            <a:r>
              <a:rPr lang="en-US" sz="4400" dirty="0" smtClean="0"/>
              <a:t>Time required to reach steady state increased with both increased flow rate, and with countercurrent over co-current</a:t>
            </a:r>
          </a:p>
          <a:p>
            <a:endParaRPr lang="en-US" sz="4400" dirty="0" smtClean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17" name="Content Placeholder 16"/>
          <p:cNvSpPr>
            <a:spLocks noGrp="1"/>
          </p:cNvSpPr>
          <p:nvPr>
            <p:ph sz="quarter" idx="30"/>
          </p:nvPr>
        </p:nvSpPr>
        <p:spPr>
          <a:xfrm>
            <a:off x="15610557" y="24877353"/>
            <a:ext cx="12801600" cy="6509982"/>
          </a:xfrm>
        </p:spPr>
        <p:txBody>
          <a:bodyPr>
            <a:normAutofit lnSpcReduction="10000"/>
          </a:bodyPr>
          <a:lstStyle/>
          <a:p>
            <a:r>
              <a:rPr lang="en-US" sz="4000" dirty="0" smtClean="0"/>
              <a:t>Gas enters a packed bed heat exchanger (75</a:t>
            </a:r>
            <a:r>
              <a:rPr lang="en-US" sz="4000" dirty="0" smtClean="0">
                <a:latin typeface="Calibri" panose="020F0502020204030204" pitchFamily="34" charset="0"/>
              </a:rPr>
              <a:t>°C) and exits </a:t>
            </a:r>
            <a:r>
              <a:rPr lang="en-US" sz="4000" dirty="0">
                <a:latin typeface="Calibri" panose="020F0502020204030204" pitchFamily="34" charset="0"/>
              </a:rPr>
              <a:t>at </a:t>
            </a:r>
            <a:r>
              <a:rPr lang="en-US" sz="4000" dirty="0" smtClean="0">
                <a:latin typeface="Calibri" panose="020F0502020204030204" pitchFamily="34" charset="0"/>
              </a:rPr>
              <a:t>30°C with a flow rate of 100 SCFM.  Determine the inner and outer radius, as well as the length of the heat exchanger</a:t>
            </a:r>
          </a:p>
          <a:p>
            <a:r>
              <a:rPr lang="en-US" sz="4000" dirty="0" smtClean="0">
                <a:latin typeface="Calibri" panose="020F0502020204030204" pitchFamily="34" charset="0"/>
              </a:rPr>
              <a:t>Assumptions:  Counterflow, steady-state, no heat loss to surroundings, water enters </a:t>
            </a:r>
            <a:r>
              <a:rPr lang="en-US" sz="4000" dirty="0">
                <a:latin typeface="Calibri" panose="020F0502020204030204" pitchFamily="34" charset="0"/>
              </a:rPr>
              <a:t>at </a:t>
            </a:r>
            <a:r>
              <a:rPr lang="en-US" sz="4000" dirty="0" smtClean="0">
                <a:latin typeface="Calibri" panose="020F0502020204030204" pitchFamily="34" charset="0"/>
              </a:rPr>
              <a:t>20°C with a flow rate of 57 mL/s.</a:t>
            </a:r>
            <a:endParaRPr lang="en-US" sz="4000" dirty="0" smtClean="0"/>
          </a:p>
          <a:p>
            <a:r>
              <a:rPr lang="en-US" sz="4000" dirty="0" smtClean="0"/>
              <a:t>The inner radius of the heat exchanger should be 1.58 m.</a:t>
            </a:r>
          </a:p>
          <a:p>
            <a:r>
              <a:rPr lang="en-US" sz="4000" dirty="0" smtClean="0"/>
              <a:t>The outer radius of the exchanger should be 2.91 m.</a:t>
            </a:r>
          </a:p>
          <a:p>
            <a:r>
              <a:rPr lang="en-US" sz="4000" dirty="0" smtClean="0"/>
              <a:t>The overall length of the heat exchanger is 0.0023 m.</a:t>
            </a:r>
            <a:endParaRPr lang="en-US" sz="4000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</p:txBody>
      </p:sp>
      <p:sp>
        <p:nvSpPr>
          <p:cNvPr id="22" name="Content Placeholder 21"/>
          <p:cNvSpPr>
            <a:spLocks noGrp="1"/>
          </p:cNvSpPr>
          <p:nvPr>
            <p:ph sz="quarter" idx="35"/>
          </p:nvPr>
        </p:nvSpPr>
        <p:spPr>
          <a:xfrm>
            <a:off x="30279903" y="24877353"/>
            <a:ext cx="12801600" cy="6509982"/>
          </a:xfrm>
        </p:spPr>
        <p:txBody>
          <a:bodyPr>
            <a:noAutofit/>
          </a:bodyPr>
          <a:lstStyle/>
          <a:p>
            <a:r>
              <a:rPr lang="en-US" sz="4400" dirty="0" smtClean="0"/>
              <a:t>The overall heat transfer coefficient increased with increased flow rate for air.</a:t>
            </a:r>
          </a:p>
          <a:p>
            <a:r>
              <a:rPr lang="en-US" sz="4400" dirty="0" smtClean="0"/>
              <a:t>Countercurrent </a:t>
            </a:r>
            <a:r>
              <a:rPr lang="en-US" sz="4400" dirty="0"/>
              <a:t>yielded higher overall heat transfer </a:t>
            </a:r>
            <a:r>
              <a:rPr lang="en-US" sz="4400" dirty="0" smtClean="0"/>
              <a:t>coefficients than co-current for 2 of 3 water flow rates.  The third is likely the result of error.</a:t>
            </a:r>
          </a:p>
          <a:p>
            <a:r>
              <a:rPr lang="en-US" sz="4400" dirty="0" smtClean="0"/>
              <a:t>For future trials, more experimentation on higher flow rates would be needed.  Data could be improved with more precise thermocouples</a:t>
            </a:r>
          </a:p>
          <a:p>
            <a:endParaRPr lang="en-US" sz="4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 Placeholder 1"/>
              <p:cNvSpPr>
                <a:spLocks noGrp="1"/>
              </p:cNvSpPr>
              <p:nvPr>
                <p:ph sz="quarter" idx="25"/>
              </p:nvPr>
            </p:nvSpPr>
            <p:spPr>
              <a:xfrm>
                <a:off x="1189038" y="7115175"/>
                <a:ext cx="12801600" cy="11490878"/>
              </a:xfrm>
            </p:spPr>
            <p:txBody>
              <a:bodyPr>
                <a:normAutofit/>
              </a:bodyPr>
              <a:lstStyle/>
              <a:p>
                <a:r>
                  <a:rPr lang="en-US" sz="4800" dirty="0" smtClean="0"/>
                  <a:t>The effects of flow and flow pattern on the heat transfer coefficient for a packed bed heat exchanger were studied</a:t>
                </a:r>
              </a:p>
              <a:p>
                <a:endParaRPr lang="en-US" sz="4800" i="1" dirty="0" smtClean="0">
                  <a:latin typeface="Cambria Math" panose="02040503050406030204" pitchFamily="18" charset="0"/>
                </a:endParaRPr>
              </a:p>
              <a:p>
                <a14:m>
                  <m:oMath xmlns:m="http://schemas.openxmlformats.org/officeDocument/2006/math">
                    <m:acc>
                      <m:accPr>
                        <m:chr m:val="̇"/>
                        <m:ctrlPr>
                          <a:rPr lang="en-US" sz="4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4800" i="1">
                            <a:latin typeface="Cambria Math" panose="02040503050406030204" pitchFamily="18" charset="0"/>
                          </a:rPr>
                          <m:t>𝑞</m:t>
                        </m:r>
                      </m:e>
                    </m:acc>
                    <m:r>
                      <a:rPr lang="en-US" sz="4800" i="1">
                        <a:latin typeface="Cambria Math" panose="02040503050406030204" pitchFamily="18" charset="0"/>
                      </a:rPr>
                      <m:t>=</m:t>
                    </m:r>
                    <m:acc>
                      <m:accPr>
                        <m:chr m:val="̇"/>
                        <m:ctrlPr>
                          <a:rPr lang="en-US" sz="4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4800" i="1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</m:acc>
                    <m:r>
                      <a:rPr lang="en-US" sz="4800" i="1">
                        <a:latin typeface="Cambria Math" panose="02040503050406030204" pitchFamily="18" charset="0"/>
                      </a:rPr>
                      <m:t>∗</m:t>
                    </m:r>
                    <m:sSub>
                      <m:sSubPr>
                        <m:ctrlPr>
                          <a:rPr lang="en-US" sz="4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800" i="1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en-US" sz="4800" i="1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  <m:r>
                      <a:rPr lang="en-US" sz="4800" i="1">
                        <a:latin typeface="Cambria Math" panose="02040503050406030204" pitchFamily="18" charset="0"/>
                      </a:rPr>
                      <m:t>∗∆</m:t>
                    </m:r>
                    <m:r>
                      <a:rPr lang="en-US" sz="4800" i="1">
                        <a:latin typeface="Cambria Math" panose="02040503050406030204" pitchFamily="18" charset="0"/>
                      </a:rPr>
                      <m:t>𝑇</m:t>
                    </m:r>
                  </m:oMath>
                </a14:m>
                <a:r>
                  <a:rPr lang="en-US" sz="4800" dirty="0" smtClean="0"/>
                  <a:t>	Eq. 1</a:t>
                </a:r>
                <a:endParaRPr lang="en-US" sz="4800" dirty="0"/>
              </a:p>
              <a:p>
                <a14:m>
                  <m:oMath xmlns:m="http://schemas.openxmlformats.org/officeDocument/2006/math">
                    <m:acc>
                      <m:accPr>
                        <m:chr m:val="̇"/>
                        <m:ctrlPr>
                          <a:rPr lang="en-US" sz="4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4800" i="1">
                            <a:latin typeface="Cambria Math" panose="02040503050406030204" pitchFamily="18" charset="0"/>
                          </a:rPr>
                          <m:t>𝑞</m:t>
                        </m:r>
                      </m:e>
                    </m:acc>
                    <m:r>
                      <a:rPr lang="en-US" sz="48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4800" i="1">
                        <a:latin typeface="Cambria Math" panose="02040503050406030204" pitchFamily="18" charset="0"/>
                      </a:rPr>
                      <m:t>𝑈</m:t>
                    </m:r>
                    <m:r>
                      <a:rPr lang="en-US" sz="4800" i="1">
                        <a:latin typeface="Cambria Math" panose="02040503050406030204" pitchFamily="18" charset="0"/>
                      </a:rPr>
                      <m:t>∗</m:t>
                    </m:r>
                    <m:r>
                      <a:rPr lang="en-US" sz="4800" i="1">
                        <a:latin typeface="Cambria Math" panose="02040503050406030204" pitchFamily="18" charset="0"/>
                      </a:rPr>
                      <m:t>𝐴</m:t>
                    </m:r>
                    <m:r>
                      <a:rPr lang="en-US" sz="4800" i="1">
                        <a:latin typeface="Cambria Math" panose="02040503050406030204" pitchFamily="18" charset="0"/>
                      </a:rPr>
                      <m:t>∗</m:t>
                    </m:r>
                    <m:sSub>
                      <m:sSubPr>
                        <m:ctrlPr>
                          <a:rPr lang="en-US" sz="4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800" i="1">
                            <a:latin typeface="Cambria Math" panose="02040503050406030204" pitchFamily="18" charset="0"/>
                          </a:rPr>
                          <m:t>∆</m:t>
                        </m:r>
                        <m:r>
                          <a:rPr lang="en-US" sz="4800" i="1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n-US" sz="4800" i="1">
                            <a:latin typeface="Cambria Math" panose="02040503050406030204" pitchFamily="18" charset="0"/>
                          </a:rPr>
                          <m:t>𝑙𝑚</m:t>
                        </m:r>
                      </m:sub>
                    </m:sSub>
                  </m:oMath>
                </a14:m>
                <a:r>
                  <a:rPr lang="en-US" sz="4800" dirty="0" smtClean="0"/>
                  <a:t>	Eq. 2</a:t>
                </a:r>
              </a:p>
              <a:p>
                <a:endParaRPr lang="en-US" sz="4800" dirty="0"/>
              </a:p>
              <a:p>
                <a:r>
                  <a:rPr lang="en-US" sz="4800" dirty="0" smtClean="0"/>
                  <a:t>It is expected that higher flow rate will result in higher heat transfer coefficients, and that countercurrent flow will result in a higher heat transfer coefficient than co-current flow.</a:t>
                </a:r>
                <a:endParaRPr lang="en-US" sz="4800" dirty="0"/>
              </a:p>
            </p:txBody>
          </p:sp>
        </mc:Choice>
        <mc:Fallback xmlns="">
          <p:sp>
            <p:nvSpPr>
              <p:cNvPr id="30" name="Text Placeholder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25"/>
              </p:nvPr>
            </p:nvSpPr>
            <p:spPr>
              <a:xfrm>
                <a:off x="1189038" y="7115175"/>
                <a:ext cx="12801600" cy="11490878"/>
              </a:xfrm>
              <a:blipFill rotWithShape="0">
                <a:blip r:embed="rId3"/>
                <a:stretch>
                  <a:fillRect r="-295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5" name="TextBox 44"/>
          <p:cNvSpPr txBox="1"/>
          <p:nvPr/>
        </p:nvSpPr>
        <p:spPr>
          <a:xfrm>
            <a:off x="6416379" y="3112980"/>
            <a:ext cx="31089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 smtClean="0">
                <a:solidFill>
                  <a:schemeClr val="bg1"/>
                </a:solidFill>
              </a:rPr>
              <a:t>Trevor LaBrie, Joseph Costa, Stephen Spiro, Chemical Engineering, University of New Hampshire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1397" y="1144645"/>
            <a:ext cx="2478029" cy="298399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24451" y="1048392"/>
            <a:ext cx="2478029" cy="298399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/>
          <a:srcRect t="27716" b="15539"/>
          <a:stretch/>
        </p:blipFill>
        <p:spPr>
          <a:xfrm>
            <a:off x="1188719" y="16558352"/>
            <a:ext cx="12784928" cy="5441061"/>
          </a:xfrm>
          <a:prstGeom prst="rect">
            <a:avLst/>
          </a:prstGeom>
        </p:spPr>
      </p:pic>
      <p:sp>
        <p:nvSpPr>
          <p:cNvPr id="19" name="Text Placeholder 18"/>
          <p:cNvSpPr>
            <a:spLocks noGrp="1"/>
          </p:cNvSpPr>
          <p:nvPr>
            <p:ph type="body" sz="quarter" idx="17"/>
          </p:nvPr>
        </p:nvSpPr>
        <p:spPr>
          <a:xfrm>
            <a:off x="1491121" y="5743000"/>
            <a:ext cx="12801600" cy="1219200"/>
          </a:xfrm>
          <a:solidFill>
            <a:schemeClr val="tx2">
              <a:lumMod val="50000"/>
            </a:schemeClr>
          </a:solidFill>
        </p:spPr>
        <p:txBody>
          <a:bodyPr/>
          <a:lstStyle/>
          <a:p>
            <a:pPr algn="ctr"/>
            <a:r>
              <a:rPr lang="en-US" dirty="0" smtClean="0"/>
              <a:t>Introduction</a:t>
            </a:r>
            <a:endParaRPr lang="en-US" dirty="0"/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29"/>
          </p:nvPr>
        </p:nvSpPr>
        <p:spPr>
          <a:xfrm>
            <a:off x="15912958" y="23232815"/>
            <a:ext cx="12801600" cy="1219200"/>
          </a:xfrm>
          <a:solidFill>
            <a:schemeClr val="accent4"/>
          </a:solidFill>
        </p:spPr>
        <p:txBody>
          <a:bodyPr/>
          <a:lstStyle/>
          <a:p>
            <a:pPr algn="ctr"/>
            <a:r>
              <a:rPr lang="en-US" dirty="0" smtClean="0"/>
              <a:t>Design problem</a:t>
            </a:r>
            <a:endParaRPr lang="en-US" dirty="0"/>
          </a:p>
        </p:txBody>
      </p:sp>
      <p:sp>
        <p:nvSpPr>
          <p:cNvPr id="31" name="Text Placeholder 30"/>
          <p:cNvSpPr>
            <a:spLocks noGrp="1"/>
          </p:cNvSpPr>
          <p:nvPr>
            <p:ph type="body" sz="quarter" idx="34"/>
          </p:nvPr>
        </p:nvSpPr>
        <p:spPr>
          <a:xfrm>
            <a:off x="30279903" y="23232815"/>
            <a:ext cx="12801600" cy="1219200"/>
          </a:xfrm>
          <a:solidFill>
            <a:schemeClr val="accent4"/>
          </a:solidFill>
        </p:spPr>
        <p:txBody>
          <a:bodyPr/>
          <a:lstStyle/>
          <a:p>
            <a:pPr algn="ctr"/>
            <a:r>
              <a:rPr lang="en-US" dirty="0" smtClean="0"/>
              <a:t>Conclusions/Future works</a:t>
            </a:r>
            <a:endParaRPr lang="en-US" dirty="0"/>
          </a:p>
        </p:txBody>
      </p:sp>
      <p:sp>
        <p:nvSpPr>
          <p:cNvPr id="33" name="Text Placeholder 32"/>
          <p:cNvSpPr>
            <a:spLocks noGrp="1"/>
          </p:cNvSpPr>
          <p:nvPr>
            <p:ph type="body" sz="quarter" idx="31"/>
          </p:nvPr>
        </p:nvSpPr>
        <p:spPr>
          <a:xfrm>
            <a:off x="16329829" y="5743000"/>
            <a:ext cx="27142101" cy="1315453"/>
          </a:xfrm>
          <a:solidFill>
            <a:schemeClr val="tx2">
              <a:lumMod val="50000"/>
            </a:schemeClr>
          </a:solidFill>
        </p:spPr>
        <p:txBody>
          <a:bodyPr/>
          <a:lstStyle/>
          <a:p>
            <a:pPr algn="ctr"/>
            <a:r>
              <a:rPr lang="en-US" dirty="0" smtClean="0"/>
              <a:t>Results and Discussion</a:t>
            </a:r>
            <a:endParaRPr lang="en-US" dirty="0"/>
          </a:p>
        </p:txBody>
      </p:sp>
      <p:sp>
        <p:nvSpPr>
          <p:cNvPr id="34" name="Text Placeholder 33"/>
          <p:cNvSpPr>
            <a:spLocks noGrp="1"/>
          </p:cNvSpPr>
          <p:nvPr>
            <p:ph type="body" sz="quarter" idx="19"/>
          </p:nvPr>
        </p:nvSpPr>
        <p:spPr>
          <a:xfrm>
            <a:off x="1491121" y="23232815"/>
            <a:ext cx="12801600" cy="1219200"/>
          </a:xfrm>
          <a:solidFill>
            <a:schemeClr val="accent4"/>
          </a:solidFill>
        </p:spPr>
        <p:txBody>
          <a:bodyPr/>
          <a:lstStyle/>
          <a:p>
            <a:pPr algn="ctr"/>
            <a:r>
              <a:rPr lang="en-US" dirty="0" smtClean="0"/>
              <a:t>Methods</a:t>
            </a:r>
            <a:endParaRPr lang="en-US" dirty="0"/>
          </a:p>
        </p:txBody>
      </p:sp>
      <p:graphicFrame>
        <p:nvGraphicFramePr>
          <p:cNvPr id="39" name="Chart 3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90131384"/>
              </p:ext>
            </p:extLst>
          </p:nvPr>
        </p:nvGraphicFramePr>
        <p:xfrm>
          <a:off x="16548448" y="14233544"/>
          <a:ext cx="11530619" cy="67289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40" name="Chart 3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00698800"/>
              </p:ext>
            </p:extLst>
          </p:nvPr>
        </p:nvGraphicFramePr>
        <p:xfrm>
          <a:off x="30279901" y="14233544"/>
          <a:ext cx="12422577" cy="67289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37" name="TextBox 36"/>
          <p:cNvSpPr txBox="1"/>
          <p:nvPr/>
        </p:nvSpPr>
        <p:spPr>
          <a:xfrm>
            <a:off x="30279902" y="7595825"/>
            <a:ext cx="12422577" cy="56630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 smtClean="0"/>
              <a:t>Countercurrent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 smtClean="0"/>
              <a:t>Heat transfer coefficient increased with increased air Reynolds number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 smtClean="0"/>
              <a:t>Displayed greater variance and produced typically higher heat transfer coefficients </a:t>
            </a:r>
            <a:r>
              <a:rPr lang="en-US" sz="4400" dirty="0"/>
              <a:t>than </a:t>
            </a:r>
            <a:r>
              <a:rPr lang="en-US" sz="4400" dirty="0" smtClean="0"/>
              <a:t>co-current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 smtClean="0"/>
              <a:t>Did not increase with increased water Reynolds number.  Likely due to an equipment error, resulting in “0” temperature change for water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177040" y="22177912"/>
            <a:ext cx="122659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/>
              <a:t>P. Das, “Heat Exchangers design and construction,” </a:t>
            </a:r>
            <a:r>
              <a:rPr lang="en-US" sz="1800" i="1" dirty="0"/>
              <a:t>Slide Share </a:t>
            </a:r>
            <a:r>
              <a:rPr lang="en-US" sz="1800" dirty="0"/>
              <a:t>. [Online]. Available at: http://</a:t>
            </a:r>
            <a:r>
              <a:rPr lang="en-US" sz="1800" dirty="0" err="1"/>
              <a:t>www.slideshare.net</a:t>
            </a:r>
            <a:r>
              <a:rPr lang="en-US" sz="1800" dirty="0"/>
              <a:t>/</a:t>
            </a:r>
            <a:r>
              <a:rPr lang="en-US" sz="1800" dirty="0" err="1"/>
              <a:t>rijumoniboro</a:t>
            </a:r>
            <a:r>
              <a:rPr lang="en-US" sz="1800" dirty="0"/>
              <a:t>/heat-exchangers-12606868. [Accessed: 02-May-2016].</a:t>
            </a:r>
            <a:endParaRPr lang="en-US" sz="1800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17120536" y="21153616"/>
            <a:ext cx="1129162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Figure 1. Shows average heat transfer coefficient versus average Reynolds number for co-current flow. Error bars represent standard deviation.</a:t>
            </a:r>
            <a:endParaRPr lang="en-US" sz="3200" dirty="0" smtClean="0"/>
          </a:p>
        </p:txBody>
      </p:sp>
      <p:sp>
        <p:nvSpPr>
          <p:cNvPr id="5" name="Rectangle 4"/>
          <p:cNvSpPr/>
          <p:nvPr/>
        </p:nvSpPr>
        <p:spPr>
          <a:xfrm>
            <a:off x="30199610" y="20962477"/>
            <a:ext cx="125028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/>
              <a:t>Figure </a:t>
            </a:r>
            <a:r>
              <a:rPr lang="en-US" sz="3200" dirty="0" smtClean="0"/>
              <a:t>2. </a:t>
            </a:r>
            <a:r>
              <a:rPr lang="en-US" sz="3200" dirty="0"/>
              <a:t>Shows average heat transfer coefficient versus average Reynolds number for </a:t>
            </a:r>
            <a:r>
              <a:rPr lang="en-US" sz="3200" dirty="0" smtClean="0"/>
              <a:t>countercurrent </a:t>
            </a:r>
            <a:r>
              <a:rPr lang="en-US" sz="3200" dirty="0"/>
              <a:t>flow. Error bars represent standard deviation.</a:t>
            </a:r>
          </a:p>
        </p:txBody>
      </p:sp>
      <p:sp>
        <p:nvSpPr>
          <p:cNvPr id="7" name="Up Arrow 6"/>
          <p:cNvSpPr/>
          <p:nvPr/>
        </p:nvSpPr>
        <p:spPr>
          <a:xfrm>
            <a:off x="21472095" y="16503882"/>
            <a:ext cx="1078523" cy="1565525"/>
          </a:xfrm>
          <a:prstGeom prst="up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dirty="0" err="1" smtClean="0"/>
          </a:p>
        </p:txBody>
      </p:sp>
    </p:spTree>
    <p:extLst>
      <p:ext uri="{BB962C8B-B14F-4D97-AF65-F5344CB8AC3E}">
        <p14:creationId xmlns:p14="http://schemas.microsoft.com/office/powerpoint/2010/main" val="931198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edical Poster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4C5A6A"/>
      </a:hlink>
      <a:folHlink>
        <a:srgbClr val="808DA0"/>
      </a:folHlink>
    </a:clrScheme>
    <a:fontScheme name="Cambria-Calibri">
      <a:majorFont>
        <a:latin typeface="Cambria"/>
        <a:ea typeface=""/>
        <a:cs typeface=""/>
        <a:font script="Jpan" typeface="ＭＳ Ｐゴシック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4"/>
        </a:solidFill>
        <a:ln>
          <a:noFill/>
        </a:ln>
      </a:spPr>
      <a:bodyPr rtlCol="0" anchor="ctr"/>
      <a:lstStyle>
        <a:defPPr algn="ctr">
          <a:defRPr sz="6000"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8575">
          <a:solidFill>
            <a:schemeClr val="accent4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sz="6000"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55A68E73-61CB-4542-8C48-DCBB2482A3D5}" vid="{6A3CA63D-1E3C-4681-8668-89277FEB3FEB}"/>
    </a:ext>
  </a:extLst>
</a:theme>
</file>

<file path=ppt/theme/theme2.xml><?xml version="1.0" encoding="utf-8"?>
<a:theme xmlns:a="http://schemas.openxmlformats.org/drawingml/2006/main" name="Office Theme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4C5A6A"/>
      </a:hlink>
      <a:folHlink>
        <a:srgbClr val="808DA0"/>
      </a:folHlink>
    </a:clrScheme>
    <a:fontScheme name="Cambria-Calibri">
      <a:majorFont>
        <a:latin typeface="Cambria"/>
        <a:ea typeface=""/>
        <a:cs typeface=""/>
        <a:font script="Jpan" typeface="ＭＳ Ｐゴシック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4C5A6A"/>
      </a:hlink>
      <a:folHlink>
        <a:srgbClr val="808DA0"/>
      </a:folHlink>
    </a:clrScheme>
    <a:fontScheme name="Cambria-Calibri">
      <a:majorFont>
        <a:latin typeface="Cambria"/>
        <a:ea typeface=""/>
        <a:cs typeface=""/>
        <a:font script="Jpan" typeface="ＭＳ Ｐゴシック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A1110015-E380-4C53-980C-698226C61CA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Poster (blue and brown design)</Template>
  <TotalTime>0</TotalTime>
  <Words>440</Words>
  <Application>Microsoft Office PowerPoint</Application>
  <PresentationFormat>Custom</PresentationFormat>
  <Paragraphs>47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Cambria</vt:lpstr>
      <vt:lpstr>Cambria Math</vt:lpstr>
      <vt:lpstr>Medical Poster</vt:lpstr>
      <vt:lpstr>Heat Exchange in Packed Bed Reactors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2015-04-29T17:08:18Z</dcterms:created>
  <dcterms:modified xsi:type="dcterms:W3CDTF">2016-05-03T02:09:42Z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TC040015519991</vt:lpwstr>
  </property>
</Properties>
</file>