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handoutMasterIdLst>
    <p:handoutMasterId r:id="rId5"/>
  </p:handout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17C0"/>
    <a:srgbClr val="9ED181"/>
    <a:srgbClr val="3FE917"/>
    <a:srgbClr val="2E0957"/>
    <a:srgbClr val="FFC9C9"/>
    <a:srgbClr val="DEC8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7279" autoAdjust="0"/>
    <p:restoredTop sz="94434" autoAdjust="0"/>
  </p:normalViewPr>
  <p:slideViewPr>
    <p:cSldViewPr snapToGrid="0">
      <p:cViewPr>
        <p:scale>
          <a:sx n="20" d="100"/>
          <a:sy n="20" d="100"/>
        </p:scale>
        <p:origin x="-1296" y="-72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1" d="100"/>
          <a:sy n="71" d="100"/>
        </p:scale>
        <p:origin x="-1704" y="-90"/>
      </p:cViewPr>
      <p:guideLst>
        <p:guide orient="horz" pos="2160"/>
        <p:guide pos="288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li\AppData\Local\Temp\Packed%20Bed%20Heat%20Exchanger-1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li\AppData\Local\Temp\Packed%20Bed%20Heat%20Exchanger-1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2.bin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4775174978127734"/>
          <c:y val="3.9434430200357189E-2"/>
          <c:w val="0.79925393828448577"/>
          <c:h val="0.81998900850160772"/>
        </c:manualLayout>
      </c:layout>
      <c:scatterChart>
        <c:scatterStyle val="lineMarker"/>
        <c:varyColors val="0"/>
        <c:ser>
          <c:idx val="1"/>
          <c:order val="0"/>
          <c:tx>
            <c:v>Water Re=215</c:v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2"/>
              </a:solidFill>
            </c:spPr>
          </c:marker>
          <c:trendline>
            <c:spPr>
              <a:ln w="31750">
                <a:solidFill>
                  <a:schemeClr val="accent2"/>
                </a:solidFill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'[Packed Bed Heat Exchanger-1.xlsx]Packed Bed  '!$AK$16:$AK$27</c:f>
                <c:numCache>
                  <c:formatCode>General</c:formatCode>
                  <c:ptCount val="12"/>
                  <c:pt idx="0">
                    <c:v>1.3249495529191107</c:v>
                  </c:pt>
                  <c:pt idx="3">
                    <c:v>2.5799695762112602</c:v>
                  </c:pt>
                  <c:pt idx="6">
                    <c:v>7.1920642821631606</c:v>
                  </c:pt>
                  <c:pt idx="9">
                    <c:v>3.350357989383026</c:v>
                  </c:pt>
                </c:numCache>
              </c:numRef>
            </c:plus>
            <c:minus>
              <c:numRef>
                <c:f>'[Packed Bed Heat Exchanger-1.xlsx]Packed Bed  '!$AK$16:$AK$27</c:f>
                <c:numCache>
                  <c:formatCode>General</c:formatCode>
                  <c:ptCount val="12"/>
                  <c:pt idx="0">
                    <c:v>1.3249495529191107</c:v>
                  </c:pt>
                  <c:pt idx="3">
                    <c:v>2.5799695762112602</c:v>
                  </c:pt>
                  <c:pt idx="6">
                    <c:v>7.1920642821631606</c:v>
                  </c:pt>
                  <c:pt idx="9">
                    <c:v>3.350357989383026</c:v>
                  </c:pt>
                </c:numCache>
              </c:numRef>
            </c:minus>
            <c:spPr>
              <a:ln w="25400">
                <a:solidFill>
                  <a:schemeClr val="accent2"/>
                </a:solidFill>
              </a:ln>
            </c:spPr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'[Packed Bed Heat Exchanger-1.xlsx]Packed Bed  '!$AO$16:$AO$27</c:f>
              <c:numCache>
                <c:formatCode>General</c:formatCode>
                <c:ptCount val="12"/>
                <c:pt idx="0" formatCode="0">
                  <c:v>441.25325450787273</c:v>
                </c:pt>
                <c:pt idx="3" formatCode="0">
                  <c:v>882.50650901574545</c:v>
                </c:pt>
                <c:pt idx="6" formatCode="0">
                  <c:v>1323.7597635236182</c:v>
                </c:pt>
                <c:pt idx="9" formatCode="0">
                  <c:v>1765.0130180314909</c:v>
                </c:pt>
              </c:numCache>
            </c:numRef>
          </c:xVal>
          <c:yVal>
            <c:numRef>
              <c:f>'[Packed Bed Heat Exchanger-1.xlsx]Packed Bed  '!$AJ$16:$AJ$27</c:f>
              <c:numCache>
                <c:formatCode>General</c:formatCode>
                <c:ptCount val="12"/>
                <c:pt idx="0" formatCode="0.0000">
                  <c:v>13.600247293891606</c:v>
                </c:pt>
                <c:pt idx="3" formatCode="0.0000">
                  <c:v>32.176354662521788</c:v>
                </c:pt>
                <c:pt idx="6" formatCode="0.0000">
                  <c:v>47.873176937392316</c:v>
                </c:pt>
                <c:pt idx="9" formatCode="0.0000">
                  <c:v>58.905163992264939</c:v>
                </c:pt>
              </c:numCache>
            </c:numRef>
          </c:yVal>
          <c:smooth val="0"/>
        </c:ser>
        <c:ser>
          <c:idx val="0"/>
          <c:order val="1"/>
          <c:tx>
            <c:v>Water Re=737</c:v>
          </c:tx>
          <c:spPr>
            <a:ln w="28575">
              <a:noFill/>
            </a:ln>
          </c:spPr>
          <c:marker>
            <c:symbol val="circle"/>
            <c:size val="10"/>
          </c:marker>
          <c:trendline>
            <c:spPr>
              <a:ln w="28575">
                <a:solidFill>
                  <a:schemeClr val="accent1"/>
                </a:solidFill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'[Packed Bed Heat Exchanger-1.xlsx]Packed Bed  '!$AK$4:$AK$15</c:f>
                <c:numCache>
                  <c:formatCode>General</c:formatCode>
                  <c:ptCount val="12"/>
                  <c:pt idx="0">
                    <c:v>1.7768757982443772</c:v>
                  </c:pt>
                  <c:pt idx="3">
                    <c:v>1.8664278064551807</c:v>
                  </c:pt>
                  <c:pt idx="6">
                    <c:v>2.9117486808674262</c:v>
                  </c:pt>
                  <c:pt idx="9">
                    <c:v>4.9938346893054133</c:v>
                  </c:pt>
                </c:numCache>
              </c:numRef>
            </c:plus>
            <c:minus>
              <c:numRef>
                <c:f>'[Packed Bed Heat Exchanger-1.xlsx]Packed Bed  '!$AK$4:$AK$15</c:f>
                <c:numCache>
                  <c:formatCode>General</c:formatCode>
                  <c:ptCount val="12"/>
                  <c:pt idx="0">
                    <c:v>1.7768757982443772</c:v>
                  </c:pt>
                  <c:pt idx="3">
                    <c:v>1.8664278064551807</c:v>
                  </c:pt>
                  <c:pt idx="6">
                    <c:v>2.9117486808674262</c:v>
                  </c:pt>
                  <c:pt idx="9">
                    <c:v>4.9938346893054133</c:v>
                  </c:pt>
                </c:numCache>
              </c:numRef>
            </c:minus>
            <c:spPr>
              <a:ln w="25400">
                <a:solidFill>
                  <a:schemeClr val="accent1"/>
                </a:solidFill>
              </a:ln>
            </c:spPr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'[Packed Bed Heat Exchanger-1.xlsx]Packed Bed  '!$AO$4:$AO$15</c:f>
              <c:numCache>
                <c:formatCode>General</c:formatCode>
                <c:ptCount val="12"/>
                <c:pt idx="0" formatCode="0">
                  <c:v>441.25325450787273</c:v>
                </c:pt>
                <c:pt idx="3" formatCode="0">
                  <c:v>882.50650901574545</c:v>
                </c:pt>
                <c:pt idx="6" formatCode="0">
                  <c:v>1323.7597635236182</c:v>
                </c:pt>
                <c:pt idx="9" formatCode="0">
                  <c:v>1765.0130180314909</c:v>
                </c:pt>
              </c:numCache>
            </c:numRef>
          </c:xVal>
          <c:yVal>
            <c:numRef>
              <c:f>'[Packed Bed Heat Exchanger-1.xlsx]Packed Bed  '!$AJ$4:$AJ$15</c:f>
              <c:numCache>
                <c:formatCode>General</c:formatCode>
                <c:ptCount val="12"/>
                <c:pt idx="0" formatCode="0.0000">
                  <c:v>12.799329273169997</c:v>
                </c:pt>
                <c:pt idx="3" formatCode="0.0000">
                  <c:v>27.600325838772171</c:v>
                </c:pt>
                <c:pt idx="6" formatCode="0.0000">
                  <c:v>49.087493668570495</c:v>
                </c:pt>
                <c:pt idx="9" formatCode="0.0000">
                  <c:v>57.074563977446978</c:v>
                </c:pt>
              </c:numCache>
            </c:numRef>
          </c:yVal>
          <c:smooth val="0"/>
        </c:ser>
        <c:ser>
          <c:idx val="2"/>
          <c:order val="2"/>
          <c:tx>
            <c:v>Water Re=1901</c:v>
          </c:tx>
          <c:spPr>
            <a:ln w="28575">
              <a:noFill/>
            </a:ln>
          </c:spPr>
          <c:marker>
            <c:symbol val="circle"/>
            <c:size val="10"/>
          </c:marker>
          <c:trendline>
            <c:spPr>
              <a:ln w="38100">
                <a:solidFill>
                  <a:schemeClr val="accent3"/>
                </a:solidFill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'[Packed Bed Heat Exchanger-1.xlsx]Packed Bed  '!$AK$28:$AK$39</c:f>
                <c:numCache>
                  <c:formatCode>General</c:formatCode>
                  <c:ptCount val="12"/>
                  <c:pt idx="0">
                    <c:v>2.6068976957481649</c:v>
                  </c:pt>
                  <c:pt idx="3">
                    <c:v>2.0142254795305186</c:v>
                  </c:pt>
                  <c:pt idx="6">
                    <c:v>2.2191255869844944</c:v>
                  </c:pt>
                  <c:pt idx="9">
                    <c:v>3.6818510001482072</c:v>
                  </c:pt>
                </c:numCache>
              </c:numRef>
            </c:plus>
            <c:minus>
              <c:numRef>
                <c:f>'[Packed Bed Heat Exchanger-1.xlsx]Packed Bed  '!$AK$28:$AK$39</c:f>
                <c:numCache>
                  <c:formatCode>General</c:formatCode>
                  <c:ptCount val="12"/>
                  <c:pt idx="0">
                    <c:v>2.6068976957481649</c:v>
                  </c:pt>
                  <c:pt idx="3">
                    <c:v>2.0142254795305186</c:v>
                  </c:pt>
                  <c:pt idx="6">
                    <c:v>2.2191255869844944</c:v>
                  </c:pt>
                  <c:pt idx="9">
                    <c:v>3.6818510001482072</c:v>
                  </c:pt>
                </c:numCache>
              </c:numRef>
            </c:minus>
            <c:spPr>
              <a:ln>
                <a:solidFill>
                  <a:schemeClr val="accent3"/>
                </a:solidFill>
              </a:ln>
            </c:spPr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'[Packed Bed Heat Exchanger-1.xlsx]Packed Bed  '!$AO$28:$AO$39</c:f>
              <c:numCache>
                <c:formatCode>General</c:formatCode>
                <c:ptCount val="12"/>
                <c:pt idx="0" formatCode="0">
                  <c:v>441.25325450787273</c:v>
                </c:pt>
                <c:pt idx="3" formatCode="0">
                  <c:v>882.50650901574545</c:v>
                </c:pt>
                <c:pt idx="6" formatCode="0">
                  <c:v>1323.7597635236182</c:v>
                </c:pt>
                <c:pt idx="9" formatCode="0">
                  <c:v>1765.0130180314909</c:v>
                </c:pt>
              </c:numCache>
            </c:numRef>
          </c:xVal>
          <c:yVal>
            <c:numRef>
              <c:f>'[Packed Bed Heat Exchanger-1.xlsx]Packed Bed  '!$AJ$28:$AJ$39</c:f>
              <c:numCache>
                <c:formatCode>General</c:formatCode>
                <c:ptCount val="12"/>
                <c:pt idx="0" formatCode="0.0000">
                  <c:v>13.691120273788137</c:v>
                </c:pt>
                <c:pt idx="3" formatCode="0.0000">
                  <c:v>30.925982768227819</c:v>
                </c:pt>
                <c:pt idx="6" formatCode="0.0000">
                  <c:v>51.61820572604681</c:v>
                </c:pt>
                <c:pt idx="9" formatCode="0.0000">
                  <c:v>67.265805275834396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2854400"/>
        <c:axId val="142867840"/>
      </c:scatterChart>
      <c:valAx>
        <c:axId val="142854400"/>
        <c:scaling>
          <c:orientation val="minMax"/>
          <c:max val="2000"/>
          <c:min val="400"/>
        </c:scaling>
        <c:delete val="0"/>
        <c:axPos val="b"/>
        <c:title>
          <c:tx>
            <c:rich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en-US" sz="2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Air Re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in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42867840"/>
        <c:crosses val="autoZero"/>
        <c:crossBetween val="midCat"/>
        <c:majorUnit val="400"/>
        <c:minorUnit val="100"/>
      </c:valAx>
      <c:valAx>
        <c:axId val="142867840"/>
        <c:scaling>
          <c:orientation val="minMax"/>
          <c:max val="80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0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 </a:t>
                </a:r>
                <a:r>
                  <a:rPr lang="en-US" sz="2000" dirty="0" smtClean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W*m</a:t>
                </a:r>
                <a:r>
                  <a:rPr lang="en-US" sz="2000" baseline="30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2*K</a:t>
                </a:r>
                <a:r>
                  <a:rPr lang="en-US" sz="2000" baseline="30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sz="2000" dirty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</c:title>
        <c:numFmt formatCode="0.0" sourceLinked="0"/>
        <c:majorTickMark val="out"/>
        <c:minorTickMark val="in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42854400"/>
        <c:crosses val="autoZero"/>
        <c:crossBetween val="midCat"/>
        <c:majorUnit val="10"/>
        <c:minorUnit val="5"/>
      </c:valAx>
      <c:spPr>
        <a:ln>
          <a:noFill/>
        </a:ln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7383934820647415"/>
          <c:y val="0.45664555360332026"/>
          <c:w val="0.21234233248486176"/>
          <c:h val="0.19231036203119239"/>
        </c:manualLayout>
      </c:layout>
      <c:overlay val="0"/>
      <c:txPr>
        <a:bodyPr/>
        <a:lstStyle/>
        <a:p>
          <a:pPr>
            <a:defRPr sz="2000" baseline="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742465004374453"/>
          <c:y val="2.6796056484674952E-2"/>
          <c:w val="0.74229757217847769"/>
          <c:h val="0.83597373158933641"/>
        </c:manualLayout>
      </c:layout>
      <c:scatterChart>
        <c:scatterStyle val="lineMarker"/>
        <c:varyColors val="0"/>
        <c:ser>
          <c:idx val="0"/>
          <c:order val="0"/>
          <c:tx>
            <c:v>Water Re=258</c:v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2"/>
              </a:solidFill>
              <a:ln>
                <a:noFill/>
              </a:ln>
            </c:spPr>
          </c:marker>
          <c:trendline>
            <c:spPr>
              <a:ln w="38100">
                <a:solidFill>
                  <a:schemeClr val="accent2"/>
                </a:solidFill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'[Packed Bed Heat Exchanger-1.xlsx]Packed Bed  '!$AK$49:$AK$60</c:f>
                <c:numCache>
                  <c:formatCode>General</c:formatCode>
                  <c:ptCount val="12"/>
                  <c:pt idx="0">
                    <c:v>7.480974246381332E-2</c:v>
                  </c:pt>
                  <c:pt idx="3">
                    <c:v>1.1555880582255438</c:v>
                  </c:pt>
                  <c:pt idx="6">
                    <c:v>0.17010790924013749</c:v>
                  </c:pt>
                  <c:pt idx="9">
                    <c:v>1.3426873098221779</c:v>
                  </c:pt>
                </c:numCache>
              </c:numRef>
            </c:plus>
            <c:minus>
              <c:numRef>
                <c:f>'[Packed Bed Heat Exchanger-1.xlsx]Packed Bed  '!$AK$49:$AK$60</c:f>
                <c:numCache>
                  <c:formatCode>General</c:formatCode>
                  <c:ptCount val="12"/>
                  <c:pt idx="0">
                    <c:v>7.480974246381332E-2</c:v>
                  </c:pt>
                  <c:pt idx="3">
                    <c:v>1.1555880582255438</c:v>
                  </c:pt>
                  <c:pt idx="6">
                    <c:v>0.17010790924013749</c:v>
                  </c:pt>
                  <c:pt idx="9">
                    <c:v>1.3426873098221779</c:v>
                  </c:pt>
                </c:numCache>
              </c:numRef>
            </c:minus>
            <c:spPr>
              <a:ln w="25400">
                <a:solidFill>
                  <a:schemeClr val="accent2"/>
                </a:solidFill>
              </a:ln>
            </c:spPr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'[Packed Bed Heat Exchanger-1.xlsx]Packed Bed  '!$AO$49:$AO$60</c:f>
              <c:numCache>
                <c:formatCode>General</c:formatCode>
                <c:ptCount val="12"/>
                <c:pt idx="0" formatCode="0">
                  <c:v>441.25325450787273</c:v>
                </c:pt>
                <c:pt idx="3" formatCode="0">
                  <c:v>882.50650901574545</c:v>
                </c:pt>
                <c:pt idx="6" formatCode="0">
                  <c:v>1323.7597635236182</c:v>
                </c:pt>
                <c:pt idx="9" formatCode="0">
                  <c:v>1765.0130180314909</c:v>
                </c:pt>
              </c:numCache>
            </c:numRef>
          </c:xVal>
          <c:yVal>
            <c:numRef>
              <c:f>'[Packed Bed Heat Exchanger-1.xlsx]Packed Bed  '!$AJ$49:$AJ$60</c:f>
              <c:numCache>
                <c:formatCode>General</c:formatCode>
                <c:ptCount val="12"/>
                <c:pt idx="0" formatCode="0.0000">
                  <c:v>5.6358346825234049</c:v>
                </c:pt>
                <c:pt idx="3" formatCode="0.0000">
                  <c:v>12.644906556161102</c:v>
                </c:pt>
                <c:pt idx="6" formatCode="0.0000">
                  <c:v>18.371298248514883</c:v>
                </c:pt>
                <c:pt idx="9" formatCode="0.0000">
                  <c:v>29.843578483041412</c:v>
                </c:pt>
              </c:numCache>
            </c:numRef>
          </c:yVal>
          <c:smooth val="0"/>
        </c:ser>
        <c:ser>
          <c:idx val="1"/>
          <c:order val="1"/>
          <c:tx>
            <c:v>Water Re=1858</c:v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3"/>
              </a:solidFill>
              <a:ln>
                <a:noFill/>
              </a:ln>
            </c:spPr>
          </c:marker>
          <c:trendline>
            <c:spPr>
              <a:ln w="38100">
                <a:solidFill>
                  <a:schemeClr val="accent3"/>
                </a:solidFill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'[Packed Bed Heat Exchanger-1.xlsx]Packed Bed  '!$AK$61:$AK$72</c:f>
                <c:numCache>
                  <c:formatCode>General</c:formatCode>
                  <c:ptCount val="12"/>
                  <c:pt idx="0">
                    <c:v>1.2983599498950262</c:v>
                  </c:pt>
                  <c:pt idx="3">
                    <c:v>4.0061851630460037</c:v>
                  </c:pt>
                  <c:pt idx="6">
                    <c:v>2.5964873230955585</c:v>
                  </c:pt>
                  <c:pt idx="9">
                    <c:v>5.0860119436653255</c:v>
                  </c:pt>
                </c:numCache>
              </c:numRef>
            </c:plus>
            <c:minus>
              <c:numRef>
                <c:f>'[Packed Bed Heat Exchanger-1.xlsx]Packed Bed  '!$AK$61:$AK$72</c:f>
                <c:numCache>
                  <c:formatCode>General</c:formatCode>
                  <c:ptCount val="12"/>
                  <c:pt idx="0">
                    <c:v>1.2983599498950262</c:v>
                  </c:pt>
                  <c:pt idx="3">
                    <c:v>4.0061851630460037</c:v>
                  </c:pt>
                  <c:pt idx="6">
                    <c:v>2.5964873230955585</c:v>
                  </c:pt>
                  <c:pt idx="9">
                    <c:v>5.0860119436653255</c:v>
                  </c:pt>
                </c:numCache>
              </c:numRef>
            </c:minus>
            <c:spPr>
              <a:ln w="25400">
                <a:solidFill>
                  <a:schemeClr val="accent3"/>
                </a:solidFill>
              </a:ln>
            </c:spPr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'[Packed Bed Heat Exchanger-1.xlsx]Packed Bed  '!$AO$61:$AO$72</c:f>
              <c:numCache>
                <c:formatCode>General</c:formatCode>
                <c:ptCount val="12"/>
                <c:pt idx="0" formatCode="0">
                  <c:v>441.25325450787273</c:v>
                </c:pt>
                <c:pt idx="3" formatCode="0">
                  <c:v>882.50650901574545</c:v>
                </c:pt>
                <c:pt idx="6" formatCode="0">
                  <c:v>1323.7597635236182</c:v>
                </c:pt>
                <c:pt idx="9" formatCode="0">
                  <c:v>1765.0130180314909</c:v>
                </c:pt>
              </c:numCache>
            </c:numRef>
          </c:xVal>
          <c:yVal>
            <c:numRef>
              <c:f>'[Packed Bed Heat Exchanger-1.xlsx]Packed Bed  '!$AJ$61:$AJ$72</c:f>
              <c:numCache>
                <c:formatCode>General</c:formatCode>
                <c:ptCount val="12"/>
                <c:pt idx="0" formatCode="0.0000">
                  <c:v>15.588297557636301</c:v>
                </c:pt>
                <c:pt idx="3" formatCode="0.0000">
                  <c:v>37.039590611548654</c:v>
                </c:pt>
                <c:pt idx="6" formatCode="0.0000">
                  <c:v>56.508739113172382</c:v>
                </c:pt>
                <c:pt idx="9" formatCode="0.0000">
                  <c:v>70.272437643979629</c:v>
                </c:pt>
              </c:numCache>
            </c:numRef>
          </c:yVal>
          <c:smooth val="0"/>
        </c:ser>
        <c:ser>
          <c:idx val="2"/>
          <c:order val="2"/>
          <c:tx>
            <c:v>Water Re=770</c:v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1"/>
              </a:solidFill>
              <a:ln>
                <a:noFill/>
              </a:ln>
            </c:spPr>
          </c:marker>
          <c:trendline>
            <c:spPr>
              <a:ln w="38100">
                <a:solidFill>
                  <a:schemeClr val="accent1"/>
                </a:solidFill>
              </a:ln>
            </c:spPr>
            <c:trendlineType val="linear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'[Packed Bed Heat Exchanger-1.xlsx]Packed Bed  '!$AK$73:$AK$84</c:f>
                <c:numCache>
                  <c:formatCode>General</c:formatCode>
                  <c:ptCount val="12"/>
                  <c:pt idx="0">
                    <c:v>0.41090800230857777</c:v>
                  </c:pt>
                  <c:pt idx="3">
                    <c:v>1.5633654648256852</c:v>
                  </c:pt>
                  <c:pt idx="6">
                    <c:v>1.3757796940783236</c:v>
                  </c:pt>
                  <c:pt idx="9">
                    <c:v>3.9800000536726663</c:v>
                  </c:pt>
                </c:numCache>
              </c:numRef>
            </c:plus>
            <c:minus>
              <c:numRef>
                <c:f>'[Packed Bed Heat Exchanger-1.xlsx]Packed Bed  '!$AK$73:$AK$84</c:f>
                <c:numCache>
                  <c:formatCode>General</c:formatCode>
                  <c:ptCount val="12"/>
                  <c:pt idx="0">
                    <c:v>0.41090800230857777</c:v>
                  </c:pt>
                  <c:pt idx="3">
                    <c:v>1.5633654648256852</c:v>
                  </c:pt>
                  <c:pt idx="6">
                    <c:v>1.3757796940783236</c:v>
                  </c:pt>
                  <c:pt idx="9">
                    <c:v>3.9800000536726663</c:v>
                  </c:pt>
                </c:numCache>
              </c:numRef>
            </c:minus>
            <c:spPr>
              <a:ln>
                <a:solidFill>
                  <a:schemeClr val="accent1"/>
                </a:solidFill>
              </a:ln>
            </c:spPr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'[Packed Bed Heat Exchanger-1.xlsx]Packed Bed  '!$AO$73:$AO$84</c:f>
              <c:numCache>
                <c:formatCode>General</c:formatCode>
                <c:ptCount val="12"/>
                <c:pt idx="0" formatCode="0">
                  <c:v>441.25325450787273</c:v>
                </c:pt>
                <c:pt idx="3" formatCode="0">
                  <c:v>882.50650901574545</c:v>
                </c:pt>
                <c:pt idx="6" formatCode="0">
                  <c:v>1323.7597635236182</c:v>
                </c:pt>
                <c:pt idx="9" formatCode="0">
                  <c:v>1765.0130180314909</c:v>
                </c:pt>
              </c:numCache>
            </c:numRef>
          </c:xVal>
          <c:yVal>
            <c:numRef>
              <c:f>'[Packed Bed Heat Exchanger-1.xlsx]Packed Bed  '!$AJ$73:$AJ$84</c:f>
              <c:numCache>
                <c:formatCode>General</c:formatCode>
                <c:ptCount val="12"/>
                <c:pt idx="0" formatCode="0.0000">
                  <c:v>12.430333612360579</c:v>
                </c:pt>
                <c:pt idx="3" formatCode="0.0000">
                  <c:v>26.604631122185936</c:v>
                </c:pt>
                <c:pt idx="6" formatCode="0.0000">
                  <c:v>43.217857402845596</c:v>
                </c:pt>
                <c:pt idx="9" formatCode="0.0000">
                  <c:v>54.260344412745539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3122816"/>
        <c:axId val="143851520"/>
      </c:scatterChart>
      <c:valAx>
        <c:axId val="143122816"/>
        <c:scaling>
          <c:orientation val="minMax"/>
          <c:max val="2000"/>
          <c:min val="400"/>
        </c:scaling>
        <c:delete val="0"/>
        <c:axPos val="b"/>
        <c:title>
          <c:tx>
            <c:rich>
              <a:bodyPr/>
              <a:lstStyle/>
              <a:p>
                <a:pPr>
                  <a:defRPr sz="2000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pPr>
                <a:r>
                  <a:rPr lang="en-US" sz="2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Air Re </a:t>
                </a:r>
              </a:p>
            </c:rich>
          </c:tx>
          <c:layout/>
          <c:overlay val="0"/>
        </c:title>
        <c:numFmt formatCode="0" sourceLinked="1"/>
        <c:majorTickMark val="out"/>
        <c:minorTickMark val="in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43851520"/>
        <c:crosses val="autoZero"/>
        <c:crossBetween val="midCat"/>
        <c:majorUnit val="400"/>
        <c:minorUnit val="100"/>
      </c:valAx>
      <c:valAx>
        <c:axId val="143851520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i="0" baseline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 (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W/(m</a:t>
                </a:r>
                <a:r>
                  <a:rPr lang="en-US" sz="2000" baseline="30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∙K</a:t>
                </a:r>
                <a:r>
                  <a:rPr lang="en-US" sz="1800">
                    <a:effectLst/>
                  </a:rPr>
                  <a:t>)</a:t>
                </a: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 sz="1100">
                  <a:effectLst/>
                </a:endParaRP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 sz="1100"/>
              </a:p>
            </c:rich>
          </c:tx>
          <c:layout/>
          <c:overlay val="0"/>
        </c:title>
        <c:numFmt formatCode="0.0" sourceLinked="0"/>
        <c:majorTickMark val="out"/>
        <c:minorTickMark val="in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43122816"/>
        <c:crosses val="autoZero"/>
        <c:crossBetween val="midCat"/>
        <c:minorUnit val="5"/>
      </c:valAx>
      <c:spPr>
        <a:ln>
          <a:noFill/>
        </a:ln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8574212598425197"/>
          <c:y val="0.34415703202388953"/>
          <c:w val="0.21202759914015751"/>
          <c:h val="0.19020508632390737"/>
        </c:manualLayout>
      </c:layout>
      <c:overlay val="0"/>
      <c:txPr>
        <a:bodyPr/>
        <a:lstStyle/>
        <a:p>
          <a:pPr>
            <a:defRPr sz="20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1">
                  <a:lumMod val="50000"/>
                </a:schemeClr>
              </a:solidFill>
            </c:spPr>
          </c:marker>
          <c:trendline>
            <c:spPr>
              <a:ln w="38100">
                <a:solidFill>
                  <a:schemeClr val="tx2"/>
                </a:solidFill>
              </a:ln>
            </c:spPr>
            <c:trendlineType val="linear"/>
            <c:dispRSqr val="1"/>
            <c:dispEq val="1"/>
            <c:trendlineLbl>
              <c:layout>
                <c:manualLayout>
                  <c:x val="0.12902060044034602"/>
                  <c:y val="0.391009438555106"/>
                </c:manualLayout>
              </c:layout>
              <c:tx>
                <c:rich>
                  <a:bodyPr/>
                  <a:lstStyle/>
                  <a:p>
                    <a:pPr>
                      <a:defRPr sz="2000">
                        <a:latin typeface="Times New Roman" panose="02020603050405020304" pitchFamily="18" charset="0"/>
                        <a:cs typeface="Times New Roman" panose="02020603050405020304" pitchFamily="18" charset="0"/>
                      </a:defRPr>
                    </a:pPr>
                    <a:r>
                      <a:rPr lang="en-US" sz="2000" baseline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y = 1.0358x - 1.4171
R² = 0.98</a:t>
                    </a:r>
                    <a:endParaRPr lang="en-US" sz="200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numFmt formatCode="General" sourceLinked="0"/>
            </c:trendlineLbl>
          </c:trendline>
          <c:xVal>
            <c:numRef>
              <c:f>'[Packed Bed Heat Exchanger-1-1.xlsx]Packed Bed  '!$AY$5:$AY$15</c:f>
              <c:numCache>
                <c:formatCode>General</c:formatCode>
                <c:ptCount val="11"/>
                <c:pt idx="0" formatCode="0.0000">
                  <c:v>13.363565613616579</c:v>
                </c:pt>
                <c:pt idx="3" formatCode="0.0000">
                  <c:v>30.234221089840592</c:v>
                </c:pt>
                <c:pt idx="6" formatCode="0.0000">
                  <c:v>49.526292110669864</c:v>
                </c:pt>
                <c:pt idx="9" formatCode="0.0000">
                  <c:v>61.081844415182104</c:v>
                </c:pt>
              </c:numCache>
            </c:numRef>
          </c:xVal>
          <c:yVal>
            <c:numRef>
              <c:f>'[Packed Bed Heat Exchanger-1-1.xlsx]Packed Bed  '!$AX$5:$AX$15</c:f>
              <c:numCache>
                <c:formatCode>General</c:formatCode>
                <c:ptCount val="11"/>
                <c:pt idx="0">
                  <c:v>14.178119765889717</c:v>
                </c:pt>
                <c:pt idx="3">
                  <c:v>30.416239531779436</c:v>
                </c:pt>
                <c:pt idx="6">
                  <c:v>46.654359297669146</c:v>
                </c:pt>
                <c:pt idx="9">
                  <c:v>62.892479063558866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5313792"/>
        <c:axId val="145442304"/>
      </c:scatterChart>
      <c:valAx>
        <c:axId val="14531379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000" b="1" i="0" baseline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Experimental U (W*m</a:t>
                </a:r>
                <a:r>
                  <a:rPr lang="en-US" sz="2000" b="1" i="0" baseline="30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</a:t>
                </a:r>
                <a:r>
                  <a:rPr lang="en-US" sz="2000" b="1" i="0" baseline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sz="2000" b="1" i="0" baseline="30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sz="2000" b="1" i="0" baseline="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2000">
                  <a:effectLst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</c:title>
        <c:numFmt formatCode="0.0" sourceLinked="0"/>
        <c:majorTickMark val="out"/>
        <c:minorTickMark val="in"/>
        <c:tickLblPos val="nextTo"/>
        <c:txPr>
          <a:bodyPr/>
          <a:lstStyle/>
          <a:p>
            <a:pPr>
              <a:defRPr sz="2000"/>
            </a:pPr>
            <a:endParaRPr lang="en-US"/>
          </a:p>
        </c:txPr>
        <c:crossAx val="145442304"/>
        <c:crosses val="autoZero"/>
        <c:crossBetween val="midCat"/>
        <c:minorUnit val="5"/>
      </c:valAx>
      <c:valAx>
        <c:axId val="14544230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800" b="1" i="0" baseline="0">
                    <a:effectLst/>
                  </a:rPr>
                  <a:t>Predicted U (W*m</a:t>
                </a:r>
                <a:r>
                  <a:rPr lang="en-US" sz="1800" b="1" i="0" baseline="30000">
                    <a:effectLst/>
                  </a:rPr>
                  <a:t>-2</a:t>
                </a:r>
                <a:r>
                  <a:rPr lang="en-US" sz="1800" b="1" i="0" baseline="0">
                    <a:effectLst/>
                  </a:rPr>
                  <a:t>K</a:t>
                </a:r>
                <a:r>
                  <a:rPr lang="en-US" sz="1800" b="1" i="0" baseline="30000">
                    <a:effectLst/>
                  </a:rPr>
                  <a:t>-1</a:t>
                </a:r>
                <a:r>
                  <a:rPr lang="en-US" sz="1800" b="1" i="0" baseline="0">
                    <a:effectLst/>
                  </a:rPr>
                  <a:t>)</a:t>
                </a:r>
                <a:endParaRPr lang="en-US">
                  <a:effectLst/>
                </a:endParaRP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rich>
          </c:tx>
          <c:layout/>
          <c:overlay val="0"/>
        </c:title>
        <c:numFmt formatCode="#,##0.0" sourceLinked="0"/>
        <c:majorTickMark val="out"/>
        <c:minorTickMark val="in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45313792"/>
        <c:crosses val="autoZero"/>
        <c:crossBetween val="midCat"/>
        <c:minorUnit val="5"/>
      </c:valAx>
      <c:spPr>
        <a:ln>
          <a:noFill/>
        </a:ln>
      </c:spPr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v>countercurrent</c:v>
          </c:tx>
          <c:spPr>
            <a:ln w="28575">
              <a:noFill/>
            </a:ln>
          </c:spPr>
          <c:marker>
            <c:symbol val="circle"/>
            <c:size val="10"/>
            <c:spPr>
              <a:solidFill>
                <a:schemeClr val="accent1">
                  <a:lumMod val="50000"/>
                </a:schemeClr>
              </a:solidFill>
            </c:spPr>
          </c:marker>
          <c:trendline>
            <c:spPr>
              <a:ln w="38100">
                <a:solidFill>
                  <a:schemeClr val="tx2"/>
                </a:solidFill>
              </a:ln>
            </c:spPr>
            <c:trendlineType val="linear"/>
            <c:dispRSqr val="1"/>
            <c:dispEq val="1"/>
            <c:trendlineLbl>
              <c:layout>
                <c:manualLayout>
                  <c:x val="-0.16416126931501984"/>
                  <c:y val="-1.4170218739248687E-2"/>
                </c:manualLayout>
              </c:layout>
              <c:numFmt formatCode="General" sourceLinked="0"/>
              <c:txPr>
                <a:bodyPr/>
                <a:lstStyle/>
                <a:p>
                  <a:pPr>
                    <a:defRPr sz="2000">
                      <a:latin typeface="Times New Roman" panose="02020603050405020304" pitchFamily="18" charset="0"/>
                      <a:cs typeface="Times New Roman" panose="02020603050405020304" pitchFamily="18" charset="0"/>
                    </a:defRPr>
                  </a:pPr>
                  <a:endParaRPr lang="en-US"/>
                </a:p>
              </c:txPr>
            </c:trendlineLbl>
          </c:trendline>
          <c:xVal>
            <c:numRef>
              <c:f>'[Packed Bed Heat Exchanger-1-1.xlsx]Packed Bed  '!$AY$50:$AY$83</c:f>
              <c:numCache>
                <c:formatCode>General</c:formatCode>
                <c:ptCount val="34"/>
                <c:pt idx="0" formatCode="0.0000">
                  <c:v>5.6358346825234049</c:v>
                </c:pt>
                <c:pt idx="3" formatCode="0.0000">
                  <c:v>12.644906556161102</c:v>
                </c:pt>
                <c:pt idx="6" formatCode="0.0000">
                  <c:v>18.371298248514883</c:v>
                </c:pt>
                <c:pt idx="9" formatCode="0.0000">
                  <c:v>29.843578483041412</c:v>
                </c:pt>
                <c:pt idx="12" formatCode="0.0000">
                  <c:v>15.588297557636301</c:v>
                </c:pt>
                <c:pt idx="15" formatCode="0.0000">
                  <c:v>37.039590611548654</c:v>
                </c:pt>
                <c:pt idx="18" formatCode="0.0000">
                  <c:v>56.508739113172382</c:v>
                </c:pt>
                <c:pt idx="21" formatCode="0.0000">
                  <c:v>70.272437643979629</c:v>
                </c:pt>
                <c:pt idx="24" formatCode="0.0000">
                  <c:v>12.430333612360579</c:v>
                </c:pt>
                <c:pt idx="27" formatCode="0.0000">
                  <c:v>26.604631122185936</c:v>
                </c:pt>
                <c:pt idx="30" formatCode="0.0000">
                  <c:v>43.217857402845596</c:v>
                </c:pt>
                <c:pt idx="33" formatCode="0.0000">
                  <c:v>54.260344412745539</c:v>
                </c:pt>
              </c:numCache>
            </c:numRef>
          </c:xVal>
          <c:yVal>
            <c:numRef>
              <c:f>'[Packed Bed Heat Exchanger-1-1.xlsx]Packed Bed  '!$AX$50:$AX$83</c:f>
              <c:numCache>
                <c:formatCode>General</c:formatCode>
                <c:ptCount val="34"/>
                <c:pt idx="0">
                  <c:v>9.3219588641293427E-2</c:v>
                </c:pt>
                <c:pt idx="3">
                  <c:v>13.55144385113141</c:v>
                </c:pt>
                <c:pt idx="6">
                  <c:v>27.009668113621526</c:v>
                </c:pt>
                <c:pt idx="9">
                  <c:v>40.467892376111649</c:v>
                </c:pt>
                <c:pt idx="12">
                  <c:v>26.347373424685738</c:v>
                </c:pt>
                <c:pt idx="15">
                  <c:v>39.805597687175847</c:v>
                </c:pt>
                <c:pt idx="18">
                  <c:v>53.263821949665967</c:v>
                </c:pt>
                <c:pt idx="21">
                  <c:v>66.722046212156087</c:v>
                </c:pt>
                <c:pt idx="24">
                  <c:v>8.4938912293543254</c:v>
                </c:pt>
                <c:pt idx="27">
                  <c:v>21.952115491844442</c:v>
                </c:pt>
                <c:pt idx="30">
                  <c:v>35.410339754334558</c:v>
                </c:pt>
                <c:pt idx="33">
                  <c:v>48.868564016824678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6215296"/>
        <c:axId val="156932352"/>
      </c:scatterChart>
      <c:valAx>
        <c:axId val="1462152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Experimental</a:t>
                </a:r>
                <a:r>
                  <a:rPr lang="en-US" sz="2000" baseline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U 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(W*m</a:t>
                </a:r>
                <a:r>
                  <a:rPr lang="en-US" sz="2000" baseline="30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sz="2000" baseline="30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</c:title>
        <c:numFmt formatCode="0.0" sourceLinked="0"/>
        <c:majorTickMark val="out"/>
        <c:minorTickMark val="in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56932352"/>
        <c:crosses val="autoZero"/>
        <c:crossBetween val="midCat"/>
        <c:minorUnit val="5"/>
      </c:valAx>
      <c:valAx>
        <c:axId val="15693235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r>
                  <a:rPr lang="en-US" sz="200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Predicted</a:t>
                </a:r>
                <a:r>
                  <a:rPr lang="en-US" sz="2000" baseline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U 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(W*m</a:t>
                </a:r>
                <a:r>
                  <a:rPr lang="en-US" sz="2000" baseline="30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-2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en-US" sz="2000" baseline="30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-1</a:t>
                </a:r>
                <a:r>
                  <a:rPr lang="en-US" sz="2000">
                    <a:effectLst/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0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en-US" sz="200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</c:title>
        <c:numFmt formatCode="#,##0.0" sourceLinked="0"/>
        <c:majorTickMark val="out"/>
        <c:minorTickMark val="in"/>
        <c:tickLblPos val="nextTo"/>
        <c:txPr>
          <a:bodyPr/>
          <a:lstStyle/>
          <a:p>
            <a:pPr>
              <a:defRPr sz="20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en-US"/>
          </a:p>
        </c:txPr>
        <c:crossAx val="146215296"/>
        <c:crosses val="autoZero"/>
        <c:crossBetween val="midCat"/>
        <c:minorUnit val="5"/>
      </c:valAx>
      <c:spPr>
        <a:ln>
          <a:noFill/>
        </a:ln>
      </c:spPr>
    </c:plotArea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DE77F8-FA69-4063-9B68-0F9537865F4B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B4AC10-DC89-4D6D-BC7D-94E6000687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5218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5/3/2016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13" Type="http://schemas.openxmlformats.org/officeDocument/2006/relationships/image" Target="../media/image60.png"/><Relationship Id="rId3" Type="http://schemas.openxmlformats.org/officeDocument/2006/relationships/image" Target="../media/image2.png"/><Relationship Id="rId7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chart" Target="../charts/chart4.xml"/><Relationship Id="rId5" Type="http://schemas.openxmlformats.org/officeDocument/2006/relationships/image" Target="../media/image4.png"/><Relationship Id="rId15" Type="http://schemas.openxmlformats.org/officeDocument/2006/relationships/image" Target="../media/image8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chart" Target="../charts/chart3.xml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675362" y="15716779"/>
            <a:ext cx="9723110" cy="32570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730" y="0"/>
            <a:ext cx="43891200" cy="32918400"/>
          </a:xfrm>
          <a:prstGeom prst="rect">
            <a:avLst/>
          </a:prstGeom>
          <a:gradFill flip="none" rotWithShape="1">
            <a:gsLst>
              <a:gs pos="2000">
                <a:schemeClr val="bg2">
                  <a:shade val="30000"/>
                  <a:satMod val="115000"/>
                </a:schemeClr>
              </a:gs>
              <a:gs pos="1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Heat Exchange through a Packed Bed</a:t>
            </a:r>
            <a:b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Alison </a:t>
            </a:r>
            <a:r>
              <a:rPr lang="en-US" sz="8400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Deyett</a:t>
            </a:r>
            <a:r>
              <a:rPr lang="en-US" sz="8400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, Kevin LaSalle, Alexander </a:t>
            </a:r>
            <a:r>
              <a:rPr lang="en-US" sz="8400" dirty="0" err="1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Redfearn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 smtClean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Chemical Engineering, </a:t>
            </a: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University of New Hampshire, Durham, NH 03824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47750" y="5840781"/>
            <a:ext cx="10608978" cy="6991779"/>
          </a:xfrm>
          <a:prstGeom prst="rect">
            <a:avLst/>
          </a:prstGeom>
          <a:noFill/>
          <a:ln>
            <a:noFill/>
          </a:ln>
        </p:spPr>
        <p:txBody>
          <a:bodyPr vert="horz" lIns="106674" tIns="53337" rIns="106674" bIns="53337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Packed beds are essential for several chemical processes such as stripping, distillation, catalytic reactors and absorption. </a:t>
            </a:r>
          </a:p>
          <a:p>
            <a:pPr marL="1143000" indent="-11430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Optimizing the heat transfer through a packed bed is essential for keeping the cost of operation of the equipment low. </a:t>
            </a:r>
          </a:p>
          <a:p>
            <a:pPr marL="1143000" indent="-11430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model of a packed bed heat exchanger can be used to optimize the parameters of a production packed bed heat exchanger</a:t>
            </a:r>
          </a:p>
          <a:p>
            <a:pPr marL="1143000" indent="-11430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Parameters to be optimized include the area of the heat exchanger  and the working fluids temperature and flow rates.</a:t>
            </a:r>
            <a:endParaRPr lang="en-US" sz="3500" dirty="0">
              <a:latin typeface="Cambria" panose="02040503050406030204" pitchFamily="18" charset="0"/>
            </a:endParaRPr>
          </a:p>
          <a:p>
            <a:endParaRPr lang="en-US" sz="3500" dirty="0">
              <a:latin typeface="Cambria" panose="02040503050406030204" pitchFamily="18" charset="0"/>
            </a:endParaRPr>
          </a:p>
          <a:p>
            <a:endParaRPr lang="en-US" sz="35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79545" y="16002621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Methodology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314092" y="4937912"/>
            <a:ext cx="19661194" cy="90286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 smtClean="0">
                <a:solidFill>
                  <a:schemeClr val="bg1"/>
                </a:solidFill>
                <a:latin typeface="Cambria" panose="02040503050406030204" pitchFamily="18" charset="0"/>
              </a:rPr>
              <a:t>U vs Re</a:t>
            </a:r>
            <a:endParaRPr lang="en-US" sz="51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7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2300593" y="6000072"/>
            <a:ext cx="19641782" cy="7182962"/>
          </a:xfrm>
          <a:prstGeom prst="rect">
            <a:avLst/>
          </a:prstGeom>
          <a:ln>
            <a:noFill/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32492932" y="4927623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 smtClean="0">
                <a:solidFill>
                  <a:schemeClr val="bg1"/>
                </a:solidFill>
                <a:latin typeface="Cambria" panose="02040503050406030204" pitchFamily="18" charset="0"/>
              </a:rPr>
              <a:t>Design Problem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777604" y="26876996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 smtClean="0">
                <a:solidFill>
                  <a:schemeClr val="bg1"/>
                </a:solidFill>
                <a:latin typeface="Cambria" panose="02040503050406030204" pitchFamily="18" charset="0"/>
              </a:rPr>
              <a:t>Future Work</a:t>
            </a:r>
            <a:endParaRPr lang="en-US" sz="47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11927159" y="16047450"/>
            <a:ext cx="19641782" cy="86832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 smtClean="0">
                <a:solidFill>
                  <a:schemeClr val="bg1"/>
                </a:solidFill>
                <a:latin typeface="Cambria" panose="02040503050406030204" pitchFamily="18" charset="0"/>
              </a:rPr>
              <a:t>Generating a Model</a:t>
            </a:r>
            <a:endParaRPr lang="en-US" sz="51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2314092" y="23688042"/>
            <a:ext cx="19641782" cy="8445150"/>
          </a:xfrm>
          <a:prstGeom prst="rect">
            <a:avLst/>
          </a:prstGeom>
          <a:ln>
            <a:noFill/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21945110" y="6074996"/>
            <a:ext cx="1220" cy="964178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22537765" y="11590227"/>
            <a:ext cx="8575586" cy="426269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Reynolds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</a:t>
            </a: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 air and water increase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overall heat transfer rate also increases.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the air Reynolds number increases the effect of the water Reynolds number also increases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Air Reynolds number is the dominant feature in the model</a:t>
            </a:r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2962132" y="11887337"/>
            <a:ext cx="8491021" cy="357020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the Reynolds number or the air increases the overall heat transfer rate also increases.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Changing the Reynolds number of the water does not show a clear affect on the heat transfer coefficient </a:t>
            </a: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12333504" y="15157647"/>
            <a:ext cx="19641782" cy="7044521"/>
          </a:xfrm>
          <a:prstGeom prst="rect">
            <a:avLst/>
          </a:prstGeom>
          <a:ln>
            <a:noFill/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cxnSp>
        <p:nvCxnSpPr>
          <p:cNvPr id="159" name="Straight Connector 158"/>
          <p:cNvCxnSpPr/>
          <p:nvPr/>
        </p:nvCxnSpPr>
        <p:spPr>
          <a:xfrm flipH="1">
            <a:off x="21945720" y="25362568"/>
            <a:ext cx="610" cy="4047179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61" name="Picture 1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639" y="1168998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572317" y="30986896"/>
            <a:ext cx="10914743" cy="1448647"/>
          </a:xfrm>
          <a:prstGeom prst="rect">
            <a:avLst/>
          </a:prstGeom>
          <a:noFill/>
          <a:ln>
            <a:noFill/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spcBef>
                <a:spcPts val="0"/>
              </a:spcBef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[1]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Geankoplis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CJ.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“Heat Exchangers”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Transport Processes and Separation Process Principles (4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edition). New York: Prentice Hall, 2003,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9,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pp.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291-300.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580085" y="30425462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14135477" y="6068933"/>
            <a:ext cx="5933453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000" dirty="0" smtClean="0">
                <a:latin typeface="Cambria" panose="02040503050406030204" pitchFamily="18" charset="0"/>
              </a:rPr>
              <a:t>Co-Current Heat Transfer</a:t>
            </a:r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3747741" y="5713362"/>
            <a:ext cx="7033645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000" dirty="0" smtClean="0">
                <a:latin typeface="Cambria" panose="02040503050406030204" pitchFamily="18" charset="0"/>
              </a:rPr>
              <a:t>Counter- Current Heat transfer</a:t>
            </a:r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679834" y="27627000"/>
            <a:ext cx="10914743" cy="2798462"/>
          </a:xfrm>
          <a:prstGeom prst="rect">
            <a:avLst/>
          </a:prstGeom>
          <a:noFill/>
          <a:ln>
            <a:noFill/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Extend the range of Reynolds numbers calculated </a:t>
            </a:r>
          </a:p>
          <a:p>
            <a:pPr marL="571500" indent="-571500" algn="l">
              <a:lnSpc>
                <a:spcPct val="17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Change the packing material of the beds and determine the effect of bed type on heat transfer</a:t>
            </a:r>
          </a:p>
          <a:p>
            <a:pPr algn="l">
              <a:spcBef>
                <a:spcPts val="0"/>
              </a:spcBef>
            </a:pPr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757019" y="17910573"/>
            <a:ext cx="9479592" cy="3052880"/>
            <a:chOff x="675362" y="24849529"/>
            <a:chExt cx="9479592" cy="3052880"/>
          </a:xfrm>
        </p:grpSpPr>
        <p:sp>
          <p:nvSpPr>
            <p:cNvPr id="91" name="Rectangle 90"/>
            <p:cNvSpPr/>
            <p:nvPr/>
          </p:nvSpPr>
          <p:spPr>
            <a:xfrm>
              <a:off x="675362" y="24849529"/>
              <a:ext cx="9236075" cy="30528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8879" y="24932190"/>
              <a:ext cx="9236075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6" name="Group 25"/>
          <p:cNvGrpSpPr/>
          <p:nvPr/>
        </p:nvGrpSpPr>
        <p:grpSpPr>
          <a:xfrm>
            <a:off x="757609" y="21687306"/>
            <a:ext cx="9316276" cy="3054350"/>
            <a:chOff x="1087171" y="15726443"/>
            <a:chExt cx="9316276" cy="3054350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7171" y="15726443"/>
              <a:ext cx="9236075" cy="30543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7372" y="15989467"/>
              <a:ext cx="9236075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94" name="TextBox 93"/>
          <p:cNvSpPr txBox="1"/>
          <p:nvPr/>
        </p:nvSpPr>
        <p:spPr>
          <a:xfrm>
            <a:off x="232428" y="17079687"/>
            <a:ext cx="5933453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000" dirty="0" smtClean="0">
                <a:latin typeface="Cambria" panose="02040503050406030204" pitchFamily="18" charset="0"/>
              </a:rPr>
              <a:t>Co-Current Heat Transfer</a:t>
            </a:r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304462" y="20964037"/>
            <a:ext cx="7033645" cy="723269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4000" dirty="0" smtClean="0">
                <a:latin typeface="Cambria" panose="02040503050406030204" pitchFamily="18" charset="0"/>
              </a:rPr>
              <a:t>Counter- Current Heat transfer</a:t>
            </a:r>
            <a:endParaRPr lang="en-US" sz="4000" dirty="0">
              <a:latin typeface="Cambria" panose="02040503050406030204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94717" y="24847803"/>
            <a:ext cx="9439492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Trial Parameters</a:t>
            </a: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 each water flow rate four air flow rates were tested at 20,40, 60, and 80 SCFH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Inlet and outlet temperatures were taken for each trial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trials run in triplicate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4976" y="1193227"/>
            <a:ext cx="2298700" cy="304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07" name="Chart 10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1791582"/>
              </p:ext>
            </p:extLst>
          </p:nvPr>
        </p:nvGraphicFramePr>
        <p:xfrm>
          <a:off x="12333504" y="6000070"/>
          <a:ext cx="9166679" cy="5724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09" name="Chart 10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24605638"/>
              </p:ext>
            </p:extLst>
          </p:nvPr>
        </p:nvGraphicFramePr>
        <p:xfrm>
          <a:off x="22154395" y="6135649"/>
          <a:ext cx="9180286" cy="5721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pSp>
        <p:nvGrpSpPr>
          <p:cNvPr id="36" name="Group 35"/>
          <p:cNvGrpSpPr/>
          <p:nvPr/>
        </p:nvGrpSpPr>
        <p:grpSpPr>
          <a:xfrm>
            <a:off x="13412502" y="25068162"/>
            <a:ext cx="7373014" cy="4196855"/>
            <a:chOff x="13862872" y="25607928"/>
            <a:chExt cx="7373014" cy="4196857"/>
          </a:xfrm>
        </p:grpSpPr>
        <p:sp>
          <p:nvSpPr>
            <p:cNvPr id="97" name="TextBox 96"/>
            <p:cNvSpPr txBox="1"/>
            <p:nvPr/>
          </p:nvSpPr>
          <p:spPr>
            <a:xfrm>
              <a:off x="13862872" y="25607928"/>
              <a:ext cx="5933453" cy="600158"/>
            </a:xfrm>
            <a:prstGeom prst="rect">
              <a:avLst/>
            </a:prstGeom>
            <a:noFill/>
          </p:spPr>
          <p:txBody>
            <a:bodyPr wrap="square" lIns="106674" tIns="53337" rIns="106674" bIns="53337" rtlCol="0">
              <a:spAutoFit/>
            </a:bodyPr>
            <a:lstStyle/>
            <a:p>
              <a:r>
                <a:rPr lang="en-US" sz="3200" dirty="0" smtClean="0">
                  <a:latin typeface="Cambria" panose="02040503050406030204" pitchFamily="18" charset="0"/>
                </a:rPr>
                <a:t>Co-Current Heat Transfer</a:t>
              </a:r>
              <a:endParaRPr lang="en-US" sz="3200" dirty="0">
                <a:latin typeface="Cambria" panose="02040503050406030204" pitchFamily="18" charset="0"/>
              </a:endParaRPr>
            </a:p>
          </p:txBody>
        </p:sp>
        <p:graphicFrame>
          <p:nvGraphicFramePr>
            <p:cNvPr id="111" name="Chart 11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3482801887"/>
                </p:ext>
              </p:extLst>
            </p:nvPr>
          </p:nvGraphicFramePr>
          <p:xfrm>
            <a:off x="14835086" y="26147185"/>
            <a:ext cx="6400800" cy="36576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</p:grpSp>
      <p:sp>
        <p:nvSpPr>
          <p:cNvPr id="113" name="Subtitle 2"/>
          <p:cNvSpPr txBox="1">
            <a:spLocks/>
          </p:cNvSpPr>
          <p:nvPr/>
        </p:nvSpPr>
        <p:spPr>
          <a:xfrm>
            <a:off x="32580085" y="21846001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 smtClean="0">
                <a:solidFill>
                  <a:schemeClr val="bg1"/>
                </a:solidFill>
                <a:latin typeface="Cambria" panose="02040503050406030204" pitchFamily="18" charset="0"/>
              </a:rPr>
              <a:t>Conclusion</a:t>
            </a:r>
            <a:endParaRPr lang="en-US" sz="47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149692"/>
              </p:ext>
            </p:extLst>
          </p:nvPr>
        </p:nvGraphicFramePr>
        <p:xfrm>
          <a:off x="2895390" y="25726634"/>
          <a:ext cx="5202851" cy="2407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623857"/>
                <a:gridCol w="2578994"/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Water Flow Rate (mL/s)</a:t>
                      </a:r>
                      <a:endParaRPr lang="en-US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Co-current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Counter Current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7.13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8.5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24.5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25.6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63.2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61.8</a:t>
                      </a:r>
                      <a:endParaRPr lang="en-US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2492932" y="22479626"/>
            <a:ext cx="1088335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packed bed heat exchanger of inner Diameter 5.76 m, Outer Diameter 6 m and Length of 40.9 m is necessary to perform the desired cooling process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air Reynolds number had a much larger effect on the overall heat transfer coefficient than the water Reynolds number had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3" name="Table 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04305379"/>
                  </p:ext>
                </p:extLst>
              </p:nvPr>
            </p:nvGraphicFramePr>
            <p:xfrm>
              <a:off x="12822556" y="17316968"/>
              <a:ext cx="17261193" cy="4032698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610502"/>
                    <a:gridCol w="3592476"/>
                    <a:gridCol w="3514966"/>
                    <a:gridCol w="3372566"/>
                    <a:gridCol w="3170683"/>
                  </a:tblGrid>
                  <a:tr h="1984854">
                    <a:tc gridSpan="5">
                      <a:txBody>
                        <a:bodyPr/>
                        <a:lstStyle/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200" dirty="0" smtClean="0">
                              <a:effectLst/>
                            </a:rPr>
                            <a:t/>
                          </a:r>
                          <a:br>
                            <a:rPr lang="en-US" sz="3200" dirty="0" smtClean="0">
                              <a:effectLst/>
                            </a:rPr>
                          </a:b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𝑈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𝑚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  <m:sSub>
                                  <m:sSubPr>
                                    <m:ctrlPr>
                                      <a:rPr lang="en-US" sz="48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8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b>
                                    <m:r>
                                      <a:rPr lang="en-US" sz="48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𝑎𝑖𝑟</m:t>
                                    </m:r>
                                  </m:sub>
                                </m:sSub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∗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𝑅</m:t>
                                </m:r>
                                <m:sSub>
                                  <m:sSubPr>
                                    <m:ctrlPr>
                                      <a:rPr lang="en-US" sz="4800" i="1">
                                        <a:effectLst/>
                                        <a:latin typeface="Cambria Math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48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𝑒</m:t>
                                    </m:r>
                                  </m:e>
                                  <m:sub>
                                    <m:r>
                                      <a:rPr lang="en-US" sz="48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𝑤𝑎𝑡𝑒𝑟</m:t>
                                    </m:r>
                                  </m:sub>
                                </m:sSub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   </m:t>
                                </m:r>
                                <m:r>
                                  <a:rPr lang="en-US" sz="4800" b="1" i="0" smtClean="0">
                                    <a:effectLst/>
                                    <a:latin typeface="Cambria Math"/>
                                  </a:rPr>
                                  <m:t>  </m:t>
                                </m:r>
                                <m:r>
                                  <a:rPr lang="en-US" sz="4800">
                                    <a:effectLst/>
                                    <a:latin typeface="Cambria Math" panose="02040503050406030204" pitchFamily="18" charset="0"/>
                                  </a:rPr>
                                  <m:t>         (1)</m:t>
                                </m:r>
                              </m:oMath>
                            </m:oMathPara>
                          </a14:m>
                          <a:endParaRPr lang="en-US" sz="4800" dirty="0">
                            <a:effectLst/>
                          </a:endParaRPr>
                        </a:p>
                        <a:p>
                          <a:pPr marL="0" marR="0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4800" dirty="0">
                              <a:effectLst/>
                            </a:rPr>
                            <a:t> </a:t>
                          </a:r>
                          <a:endParaRPr lang="en-US" sz="4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557821"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Flow type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m (W*m</a:t>
                          </a:r>
                          <a:r>
                            <a:rPr lang="en-US" sz="3000" baseline="30000" dirty="0">
                              <a:effectLst/>
                            </a:rPr>
                            <a:t>-2</a:t>
                          </a:r>
                          <a:r>
                            <a:rPr lang="en-US" sz="3000" dirty="0">
                              <a:effectLst/>
                            </a:rPr>
                            <a:t>)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n (W*m</a:t>
                          </a:r>
                          <a:r>
                            <a:rPr lang="en-US" sz="3000" baseline="30000" dirty="0">
                              <a:effectLst/>
                            </a:rPr>
                            <a:t>-2</a:t>
                          </a:r>
                          <a:r>
                            <a:rPr lang="en-US" sz="3000" dirty="0">
                              <a:effectLst/>
                            </a:rPr>
                            <a:t>)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C (W*m</a:t>
                          </a:r>
                          <a:r>
                            <a:rPr lang="en-US" sz="3000" baseline="30000" dirty="0">
                              <a:effectLst/>
                            </a:rPr>
                            <a:t>-2</a:t>
                          </a:r>
                          <a:r>
                            <a:rPr lang="en-US" sz="3000" dirty="0">
                              <a:effectLst/>
                            </a:rPr>
                            <a:t>)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R</a:t>
                          </a:r>
                          <a:r>
                            <a:rPr lang="en-US" sz="3000" baseline="30000" dirty="0">
                              <a:effectLst/>
                            </a:rPr>
                            <a:t>2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</a:tr>
                  <a:tr h="673728"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Counter current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0.0305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0.0164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-17.59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0.873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</a:tr>
                  <a:tr h="557821"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Co-current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0.0368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-2.06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0.938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23" name="Table 2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04305379"/>
                  </p:ext>
                </p:extLst>
              </p:nvPr>
            </p:nvGraphicFramePr>
            <p:xfrm>
              <a:off x="12822556" y="17316968"/>
              <a:ext cx="17261193" cy="3983295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3610502"/>
                    <a:gridCol w="3592476"/>
                    <a:gridCol w="3514966"/>
                    <a:gridCol w="3372566"/>
                    <a:gridCol w="3170683"/>
                  </a:tblGrid>
                  <a:tr h="2193925">
                    <a:tc gridSpan="5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1">
                          <a:blip r:embed="rId10"/>
                          <a:stretch>
                            <a:fillRect t="-278" b="-89444"/>
                          </a:stretch>
                        </a:blip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  <a:tc hMerge="1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/>
                    </a:tc>
                  </a:tr>
                  <a:tr h="557821"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Flow type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m (W*m</a:t>
                          </a:r>
                          <a:r>
                            <a:rPr lang="en-US" sz="3000" baseline="30000" dirty="0">
                              <a:effectLst/>
                            </a:rPr>
                            <a:t>-2</a:t>
                          </a:r>
                          <a:r>
                            <a:rPr lang="en-US" sz="3000" dirty="0">
                              <a:effectLst/>
                            </a:rPr>
                            <a:t>)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n (W*m</a:t>
                          </a:r>
                          <a:r>
                            <a:rPr lang="en-US" sz="3000" baseline="30000" dirty="0">
                              <a:effectLst/>
                            </a:rPr>
                            <a:t>-2</a:t>
                          </a:r>
                          <a:r>
                            <a:rPr lang="en-US" sz="3000" dirty="0">
                              <a:effectLst/>
                            </a:rPr>
                            <a:t>)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C (W*m</a:t>
                          </a:r>
                          <a:r>
                            <a:rPr lang="en-US" sz="3000" baseline="30000" dirty="0">
                              <a:effectLst/>
                            </a:rPr>
                            <a:t>-2</a:t>
                          </a:r>
                          <a:r>
                            <a:rPr lang="en-US" sz="3000" dirty="0">
                              <a:effectLst/>
                            </a:rPr>
                            <a:t>)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R</a:t>
                          </a:r>
                          <a:r>
                            <a:rPr lang="en-US" sz="3000" baseline="30000" dirty="0">
                              <a:effectLst/>
                            </a:rPr>
                            <a:t>2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</a:tr>
                  <a:tr h="673728"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Counter current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0.0305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0.0164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-17.59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0.873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</a:tr>
                  <a:tr h="557821"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Co-current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0.0368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-2.06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marL="0" marR="0" algn="ctr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</a:pPr>
                          <a:r>
                            <a:rPr lang="en-US" sz="3000" dirty="0">
                              <a:effectLst/>
                            </a:rPr>
                            <a:t>0.938</a:t>
                          </a:r>
                          <a:endParaRPr lang="en-US" sz="30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noFill/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27" name="TextBox 26"/>
          <p:cNvSpPr txBox="1"/>
          <p:nvPr/>
        </p:nvSpPr>
        <p:spPr>
          <a:xfrm>
            <a:off x="12962132" y="21334559"/>
            <a:ext cx="175604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linear regression was performed under the assumption that U would depend on both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Re’s</a:t>
            </a: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linear relationship of Reynolds numbers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were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as a model for calculating U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  Co-current flow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is only a function of the Re of air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  Countercurrent flow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is a function of both the Re of air and water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model is for Reynolds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numbers which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fall into the laminar flow region</a:t>
            </a:r>
          </a:p>
          <a:p>
            <a:pPr>
              <a:lnSpc>
                <a:spcPct val="150000"/>
              </a:lnSpc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4121878" y="29956891"/>
            <a:ext cx="15999212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Co-current data appears to fit the model more precisely than the Counter-Current Model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 the water Reynold’s number appears to be insignificant in Co-Current model, so there are less data points that have to be taken into account making it easier to fit.</a:t>
            </a:r>
          </a:p>
          <a:p>
            <a:pPr>
              <a:lnSpc>
                <a:spcPct val="150000"/>
              </a:lnSpc>
            </a:pPr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22134982" y="25082786"/>
            <a:ext cx="7571295" cy="4576599"/>
            <a:chOff x="21453154" y="24847802"/>
            <a:chExt cx="6613388" cy="4131172"/>
          </a:xfrm>
        </p:grpSpPr>
        <p:graphicFrame>
          <p:nvGraphicFramePr>
            <p:cNvPr id="112" name="Chart 111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786792870"/>
                </p:ext>
              </p:extLst>
            </p:nvPr>
          </p:nvGraphicFramePr>
          <p:xfrm>
            <a:off x="21665741" y="25321374"/>
            <a:ext cx="6400801" cy="36576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  <p:sp>
          <p:nvSpPr>
            <p:cNvPr id="98" name="TextBox 97"/>
            <p:cNvSpPr txBox="1"/>
            <p:nvPr/>
          </p:nvSpPr>
          <p:spPr>
            <a:xfrm>
              <a:off x="21453154" y="24847802"/>
              <a:ext cx="5933454" cy="600158"/>
            </a:xfrm>
            <a:prstGeom prst="rect">
              <a:avLst/>
            </a:prstGeom>
            <a:noFill/>
          </p:spPr>
          <p:txBody>
            <a:bodyPr wrap="square" lIns="106674" tIns="53337" rIns="106674" bIns="53337" rtlCol="0">
              <a:spAutoFit/>
            </a:bodyPr>
            <a:lstStyle/>
            <a:p>
              <a:r>
                <a:rPr lang="en-US" sz="3200" dirty="0" smtClean="0">
                  <a:latin typeface="Cambria" panose="02040503050406030204" pitchFamily="18" charset="0"/>
                </a:rPr>
                <a:t>Counter-Current Heat Transfer</a:t>
              </a:r>
              <a:endParaRPr lang="en-US" sz="3200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2763481" y="6409255"/>
            <a:ext cx="10342251" cy="3651617"/>
            <a:chOff x="32763481" y="11134273"/>
            <a:chExt cx="10342251" cy="3651617"/>
          </a:xfrm>
        </p:grpSpPr>
        <p:sp>
          <p:nvSpPr>
            <p:cNvPr id="4" name="TextBox 3"/>
            <p:cNvSpPr txBox="1"/>
            <p:nvPr/>
          </p:nvSpPr>
          <p:spPr>
            <a:xfrm>
              <a:off x="32984920" y="12216858"/>
              <a:ext cx="5657401" cy="553992"/>
            </a:xfrm>
            <a:prstGeom prst="rect">
              <a:avLst/>
            </a:prstGeom>
            <a:noFill/>
          </p:spPr>
          <p:txBody>
            <a:bodyPr wrap="square" lIns="106674" tIns="53337" rIns="106674" bIns="53337" rtlCol="0">
              <a:spAutoFit/>
            </a:bodyPr>
            <a:lstStyle/>
            <a:p>
              <a:endParaRPr lang="en-US" sz="2900" dirty="0">
                <a:latin typeface="Cambria" panose="02040503050406030204" pitchFamily="18" charset="0"/>
              </a:endParaRPr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32763481" y="11140949"/>
              <a:ext cx="10342251" cy="3644941"/>
              <a:chOff x="33152577" y="11798691"/>
              <a:chExt cx="10342251" cy="3644941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33152577" y="11798691"/>
                <a:ext cx="10342251" cy="364494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53" name="Group 52"/>
              <p:cNvGrpSpPr/>
              <p:nvPr/>
            </p:nvGrpSpPr>
            <p:grpSpPr>
              <a:xfrm>
                <a:off x="34245192" y="11824033"/>
                <a:ext cx="9065644" cy="3438846"/>
                <a:chOff x="914644" y="1403317"/>
                <a:chExt cx="9851969" cy="3438846"/>
              </a:xfrm>
            </p:grpSpPr>
            <p:grpSp>
              <p:nvGrpSpPr>
                <p:cNvPr id="54" name="Group 53"/>
                <p:cNvGrpSpPr/>
                <p:nvPr/>
              </p:nvGrpSpPr>
              <p:grpSpPr>
                <a:xfrm>
                  <a:off x="1382609" y="2098963"/>
                  <a:ext cx="9018911" cy="2743200"/>
                  <a:chOff x="1379913" y="2098964"/>
                  <a:chExt cx="9660699" cy="2410691"/>
                </a:xfrm>
              </p:grpSpPr>
              <p:sp>
                <p:nvSpPr>
                  <p:cNvPr id="69" name="Rectangle 68"/>
                  <p:cNvSpPr/>
                  <p:nvPr/>
                </p:nvSpPr>
                <p:spPr>
                  <a:xfrm>
                    <a:off x="2576945" y="2244437"/>
                    <a:ext cx="7107382" cy="2119746"/>
                  </a:xfrm>
                  <a:prstGeom prst="rect">
                    <a:avLst/>
                  </a:prstGeom>
                  <a:solidFill>
                    <a:sysClr val="window" lastClr="FFFFFF"/>
                  </a:solidFill>
                  <a:ln w="4445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0" name="Rectangle 69"/>
                  <p:cNvSpPr/>
                  <p:nvPr/>
                </p:nvSpPr>
                <p:spPr>
                  <a:xfrm>
                    <a:off x="2700659" y="2886247"/>
                    <a:ext cx="6900542" cy="846945"/>
                  </a:xfrm>
                  <a:prstGeom prst="rect">
                    <a:avLst/>
                  </a:prstGeom>
                  <a:pattFill prst="dotDmnd">
                    <a:fgClr>
                      <a:sysClr val="windowText" lastClr="000000"/>
                    </a:fgClr>
                    <a:bgClr>
                      <a:sysClr val="window" lastClr="FFFFFF"/>
                    </a:bgClr>
                  </a:pattFill>
                  <a:ln w="1270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1" name="Rectangle 70"/>
                  <p:cNvSpPr/>
                  <p:nvPr/>
                </p:nvSpPr>
                <p:spPr>
                  <a:xfrm>
                    <a:off x="9649956" y="2140527"/>
                    <a:ext cx="126468" cy="2223656"/>
                  </a:xfrm>
                  <a:prstGeom prst="rect">
                    <a:avLst/>
                  </a:prstGeom>
                  <a:solidFill>
                    <a:sysClr val="window" lastClr="FFFFFF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72" name="Rectangle 71"/>
                  <p:cNvSpPr/>
                  <p:nvPr/>
                </p:nvSpPr>
                <p:spPr>
                  <a:xfrm>
                    <a:off x="2484848" y="2098964"/>
                    <a:ext cx="218209" cy="2410691"/>
                  </a:xfrm>
                  <a:prstGeom prst="rect">
                    <a:avLst/>
                  </a:prstGeom>
                  <a:solidFill>
                    <a:sysClr val="window" lastClr="FFFFFF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cxnSp>
                <p:nvCxnSpPr>
                  <p:cNvPr id="73" name="Straight Arrow Connector 72"/>
                  <p:cNvCxnSpPr/>
                  <p:nvPr/>
                </p:nvCxnSpPr>
                <p:spPr>
                  <a:xfrm flipV="1">
                    <a:off x="3053471" y="2647461"/>
                    <a:ext cx="822960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5B9BD5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74" name="Straight Arrow Connector 73"/>
                  <p:cNvCxnSpPr/>
                  <p:nvPr/>
                </p:nvCxnSpPr>
                <p:spPr>
                  <a:xfrm flipH="1" flipV="1">
                    <a:off x="1420499" y="3304309"/>
                    <a:ext cx="1280160" cy="3812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C00000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76" name="Straight Arrow Connector 75"/>
                  <p:cNvCxnSpPr/>
                  <p:nvPr/>
                </p:nvCxnSpPr>
                <p:spPr>
                  <a:xfrm flipH="1">
                    <a:off x="9601200" y="3304309"/>
                    <a:ext cx="1280160" cy="5411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C00000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77" name="Straight Arrow Connector 76"/>
                  <p:cNvCxnSpPr/>
                  <p:nvPr/>
                </p:nvCxnSpPr>
                <p:spPr>
                  <a:xfrm flipV="1">
                    <a:off x="5719156" y="2630155"/>
                    <a:ext cx="822960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5B9BD5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78" name="Straight Arrow Connector 77"/>
                  <p:cNvCxnSpPr/>
                  <p:nvPr/>
                </p:nvCxnSpPr>
                <p:spPr>
                  <a:xfrm flipV="1">
                    <a:off x="8519089" y="2627363"/>
                    <a:ext cx="822960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5B9BD5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79" name="Straight Arrow Connector 78"/>
                  <p:cNvCxnSpPr/>
                  <p:nvPr/>
                </p:nvCxnSpPr>
                <p:spPr>
                  <a:xfrm flipV="1">
                    <a:off x="8519089" y="4066575"/>
                    <a:ext cx="822960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5B9BD5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80" name="Straight Arrow Connector 79"/>
                  <p:cNvCxnSpPr/>
                  <p:nvPr/>
                </p:nvCxnSpPr>
                <p:spPr>
                  <a:xfrm flipV="1">
                    <a:off x="5719156" y="4052226"/>
                    <a:ext cx="822960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5B9BD5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81" name="Straight Arrow Connector 80"/>
                  <p:cNvCxnSpPr/>
                  <p:nvPr/>
                </p:nvCxnSpPr>
                <p:spPr>
                  <a:xfrm flipV="1">
                    <a:off x="3053471" y="4053698"/>
                    <a:ext cx="822960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5B9BD5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sp>
                <p:nvSpPr>
                  <p:cNvPr id="82" name="TextBox 81"/>
                  <p:cNvSpPr txBox="1"/>
                  <p:nvPr/>
                </p:nvSpPr>
                <p:spPr>
                  <a:xfrm>
                    <a:off x="1808778" y="2347416"/>
                    <a:ext cx="2248280" cy="32456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800" b="1" i="0" u="none" strike="noStrike" kern="0" cap="none" spc="0" normalizeH="0" baseline="0" noProof="0" dirty="0" err="1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</a:rPr>
                      <a:t>T</a:t>
                    </a:r>
                    <a:r>
                      <a:rPr kumimoji="0" lang="en-US" sz="1800" b="1" i="0" u="none" strike="noStrike" kern="0" cap="none" spc="0" normalizeH="0" baseline="-25000" noProof="0" dirty="0" err="1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</a:rPr>
                      <a:t>C,i</a:t>
                    </a:r>
                    <a:r>
                      <a:rPr kumimoji="0" lang="en-US" sz="1800" b="1" i="0" u="none" strike="noStrike" kern="0" cap="none" spc="0" normalizeH="0" noProof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</a:rPr>
                      <a:t>=10</a:t>
                    </a:r>
                    <a:r>
                      <a:rPr kumimoji="0" lang="en-US" sz="1800" b="1" i="0" u="none" strike="noStrike" kern="0" cap="none" spc="0" normalizeH="0" noProof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  <a:latin typeface="Calibri"/>
                      </a:rPr>
                      <a:t>°C</a:t>
                    </a:r>
                    <a:endParaRPr kumimoji="0" lang="en-US" sz="1800" b="1" i="0" u="none" strike="noStrike" kern="0" cap="none" spc="0" normalizeH="0" noProof="0" dirty="0" smtClean="0">
                      <a:ln>
                        <a:noFill/>
                      </a:ln>
                      <a:solidFill>
                        <a:srgbClr val="7030A0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83" name="TextBox 82"/>
                  <p:cNvSpPr txBox="1"/>
                  <p:nvPr/>
                </p:nvSpPr>
                <p:spPr>
                  <a:xfrm>
                    <a:off x="1379913" y="3365447"/>
                    <a:ext cx="1335363" cy="32456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8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rPr>
                      <a:t>T</a:t>
                    </a:r>
                    <a:r>
                      <a:rPr kumimoji="0" lang="en-US" sz="1800" b="1" i="0" u="none" strike="noStrike" kern="0" cap="none" spc="0" normalizeH="0" baseline="-2500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rPr>
                      <a:t>H,o</a:t>
                    </a:r>
                    <a:r>
                      <a:rPr kumimoji="0" lang="en-US" sz="16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rPr>
                      <a:t>=30°C</a:t>
                    </a:r>
                    <a:endParaRPr kumimoji="0" lang="en-US" sz="1800" b="1" i="0" u="none" strike="noStrike" kern="0" cap="none" spc="0" normalizeH="0" baseline="-2500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84" name="TextBox 83"/>
                  <p:cNvSpPr txBox="1"/>
                  <p:nvPr/>
                </p:nvSpPr>
                <p:spPr>
                  <a:xfrm>
                    <a:off x="9808041" y="3349590"/>
                    <a:ext cx="1232571" cy="32456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8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rPr>
                      <a:t>T</a:t>
                    </a:r>
                    <a:r>
                      <a:rPr kumimoji="0" lang="en-US" sz="1800" b="1" i="0" u="none" strike="noStrike" kern="0" cap="none" spc="0" normalizeH="0" baseline="-2500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rPr>
                      <a:t>H,I </a:t>
                    </a:r>
                    <a:r>
                      <a:rPr kumimoji="0" lang="en-US" sz="16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</a:rPr>
                      <a:t>=75°C</a:t>
                    </a:r>
                    <a:endParaRPr kumimoji="0" lang="en-US" sz="1600" b="1" i="0" u="none" strike="noStrike" kern="0" cap="none" spc="0" normalizeH="0" baseline="-2500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86" name="TextBox 85"/>
                  <p:cNvSpPr txBox="1"/>
                  <p:nvPr/>
                </p:nvSpPr>
                <p:spPr>
                  <a:xfrm>
                    <a:off x="9394296" y="2347416"/>
                    <a:ext cx="667657" cy="32456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800" b="1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</a:rPr>
                      <a:t>T</a:t>
                    </a:r>
                    <a:r>
                      <a:rPr kumimoji="0" lang="en-US" sz="1800" b="1" i="0" u="none" strike="noStrike" kern="0" cap="none" spc="0" normalizeH="0" baseline="-25000" noProof="0" dirty="0" smtClean="0">
                        <a:ln>
                          <a:noFill/>
                        </a:ln>
                        <a:solidFill>
                          <a:srgbClr val="7030A0"/>
                        </a:solidFill>
                        <a:effectLst/>
                        <a:uLnTx/>
                        <a:uFillTx/>
                      </a:rPr>
                      <a:t>C,o</a:t>
                    </a:r>
                  </a:p>
                </p:txBody>
              </p:sp>
              <p:sp>
                <p:nvSpPr>
                  <p:cNvPr id="87" name="TextBox 86"/>
                  <p:cNvSpPr txBox="1"/>
                  <p:nvPr/>
                </p:nvSpPr>
                <p:spPr>
                  <a:xfrm>
                    <a:off x="4470400" y="2462795"/>
                    <a:ext cx="398779" cy="40570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2400" b="1" i="0" u="none" strike="noStrike" kern="0" cap="none" spc="0" normalizeH="0" baseline="0" noProof="0" dirty="0" smtClean="0">
                        <a:ln>
                          <a:noFill/>
                        </a:ln>
                        <a:effectLst/>
                        <a:uLnTx/>
                        <a:uFillTx/>
                      </a:rPr>
                      <a:t>Q</a:t>
                    </a:r>
                    <a:endParaRPr kumimoji="0" lang="en-US" sz="2000" b="1" i="0" u="none" strike="noStrike" kern="0" cap="none" spc="0" normalizeH="0" baseline="0" noProof="0" dirty="0" smtClean="0">
                      <a:ln>
                        <a:noFill/>
                      </a:ln>
                      <a:effectLst/>
                      <a:uLnTx/>
                      <a:uFillTx/>
                    </a:endParaRPr>
                  </a:p>
                </p:txBody>
              </p:sp>
              <p:cxnSp>
                <p:nvCxnSpPr>
                  <p:cNvPr id="88" name="Straight Arrow Connector 87"/>
                  <p:cNvCxnSpPr/>
                  <p:nvPr/>
                </p:nvCxnSpPr>
                <p:spPr>
                  <a:xfrm flipV="1">
                    <a:off x="4912976" y="2671591"/>
                    <a:ext cx="0" cy="304474"/>
                  </a:xfrm>
                  <a:prstGeom prst="straightConnector1">
                    <a:avLst/>
                  </a:prstGeom>
                  <a:noFill/>
                  <a:ln w="22225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89" name="Straight Arrow Connector 88"/>
                  <p:cNvCxnSpPr/>
                  <p:nvPr/>
                </p:nvCxnSpPr>
                <p:spPr>
                  <a:xfrm flipH="1">
                    <a:off x="4247242" y="3304309"/>
                    <a:ext cx="1002013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C00000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  <p:cxnSp>
                <p:nvCxnSpPr>
                  <p:cNvPr id="90" name="Straight Arrow Connector 89"/>
                  <p:cNvCxnSpPr/>
                  <p:nvPr/>
                </p:nvCxnSpPr>
                <p:spPr>
                  <a:xfrm flipH="1">
                    <a:off x="7092995" y="3304309"/>
                    <a:ext cx="1002013" cy="0"/>
                  </a:xfrm>
                  <a:prstGeom prst="straightConnector1">
                    <a:avLst/>
                  </a:prstGeom>
                  <a:noFill/>
                  <a:ln w="31750" cap="flat" cmpd="sng" algn="ctr">
                    <a:solidFill>
                      <a:srgbClr val="C00000"/>
                    </a:solidFill>
                    <a:prstDash val="solid"/>
                    <a:miter lim="800000"/>
                    <a:tailEnd type="triangle"/>
                  </a:ln>
                  <a:effectLst/>
                </p:spPr>
              </p:cxnSp>
            </p:grpSp>
            <p:grpSp>
              <p:nvGrpSpPr>
                <p:cNvPr id="55" name="Group 54"/>
                <p:cNvGrpSpPr/>
                <p:nvPr/>
              </p:nvGrpSpPr>
              <p:grpSpPr>
                <a:xfrm>
                  <a:off x="2615614" y="1544049"/>
                  <a:ext cx="6487636" cy="457200"/>
                  <a:chOff x="2615614" y="1451264"/>
                  <a:chExt cx="6487636" cy="457200"/>
                </a:xfrm>
              </p:grpSpPr>
              <p:cxnSp>
                <p:nvCxnSpPr>
                  <p:cNvPr id="66" name="Straight Connector 65"/>
                  <p:cNvCxnSpPr/>
                  <p:nvPr/>
                </p:nvCxnSpPr>
                <p:spPr>
                  <a:xfrm>
                    <a:off x="2615614" y="1451264"/>
                    <a:ext cx="0" cy="457200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</p:cxnSp>
              <p:cxnSp>
                <p:nvCxnSpPr>
                  <p:cNvPr id="67" name="Straight Connector 66"/>
                  <p:cNvCxnSpPr/>
                  <p:nvPr/>
                </p:nvCxnSpPr>
                <p:spPr>
                  <a:xfrm>
                    <a:off x="9103250" y="1451264"/>
                    <a:ext cx="0" cy="457200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</p:cxnSp>
              <p:cxnSp>
                <p:nvCxnSpPr>
                  <p:cNvPr id="68" name="Straight Connector 67"/>
                  <p:cNvCxnSpPr/>
                  <p:nvPr/>
                </p:nvCxnSpPr>
                <p:spPr>
                  <a:xfrm flipH="1">
                    <a:off x="2615615" y="1704109"/>
                    <a:ext cx="6487635" cy="1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</p:cxnSp>
            </p:grpSp>
            <p:grpSp>
              <p:nvGrpSpPr>
                <p:cNvPr id="56" name="Group 55"/>
                <p:cNvGrpSpPr/>
                <p:nvPr/>
              </p:nvGrpSpPr>
              <p:grpSpPr>
                <a:xfrm rot="16200000">
                  <a:off x="661361" y="3248120"/>
                  <a:ext cx="963765" cy="457200"/>
                  <a:chOff x="2615614" y="1451264"/>
                  <a:chExt cx="6487636" cy="457200"/>
                </a:xfrm>
              </p:grpSpPr>
              <p:cxnSp>
                <p:nvCxnSpPr>
                  <p:cNvPr id="61" name="Straight Connector 60"/>
                  <p:cNvCxnSpPr/>
                  <p:nvPr/>
                </p:nvCxnSpPr>
                <p:spPr>
                  <a:xfrm>
                    <a:off x="2615614" y="1451264"/>
                    <a:ext cx="0" cy="457200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</p:cxnSp>
              <p:cxnSp>
                <p:nvCxnSpPr>
                  <p:cNvPr id="63" name="Straight Connector 62"/>
                  <p:cNvCxnSpPr/>
                  <p:nvPr/>
                </p:nvCxnSpPr>
                <p:spPr>
                  <a:xfrm>
                    <a:off x="9103250" y="1451264"/>
                    <a:ext cx="0" cy="457200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</p:cxnSp>
              <p:cxnSp>
                <p:nvCxnSpPr>
                  <p:cNvPr id="65" name="Straight Connector 64"/>
                  <p:cNvCxnSpPr/>
                  <p:nvPr/>
                </p:nvCxnSpPr>
                <p:spPr>
                  <a:xfrm flipH="1">
                    <a:off x="2615615" y="1704109"/>
                    <a:ext cx="6487635" cy="1"/>
                  </a:xfrm>
                  <a:prstGeom prst="line">
                    <a:avLst/>
                  </a:prstGeom>
                  <a:noFill/>
                  <a:ln w="6350" cap="flat" cmpd="sng" algn="ctr">
                    <a:solidFill>
                      <a:sysClr val="windowText" lastClr="000000"/>
                    </a:solidFill>
                    <a:prstDash val="solid"/>
                    <a:miter lim="800000"/>
                  </a:ln>
                  <a:effectLst/>
                </p:spPr>
              </p:cxnSp>
            </p:grpSp>
            <mc:AlternateContent xmlns:mc="http://schemas.openxmlformats.org/markup-compatibility/2006" xmlns:a14="http://schemas.microsoft.com/office/drawing/2010/main">
              <mc:Choice Requires="a14">
                <p:sp>
                  <p:nvSpPr>
                    <p:cNvPr id="57" name="TextBox 56"/>
                    <p:cNvSpPr txBox="1"/>
                    <p:nvPr/>
                  </p:nvSpPr>
                  <p:spPr>
                    <a:xfrm>
                      <a:off x="9057732" y="3020068"/>
                      <a:ext cx="1708881" cy="37798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14:m>
                        <m:oMath xmlns:m="http://schemas.openxmlformats.org/officeDocument/2006/math">
                          <m:acc>
                            <m:accPr>
                              <m:chr m:val="̇"/>
                              <m:ctrlPr>
                                <a:rPr kumimoji="0" lang="en-US" sz="1800" b="1" i="1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cs typeface="Times New Roman" panose="02020603050405020304" pitchFamily="18" charset="0"/>
                                </a:rPr>
                              </m:ctrlPr>
                            </m:accPr>
                            <m:e>
                              <m:r>
                                <a:rPr kumimoji="0" lang="en-US" sz="1800" b="1" i="1" u="none" strike="noStrike" kern="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prstClr val="black"/>
                                  </a:solidFill>
                                  <a:effectLst/>
                                  <a:uLnTx/>
                                  <a:uFillTx/>
                                  <a:latin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𝑽</m:t>
                              </m:r>
                            </m:e>
                          </m:acc>
                          <m:r>
                            <a:rPr kumimoji="0" lang="en-US" sz="1800" b="1" i="1" u="none" strike="noStrike" kern="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=</m:t>
                          </m:r>
                        </m:oMath>
                      </a14:m>
                      <a:r>
                        <a:rPr kumimoji="0" lang="en-US" sz="18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100SCFM</a:t>
                      </a:r>
                    </a:p>
                  </p:txBody>
                </p:sp>
              </mc:Choice>
              <mc:Fallback xmlns="">
                <p:sp>
                  <p:nvSpPr>
                    <p:cNvPr id="57" name="TextBox 56"/>
                    <p:cNvSpPr txBox="1">
                      <a:spLocks noRot="1" noChangeAspect="1" noMove="1" noResize="1" noEditPoints="1" noAdjustHandles="1" noChangeArrowheads="1" noChangeShapeType="1" noTextEdit="1"/>
                    </p:cNvSpPr>
                    <p:nvPr/>
                  </p:nvSpPr>
                  <p:spPr>
                    <a:xfrm>
                      <a:off x="9057732" y="3020068"/>
                      <a:ext cx="1708881" cy="377989"/>
                    </a:xfrm>
                    <a:prstGeom prst="rect">
                      <a:avLst/>
                    </a:prstGeom>
                    <a:blipFill rotWithShape="0">
                      <a:blip r:embed="rId13"/>
                      <a:stretch>
                        <a:fillRect t="-6452" r="-3488" b="-25806"/>
                      </a:stretch>
                    </a:blipFill>
                  </p:spPr>
                  <p:txBody>
                    <a:bodyPr/>
                    <a:lstStyle/>
                    <a:p>
                      <a:r>
                        <a:rPr lang="en-US">
                          <a:noFill/>
                        </a:rPr>
                        <a:t> </a:t>
                      </a:r>
                    </a:p>
                  </p:txBody>
                </p:sp>
              </mc:Fallback>
            </mc:AlternateContent>
            <p:sp>
              <p:nvSpPr>
                <p:cNvPr id="58" name="TextBox 57"/>
                <p:cNvSpPr txBox="1"/>
                <p:nvPr/>
              </p:nvSpPr>
              <p:spPr>
                <a:xfrm>
                  <a:off x="5673334" y="1403317"/>
                  <a:ext cx="1007224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8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517C0"/>
                      </a:solidFill>
                      <a:effectLst/>
                      <a:uLnTx/>
                      <a:uFillTx/>
                    </a:rPr>
                    <a:t>L</a:t>
                  </a:r>
                </a:p>
              </p:txBody>
            </p:sp>
          </p:grpSp>
          <p:pic>
            <p:nvPicPr>
              <p:cNvPr id="5" name="Picture 2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341489" y="12701537"/>
                <a:ext cx="777572" cy="241212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92" name="TextBox 91"/>
              <p:cNvSpPr txBox="1"/>
              <p:nvPr/>
            </p:nvSpPr>
            <p:spPr>
              <a:xfrm>
                <a:off x="33152577" y="13706612"/>
                <a:ext cx="8466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517C0"/>
                    </a:solidFill>
                    <a:effectLst/>
                    <a:uLnTx/>
                    <a:uFillTx/>
                  </a:rPr>
                  <a:t>D</a:t>
                </a:r>
                <a:r>
                  <a:rPr lang="en-US" sz="1800" b="1" kern="0" baseline="-25000" dirty="0" smtClean="0">
                    <a:solidFill>
                      <a:srgbClr val="F517C0"/>
                    </a:solidFill>
                  </a:rPr>
                  <a:t>0</a:t>
                </a:r>
                <a:endParaRPr kumimoji="0" lang="en-US" sz="1800" b="1" i="0" u="none" strike="noStrike" kern="0" cap="none" spc="0" normalizeH="0" noProof="0" dirty="0" smtClean="0">
                  <a:ln>
                    <a:noFill/>
                  </a:ln>
                  <a:solidFill>
                    <a:srgbClr val="F517C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39" name="TextBox 38"/>
            <p:cNvSpPr txBox="1"/>
            <p:nvPr/>
          </p:nvSpPr>
          <p:spPr>
            <a:xfrm>
              <a:off x="34430070" y="13895922"/>
              <a:ext cx="1481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solidFill>
                    <a:srgbClr val="7030A0"/>
                  </a:solidFill>
                </a:rPr>
                <a:t>m</a:t>
              </a:r>
              <a:r>
                <a:rPr lang="en-US" sz="1800" b="1" baseline="-25000" dirty="0" smtClean="0">
                  <a:solidFill>
                    <a:srgbClr val="7030A0"/>
                  </a:solidFill>
                </a:rPr>
                <a:t>w</a:t>
              </a:r>
              <a:r>
                <a:rPr lang="en-US" sz="1800" b="1" dirty="0" smtClean="0">
                  <a:solidFill>
                    <a:srgbClr val="7030A0"/>
                  </a:solidFill>
                </a:rPr>
                <a:t>=60kg/s</a:t>
              </a:r>
              <a:endParaRPr lang="en-US" sz="1800" b="1" dirty="0">
                <a:solidFill>
                  <a:srgbClr val="7030A0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2777605" y="11134273"/>
              <a:ext cx="229548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dirty="0" smtClean="0"/>
                <a:t>Given Variables</a:t>
              </a:r>
            </a:p>
            <a:p>
              <a:r>
                <a:rPr lang="en-US" sz="1800" dirty="0" smtClean="0">
                  <a:solidFill>
                    <a:srgbClr val="7030A0"/>
                  </a:solidFill>
                </a:rPr>
                <a:t>Assumed variables</a:t>
              </a:r>
            </a:p>
            <a:p>
              <a:r>
                <a:rPr lang="en-US" sz="1800" b="1" dirty="0" smtClean="0">
                  <a:solidFill>
                    <a:srgbClr val="F517C0"/>
                  </a:solidFill>
                </a:rPr>
                <a:t>Unknowns</a:t>
              </a:r>
              <a:endParaRPr lang="en-US" sz="1800" b="1" dirty="0">
                <a:solidFill>
                  <a:srgbClr val="F517C0"/>
                </a:solidFill>
              </a:endParaRP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33583458" y="13100396"/>
              <a:ext cx="8466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517C0"/>
                  </a:solidFill>
                  <a:effectLst/>
                  <a:uLnTx/>
                  <a:uFillTx/>
                </a:rPr>
                <a:t>D</a:t>
              </a:r>
              <a:r>
                <a:rPr lang="en-US" sz="1800" b="1" kern="0" baseline="-25000" noProof="0" dirty="0">
                  <a:solidFill>
                    <a:srgbClr val="F517C0"/>
                  </a:solidFill>
                </a:rPr>
                <a:t>i</a:t>
              </a:r>
              <a:endParaRPr kumimoji="0" lang="en-US" sz="1800" b="1" i="0" u="none" strike="noStrike" kern="0" cap="none" spc="0" normalizeH="0" noProof="0" dirty="0" smtClean="0">
                <a:ln>
                  <a:noFill/>
                </a:ln>
                <a:solidFill>
                  <a:srgbClr val="F517C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763481" y="10339903"/>
            <a:ext cx="10395798" cy="11099021"/>
            <a:chOff x="6599486" y="950521"/>
            <a:chExt cx="30842147" cy="26685800"/>
          </a:xfrm>
        </p:grpSpPr>
        <p:sp>
          <p:nvSpPr>
            <p:cNvPr id="102" name="Rounded Rectangle 101"/>
            <p:cNvSpPr/>
            <p:nvPr/>
          </p:nvSpPr>
          <p:spPr>
            <a:xfrm>
              <a:off x="18777974" y="950521"/>
              <a:ext cx="6799535" cy="4856814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Solution</a:t>
              </a:r>
              <a:endParaRPr 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4" name="Rounded Rectangle 103"/>
            <p:cNvSpPr/>
            <p:nvPr/>
          </p:nvSpPr>
          <p:spPr>
            <a:xfrm>
              <a:off x="6599486" y="6815563"/>
              <a:ext cx="12886572" cy="4856814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Assumptions: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Steady state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1-D Radial heat transfer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Negligible conduction resistance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No heat loss to surroundings</a:t>
              </a:r>
            </a:p>
          </p:txBody>
        </p:sp>
        <p:cxnSp>
          <p:nvCxnSpPr>
            <p:cNvPr id="105" name="Straight Arrow Connector 104"/>
            <p:cNvCxnSpPr>
              <a:stCxn id="102" idx="2"/>
              <a:endCxn id="104" idx="0"/>
            </p:cNvCxnSpPr>
            <p:nvPr/>
          </p:nvCxnSpPr>
          <p:spPr>
            <a:xfrm flipH="1">
              <a:off x="13042772" y="5807335"/>
              <a:ext cx="9134971" cy="1008228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Arrow Connector 105"/>
            <p:cNvCxnSpPr>
              <a:stCxn id="102" idx="2"/>
              <a:endCxn id="116" idx="0"/>
            </p:cNvCxnSpPr>
            <p:nvPr/>
          </p:nvCxnSpPr>
          <p:spPr>
            <a:xfrm>
              <a:off x="22177743" y="5807335"/>
              <a:ext cx="8602685" cy="1008228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0" name="Rounded Rectangle 109"/>
                <p:cNvSpPr/>
                <p:nvPr/>
              </p:nvSpPr>
              <p:spPr>
                <a:xfrm>
                  <a:off x="9764979" y="12519381"/>
                  <a:ext cx="23404909" cy="4856814"/>
                </a:xfrm>
                <a:prstGeom prst="roundRect">
                  <a:avLst/>
                </a:prstGeom>
                <a:solidFill>
                  <a:schemeClr val="accent5">
                    <a:lumMod val="60000"/>
                    <a:lumOff val="40000"/>
                  </a:schemeClr>
                </a:solidFill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r>
                    <a:rPr lang="en-US" sz="2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Q=</a:t>
                  </a:r>
                  <a14:m>
                    <m:oMath xmlns:m="http://schemas.openxmlformats.org/officeDocument/2006/math">
                      <m:r>
                        <a:rPr lang="en-US" sz="2400" b="0" i="1" smtClean="0">
                          <a:latin typeface="Cambria Math"/>
                          <a:cs typeface="Times New Roman" panose="02020603050405020304" pitchFamily="18" charset="0"/>
                        </a:rPr>
                        <m:t>𝑚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  <a:cs typeface="Times New Roman" panose="020206030504050203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∆</m:t>
                      </m:r>
                      <m:r>
                        <a:rPr lang="en-US" sz="2400" b="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𝑇</m:t>
                      </m:r>
                    </m:oMath>
                  </a14:m>
                  <a:r>
                    <a:rPr lang="en-US" sz="2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used to determine heat transfer required</a:t>
                  </a:r>
                </a:p>
                <a:p>
                  <a:pPr algn="ctr"/>
                  <a:r>
                    <a:rPr lang="en-US" sz="2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Q=</a:t>
                  </a:r>
                  <a14:m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b="0" i="0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L</m:t>
                      </m:r>
                      <m:r>
                        <a:rPr lang="en-US" sz="240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𝜋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  <m:t>𝐷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sz="240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n-US" sz="240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/>
                              <a:ea typeface="Cambria Math"/>
                              <a:cs typeface="Times New Roman" panose="02020603050405020304" pitchFamily="18" charset="0"/>
                            </a:rPr>
                            <m:t>𝐿𝑀</m:t>
                          </m:r>
                        </m:sub>
                      </m:sSub>
                      <m:r>
                        <a:rPr lang="en-US" sz="2400" b="0" i="1" smtClean="0">
                          <a:latin typeface="Cambria Math"/>
                          <a:ea typeface="Cambria Math"/>
                          <a:cs typeface="Times New Roman" panose="02020603050405020304" pitchFamily="18" charset="0"/>
                        </a:rPr>
                        <m:t>𝑈</m:t>
                      </m:r>
                    </m:oMath>
                  </a14:m>
                  <a:r>
                    <a:rPr lang="en-US" sz="2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is rearranged to:</a:t>
                  </a:r>
                  <a:endPara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𝐿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n-US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𝑄</m:t>
                            </m:r>
                          </m:num>
                          <m:den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US" sz="2400" i="1">
                                    <a:latin typeface="Cambria Math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𝐷</m:t>
                                </m:r>
                              </m:e>
                              <m:sub>
                                <m:r>
                                  <a:rPr lang="en-US" sz="240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  <m:r>
                              <a:rPr lang="en-US" sz="2400" dirty="0">
                                <a:latin typeface="Cambria Math" panose="02040503050406030204" pitchFamily="18" charset="0"/>
                              </a:rPr>
                              <m:t>∆</m:t>
                            </m:r>
                            <m:sSub>
                              <m:sSubPr>
                                <m:ctrlPr>
                                  <a:rPr lang="en-US" sz="2400" i="1" dirty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2400" i="1" dirty="0">
                                    <a:latin typeface="Cambria Math" panose="02040503050406030204" pitchFamily="18" charset="0"/>
                                  </a:rPr>
                                  <m:t>𝑇</m:t>
                                </m:r>
                              </m:e>
                              <m:sub>
                                <m:r>
                                  <a:rPr lang="en-US" sz="2400" i="1" dirty="0">
                                    <a:latin typeface="Cambria Math" panose="02040503050406030204" pitchFamily="18" charset="0"/>
                                  </a:rPr>
                                  <m:t>𝐿𝑀</m:t>
                                </m:r>
                              </m:sub>
                            </m:sSub>
                            <m:r>
                              <m:rPr>
                                <m:nor/>
                              </m:rPr>
                              <a:rPr lang="en-US" sz="2400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U</m:t>
                            </m:r>
                            <m:r>
                              <m:rPr>
                                <m:nor/>
                              </m:rPr>
                              <a:rPr lang="en-US" sz="2400" dirty="0">
                                <a:latin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) </m:t>
                            </m:r>
                          </m:den>
                        </m:f>
                      </m:oMath>
                    </m:oMathPara>
                  </a14:m>
                  <a:endPara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  <a:p>
                  <a:pPr algn="ctr"/>
                  <a:r>
                    <a:rPr lang="en-US" sz="2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Where U is defined </a:t>
                  </a:r>
                  <a:r>
                    <a:rPr lang="en-US" sz="240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in equation </a:t>
                  </a:r>
                  <a:r>
                    <a:rPr lang="en-US" sz="2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1</a:t>
                  </a:r>
                  <a:endPara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110" name="Rounded Rectangle 10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764979" y="12519381"/>
                  <a:ext cx="23404909" cy="4856814"/>
                </a:xfrm>
                <a:prstGeom prst="roundRect">
                  <a:avLst/>
                </a:prstGeom>
                <a:blipFill rotWithShape="1">
                  <a:blip r:embed="rId15"/>
                  <a:stretch>
                    <a:fillRect t="-599" b="-5389"/>
                  </a:stretch>
                </a:blipFill>
                <a:ln>
                  <a:solidFill>
                    <a:schemeClr val="accent5">
                      <a:lumMod val="50000"/>
                    </a:schemeClr>
                  </a:solidFill>
                </a:ln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p:cxnSp>
          <p:nvCxnSpPr>
            <p:cNvPr id="114" name="Straight Arrow Connector 113"/>
            <p:cNvCxnSpPr>
              <a:stCxn id="116" idx="2"/>
              <a:endCxn id="110" idx="0"/>
            </p:cNvCxnSpPr>
            <p:nvPr/>
          </p:nvCxnSpPr>
          <p:spPr>
            <a:xfrm flipH="1">
              <a:off x="21467434" y="11672376"/>
              <a:ext cx="9312993" cy="847005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Arrow Connector 114"/>
            <p:cNvCxnSpPr>
              <a:stCxn id="104" idx="2"/>
              <a:endCxn id="110" idx="0"/>
            </p:cNvCxnSpPr>
            <p:nvPr/>
          </p:nvCxnSpPr>
          <p:spPr>
            <a:xfrm>
              <a:off x="13042772" y="11672376"/>
              <a:ext cx="8424662" cy="847005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" name="Rounded Rectangle 115"/>
            <p:cNvSpPr/>
            <p:nvPr/>
          </p:nvSpPr>
          <p:spPr>
            <a:xfrm>
              <a:off x="24119222" y="6815563"/>
              <a:ext cx="13322411" cy="4856814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Assumed values: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sz="2000" baseline="-25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w 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= 60 kg/s</a:t>
              </a:r>
              <a:endParaRPr lang="en-US" sz="2000" baseline="-25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r>
                <a:rPr lang="en-US" sz="2000" kern="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2000" kern="0" baseline="-25000" dirty="0" err="1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C,i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= 10 °C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Properties of water taken at 10 °C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Properties of Air taken at 52.5 °C</a:t>
              </a:r>
            </a:p>
          </p:txBody>
        </p:sp>
        <p:sp>
          <p:nvSpPr>
            <p:cNvPr id="117" name="Rounded Rectangle 116"/>
            <p:cNvSpPr/>
            <p:nvPr/>
          </p:nvSpPr>
          <p:spPr>
            <a:xfrm>
              <a:off x="9841045" y="18356194"/>
              <a:ext cx="23404910" cy="4856814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en-US" sz="12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en-US" sz="1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Create 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solution landscape by</a:t>
              </a:r>
            </a:p>
            <a:p>
              <a:r>
                <a:rPr 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Select 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 </a:t>
              </a:r>
              <a:r>
                <a:rPr 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range of 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</a:t>
              </a:r>
            </a:p>
            <a:p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For each </a:t>
              </a:r>
              <a:r>
                <a:rPr 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 </a:t>
              </a:r>
              <a:r>
                <a:rPr lang="en-US" sz="20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use a range of </a:t>
              </a:r>
              <a:r>
                <a:rPr 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Do</a:t>
              </a:r>
            </a:p>
            <a:p>
              <a:r>
                <a:rPr 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Using the combined equation solve for L at each combination</a:t>
              </a:r>
            </a:p>
            <a:p>
              <a:r>
                <a:rPr lang="en-US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Inspect the solution landscape to find the most feasible solution</a:t>
              </a:r>
            </a:p>
            <a:p>
              <a:pPr marL="1028702" indent="-1028702">
                <a:buFont typeface="Arial" panose="020B0604020202020204" pitchFamily="34" charset="0"/>
                <a:buChar char="•"/>
              </a:pPr>
              <a:endPara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marL="1028702" indent="-1028702">
                <a:buFont typeface="Arial" panose="020B0604020202020204" pitchFamily="34" charset="0"/>
                <a:buChar char="•"/>
              </a:pPr>
              <a:endParaRPr lang="en-US" sz="4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18" name="Straight Arrow Connector 117"/>
            <p:cNvCxnSpPr>
              <a:stCxn id="110" idx="2"/>
              <a:endCxn id="117" idx="0"/>
            </p:cNvCxnSpPr>
            <p:nvPr/>
          </p:nvCxnSpPr>
          <p:spPr>
            <a:xfrm>
              <a:off x="21467434" y="17376195"/>
              <a:ext cx="76066" cy="979999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" name="Rounded Rectangle 119"/>
            <p:cNvSpPr/>
            <p:nvPr/>
          </p:nvSpPr>
          <p:spPr>
            <a:xfrm>
              <a:off x="17841646" y="25127892"/>
              <a:ext cx="7403704" cy="2508429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solidFill>
                <a:srgbClr val="F517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sz="32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Di=5.76m</a:t>
              </a:r>
              <a:endParaRPr lang="en-US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22" name="Straight Arrow Connector 121"/>
            <p:cNvCxnSpPr>
              <a:stCxn id="117" idx="2"/>
              <a:endCxn id="120" idx="0"/>
            </p:cNvCxnSpPr>
            <p:nvPr/>
          </p:nvCxnSpPr>
          <p:spPr>
            <a:xfrm>
              <a:off x="21543500" y="23213007"/>
              <a:ext cx="0" cy="1914885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Arrow Connector 122"/>
            <p:cNvCxnSpPr>
              <a:stCxn id="117" idx="2"/>
              <a:endCxn id="148" idx="0"/>
            </p:cNvCxnSpPr>
            <p:nvPr/>
          </p:nvCxnSpPr>
          <p:spPr>
            <a:xfrm>
              <a:off x="21543500" y="23213007"/>
              <a:ext cx="10085166" cy="1914882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Arrow Connector 123"/>
            <p:cNvCxnSpPr>
              <a:stCxn id="117" idx="2"/>
              <a:endCxn id="149" idx="0"/>
            </p:cNvCxnSpPr>
            <p:nvPr/>
          </p:nvCxnSpPr>
          <p:spPr>
            <a:xfrm flipH="1">
              <a:off x="11441907" y="23213007"/>
              <a:ext cx="10101593" cy="1907611"/>
            </a:xfrm>
            <a:prstGeom prst="straightConnector1">
              <a:avLst/>
            </a:prstGeom>
            <a:ln>
              <a:solidFill>
                <a:schemeClr val="accent5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8" name="Rounded Rectangle 147"/>
          <p:cNvSpPr/>
          <p:nvPr/>
        </p:nvSpPr>
        <p:spPr>
          <a:xfrm>
            <a:off x="39952169" y="20395630"/>
            <a:ext cx="2495527" cy="104329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517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Do=6m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9" name="Rounded Rectangle 148"/>
          <p:cNvSpPr/>
          <p:nvPr/>
        </p:nvSpPr>
        <p:spPr>
          <a:xfrm>
            <a:off x="33147926" y="20392606"/>
            <a:ext cx="2495527" cy="104329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F517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329184" tIns="164592" rIns="329184" bIns="16459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L= 40.9m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9538</TotalTime>
  <Words>711</Words>
  <Application>Microsoft Office PowerPoint</Application>
  <PresentationFormat>Custom</PresentationFormat>
  <Paragraphs>122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Heat Exchange through a Packed Bed Alison Deyett, Kevin LaSalle, Alexander Redfearn Chemical Engineering, University of New Hampshire, Durham, NH 03824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Ali</cp:lastModifiedBy>
  <cp:revision>234</cp:revision>
  <dcterms:created xsi:type="dcterms:W3CDTF">2016-03-05T16:55:12Z</dcterms:created>
  <dcterms:modified xsi:type="dcterms:W3CDTF">2016-05-03T16:05:48Z</dcterms:modified>
</cp:coreProperties>
</file>