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wdp" ContentType="image/vnd.ms-photo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handoutMasterIdLst>
    <p:handoutMasterId r:id="rId5"/>
  </p:handoutMasterIdLst>
  <p:sldIdLst>
    <p:sldId id="259" r:id="rId2"/>
    <p:sldId id="261" r:id="rId3"/>
  </p:sldIdLst>
  <p:sldSz cx="43891200" cy="32918400"/>
  <p:notesSz cx="7077075" cy="93630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4300" b="1" kern="1200">
        <a:solidFill>
          <a:srgbClr val="FF9900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4300" b="1" kern="1200">
        <a:solidFill>
          <a:srgbClr val="FF9900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10368">
          <p15:clr>
            <a:srgbClr val="A4A3A4"/>
          </p15:clr>
        </p15:guide>
        <p15:guide id="2" pos="15552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46FF"/>
    <a:srgbClr val="000066"/>
    <a:srgbClr val="CCCCCC"/>
    <a:srgbClr val="999999"/>
    <a:srgbClr val="FF9900"/>
    <a:srgbClr val="990000"/>
    <a:srgbClr val="000050"/>
    <a:srgbClr val="00126A"/>
    <a:srgbClr val="0033CC"/>
    <a:srgbClr val="00062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3658" autoAdjust="0"/>
    <p:restoredTop sz="94575" autoAdjust="0"/>
  </p:normalViewPr>
  <p:slideViewPr>
    <p:cSldViewPr>
      <p:cViewPr>
        <p:scale>
          <a:sx n="70" d="100"/>
          <a:sy n="70" d="100"/>
        </p:scale>
        <p:origin x="4920" y="5640"/>
      </p:cViewPr>
      <p:guideLst>
        <p:guide orient="horz" pos="10368"/>
        <p:guide pos="1382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848"/>
    </p:cViewPr>
  </p:sorterViewPr>
  <p:notesViewPr>
    <p:cSldViewPr snapToGrid="0" snapToObjects="1">
      <p:cViewPr varScale="1">
        <p:scale>
          <a:sx n="73" d="100"/>
          <a:sy n="73" d="100"/>
        </p:scale>
        <p:origin x="-3432" y="-112"/>
      </p:cViewPr>
      <p:guideLst>
        <p:guide orient="horz" pos="2949"/>
        <p:guide pos="2229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5" Type="http://schemas.openxmlformats.org/officeDocument/2006/relationships/handoutMaster" Target="handoutMasters/handoutMaster1.xml"/><Relationship Id="rId6" Type="http://schemas.openxmlformats.org/officeDocument/2006/relationships/printerSettings" Target="printerSettings/printerSettings1.bin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6E2AE7-2B42-5E48-8B6A-9307CC5B1098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AFD9719-2567-9A46-A09A-5639EA615F94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b="0" dirty="0" smtClean="0">
              <a:latin typeface="Times New Roman"/>
              <a:cs typeface="Times New Roman"/>
            </a:rPr>
            <a:t>1. Specify power input into cylinder</a:t>
          </a:r>
          <a:endParaRPr lang="en-US" dirty="0">
            <a:latin typeface="Times New Roman"/>
            <a:cs typeface="Times New Roman"/>
          </a:endParaRPr>
        </a:p>
      </dgm:t>
    </dgm:pt>
    <dgm:pt modelId="{03D963C9-CF68-6044-AED9-B1E553E58397}" type="parTrans" cxnId="{40DE878E-CBA8-114F-941C-008E9E1CBD5F}">
      <dgm:prSet/>
      <dgm:spPr/>
      <dgm:t>
        <a:bodyPr/>
        <a:lstStyle/>
        <a:p>
          <a:endParaRPr lang="en-US"/>
        </a:p>
      </dgm:t>
    </dgm:pt>
    <dgm:pt modelId="{E0E0356B-4150-EC49-85AD-0F6D081A0395}" type="sibTrans" cxnId="{40DE878E-CBA8-114F-941C-008E9E1CBD5F}">
      <dgm:prSet/>
      <dgm:spPr/>
      <dgm:t>
        <a:bodyPr/>
        <a:lstStyle/>
        <a:p>
          <a:endParaRPr lang="en-US"/>
        </a:p>
      </dgm:t>
    </dgm:pt>
    <dgm:pt modelId="{080DA92D-F555-B34D-B3C2-29790C68F1A7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b="0" dirty="0" smtClean="0">
              <a:latin typeface="Times New Roman"/>
              <a:cs typeface="Times New Roman"/>
            </a:rPr>
            <a:t>2. Allow the system to reach steady state</a:t>
          </a:r>
          <a:endParaRPr lang="en-US" dirty="0">
            <a:latin typeface="Times New Roman"/>
            <a:cs typeface="Times New Roman"/>
          </a:endParaRPr>
        </a:p>
      </dgm:t>
    </dgm:pt>
    <dgm:pt modelId="{FFCA05E3-FFE1-5648-BDDE-E0C67DA74E61}" type="parTrans" cxnId="{BE2ABED0-7C6A-6A4C-9F45-590AC4718F3B}">
      <dgm:prSet/>
      <dgm:spPr/>
      <dgm:t>
        <a:bodyPr/>
        <a:lstStyle/>
        <a:p>
          <a:endParaRPr lang="en-US"/>
        </a:p>
      </dgm:t>
    </dgm:pt>
    <dgm:pt modelId="{DDCE6EBC-8DC9-0147-B941-B2D1E8A54C66}" type="sibTrans" cxnId="{BE2ABED0-7C6A-6A4C-9F45-590AC4718F3B}">
      <dgm:prSet/>
      <dgm:spPr/>
      <dgm:t>
        <a:bodyPr/>
        <a:lstStyle/>
        <a:p>
          <a:endParaRPr lang="en-US"/>
        </a:p>
      </dgm:t>
    </dgm:pt>
    <dgm:pt modelId="{AD73DC43-6BB3-EC43-859E-245DE8795B8A}">
      <dgm:prSet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b="0" dirty="0" smtClean="0">
              <a:latin typeface="Times New Roman"/>
              <a:cs typeface="Times New Roman"/>
            </a:rPr>
            <a:t>3. Record temperature of ambient air and cylinder surface </a:t>
          </a:r>
          <a:endParaRPr lang="en-US" dirty="0">
            <a:latin typeface="Times New Roman"/>
            <a:cs typeface="Times New Roman"/>
          </a:endParaRPr>
        </a:p>
      </dgm:t>
    </dgm:pt>
    <dgm:pt modelId="{A5B3C528-D8D1-614D-BCBB-B942DBFED384}" type="parTrans" cxnId="{29010A93-2CFC-F749-876D-83E498D772EE}">
      <dgm:prSet/>
      <dgm:spPr/>
      <dgm:t>
        <a:bodyPr/>
        <a:lstStyle/>
        <a:p>
          <a:endParaRPr lang="en-US"/>
        </a:p>
      </dgm:t>
    </dgm:pt>
    <dgm:pt modelId="{51D2CDD9-B79F-C444-92C0-28299E64A511}" type="sibTrans" cxnId="{29010A93-2CFC-F749-876D-83E498D772EE}">
      <dgm:prSet/>
      <dgm:spPr/>
      <dgm:t>
        <a:bodyPr/>
        <a:lstStyle/>
        <a:p>
          <a:endParaRPr lang="en-US"/>
        </a:p>
      </dgm:t>
    </dgm:pt>
    <dgm:pt modelId="{FE9E4BAB-E521-5E4C-81C8-B43D30E34CBA}" type="pres">
      <dgm:prSet presAssocID="{086E2AE7-2B42-5E48-8B6A-9307CC5B1098}" presName="Name0" presStyleCnt="0">
        <dgm:presLayoutVars>
          <dgm:dir/>
          <dgm:animLvl val="lvl"/>
          <dgm:resizeHandles val="exact"/>
        </dgm:presLayoutVars>
      </dgm:prSet>
      <dgm:spPr/>
    </dgm:pt>
    <dgm:pt modelId="{1A10D8DE-FDB0-4647-9117-29BDEFD3A8AA}" type="pres">
      <dgm:prSet presAssocID="{9AFD9719-2567-9A46-A09A-5639EA615F94}" presName="parTxOnly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786E7C-C9FA-7143-B4CA-E2754006DD0E}" type="pres">
      <dgm:prSet presAssocID="{E0E0356B-4150-EC49-85AD-0F6D081A0395}" presName="parTxOnlySpace" presStyleCnt="0"/>
      <dgm:spPr/>
    </dgm:pt>
    <dgm:pt modelId="{45B35B7E-DE8B-A34F-B0BA-D528693CE166}" type="pres">
      <dgm:prSet presAssocID="{080DA92D-F555-B34D-B3C2-29790C68F1A7}" presName="parTxOnly" presStyleLbl="node1" presStyleIdx="1" presStyleCnt="3">
        <dgm:presLayoutVars>
          <dgm:chMax val="0"/>
          <dgm:chPref val="0"/>
          <dgm:bulletEnabled val="1"/>
        </dgm:presLayoutVars>
      </dgm:prSet>
      <dgm:spPr/>
    </dgm:pt>
    <dgm:pt modelId="{96D54F55-5F52-FF4B-9D0B-C1FA61A2ADA0}" type="pres">
      <dgm:prSet presAssocID="{DDCE6EBC-8DC9-0147-B941-B2D1E8A54C66}" presName="parTxOnlySpace" presStyleCnt="0"/>
      <dgm:spPr/>
    </dgm:pt>
    <dgm:pt modelId="{CDDBA787-21BE-794B-85C2-A79F74501CB6}" type="pres">
      <dgm:prSet presAssocID="{AD73DC43-6BB3-EC43-859E-245DE8795B8A}" presName="parTxOnly" presStyleLbl="node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A75242DA-D33E-754F-8AE7-BF269BF58886}" type="presOf" srcId="{AD73DC43-6BB3-EC43-859E-245DE8795B8A}" destId="{CDDBA787-21BE-794B-85C2-A79F74501CB6}" srcOrd="0" destOrd="0" presId="urn:microsoft.com/office/officeart/2005/8/layout/chevron1"/>
    <dgm:cxn modelId="{40DE878E-CBA8-114F-941C-008E9E1CBD5F}" srcId="{086E2AE7-2B42-5E48-8B6A-9307CC5B1098}" destId="{9AFD9719-2567-9A46-A09A-5639EA615F94}" srcOrd="0" destOrd="0" parTransId="{03D963C9-CF68-6044-AED9-B1E553E58397}" sibTransId="{E0E0356B-4150-EC49-85AD-0F6D081A0395}"/>
    <dgm:cxn modelId="{1A647F7A-0ADD-2D43-B984-D7102DF6E5EF}" type="presOf" srcId="{086E2AE7-2B42-5E48-8B6A-9307CC5B1098}" destId="{FE9E4BAB-E521-5E4C-81C8-B43D30E34CBA}" srcOrd="0" destOrd="0" presId="urn:microsoft.com/office/officeart/2005/8/layout/chevron1"/>
    <dgm:cxn modelId="{29010A93-2CFC-F749-876D-83E498D772EE}" srcId="{086E2AE7-2B42-5E48-8B6A-9307CC5B1098}" destId="{AD73DC43-6BB3-EC43-859E-245DE8795B8A}" srcOrd="2" destOrd="0" parTransId="{A5B3C528-D8D1-614D-BCBB-B942DBFED384}" sibTransId="{51D2CDD9-B79F-C444-92C0-28299E64A511}"/>
    <dgm:cxn modelId="{BE2ABED0-7C6A-6A4C-9F45-590AC4718F3B}" srcId="{086E2AE7-2B42-5E48-8B6A-9307CC5B1098}" destId="{080DA92D-F555-B34D-B3C2-29790C68F1A7}" srcOrd="1" destOrd="0" parTransId="{FFCA05E3-FFE1-5648-BDDE-E0C67DA74E61}" sibTransId="{DDCE6EBC-8DC9-0147-B941-B2D1E8A54C66}"/>
    <dgm:cxn modelId="{541393FE-6D57-EC42-AD87-ED4EF4A8D786}" type="presOf" srcId="{9AFD9719-2567-9A46-A09A-5639EA615F94}" destId="{1A10D8DE-FDB0-4647-9117-29BDEFD3A8AA}" srcOrd="0" destOrd="0" presId="urn:microsoft.com/office/officeart/2005/8/layout/chevron1"/>
    <dgm:cxn modelId="{E7A52BC3-5D7F-1446-9597-3C028ADF576E}" type="presOf" srcId="{080DA92D-F555-B34D-B3C2-29790C68F1A7}" destId="{45B35B7E-DE8B-A34F-B0BA-D528693CE166}" srcOrd="0" destOrd="0" presId="urn:microsoft.com/office/officeart/2005/8/layout/chevron1"/>
    <dgm:cxn modelId="{DB05DDA0-37AC-F54F-8BCF-2C757F340CC5}" type="presParOf" srcId="{FE9E4BAB-E521-5E4C-81C8-B43D30E34CBA}" destId="{1A10D8DE-FDB0-4647-9117-29BDEFD3A8AA}" srcOrd="0" destOrd="0" presId="urn:microsoft.com/office/officeart/2005/8/layout/chevron1"/>
    <dgm:cxn modelId="{F7571A77-E199-3F4A-875B-E49F05853648}" type="presParOf" srcId="{FE9E4BAB-E521-5E4C-81C8-B43D30E34CBA}" destId="{30786E7C-C9FA-7143-B4CA-E2754006DD0E}" srcOrd="1" destOrd="0" presId="urn:microsoft.com/office/officeart/2005/8/layout/chevron1"/>
    <dgm:cxn modelId="{AF3B0F77-2507-3C4D-909E-B4560BD46D5E}" type="presParOf" srcId="{FE9E4BAB-E521-5E4C-81C8-B43D30E34CBA}" destId="{45B35B7E-DE8B-A34F-B0BA-D528693CE166}" srcOrd="2" destOrd="0" presId="urn:microsoft.com/office/officeart/2005/8/layout/chevron1"/>
    <dgm:cxn modelId="{1E4278EB-9700-5540-A051-B16FA5EDB77A}" type="presParOf" srcId="{FE9E4BAB-E521-5E4C-81C8-B43D30E34CBA}" destId="{96D54F55-5F52-FF4B-9D0B-C1FA61A2ADA0}" srcOrd="3" destOrd="0" presId="urn:microsoft.com/office/officeart/2005/8/layout/chevron1"/>
    <dgm:cxn modelId="{ACF3870B-988F-9843-97EE-09B21E70D59A}" type="presParOf" srcId="{FE9E4BAB-E521-5E4C-81C8-B43D30E34CBA}" destId="{CDDBA787-21BE-794B-85C2-A79F74501CB6}" srcOrd="4" destOrd="0" presId="urn:microsoft.com/office/officeart/2005/8/layout/chevron1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1DF97A15-D45C-F947-98FB-9C5A0D67E15C}" type="doc">
      <dgm:prSet loTypeId="urn:microsoft.com/office/officeart/2005/8/layout/chevron1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D600D7B-0974-7147-A69C-6B8216BB3754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2800" b="0" dirty="0" smtClean="0">
              <a:latin typeface="Times New Roman"/>
              <a:cs typeface="Times New Roman"/>
            </a:rPr>
            <a:t>1. Specify power input into cylinder</a:t>
          </a:r>
          <a:endParaRPr lang="en-US" sz="2800" dirty="0">
            <a:latin typeface="Times New Roman"/>
            <a:cs typeface="Times New Roman"/>
          </a:endParaRPr>
        </a:p>
      </dgm:t>
    </dgm:pt>
    <dgm:pt modelId="{F9191B62-FEA7-664A-A26F-55022F7F93C0}" type="parTrans" cxnId="{1D34F0F2-BF6A-104D-B205-271B88FC50BC}">
      <dgm:prSet/>
      <dgm:spPr/>
      <dgm:t>
        <a:bodyPr/>
        <a:lstStyle/>
        <a:p>
          <a:endParaRPr lang="en-US"/>
        </a:p>
      </dgm:t>
    </dgm:pt>
    <dgm:pt modelId="{026485D4-EF38-CB4C-B61F-D59C710C4056}" type="sibTrans" cxnId="{1D34F0F2-BF6A-104D-B205-271B88FC50BC}">
      <dgm:prSet/>
      <dgm:spPr/>
      <dgm:t>
        <a:bodyPr/>
        <a:lstStyle/>
        <a:p>
          <a:endParaRPr lang="en-US"/>
        </a:p>
      </dgm:t>
    </dgm:pt>
    <dgm:pt modelId="{56563800-8531-9D4B-8CCA-DAEB26BF4053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2800" b="0" dirty="0" smtClean="0">
              <a:latin typeface="Times New Roman"/>
              <a:cs typeface="Times New Roman"/>
            </a:rPr>
            <a:t>2. Set air flow velocity</a:t>
          </a:r>
          <a:endParaRPr lang="en-US" sz="2800" dirty="0">
            <a:latin typeface="Times New Roman"/>
            <a:cs typeface="Times New Roman"/>
          </a:endParaRPr>
        </a:p>
      </dgm:t>
    </dgm:pt>
    <dgm:pt modelId="{BF2ADFC7-FE89-1D4E-AD1F-D3A9FF68D9FB}" type="parTrans" cxnId="{E651918D-9835-AB45-B4E0-5492F9349EA8}">
      <dgm:prSet/>
      <dgm:spPr/>
      <dgm:t>
        <a:bodyPr/>
        <a:lstStyle/>
        <a:p>
          <a:endParaRPr lang="en-US"/>
        </a:p>
      </dgm:t>
    </dgm:pt>
    <dgm:pt modelId="{C25889EB-D76C-214A-8519-B7D2EFD2808E}" type="sibTrans" cxnId="{E651918D-9835-AB45-B4E0-5492F9349EA8}">
      <dgm:prSet/>
      <dgm:spPr/>
      <dgm:t>
        <a:bodyPr/>
        <a:lstStyle/>
        <a:p>
          <a:endParaRPr lang="en-US"/>
        </a:p>
      </dgm:t>
    </dgm:pt>
    <dgm:pt modelId="{BC247050-1B4C-6346-82AA-ED99AF3CBD27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/>
          <a:r>
            <a:rPr lang="en-US" sz="2800" b="0" dirty="0" smtClean="0">
              <a:latin typeface="Times New Roman"/>
              <a:cs typeface="Times New Roman"/>
            </a:rPr>
            <a:t>3. Allow the system to reach steady state</a:t>
          </a:r>
          <a:endParaRPr lang="en-US" sz="2800" dirty="0">
            <a:latin typeface="Times New Roman"/>
            <a:cs typeface="Times New Roman"/>
          </a:endParaRPr>
        </a:p>
      </dgm:t>
    </dgm:pt>
    <dgm:pt modelId="{48DB95CC-1CE0-654C-A48D-C90B5E429477}" type="parTrans" cxnId="{6BC43DF2-D11B-0946-B59E-5F523E106BA6}">
      <dgm:prSet/>
      <dgm:spPr/>
      <dgm:t>
        <a:bodyPr/>
        <a:lstStyle/>
        <a:p>
          <a:endParaRPr lang="en-US"/>
        </a:p>
      </dgm:t>
    </dgm:pt>
    <dgm:pt modelId="{FFD945FC-90BF-3E44-BD59-33815FFF9AB7}" type="sibTrans" cxnId="{6BC43DF2-D11B-0946-B59E-5F523E106BA6}">
      <dgm:prSet/>
      <dgm:spPr/>
      <dgm:t>
        <a:bodyPr/>
        <a:lstStyle/>
        <a:p>
          <a:endParaRPr lang="en-US"/>
        </a:p>
      </dgm:t>
    </dgm:pt>
    <dgm:pt modelId="{C2B9724B-4729-D644-9821-78B622FE05AB}">
      <dgm:prSet custT="1">
        <dgm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dgm:style>
      </dgm:prSet>
      <dgm:spPr/>
      <dgm:t>
        <a:bodyPr/>
        <a:lstStyle/>
        <a:p>
          <a:pPr rtl="0">
            <a:lnSpc>
              <a:spcPct val="80000"/>
            </a:lnSpc>
          </a:pPr>
          <a:r>
            <a:rPr lang="en-US" sz="2400" b="0" dirty="0" smtClean="0">
              <a:latin typeface="Times New Roman"/>
              <a:cs typeface="Times New Roman"/>
            </a:rPr>
            <a:t>4. Record the temperature reading of the air and cylinder surface</a:t>
          </a:r>
          <a:endParaRPr lang="en-US" sz="2400" dirty="0">
            <a:latin typeface="Times New Roman"/>
            <a:cs typeface="Times New Roman"/>
          </a:endParaRPr>
        </a:p>
      </dgm:t>
    </dgm:pt>
    <dgm:pt modelId="{97297A60-6779-524A-8C6A-F6BE92FD43C3}" type="parTrans" cxnId="{F3CA9760-9F89-6742-AC74-955489135D9C}">
      <dgm:prSet/>
      <dgm:spPr/>
      <dgm:t>
        <a:bodyPr/>
        <a:lstStyle/>
        <a:p>
          <a:endParaRPr lang="en-US"/>
        </a:p>
      </dgm:t>
    </dgm:pt>
    <dgm:pt modelId="{9EA05FC0-ACA9-E943-A2AA-56F73D88DD2F}" type="sibTrans" cxnId="{F3CA9760-9F89-6742-AC74-955489135D9C}">
      <dgm:prSet/>
      <dgm:spPr/>
      <dgm:t>
        <a:bodyPr/>
        <a:lstStyle/>
        <a:p>
          <a:endParaRPr lang="en-US"/>
        </a:p>
      </dgm:t>
    </dgm:pt>
    <dgm:pt modelId="{59BD79B7-BACB-2247-833D-A2DD73E95CCE}" type="pres">
      <dgm:prSet presAssocID="{1DF97A15-D45C-F947-98FB-9C5A0D67E15C}" presName="Name0" presStyleCnt="0">
        <dgm:presLayoutVars>
          <dgm:dir/>
          <dgm:animLvl val="lvl"/>
          <dgm:resizeHandles val="exact"/>
        </dgm:presLayoutVars>
      </dgm:prSet>
      <dgm:spPr/>
    </dgm:pt>
    <dgm:pt modelId="{C7A79EAE-3DDB-5547-904A-0CA2E73A5FA0}" type="pres">
      <dgm:prSet presAssocID="{8D600D7B-0974-7147-A69C-6B8216BB3754}" presName="parTxOnly" presStyleLbl="node1" presStyleIdx="0" presStyleCnt="4" custLinFactNeighborX="-69168" custLinFactNeighborY="-503">
        <dgm:presLayoutVars>
          <dgm:chMax val="0"/>
          <dgm:chPref val="0"/>
          <dgm:bulletEnabled val="1"/>
        </dgm:presLayoutVars>
      </dgm:prSet>
      <dgm:spPr/>
    </dgm:pt>
    <dgm:pt modelId="{70BA8252-5766-7849-940D-93A95D153C6F}" type="pres">
      <dgm:prSet presAssocID="{026485D4-EF38-CB4C-B61F-D59C710C4056}" presName="parTxOnlySpace" presStyleCnt="0"/>
      <dgm:spPr/>
    </dgm:pt>
    <dgm:pt modelId="{C44AC3A7-328D-8245-97F7-826481634F5F}" type="pres">
      <dgm:prSet presAssocID="{56563800-8531-9D4B-8CCA-DAEB26BF4053}" presName="parTxOnly" presStyleLbl="node1" presStyleIdx="1" presStyleCnt="4" custScaleX="80265">
        <dgm:presLayoutVars>
          <dgm:chMax val="0"/>
          <dgm:chPref val="0"/>
          <dgm:bulletEnabled val="1"/>
        </dgm:presLayoutVars>
      </dgm:prSet>
      <dgm:spPr/>
    </dgm:pt>
    <dgm:pt modelId="{4F641DE5-6832-2846-95DC-1618DEFE9462}" type="pres">
      <dgm:prSet presAssocID="{C25889EB-D76C-214A-8519-B7D2EFD2808E}" presName="parTxOnlySpace" presStyleCnt="0"/>
      <dgm:spPr/>
    </dgm:pt>
    <dgm:pt modelId="{2BBEFBB0-F77D-C44F-BC82-317C6703030C}" type="pres">
      <dgm:prSet presAssocID="{BC247050-1B4C-6346-82AA-ED99AF3CBD27}" presName="parTxOnly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B9F3BC8A-00EB-9F48-9100-3E74659857CA}" type="pres">
      <dgm:prSet presAssocID="{FFD945FC-90BF-3E44-BD59-33815FFF9AB7}" presName="parTxOnlySpace" presStyleCnt="0"/>
      <dgm:spPr/>
    </dgm:pt>
    <dgm:pt modelId="{56248489-E7DD-0444-8DC0-2B961473769D}" type="pres">
      <dgm:prSet presAssocID="{C2B9724B-4729-D644-9821-78B622FE05AB}" presName="parTxOnly" presStyleLbl="node1" presStyleIdx="3" presStyleCnt="4" custScaleY="12263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3DD2D37-ABA6-1D43-A08F-32A1BB555FC0}" type="presOf" srcId="{C2B9724B-4729-D644-9821-78B622FE05AB}" destId="{56248489-E7DD-0444-8DC0-2B961473769D}" srcOrd="0" destOrd="0" presId="urn:microsoft.com/office/officeart/2005/8/layout/chevron1"/>
    <dgm:cxn modelId="{1D34F0F2-BF6A-104D-B205-271B88FC50BC}" srcId="{1DF97A15-D45C-F947-98FB-9C5A0D67E15C}" destId="{8D600D7B-0974-7147-A69C-6B8216BB3754}" srcOrd="0" destOrd="0" parTransId="{F9191B62-FEA7-664A-A26F-55022F7F93C0}" sibTransId="{026485D4-EF38-CB4C-B61F-D59C710C4056}"/>
    <dgm:cxn modelId="{440A518B-50CF-A448-83B6-F04DBAFB8EF1}" type="presOf" srcId="{BC247050-1B4C-6346-82AA-ED99AF3CBD27}" destId="{2BBEFBB0-F77D-C44F-BC82-317C6703030C}" srcOrd="0" destOrd="0" presId="urn:microsoft.com/office/officeart/2005/8/layout/chevron1"/>
    <dgm:cxn modelId="{25C0BA55-64C0-9A4E-B68F-4B30FFF999F4}" type="presOf" srcId="{56563800-8531-9D4B-8CCA-DAEB26BF4053}" destId="{C44AC3A7-328D-8245-97F7-826481634F5F}" srcOrd="0" destOrd="0" presId="urn:microsoft.com/office/officeart/2005/8/layout/chevron1"/>
    <dgm:cxn modelId="{6BC43DF2-D11B-0946-B59E-5F523E106BA6}" srcId="{1DF97A15-D45C-F947-98FB-9C5A0D67E15C}" destId="{BC247050-1B4C-6346-82AA-ED99AF3CBD27}" srcOrd="2" destOrd="0" parTransId="{48DB95CC-1CE0-654C-A48D-C90B5E429477}" sibTransId="{FFD945FC-90BF-3E44-BD59-33815FFF9AB7}"/>
    <dgm:cxn modelId="{F3CA9760-9F89-6742-AC74-955489135D9C}" srcId="{1DF97A15-D45C-F947-98FB-9C5A0D67E15C}" destId="{C2B9724B-4729-D644-9821-78B622FE05AB}" srcOrd="3" destOrd="0" parTransId="{97297A60-6779-524A-8C6A-F6BE92FD43C3}" sibTransId="{9EA05FC0-ACA9-E943-A2AA-56F73D88DD2F}"/>
    <dgm:cxn modelId="{CA80262A-C795-404B-B404-8ADDC66E7C71}" type="presOf" srcId="{8D600D7B-0974-7147-A69C-6B8216BB3754}" destId="{C7A79EAE-3DDB-5547-904A-0CA2E73A5FA0}" srcOrd="0" destOrd="0" presId="urn:microsoft.com/office/officeart/2005/8/layout/chevron1"/>
    <dgm:cxn modelId="{E651918D-9835-AB45-B4E0-5492F9349EA8}" srcId="{1DF97A15-D45C-F947-98FB-9C5A0D67E15C}" destId="{56563800-8531-9D4B-8CCA-DAEB26BF4053}" srcOrd="1" destOrd="0" parTransId="{BF2ADFC7-FE89-1D4E-AD1F-D3A9FF68D9FB}" sibTransId="{C25889EB-D76C-214A-8519-B7D2EFD2808E}"/>
    <dgm:cxn modelId="{5B36A2B0-99CC-F142-B2FC-71E729A3B080}" type="presOf" srcId="{1DF97A15-D45C-F947-98FB-9C5A0D67E15C}" destId="{59BD79B7-BACB-2247-833D-A2DD73E95CCE}" srcOrd="0" destOrd="0" presId="urn:microsoft.com/office/officeart/2005/8/layout/chevron1"/>
    <dgm:cxn modelId="{E05957B5-A4DD-B24C-A2BA-111B56521DFC}" type="presParOf" srcId="{59BD79B7-BACB-2247-833D-A2DD73E95CCE}" destId="{C7A79EAE-3DDB-5547-904A-0CA2E73A5FA0}" srcOrd="0" destOrd="0" presId="urn:microsoft.com/office/officeart/2005/8/layout/chevron1"/>
    <dgm:cxn modelId="{6F12EC0C-9D8D-5E48-8B5A-A54F1DC59D3B}" type="presParOf" srcId="{59BD79B7-BACB-2247-833D-A2DD73E95CCE}" destId="{70BA8252-5766-7849-940D-93A95D153C6F}" srcOrd="1" destOrd="0" presId="urn:microsoft.com/office/officeart/2005/8/layout/chevron1"/>
    <dgm:cxn modelId="{7968B812-98D9-C64A-8593-5A7B9B44A182}" type="presParOf" srcId="{59BD79B7-BACB-2247-833D-A2DD73E95CCE}" destId="{C44AC3A7-328D-8245-97F7-826481634F5F}" srcOrd="2" destOrd="0" presId="urn:microsoft.com/office/officeart/2005/8/layout/chevron1"/>
    <dgm:cxn modelId="{0066AFBC-F590-2A44-A1E6-879BDFA650E6}" type="presParOf" srcId="{59BD79B7-BACB-2247-833D-A2DD73E95CCE}" destId="{4F641DE5-6832-2846-95DC-1618DEFE9462}" srcOrd="3" destOrd="0" presId="urn:microsoft.com/office/officeart/2005/8/layout/chevron1"/>
    <dgm:cxn modelId="{2BF64721-E189-DA4F-A244-A590AEAA6EED}" type="presParOf" srcId="{59BD79B7-BACB-2247-833D-A2DD73E95CCE}" destId="{2BBEFBB0-F77D-C44F-BC82-317C6703030C}" srcOrd="4" destOrd="0" presId="urn:microsoft.com/office/officeart/2005/8/layout/chevron1"/>
    <dgm:cxn modelId="{71270204-46A4-8E4A-AB97-9A6B6BEB27A8}" type="presParOf" srcId="{59BD79B7-BACB-2247-833D-A2DD73E95CCE}" destId="{B9F3BC8A-00EB-9F48-9100-3E74659857CA}" srcOrd="5" destOrd="0" presId="urn:microsoft.com/office/officeart/2005/8/layout/chevron1"/>
    <dgm:cxn modelId="{F74918EE-44D8-DB48-9298-745622787FAC}" type="presParOf" srcId="{59BD79B7-BACB-2247-833D-A2DD73E95CCE}" destId="{56248489-E7DD-0444-8DC0-2B961473769D}" srcOrd="6" destOrd="0" presId="urn:microsoft.com/office/officeart/2005/8/layout/chevron1"/>
  </dgm:cxnLst>
  <dgm:bg>
    <a:noFill/>
  </dgm:bg>
  <dgm:whole/>
  <dgm:extLst>
    <a:ext uri="http://schemas.microsoft.com/office/drawing/2008/diagram">
      <dsp:dataModelExt xmlns:dsp="http://schemas.microsoft.com/office/drawing/2008/diagram" relId="rId2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10D8DE-FDB0-4647-9117-29BDEFD3A8AA}">
      <dsp:nvSpPr>
        <dsp:cNvPr id="0" name=""/>
        <dsp:cNvSpPr/>
      </dsp:nvSpPr>
      <dsp:spPr>
        <a:xfrm>
          <a:off x="4033" y="0"/>
          <a:ext cx="4913833" cy="193899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0" kern="1200" dirty="0" smtClean="0">
              <a:latin typeface="Times New Roman"/>
              <a:cs typeface="Times New Roman"/>
            </a:rPr>
            <a:t>1. Specify power input into cylinder</a:t>
          </a:r>
          <a:endParaRPr lang="en-US" sz="3300" kern="1200" dirty="0">
            <a:latin typeface="Times New Roman"/>
            <a:cs typeface="Times New Roman"/>
          </a:endParaRPr>
        </a:p>
      </dsp:txBody>
      <dsp:txXfrm>
        <a:off x="973529" y="0"/>
        <a:ext cx="2974841" cy="1938992"/>
      </dsp:txXfrm>
    </dsp:sp>
    <dsp:sp modelId="{45B35B7E-DE8B-A34F-B0BA-D528693CE166}">
      <dsp:nvSpPr>
        <dsp:cNvPr id="0" name=""/>
        <dsp:cNvSpPr/>
      </dsp:nvSpPr>
      <dsp:spPr>
        <a:xfrm>
          <a:off x="4426483" y="0"/>
          <a:ext cx="4913833" cy="193899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0" kern="1200" dirty="0" smtClean="0">
              <a:latin typeface="Times New Roman"/>
              <a:cs typeface="Times New Roman"/>
            </a:rPr>
            <a:t>2. Allow the system to reach steady state</a:t>
          </a:r>
          <a:endParaRPr lang="en-US" sz="3300" kern="1200" dirty="0">
            <a:latin typeface="Times New Roman"/>
            <a:cs typeface="Times New Roman"/>
          </a:endParaRPr>
        </a:p>
      </dsp:txBody>
      <dsp:txXfrm>
        <a:off x="5395979" y="0"/>
        <a:ext cx="2974841" cy="1938992"/>
      </dsp:txXfrm>
    </dsp:sp>
    <dsp:sp modelId="{CDDBA787-21BE-794B-85C2-A79F74501CB6}">
      <dsp:nvSpPr>
        <dsp:cNvPr id="0" name=""/>
        <dsp:cNvSpPr/>
      </dsp:nvSpPr>
      <dsp:spPr>
        <a:xfrm>
          <a:off x="8848933" y="0"/>
          <a:ext cx="4913833" cy="1938992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32017" tIns="44006" rIns="44006" bIns="44006" numCol="1" spcCol="1270" anchor="ctr" anchorCtr="0">
          <a:noAutofit/>
        </a:bodyPr>
        <a:lstStyle/>
        <a:p>
          <a:pPr lvl="0" algn="ctr" defTabSz="1466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300" b="0" kern="1200" dirty="0" smtClean="0">
              <a:latin typeface="Times New Roman"/>
              <a:cs typeface="Times New Roman"/>
            </a:rPr>
            <a:t>3. Record temperature of ambient air and cylinder surface </a:t>
          </a:r>
          <a:endParaRPr lang="en-US" sz="3300" kern="1200" dirty="0">
            <a:latin typeface="Times New Roman"/>
            <a:cs typeface="Times New Roman"/>
          </a:endParaRPr>
        </a:p>
      </dsp:txBody>
      <dsp:txXfrm>
        <a:off x="9818429" y="0"/>
        <a:ext cx="2974841" cy="193899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A79EAE-3DDB-5547-904A-0CA2E73A5FA0}">
      <dsp:nvSpPr>
        <dsp:cNvPr id="0" name=""/>
        <dsp:cNvSpPr/>
      </dsp:nvSpPr>
      <dsp:spPr>
        <a:xfrm>
          <a:off x="0" y="604267"/>
          <a:ext cx="3987052" cy="1594821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latin typeface="Times New Roman"/>
              <a:cs typeface="Times New Roman"/>
            </a:rPr>
            <a:t>1. Specify power input into cylinder</a:t>
          </a:r>
          <a:endParaRPr lang="en-US" sz="2800" kern="1200" dirty="0">
            <a:latin typeface="Times New Roman"/>
            <a:cs typeface="Times New Roman"/>
          </a:endParaRPr>
        </a:p>
      </dsp:txBody>
      <dsp:txXfrm>
        <a:off x="797411" y="604267"/>
        <a:ext cx="2392231" cy="1594821"/>
      </dsp:txXfrm>
    </dsp:sp>
    <dsp:sp modelId="{C44AC3A7-328D-8245-97F7-826481634F5F}">
      <dsp:nvSpPr>
        <dsp:cNvPr id="0" name=""/>
        <dsp:cNvSpPr/>
      </dsp:nvSpPr>
      <dsp:spPr>
        <a:xfrm>
          <a:off x="3596719" y="612289"/>
          <a:ext cx="3200208" cy="1594821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latin typeface="Times New Roman"/>
              <a:cs typeface="Times New Roman"/>
            </a:rPr>
            <a:t>2. Set air flow velocity</a:t>
          </a:r>
          <a:endParaRPr lang="en-US" sz="2800" kern="1200" dirty="0">
            <a:latin typeface="Times New Roman"/>
            <a:cs typeface="Times New Roman"/>
          </a:endParaRPr>
        </a:p>
      </dsp:txBody>
      <dsp:txXfrm>
        <a:off x="4394130" y="612289"/>
        <a:ext cx="1605387" cy="1594821"/>
      </dsp:txXfrm>
    </dsp:sp>
    <dsp:sp modelId="{2BBEFBB0-F77D-C44F-BC82-317C6703030C}">
      <dsp:nvSpPr>
        <dsp:cNvPr id="0" name=""/>
        <dsp:cNvSpPr/>
      </dsp:nvSpPr>
      <dsp:spPr>
        <a:xfrm>
          <a:off x="6398221" y="612289"/>
          <a:ext cx="3987052" cy="1594821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112014" tIns="37338" rIns="37338" bIns="37338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0" kern="1200" dirty="0" smtClean="0">
              <a:latin typeface="Times New Roman"/>
              <a:cs typeface="Times New Roman"/>
            </a:rPr>
            <a:t>3. Allow the system to reach steady state</a:t>
          </a:r>
          <a:endParaRPr lang="en-US" sz="2800" kern="1200" dirty="0">
            <a:latin typeface="Times New Roman"/>
            <a:cs typeface="Times New Roman"/>
          </a:endParaRPr>
        </a:p>
      </dsp:txBody>
      <dsp:txXfrm>
        <a:off x="7195632" y="612289"/>
        <a:ext cx="2392231" cy="1594821"/>
      </dsp:txXfrm>
    </dsp:sp>
    <dsp:sp modelId="{56248489-E7DD-0444-8DC0-2B961473769D}">
      <dsp:nvSpPr>
        <dsp:cNvPr id="0" name=""/>
        <dsp:cNvSpPr/>
      </dsp:nvSpPr>
      <dsp:spPr>
        <a:xfrm>
          <a:off x="9986569" y="431795"/>
          <a:ext cx="3987052" cy="1955808"/>
        </a:xfrm>
        <a:prstGeom prst="chevron">
          <a:avLst/>
        </a:prstGeom>
        <a:gradFill rotWithShape="1">
          <a:gsLst>
            <a:gs pos="0">
              <a:schemeClr val="accent2">
                <a:tint val="50000"/>
                <a:satMod val="300000"/>
              </a:schemeClr>
            </a:gs>
            <a:gs pos="35000">
              <a:schemeClr val="accent2">
                <a:tint val="37000"/>
                <a:satMod val="300000"/>
              </a:schemeClr>
            </a:gs>
            <a:gs pos="100000">
              <a:schemeClr val="accent2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hemeClr val="accent2"/>
        </a:lnRef>
        <a:fillRef idx="2">
          <a:schemeClr val="accent2"/>
        </a:fillRef>
        <a:effectRef idx="1">
          <a:schemeClr val="accent2"/>
        </a:effectRef>
        <a:fontRef idx="minor">
          <a:schemeClr val="dk1"/>
        </a:fontRef>
      </dsp:style>
      <dsp:txBody>
        <a:bodyPr spcFirstLastPara="0" vert="horz" wrap="square" lIns="96012" tIns="32004" rIns="32004" bIns="32004" numCol="1" spcCol="1270" anchor="ctr" anchorCtr="0">
          <a:noAutofit/>
        </a:bodyPr>
        <a:lstStyle/>
        <a:p>
          <a:pPr lvl="0" algn="ctr" defTabSz="1066800" rtl="0">
            <a:lnSpc>
              <a:spcPct val="80000"/>
            </a:lnSpc>
            <a:spcBef>
              <a:spcPct val="0"/>
            </a:spcBef>
            <a:spcAft>
              <a:spcPct val="35000"/>
            </a:spcAft>
          </a:pPr>
          <a:r>
            <a:rPr lang="en-US" sz="2400" b="0" kern="1200" dirty="0" smtClean="0">
              <a:latin typeface="Times New Roman"/>
              <a:cs typeface="Times New Roman"/>
            </a:rPr>
            <a:t>4. Record the temperature reading of the air and cylinder surface</a:t>
          </a:r>
          <a:endParaRPr lang="en-US" sz="2400" kern="1200" dirty="0">
            <a:latin typeface="Times New Roman"/>
            <a:cs typeface="Times New Roman"/>
          </a:endParaRPr>
        </a:p>
      </dsp:txBody>
      <dsp:txXfrm>
        <a:off x="10964473" y="431795"/>
        <a:ext cx="2031244" cy="1955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1">
  <dgm:title val=""/>
  <dgm:desc val=""/>
  <dgm:catLst>
    <dgm:cat type="process" pri="9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des" func="maxDepth" op="gte" val="2">
        <dgm:constrLst>
          <dgm:constr type="h" for="ch" forName="composite" refType="h"/>
          <dgm:constr type="w" for="ch" forName="composite" refType="w"/>
          <dgm:constr type="w" for="des" forName="parTx"/>
          <dgm:constr type="h" for="des" forName="parTx" op="equ"/>
          <dgm:constr type="w" for="des" forName="desTx"/>
          <dgm:constr type="h" for="des" forName="desTx" op="equ"/>
          <dgm:constr type="primFontSz" for="des" forName="parTx" val="65"/>
          <dgm:constr type="secFontSz" for="des" forName="desTx" refType="primFontSz" refFor="des" refForName="parTx" op="equ"/>
          <dgm:constr type="h" for="des" forName="parTx" refType="primFontSz" refFor="des" refForName="parTx" fact="1.5"/>
          <dgm:constr type="h" for="des" forName="desTx" refType="primFontSz" refFor="des" refForName="parTx" fact="0.5"/>
          <dgm:constr type="w" for="ch" forName="space" op="equ" val="-6"/>
        </dgm:constrLst>
        <dgm:ruleLst>
          <dgm:rule type="w" for="ch" forName="composite" val="0" fact="NaN" max="NaN"/>
          <dgm:rule type="primFontSz" for="des" forName="parTx" val="5" fact="NaN" max="NaN"/>
        </dgm:ruleLst>
        <dgm:forEach name="Name6" axis="ch" ptType="node"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hoose name="Name7">
              <dgm:if name="Name8" func="var" arg="dir" op="equ" val="norm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if>
              <dgm:else name="Name9">
                <dgm:constrLst>
                  <dgm:constr type="l" for="ch" forName="parTx"/>
                  <dgm:constr type="w" for="ch" forName="parTx" refType="w"/>
                  <dgm:constr type="t" for="ch" forName="parTx"/>
                  <dgm:constr type="l" for="ch" forName="desTx" refType="w" fact="0.2"/>
                  <dgm:constr type="w" for="ch" forName="desTx" refType="w" refFor="ch" refForName="parTx" fact="0.8"/>
                  <dgm:constr type="t" for="ch" forName="desTx" refType="h" refFor="ch" refForName="parTx" fact="1.125"/>
                </dgm:constrLst>
              </dgm:else>
            </dgm:choose>
            <dgm:ruleLst>
              <dgm:rule type="h" val="INF" fact="NaN" max="NaN"/>
            </dgm:ruleLst>
            <dgm:layoutNode name="parTx">
              <dgm:varLst>
                <dgm:chMax val="0"/>
                <dgm:chPref val="0"/>
                <dgm:bulletEnabled val="1"/>
              </dgm:varLst>
              <dgm:alg type="tx"/>
              <dgm:choose name="Name10">
                <dgm:if name="Name11" func="var" arg="dir" op="equ" val="norm">
                  <dgm:shape xmlns:r="http://schemas.openxmlformats.org/officeDocument/2006/relationships" type="chevron" r:blip="">
                    <dgm:adjLst/>
                  </dgm:shape>
                </dgm:if>
                <dgm:else name="Name12">
                  <dgm:shape xmlns:r="http://schemas.openxmlformats.org/officeDocument/2006/relationships" rot="180" type="chevron" r:blip="">
                    <dgm:adjLst/>
                  </dgm:shape>
                </dgm:else>
              </dgm:choose>
              <dgm:presOf axis="self" ptType="node"/>
              <dgm:choose name="Name13">
                <dgm:if name="Name14" func="var" arg="dir" op="equ" val="norm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315"/>
                    <dgm:constr type="rMarg" refType="primFontSz" fact="0.105"/>
                  </dgm:constrLst>
                </dgm:if>
                <dgm:else name="Name15">
                  <dgm:constrLst>
                    <dgm:constr type="h" refType="w" op="lte" fact="0.4"/>
                    <dgm:constr type="h"/>
                    <dgm:constr type="tMarg" refType="primFontSz" fact="0.105"/>
                    <dgm:constr type="bMarg" refType="primFontSz" fact="0.105"/>
                    <dgm:constr type="lMarg" refType="primFontSz" fact="0.105"/>
                    <dgm:constr type="rMarg" refType="primFontSz" fact="0.315"/>
                  </dgm:constrLst>
                </dgm:else>
              </dgm:choose>
              <dgm:ruleLst>
                <dgm:rule type="h" val="INF" fact="NaN" max="NaN"/>
              </dgm:ruleLst>
            </dgm:layoutNode>
            <dgm:layoutNode name="desTx" styleLbl="revTx">
              <dgm:varLst>
                <dgm:bulletEnabled val="1"/>
              </dgm:varLst>
              <dgm:alg type="tx">
                <dgm:param type="stBulletLvl" val="1"/>
              </dgm:alg>
              <dgm:choose name="Name16">
                <dgm:if name="Name17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18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h"/>
                <dgm:constr type="tMarg"/>
                <dgm:constr type="bMarg"/>
                <dgm:constr type="rMarg"/>
                <dgm:constr type="lMarg"/>
              </dgm:constrLst>
              <dgm:ruleLst>
                <dgm:rule type="h" val="INF" fact="NaN" max="NaN"/>
              </dgm:ruleLst>
            </dgm:layoutNode>
          </dgm:layoutNode>
          <dgm:forEach name="Name19" axis="followSib" ptType="sibTrans" cnt="1">
            <dgm:layoutNode name="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20">
        <dgm:constrLst>
          <dgm:constr type="w" for="ch" forName="parTxOnly" refType="w"/>
          <dgm:constr type="h" for="des" forName="parTxOnly" op="equ"/>
          <dgm:constr type="primFontSz" for="des" forName="parTxOnly" op="equ" val="65"/>
          <dgm:constr type="w" for="ch" forName="parTxOnlySpace" refType="w" refFor="ch" refForName="parTxOnly" fact="-0.1"/>
        </dgm:constrLst>
        <dgm:ruleLst/>
        <dgm:forEach name="Name21" axis="ch" ptType="node">
          <dgm:layoutNode name="parTxOnly">
            <dgm:varLst>
              <dgm:chMax val="0"/>
              <dgm:chPref val="0"/>
              <dgm:bulletEnabled val="1"/>
            </dgm:varLst>
            <dgm:alg type="tx"/>
            <dgm:choose name="Name22">
              <dgm:if name="Name23" func="var" arg="dir" op="equ" val="norm">
                <dgm:shape xmlns:r="http://schemas.openxmlformats.org/officeDocument/2006/relationships" type="chevron" r:blip="">
                  <dgm:adjLst/>
                </dgm:shape>
              </dgm:if>
              <dgm:else name="Name24">
                <dgm:shape xmlns:r="http://schemas.openxmlformats.org/officeDocument/2006/relationships" rot="180" type="chevron" r:blip="">
                  <dgm:adjLst/>
                </dgm:shape>
              </dgm:else>
            </dgm:choose>
            <dgm:presOf axis="self" ptType="node"/>
            <dgm:choose name="Name25">
              <dgm:if name="Name26" func="var" arg="dir" op="equ" val="norm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315"/>
                  <dgm:constr type="rMarg" refType="primFontSz" fact="0.105"/>
                </dgm:constrLst>
              </dgm:if>
              <dgm:else name="Name27">
                <dgm:constrLst>
                  <dgm:constr type="h" refType="w" op="equ" fact="0.4"/>
                  <dgm:constr type="tMarg" refType="primFontSz" fact="0.105"/>
                  <dgm:constr type="bMarg" refType="primFontSz" fact="0.105"/>
                  <dgm:constr type="lMarg" refType="primFontSz" fact="0.105"/>
                  <dgm:constr type="rMarg" refType="primFontSz" fact="0.315"/>
                </dgm:constrLst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TxOnly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08727" y="1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t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l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08727" y="8893313"/>
            <a:ext cx="3066733" cy="4681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4322" tIns="47161" rIns="94322" bIns="47161" numCol="1" anchor="b" anchorCtr="0" compatLnSpc="1">
            <a:prstTxWarp prst="textNoShape">
              <a:avLst/>
            </a:prstTxWarp>
          </a:bodyPr>
          <a:lstStyle>
            <a:lvl1pPr algn="r" defTabSz="942804">
              <a:defRPr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BDCE5CEB-6363-420F-BE45-85B064B891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52614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08438" y="0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712981-66C3-8F4B-AC44-31A0FC604E76}" type="datetimeFigureOut">
              <a:rPr lang="en-US" smtClean="0"/>
              <a:t>4/28/16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6975" y="701675"/>
            <a:ext cx="4683125" cy="35115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8025" y="4448175"/>
            <a:ext cx="5661025" cy="421322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08438" y="8893175"/>
            <a:ext cx="3067050" cy="46831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4CFADC-FC3F-D348-BAC6-7910658804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7743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4CFADC-FC3F-D348-BAC6-791065880413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99740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2477" y="10226675"/>
            <a:ext cx="37306250" cy="70548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364" y="18653125"/>
            <a:ext cx="30724474" cy="84137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D5278E-ED96-461A-883E-5FD94BC35A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227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9D8D97-1826-4078-ADDA-4E99B734A4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9017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0" y="21153443"/>
            <a:ext cx="37307838" cy="653732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0" y="13952538"/>
            <a:ext cx="37307838" cy="72009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973675-D381-4E0E-B86F-9F9EFE0572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2417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193928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21803" y="7680325"/>
            <a:ext cx="19675474" cy="217265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F8DAF2-D655-47B3-A184-648194FE7E7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98069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3925" y="7369178"/>
            <a:ext cx="19392901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3925" y="10439400"/>
            <a:ext cx="19392901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438" y="7369178"/>
            <a:ext cx="19400837" cy="30702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438" y="10439400"/>
            <a:ext cx="19400837" cy="189658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41F92EC-8C3C-4F10-858C-C66E68A9ECA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88597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8AEDA9-9C5F-4252-8D07-E5D3174E99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5511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0FBADD-EE0D-4AEE-A966-D1DAD5921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3663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3924" y="1311275"/>
            <a:ext cx="14439901" cy="55768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874" y="1311275"/>
            <a:ext cx="24536400" cy="28093988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3924" y="6888163"/>
            <a:ext cx="14439901" cy="225171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356635-F299-487E-8478-361B2D7E66D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0345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665" y="23042568"/>
            <a:ext cx="26335037" cy="27209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665" y="2941638"/>
            <a:ext cx="26335037" cy="1975008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665" y="25763543"/>
            <a:ext cx="26335037" cy="38623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8BA4C-6842-4480-8686-9E83B08243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81934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95C329-9094-49E3-ADB9-7C70C8CFFD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91613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821440" y="1317625"/>
            <a:ext cx="9875837" cy="280892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93925" y="1317625"/>
            <a:ext cx="29475113" cy="280892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CBC182-0EAC-4479-8D18-C53192F402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77765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>
          <a:xfrm>
            <a:off x="2193927" y="1317625"/>
            <a:ext cx="39503350" cy="54864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193928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2021803" y="7680326"/>
            <a:ext cx="19675474" cy="107870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2193928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021803" y="18619788"/>
            <a:ext cx="19675474" cy="1078706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E7164-4707-4A19-A6AB-6533AC9FA80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0650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A9A9"/>
            </a:gs>
            <a:gs pos="50000">
              <a:srgbClr val="990000"/>
            </a:gs>
            <a:gs pos="100000">
              <a:srgbClr val="DDA9A9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194279" y="1317625"/>
            <a:ext cx="39502645" cy="5486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194279" y="7680325"/>
            <a:ext cx="39502645" cy="21726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1942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l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4995879" y="29978350"/>
            <a:ext cx="138994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31455079" y="29978350"/>
            <a:ext cx="10241845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376203" tIns="188102" rIns="376203" bIns="188102" numCol="1" anchor="t" anchorCtr="0" compatLnSpc="1">
            <a:prstTxWarp prst="textNoShape">
              <a:avLst/>
            </a:prstTxWarp>
          </a:bodyPr>
          <a:lstStyle>
            <a:lvl1pPr algn="r" defTabSz="3762375">
              <a:defRPr sz="57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5D3B0B1D-8805-4920-9608-A1D4D0B3DD2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2pPr>
      <a:lvl3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3pPr>
      <a:lvl4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4pPr>
      <a:lvl5pPr algn="ctr" defTabSz="3762375" rtl="0" eaLnBrk="0" fontAlgn="base" hangingPunct="0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5pPr>
      <a:lvl6pPr marL="4572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6pPr>
      <a:lvl7pPr marL="9144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7pPr>
      <a:lvl8pPr marL="13716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8pPr>
      <a:lvl9pPr marL="1828800" algn="ctr" defTabSz="3762375" rtl="0" fontAlgn="base">
        <a:spcBef>
          <a:spcPct val="0"/>
        </a:spcBef>
        <a:spcAft>
          <a:spcPct val="0"/>
        </a:spcAft>
        <a:defRPr sz="18200">
          <a:solidFill>
            <a:schemeClr val="tx2"/>
          </a:solidFill>
          <a:latin typeface="Arial" pitchFamily="34" charset="0"/>
        </a:defRPr>
      </a:lvl9pPr>
    </p:titleStyle>
    <p:bodyStyle>
      <a:lvl1pPr marL="1409700" indent="-14097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13200">
          <a:solidFill>
            <a:schemeClr val="tx1"/>
          </a:solidFill>
          <a:latin typeface="+mn-lt"/>
          <a:ea typeface="+mn-ea"/>
          <a:cs typeface="+mn-cs"/>
        </a:defRPr>
      </a:lvl1pPr>
      <a:lvl2pPr marL="3057525" indent="-1176338" algn="l" defTabSz="3762375" rtl="0" eaLnBrk="0" fontAlgn="base" hangingPunct="0">
        <a:spcBef>
          <a:spcPct val="20000"/>
        </a:spcBef>
        <a:spcAft>
          <a:spcPct val="0"/>
        </a:spcAft>
        <a:buChar char="–"/>
        <a:defRPr sz="11500">
          <a:solidFill>
            <a:schemeClr val="tx1"/>
          </a:solidFill>
          <a:latin typeface="+mn-lt"/>
        </a:defRPr>
      </a:lvl2pPr>
      <a:lvl3pPr marL="4702175" indent="-939800" algn="l" defTabSz="3762375" rtl="0" eaLnBrk="0" fontAlgn="base" hangingPunct="0">
        <a:spcBef>
          <a:spcPct val="20000"/>
        </a:spcBef>
        <a:spcAft>
          <a:spcPct val="0"/>
        </a:spcAft>
        <a:buChar char="•"/>
        <a:defRPr sz="9900">
          <a:solidFill>
            <a:schemeClr val="tx1"/>
          </a:solidFill>
          <a:latin typeface="+mn-lt"/>
        </a:defRPr>
      </a:lvl3pPr>
      <a:lvl4pPr marL="6583363" indent="-939800" algn="l" defTabSz="3762375" rtl="0" eaLnBrk="0" fontAlgn="base" hangingPunct="0">
        <a:spcBef>
          <a:spcPct val="20000"/>
        </a:spcBef>
        <a:spcAft>
          <a:spcPct val="0"/>
        </a:spcAft>
        <a:buChar char="–"/>
        <a:defRPr sz="8200">
          <a:solidFill>
            <a:schemeClr val="tx1"/>
          </a:solidFill>
          <a:latin typeface="+mn-lt"/>
        </a:defRPr>
      </a:lvl4pPr>
      <a:lvl5pPr marL="8466138" indent="-941388" algn="l" defTabSz="3762375" rtl="0" eaLnBrk="0" fontAlgn="base" hangingPunct="0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5pPr>
      <a:lvl6pPr marL="89233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6pPr>
      <a:lvl7pPr marL="93805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7pPr>
      <a:lvl8pPr marL="98377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8pPr>
      <a:lvl9pPr marL="10294938" indent="-941388" algn="l" defTabSz="3762375" rtl="0" fontAlgn="base">
        <a:spcBef>
          <a:spcPct val="20000"/>
        </a:spcBef>
        <a:spcAft>
          <a:spcPct val="0"/>
        </a:spcAft>
        <a:buChar char="»"/>
        <a:defRPr sz="82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9" Type="http://schemas.openxmlformats.org/officeDocument/2006/relationships/image" Target="../media/image5.png"/><Relationship Id="rId20" Type="http://schemas.openxmlformats.org/officeDocument/2006/relationships/diagramColors" Target="../diagrams/colors2.xml"/><Relationship Id="rId21" Type="http://schemas.microsoft.com/office/2007/relationships/diagramDrawing" Target="../diagrams/drawing2.xml"/><Relationship Id="rId22" Type="http://schemas.openxmlformats.org/officeDocument/2006/relationships/image" Target="../media/image8.png"/><Relationship Id="rId23" Type="http://schemas.openxmlformats.org/officeDocument/2006/relationships/image" Target="../media/image9.png"/><Relationship Id="rId24" Type="http://schemas.openxmlformats.org/officeDocument/2006/relationships/image" Target="../media/image10.png"/><Relationship Id="rId25" Type="http://schemas.openxmlformats.org/officeDocument/2006/relationships/image" Target="../media/image11.jpeg"/><Relationship Id="rId26" Type="http://schemas.microsoft.com/office/2007/relationships/hdphoto" Target="../media/hdphoto3.wdp"/><Relationship Id="rId10" Type="http://schemas.openxmlformats.org/officeDocument/2006/relationships/image" Target="../media/image6.png"/><Relationship Id="rId11" Type="http://schemas.openxmlformats.org/officeDocument/2006/relationships/image" Target="../media/image7.png"/><Relationship Id="rId12" Type="http://schemas.openxmlformats.org/officeDocument/2006/relationships/diagramData" Target="../diagrams/data1.xml"/><Relationship Id="rId13" Type="http://schemas.openxmlformats.org/officeDocument/2006/relationships/diagramLayout" Target="../diagrams/layout1.xml"/><Relationship Id="rId14" Type="http://schemas.openxmlformats.org/officeDocument/2006/relationships/diagramQuickStyle" Target="../diagrams/quickStyle1.xml"/><Relationship Id="rId15" Type="http://schemas.openxmlformats.org/officeDocument/2006/relationships/diagramColors" Target="../diagrams/colors1.xml"/><Relationship Id="rId16" Type="http://schemas.microsoft.com/office/2007/relationships/diagramDrawing" Target="../diagrams/drawing1.xml"/><Relationship Id="rId17" Type="http://schemas.openxmlformats.org/officeDocument/2006/relationships/diagramData" Target="../diagrams/data2.xml"/><Relationship Id="rId18" Type="http://schemas.openxmlformats.org/officeDocument/2006/relationships/diagramLayout" Target="../diagrams/layout2.xml"/><Relationship Id="rId19" Type="http://schemas.openxmlformats.org/officeDocument/2006/relationships/diagramQuickStyle" Target="../diagrams/quickStyle2.xml"/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eg"/><Relationship Id="rId4" Type="http://schemas.microsoft.com/office/2007/relationships/hdphoto" Target="../media/hdphoto1.wdp"/><Relationship Id="rId5" Type="http://schemas.openxmlformats.org/officeDocument/2006/relationships/image" Target="../media/image2.png"/><Relationship Id="rId6" Type="http://schemas.openxmlformats.org/officeDocument/2006/relationships/image" Target="../media/image3.jpeg"/><Relationship Id="rId7" Type="http://schemas.microsoft.com/office/2007/relationships/hdphoto" Target="../media/hdphoto2.wdp"/><Relationship Id="rId8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posters.unh.edu/" TargetMode="External"/><Relationship Id="rId4" Type="http://schemas.openxmlformats.org/officeDocument/2006/relationships/hyperlink" Target="http://goo.gl/1E7TJY" TargetMode="External"/><Relationship Id="rId1" Type="http://schemas.openxmlformats.org/officeDocument/2006/relationships/slideLayout" Target="../slideLayouts/slideLayout12.xml"/><Relationship Id="rId2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2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9" name="Picture 2058" descr="free conv.jpg"/>
          <p:cNvPicPr>
            <a:picLocks noChangeAspect="1"/>
          </p:cNvPicPr>
          <p:nvPr/>
        </p:nvPicPr>
        <p:blipFill>
          <a:blip r:embed="rId3">
            <a:alphaModFix amt="92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-25000"/>
                    </a14:imgEffect>
                    <a14:imgEffect>
                      <a14:colorTemperature colorTemp="5300"/>
                    </a14:imgEffect>
                    <a14:imgEffect>
                      <a14:saturation sat="6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39200" y="16230600"/>
            <a:ext cx="4883233" cy="5410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53" name="Picture 2052" descr="Screen Shot 2016-05-03 at 12.43.49 PM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67198" y="18897600"/>
            <a:ext cx="6863695" cy="4495800"/>
          </a:xfrm>
          <a:prstGeom prst="rect">
            <a:avLst/>
          </a:prstGeom>
        </p:spPr>
      </p:pic>
      <p:pic>
        <p:nvPicPr>
          <p:cNvPr id="12" name="Picture 11" descr="Screen Shot 2016-04-27 at 4.08.27 PM.png"/>
          <p:cNvPicPr>
            <a:picLocks noChangeAspect="1"/>
          </p:cNvPicPr>
          <p:nvPr/>
        </p:nvPicPr>
        <p:blipFill>
          <a:blip r:embed="rId6">
            <a:alphaModFix amt="94000"/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4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15925800"/>
            <a:ext cx="8258728" cy="5181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050" name="Rectangle 2"/>
          <p:cNvSpPr>
            <a:spLocks noGrp="1" noChangeArrowheads="1"/>
          </p:cNvSpPr>
          <p:nvPr>
            <p:ph type="title" sz="quarter"/>
          </p:nvPr>
        </p:nvSpPr>
        <p:spPr>
          <a:xfrm>
            <a:off x="0" y="1"/>
            <a:ext cx="43891200" cy="5486399"/>
          </a:xfr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>
            <a:solidFill>
              <a:schemeClr val="tx1"/>
            </a:solidFill>
            <a:miter lim="800000"/>
            <a:headEnd/>
            <a:tailEnd/>
          </a:ln>
        </p:spPr>
        <p:txBody>
          <a:bodyPr>
            <a:normAutofit fontScale="90000"/>
          </a:bodyPr>
          <a:lstStyle/>
          <a:p>
            <a:pPr indent="-457200" algn="l" eaLnBrk="1" hangingPunct="1">
              <a:spcBef>
                <a:spcPts val="0"/>
              </a:spcBef>
              <a:spcAft>
                <a:spcPts val="0"/>
              </a:spcAft>
            </a:pPr>
            <a:r>
              <a:rPr lang="en-US" sz="10700" dirty="0" smtClean="0">
                <a:solidFill>
                  <a:schemeClr val="bg1"/>
                </a:solidFill>
                <a:latin typeface="Times New Roman"/>
                <a:cs typeface="Times New Roman"/>
              </a:rPr>
              <a:t>Convection from Horizontal Cylinders</a:t>
            </a:r>
            <a:r>
              <a:rPr lang="en-US" sz="8800" dirty="0" smtClean="0">
                <a:solidFill>
                  <a:schemeClr val="bg1"/>
                </a:solidFill>
              </a:rPr>
              <a:t/>
            </a:r>
            <a:br>
              <a:rPr lang="en-US" sz="8800" dirty="0" smtClean="0">
                <a:solidFill>
                  <a:schemeClr val="bg1"/>
                </a:solidFill>
              </a:rPr>
            </a:br>
            <a:r>
              <a:rPr lang="en-US" sz="9600" dirty="0" smtClean="0"/>
              <a:t/>
            </a:r>
            <a:br>
              <a:rPr lang="en-US" sz="9600" dirty="0" smtClean="0"/>
            </a:br>
            <a:r>
              <a:rPr lang="en-US" sz="4000" dirty="0" smtClean="0"/>
              <a:t/>
            </a:r>
            <a:br>
              <a:rPr lang="en-US" sz="4000" dirty="0" smtClean="0"/>
            </a:br>
            <a:r>
              <a:rPr lang="en-US" sz="5400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Madeline Frattaroli, Curtis </a:t>
            </a:r>
            <a:r>
              <a:rPr lang="en-US" sz="5400" i="1" dirty="0" err="1" smtClean="0">
                <a:solidFill>
                  <a:srgbClr val="FFFFFF"/>
                </a:solidFill>
                <a:latin typeface="Times New Roman"/>
                <a:cs typeface="Times New Roman"/>
              </a:rPr>
              <a:t>Lalonde</a:t>
            </a:r>
            <a:r>
              <a:rPr lang="en-US" sz="5400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, Darrell Orozco</a:t>
            </a:r>
            <a:r>
              <a:rPr lang="en-US" sz="5400" i="1" dirty="0">
                <a:solidFill>
                  <a:srgbClr val="FFFFFF"/>
                </a:solidFill>
                <a:latin typeface="Times New Roman"/>
                <a:cs typeface="Times New Roman"/>
              </a:rPr>
              <a:t/>
            </a:r>
            <a:br>
              <a:rPr lang="en-US" sz="5400" i="1" dirty="0">
                <a:solidFill>
                  <a:srgbClr val="FFFFFF"/>
                </a:solidFill>
                <a:latin typeface="Times New Roman"/>
                <a:cs typeface="Times New Roman"/>
              </a:rPr>
            </a:br>
            <a:r>
              <a:rPr lang="en-US" sz="5400" i="1" dirty="0" smtClean="0">
                <a:solidFill>
                  <a:srgbClr val="FFFFFF"/>
                </a:solidFill>
                <a:latin typeface="Times New Roman"/>
                <a:cs typeface="Times New Roman"/>
              </a:rPr>
              <a:t>Department of Chemical Engineering, University </a:t>
            </a:r>
            <a:r>
              <a:rPr lang="en-US" sz="5400" i="1" dirty="0">
                <a:solidFill>
                  <a:srgbClr val="FFFFFF"/>
                </a:solidFill>
                <a:latin typeface="Times New Roman"/>
                <a:cs typeface="Times New Roman"/>
              </a:rPr>
              <a:t>of New Hampshire</a:t>
            </a:r>
            <a:endParaRPr lang="en-US" sz="5400" i="1" dirty="0" smtClean="0">
              <a:solidFill>
                <a:srgbClr val="FFFFFF"/>
              </a:solidFill>
              <a:latin typeface="Times New Roman"/>
              <a:cs typeface="Times New Roman"/>
            </a:endParaRPr>
          </a:p>
        </p:txBody>
      </p:sp>
      <p:sp>
        <p:nvSpPr>
          <p:cNvPr id="2150" name="Text Box 161"/>
          <p:cNvSpPr txBox="1">
            <a:spLocks noChangeArrowheads="1"/>
          </p:cNvSpPr>
          <p:nvPr/>
        </p:nvSpPr>
        <p:spPr bwMode="auto">
          <a:xfrm>
            <a:off x="39852600" y="10275890"/>
            <a:ext cx="3048000" cy="549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 sz="4300" b="1">
                <a:solidFill>
                  <a:srgbClr val="FF9900"/>
                </a:solidFill>
                <a:latin typeface="Arial" charset="0"/>
              </a:defRPr>
            </a:lvl1pPr>
            <a:lvl2pPr marL="742950" indent="-28575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2pPr>
            <a:lvl3pPr marL="11430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3pPr>
            <a:lvl4pPr marL="16002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4pPr>
            <a:lvl5pPr marL="2057400" indent="-228600" eaLnBrk="0" hangingPunct="0">
              <a:defRPr sz="4300" b="1">
                <a:solidFill>
                  <a:srgbClr val="FF9900"/>
                </a:solidFill>
                <a:latin typeface="Arial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4300" b="1">
                <a:solidFill>
                  <a:srgbClr val="FF9900"/>
                </a:solidFill>
                <a:latin typeface="Arial" charset="0"/>
              </a:defRPr>
            </a:lvl9pPr>
          </a:lstStyle>
          <a:p>
            <a:pPr algn="l" eaLnBrk="1" hangingPunct="1">
              <a:spcBef>
                <a:spcPct val="50000"/>
              </a:spcBef>
            </a:pPr>
            <a:endParaRPr lang="en-US" sz="3000" b="0">
              <a:solidFill>
                <a:schemeClr val="tx1"/>
              </a:solidFill>
            </a:endParaRPr>
          </a:p>
        </p:txBody>
      </p:sp>
      <p:sp>
        <p:nvSpPr>
          <p:cNvPr id="2152" name="Rectangle 164"/>
          <p:cNvSpPr>
            <a:spLocks noChangeArrowheads="1"/>
          </p:cNvSpPr>
          <p:nvPr/>
        </p:nvSpPr>
        <p:spPr bwMode="auto">
          <a:xfrm>
            <a:off x="838200" y="226314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Calculations</a:t>
            </a:r>
            <a:endParaRPr lang="en-US" sz="60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54" name="Rectangle 166"/>
          <p:cNvSpPr>
            <a:spLocks noChangeArrowheads="1"/>
          </p:cNvSpPr>
          <p:nvPr/>
        </p:nvSpPr>
        <p:spPr bwMode="auto">
          <a:xfrm>
            <a:off x="15544800" y="60960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Methods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2155" name="Rectangle 167"/>
          <p:cNvSpPr>
            <a:spLocks noChangeArrowheads="1"/>
          </p:cNvSpPr>
          <p:nvPr/>
        </p:nvSpPr>
        <p:spPr bwMode="auto">
          <a:xfrm>
            <a:off x="802839" y="6096000"/>
            <a:ext cx="12405161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  <a:endParaRPr lang="en-US" dirty="0">
              <a:solidFill>
                <a:srgbClr val="99999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Rectangle 165"/>
          <p:cNvSpPr>
            <a:spLocks noChangeArrowheads="1"/>
          </p:cNvSpPr>
          <p:nvPr/>
        </p:nvSpPr>
        <p:spPr bwMode="auto">
          <a:xfrm>
            <a:off x="29870400" y="29413200"/>
            <a:ext cx="130640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References</a:t>
            </a:r>
            <a:endParaRPr lang="en-US" dirty="0">
              <a:solidFill>
                <a:schemeClr val="accent1"/>
              </a:solidFill>
              <a:latin typeface="Times New Roman"/>
              <a:cs typeface="Times New Roman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99467" y="1143002"/>
            <a:ext cx="12869333" cy="3851371"/>
          </a:xfrm>
          <a:prstGeom prst="rect">
            <a:avLst/>
          </a:prstGeom>
        </p:spPr>
      </p:pic>
      <p:sp>
        <p:nvSpPr>
          <p:cNvPr id="74" name="TextBox 29"/>
          <p:cNvSpPr txBox="1">
            <a:spLocks noChangeArrowheads="1"/>
          </p:cNvSpPr>
          <p:nvPr/>
        </p:nvSpPr>
        <p:spPr bwMode="auto">
          <a:xfrm>
            <a:off x="28346400" y="18973800"/>
            <a:ext cx="15544800" cy="6071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marL="1371600" lvl="3" indent="0" algn="just"/>
            <a:r>
              <a:rPr lang="en-US" sz="4300" dirty="0" smtClean="0">
                <a:latin typeface="Times New Roman" pitchFamily="18" charset="0"/>
                <a:cs typeface="Times New Roman" pitchFamily="18" charset="0"/>
              </a:rPr>
              <a:t>Free Convection</a:t>
            </a:r>
            <a:r>
              <a:rPr lang="en-US" sz="4300" b="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1371600" lvl="3" indent="0" algn="just"/>
            <a:endParaRPr lang="en-US" sz="4300" b="0" dirty="0">
              <a:latin typeface="Times New Roman" pitchFamily="18" charset="0"/>
              <a:cs typeface="Times New Roman" pitchFamily="18" charset="0"/>
            </a:endParaRPr>
          </a:p>
          <a:p>
            <a:pPr marL="1371600" lvl="3" indent="0" algn="just"/>
            <a:endParaRPr lang="en-US" sz="4300" b="0" dirty="0" smtClean="0">
              <a:latin typeface="Times New Roman" pitchFamily="18" charset="0"/>
              <a:cs typeface="Times New Roman" pitchFamily="18" charset="0"/>
            </a:endParaRPr>
          </a:p>
          <a:p>
            <a:pPr marL="2286000" lvl="5" indent="0" algn="just"/>
            <a:r>
              <a:rPr lang="en-US" sz="4300" b="0" dirty="0" smtClean="0">
                <a:latin typeface="Times New Roman" pitchFamily="18" charset="0"/>
                <a:cs typeface="Times New Roman" pitchFamily="18" charset="0"/>
              </a:rPr>
              <a:t>								</a:t>
            </a:r>
          </a:p>
          <a:p>
            <a:pPr marL="1371600" lvl="3" indent="0" algn="just"/>
            <a:r>
              <a:rPr lang="en-US" sz="4300" b="0" dirty="0" smtClean="0">
                <a:latin typeface="Times New Roman" pitchFamily="18" charset="0"/>
                <a:cs typeface="Times New Roman" pitchFamily="18" charset="0"/>
              </a:rPr>
              <a:t>								     </a:t>
            </a:r>
          </a:p>
          <a:p>
            <a:pPr marL="1371600" lvl="3" indent="0" algn="just"/>
            <a:endParaRPr lang="en-US" sz="4300" b="0" dirty="0">
              <a:latin typeface="Times New Roman" pitchFamily="18" charset="0"/>
              <a:cs typeface="Times New Roman" pitchFamily="18" charset="0"/>
            </a:endParaRPr>
          </a:p>
          <a:p>
            <a:pPr marL="1371600" lvl="3" indent="0" algn="just"/>
            <a:endParaRPr lang="en-US" sz="4300" b="0" dirty="0">
              <a:latin typeface="Times New Roman" pitchFamily="18" charset="0"/>
              <a:cs typeface="Times New Roman" pitchFamily="18" charset="0"/>
            </a:endParaRPr>
          </a:p>
          <a:p>
            <a:pPr marL="1371600" lvl="3" indent="0" algn="just">
              <a:lnSpc>
                <a:spcPct val="70000"/>
              </a:lnSpc>
            </a:pPr>
            <a:r>
              <a:rPr lang="en-US" sz="3600" dirty="0" smtClean="0">
                <a:latin typeface="Times New Roman" pitchFamily="18" charset="0"/>
                <a:cs typeface="Times New Roman" pitchFamily="18" charset="0"/>
              </a:rPr>
              <a:t>  </a:t>
            </a:r>
            <a:endParaRPr lang="en-US" sz="3600" dirty="0">
              <a:latin typeface="Times New Roman" pitchFamily="18" charset="0"/>
              <a:cs typeface="Times New Roman" pitchFamily="18" charset="0"/>
            </a:endParaRPr>
          </a:p>
          <a:p>
            <a:pPr marL="1371600" lvl="3" indent="0" algn="just">
              <a:lnSpc>
                <a:spcPct val="70000"/>
              </a:lnSpc>
            </a:pPr>
            <a:endParaRPr lang="en-US" sz="4300" dirty="0">
              <a:latin typeface="Times New Roman" pitchFamily="18" charset="0"/>
              <a:cs typeface="Times New Roman" pitchFamily="18" charset="0"/>
            </a:endParaRPr>
          </a:p>
          <a:p>
            <a:pPr marL="1371600" lvl="3" indent="0" algn="just">
              <a:lnSpc>
                <a:spcPct val="70000"/>
              </a:lnSpc>
            </a:pPr>
            <a:r>
              <a:rPr lang="en-US" sz="4300" dirty="0" smtClean="0">
                <a:latin typeface="Times New Roman" pitchFamily="18" charset="0"/>
                <a:cs typeface="Times New Roman" pitchFamily="18" charset="0"/>
              </a:rPr>
              <a:t>Forced Convection </a:t>
            </a:r>
            <a:r>
              <a:rPr lang="en-US" sz="4300" b="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300" b="0" dirty="0" err="1" smtClean="0">
                <a:latin typeface="Times New Roman" pitchFamily="18" charset="0"/>
                <a:cs typeface="Times New Roman" pitchFamily="18" charset="0"/>
              </a:rPr>
              <a:t>u</a:t>
            </a:r>
            <a:r>
              <a:rPr lang="en-US" sz="4300" b="0" baseline="-25000" dirty="0" err="1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4300" b="0" dirty="0" smtClean="0">
                <a:latin typeface="Times New Roman" pitchFamily="18" charset="0"/>
                <a:cs typeface="Times New Roman" pitchFamily="18" charset="0"/>
              </a:rPr>
              <a:t>=25 m/s):</a:t>
            </a:r>
            <a:endParaRPr lang="en-US" sz="4300" b="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Rectangle 164"/>
          <p:cNvSpPr>
            <a:spLocks noChangeArrowheads="1"/>
          </p:cNvSpPr>
          <p:nvPr/>
        </p:nvSpPr>
        <p:spPr bwMode="auto">
          <a:xfrm>
            <a:off x="30005867" y="6096000"/>
            <a:ext cx="12869333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Derived Correlations</a:t>
            </a:r>
            <a:endParaRPr lang="en-US" sz="5400" dirty="0">
              <a:solidFill>
                <a:schemeClr val="bg1">
                  <a:lumMod val="8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 Box 2546"/>
          <p:cNvSpPr txBox="1">
            <a:spLocks noChangeArrowheads="1"/>
          </p:cNvSpPr>
          <p:nvPr/>
        </p:nvSpPr>
        <p:spPr bwMode="auto">
          <a:xfrm>
            <a:off x="812800" y="7924802"/>
            <a:ext cx="12733867" cy="7878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45720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1pPr>
            <a:lvl2pPr marL="1200150" indent="-4572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430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002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057400" indent="-228600" eaLnBrk="0" hangingPunct="0"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5146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29718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4290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3886200" indent="-228600" algn="ctr" eaLnBrk="0" fontAlgn="base" hangingPunct="0">
              <a:spcBef>
                <a:spcPct val="50000"/>
              </a:spcBef>
              <a:spcAft>
                <a:spcPct val="0"/>
              </a:spcAft>
              <a:defRPr sz="60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pPr marL="685800" indent="-685800" algn="just" eaLnBrk="1" hangingPunct="1">
              <a:lnSpc>
                <a:spcPct val="90000"/>
              </a:lnSpc>
              <a:spcBef>
                <a:spcPts val="1200"/>
              </a:spcBef>
              <a:buFont typeface="Arial"/>
              <a:buChar char="•"/>
            </a:pPr>
            <a:r>
              <a:rPr lang="en-US" sz="4400" dirty="0" smtClean="0">
                <a:latin typeface="Times New Roman" charset="0"/>
                <a:cs typeface="Times New Roman" charset="0"/>
              </a:rPr>
              <a:t>Applications of Forced Convection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:  Fertilizer industry, computer processors, 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food 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making and storage systems</a:t>
            </a:r>
          </a:p>
          <a:p>
            <a:pPr marL="685800" indent="-685800" algn="just" eaLnBrk="1" hangingPunct="1">
              <a:lnSpc>
                <a:spcPct val="90000"/>
              </a:lnSpc>
              <a:spcBef>
                <a:spcPts val="1200"/>
              </a:spcBef>
              <a:buFont typeface="Arial"/>
              <a:buChar char="•"/>
            </a:pPr>
            <a:r>
              <a:rPr lang="en-US" sz="4400" dirty="0" smtClean="0">
                <a:latin typeface="Times New Roman" charset="0"/>
                <a:cs typeface="Times New Roman" charset="0"/>
              </a:rPr>
              <a:t>Applications of Free Convection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: Cooling molten metals, fluid flows around heat dissipation fins, ocean currents, sea wind formation [1]</a:t>
            </a:r>
          </a:p>
          <a:p>
            <a:pPr marL="685800" indent="-685800" algn="just" eaLnBrk="1" hangingPunct="1">
              <a:lnSpc>
                <a:spcPct val="90000"/>
              </a:lnSpc>
              <a:spcBef>
                <a:spcPts val="1200"/>
              </a:spcBef>
              <a:buFont typeface="Arial"/>
              <a:buChar char="•"/>
            </a:pPr>
            <a:r>
              <a:rPr lang="en-US" sz="4400" b="0" dirty="0" smtClean="0">
                <a:latin typeface="Times New Roman" charset="0"/>
                <a:cs typeface="Times New Roman" charset="0"/>
              </a:rPr>
              <a:t>The magnitude of the heat transfer coefficient is 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affected </a:t>
            </a:r>
            <a:r>
              <a:rPr lang="en-US" sz="4400" b="0" dirty="0" smtClean="0">
                <a:latin typeface="Times New Roman" charset="0"/>
                <a:cs typeface="Times New Roman" charset="0"/>
              </a:rPr>
              <a:t>by geometry, flow rate, flow condition, and fluid type.</a:t>
            </a:r>
          </a:p>
          <a:p>
            <a:pPr marL="685800" indent="-685800" algn="just" eaLnBrk="1" hangingPunct="1">
              <a:lnSpc>
                <a:spcPct val="90000"/>
              </a:lnSpc>
              <a:spcBef>
                <a:spcPts val="1200"/>
              </a:spcBef>
              <a:buFont typeface="Arial"/>
              <a:buChar char="•"/>
            </a:pPr>
            <a:r>
              <a:rPr lang="en-US" sz="4400" b="0" dirty="0" smtClean="0">
                <a:latin typeface="Times New Roman" charset="0"/>
                <a:cs typeface="Times New Roman" charset="0"/>
              </a:rPr>
              <a:t>By utilizing dimensionless numbers, relationships can be developed between geometrically similar surfaces operating under different conditions [2].</a:t>
            </a:r>
          </a:p>
        </p:txBody>
      </p:sp>
      <p:sp>
        <p:nvSpPr>
          <p:cNvPr id="24" name="Rectangle 166"/>
          <p:cNvSpPr>
            <a:spLocks noChangeArrowheads="1"/>
          </p:cNvSpPr>
          <p:nvPr/>
        </p:nvSpPr>
        <p:spPr bwMode="auto">
          <a:xfrm>
            <a:off x="29794200" y="17449800"/>
            <a:ext cx="12911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Design Problem 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15163800" y="7620000"/>
            <a:ext cx="13546667" cy="43088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/>
              <a:buChar char="•"/>
            </a:pPr>
            <a:r>
              <a:rPr lang="en-US" sz="4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Independent variables</a:t>
            </a:r>
            <a:r>
              <a:rPr lang="en-US" sz="44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Cylinder diameter, velocity of air flow, power into the cylinder</a:t>
            </a:r>
          </a:p>
          <a:p>
            <a:pPr marL="685800" indent="-685800" algn="just">
              <a:buFont typeface="Arial"/>
              <a:buChar char="•"/>
            </a:pPr>
            <a:r>
              <a:rPr lang="en-US" sz="4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Dependent variables</a:t>
            </a:r>
            <a:r>
              <a:rPr lang="en-US" sz="44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Rod surface temperature</a:t>
            </a:r>
          </a:p>
          <a:p>
            <a:pPr marL="685800" indent="-685800" algn="just">
              <a:buFont typeface="Arial"/>
              <a:buChar char="•"/>
            </a:pPr>
            <a:r>
              <a:rPr lang="en-US" sz="4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Calculated variables</a:t>
            </a:r>
            <a:r>
              <a:rPr lang="en-US" sz="44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Heat transfer coefficient, Reynolds number,  </a:t>
            </a:r>
            <a:r>
              <a:rPr lang="en-US" sz="4400" b="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Nusselt</a:t>
            </a:r>
            <a:r>
              <a:rPr lang="en-US" sz="44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number, </a:t>
            </a:r>
            <a:r>
              <a:rPr lang="en-US" sz="4400" b="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Grashof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</a:t>
            </a:r>
          </a:p>
          <a:p>
            <a:pPr algn="just"/>
            <a:endParaRPr lang="en-US" sz="10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 Convection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31" name="Rectangle 166"/>
          <p:cNvSpPr>
            <a:spLocks noChangeArrowheads="1"/>
          </p:cNvSpPr>
          <p:nvPr/>
        </p:nvSpPr>
        <p:spPr bwMode="auto">
          <a:xfrm>
            <a:off x="15621000" y="17221200"/>
            <a:ext cx="12530667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Results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15163800" y="23469600"/>
            <a:ext cx="13275734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 2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The graph of forced convection data (left) shows that heat transfer 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coefficient increases as air velocity and diameter increase</a:t>
            </a:r>
            <a:r>
              <a:rPr lang="en-US" sz="40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free convection data (right) suggests that heat transfer coefficient increases as diameter increases.</a:t>
            </a:r>
            <a:endParaRPr lang="en-US" sz="36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29"/>
          <p:cNvSpPr txBox="1">
            <a:spLocks noChangeArrowheads="1"/>
          </p:cNvSpPr>
          <p:nvPr/>
        </p:nvSpPr>
        <p:spPr bwMode="auto">
          <a:xfrm>
            <a:off x="13563600" y="30708600"/>
            <a:ext cx="15468600" cy="1754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342900" indent="-3429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1pPr>
            <a:lvl2pPr marL="742950" indent="-28575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2pPr>
            <a:lvl3pPr marL="11430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3pPr>
            <a:lvl4pPr marL="16002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4pPr>
            <a:lvl5pPr marL="2057400" indent="-228600"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4100">
                <a:solidFill>
                  <a:schemeClr val="tx1"/>
                </a:solidFill>
                <a:latin typeface="Arial" charset="0"/>
                <a:ea typeface="ＭＳ Ｐゴシック" pitchFamily="-105" charset="-128"/>
              </a:defRPr>
            </a:lvl9pPr>
          </a:lstStyle>
          <a:p>
            <a:pPr lvl="3"/>
            <a:r>
              <a:rPr lang="en-US" sz="3600" i="1" dirty="0" smtClean="0">
                <a:latin typeface="Times New Roman" pitchFamily="18" charset="0"/>
                <a:cs typeface="Times New Roman" pitchFamily="18" charset="0"/>
              </a:rPr>
              <a:t>Figure 3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A linear relationship exists between </a:t>
            </a:r>
            <a:r>
              <a:rPr lang="en-US" sz="3600" b="0" i="1" dirty="0" err="1" smtClean="0">
                <a:latin typeface="Times New Roman" pitchFamily="18" charset="0"/>
                <a:cs typeface="Times New Roman" pitchFamily="18" charset="0"/>
              </a:rPr>
              <a:t>ln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(Nu) vs. </a:t>
            </a:r>
            <a:r>
              <a:rPr lang="en-US" sz="3600" b="0" i="1" dirty="0" err="1" smtClean="0">
                <a:latin typeface="Times New Roman" pitchFamily="18" charset="0"/>
                <a:cs typeface="Times New Roman" pitchFamily="18" charset="0"/>
              </a:rPr>
              <a:t>ln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(Re) and </a:t>
            </a:r>
            <a:r>
              <a:rPr lang="en-US" sz="3600" b="0" i="1" dirty="0" err="1" smtClean="0">
                <a:latin typeface="Times New Roman" pitchFamily="18" charset="0"/>
                <a:cs typeface="Times New Roman" pitchFamily="18" charset="0"/>
              </a:rPr>
              <a:t>ln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(Nu) vs. </a:t>
            </a:r>
            <a:r>
              <a:rPr lang="en-US" sz="3600" b="0" i="1" dirty="0" err="1" smtClean="0">
                <a:latin typeface="Times New Roman" pitchFamily="18" charset="0"/>
                <a:cs typeface="Times New Roman" pitchFamily="18" charset="0"/>
              </a:rPr>
              <a:t>ln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(Ra) </a:t>
            </a:r>
            <a:r>
              <a:rPr lang="en-US" sz="3600" b="0" i="1" dirty="0" smtClean="0">
                <a:latin typeface="Times New Roman" pitchFamily="18" charset="0"/>
                <a:cs typeface="Times New Roman" pitchFamily="18" charset="0"/>
              </a:rPr>
              <a:t>that yields the experimental forced convection and free convection correlations respectively.  </a:t>
            </a:r>
            <a:endParaRPr lang="en-US" sz="3600" b="0" i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990600" y="24231600"/>
            <a:ext cx="13868400" cy="72327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/>
              <a:buChar char="•"/>
            </a:pP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Surface balance to 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</a:t>
            </a:r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heat transfer coefficient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48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sz="4800" b="0" i="1" baseline="-25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48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πDL(T</a:t>
            </a:r>
            <a:r>
              <a:rPr lang="en-US" sz="48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en-US" sz="48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∞</a:t>
            </a:r>
            <a:r>
              <a:rPr lang="en-US" sz="48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marL="571500" indent="-571500" algn="just">
              <a:buFont typeface="Arial"/>
              <a:buChar char="•"/>
            </a:pPr>
            <a:endParaRPr lang="en-US" sz="44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Reynolds number:		</a:t>
            </a:r>
            <a:r>
              <a:rPr lang="en-US" sz="48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=(</a:t>
            </a:r>
            <a:r>
              <a:rPr lang="en-US" sz="48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uD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)ν</a:t>
            </a:r>
            <a:r>
              <a:rPr lang="en-US" sz="48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</a:p>
          <a:p>
            <a:pPr marL="571500" indent="-571500" algn="just">
              <a:buFont typeface="Arial"/>
              <a:buChar char="•"/>
            </a:pPr>
            <a:endParaRPr lang="en-US" sz="44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4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Nusselt</a:t>
            </a:r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number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	</a:t>
            </a:r>
            <a:r>
              <a:rPr lang="en-US" sz="48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=(</a:t>
            </a:r>
            <a:r>
              <a:rPr lang="en-US" sz="48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hD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)k</a:t>
            </a:r>
            <a:r>
              <a:rPr lang="en-US" sz="48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8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4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4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endParaRPr lang="en-US" sz="44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Rayleigh number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		</a:t>
            </a:r>
            <a:r>
              <a:rPr lang="en-US" sz="48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r>
              <a:rPr lang="en-US" sz="4800" b="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GrPr</a:t>
            </a:r>
            <a:endParaRPr lang="en-US" sz="4800" b="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endParaRPr lang="en-US" sz="48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71500" indent="-571500" algn="just">
              <a:buFont typeface="Arial"/>
              <a:buChar char="•"/>
            </a:pPr>
            <a:r>
              <a:rPr lang="en-US" sz="44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Grashof</a:t>
            </a:r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number:		</a:t>
            </a:r>
            <a:r>
              <a:rPr lang="en-US" sz="44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=ΒgD</a:t>
            </a:r>
            <a:r>
              <a:rPr lang="en-US" sz="48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8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800" b="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en-US" sz="48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∞</a:t>
            </a:r>
            <a:r>
              <a:rPr lang="en-US" sz="48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)ν</a:t>
            </a:r>
            <a:r>
              <a:rPr lang="en-US" sz="48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8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sz="48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166"/>
          <p:cNvSpPr>
            <a:spLocks noChangeArrowheads="1"/>
          </p:cNvSpPr>
          <p:nvPr/>
        </p:nvSpPr>
        <p:spPr bwMode="auto">
          <a:xfrm>
            <a:off x="30099000" y="9525000"/>
            <a:ext cx="12801600" cy="1371600"/>
          </a:xfrm>
          <a:prstGeom prst="rect">
            <a:avLst/>
          </a:prstGeom>
          <a:gradFill>
            <a:gsLst>
              <a:gs pos="0">
                <a:schemeClr val="tx2">
                  <a:lumMod val="50000"/>
                </a:schemeClr>
              </a:gs>
              <a:gs pos="50000">
                <a:schemeClr val="tx2">
                  <a:lumMod val="75000"/>
                </a:schemeClr>
              </a:gs>
              <a:gs pos="100000">
                <a:schemeClr val="tx2">
                  <a:lumMod val="50000"/>
                </a:schemeClr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lIns="137160" tIns="68580" rIns="137160" bIns="68580" anchor="ctr"/>
          <a:lstStyle/>
          <a:p>
            <a:pPr defTabSz="3762375"/>
            <a:r>
              <a:rPr lang="en-US" sz="6000" dirty="0" smtClean="0">
                <a:solidFill>
                  <a:srgbClr val="CCCCCC"/>
                </a:solidFill>
                <a:latin typeface="Times New Roman"/>
                <a:cs typeface="Times New Roman"/>
              </a:rPr>
              <a:t>Discussion</a:t>
            </a:r>
            <a:endParaRPr lang="en-US" sz="6000" dirty="0">
              <a:solidFill>
                <a:srgbClr val="CCCCCC"/>
              </a:solidFill>
              <a:latin typeface="Times New Roman"/>
              <a:cs typeface="Times New Roman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30099000" y="7239000"/>
            <a:ext cx="13351934" cy="20672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Free Convection</a:t>
            </a:r>
            <a:r>
              <a:rPr lang="en-US" sz="44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   </a:t>
            </a:r>
            <a:r>
              <a:rPr lang="en-US" sz="4400" b="0" i="1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Nu</a:t>
            </a:r>
            <a:r>
              <a:rPr lang="en-US" sz="4400" b="0" dirty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=</a:t>
            </a:r>
            <a:r>
              <a:rPr lang="en-US" sz="4400" b="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0.3612</a:t>
            </a:r>
            <a:r>
              <a:rPr lang="en-US" sz="4400" b="0" i="1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Ra</a:t>
            </a:r>
            <a:r>
              <a:rPr lang="en-US" sz="4400" b="0" baseline="30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0.4382</a:t>
            </a:r>
            <a:endParaRPr lang="en-US" sz="4400" b="0" dirty="0" smtClean="0">
              <a:solidFill>
                <a:srgbClr val="000000"/>
              </a:solidFill>
              <a:latin typeface="Times New Roman"/>
              <a:ea typeface="Lucida Grande"/>
              <a:cs typeface="Times New Roman"/>
            </a:endParaRPr>
          </a:p>
          <a:p>
            <a:pPr algn="just">
              <a:lnSpc>
                <a:spcPct val="150000"/>
              </a:lnSpc>
            </a:pPr>
            <a:r>
              <a:rPr lang="en-US" sz="44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Forced Convection</a:t>
            </a:r>
            <a:r>
              <a:rPr lang="en-US" sz="4400" b="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:    </a:t>
            </a:r>
            <a:r>
              <a:rPr lang="en-US" sz="4400" b="0" i="1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Nu</a:t>
            </a:r>
            <a:r>
              <a:rPr lang="en-US" sz="4400" b="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=</a:t>
            </a:r>
            <a:r>
              <a:rPr lang="en-US" sz="4400" b="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1.1754</a:t>
            </a:r>
            <a:r>
              <a:rPr lang="en-US" sz="4400" b="0" i="1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Re</a:t>
            </a:r>
            <a:r>
              <a:rPr lang="en-US" sz="4400" b="0" baseline="30000" dirty="0" smtClean="0">
                <a:solidFill>
                  <a:srgbClr val="000000"/>
                </a:solidFill>
                <a:latin typeface="Times New Roman"/>
                <a:ea typeface="Lucida Grande"/>
                <a:cs typeface="Times New Roman"/>
              </a:rPr>
              <a:t>1.1809</a:t>
            </a:r>
            <a:endParaRPr lang="en-US" sz="4400" b="0" baseline="30000" dirty="0" smtClean="0">
              <a:solidFill>
                <a:srgbClr val="000000"/>
              </a:solidFill>
              <a:latin typeface="Times New Roman"/>
              <a:ea typeface="Lucida Grande"/>
              <a:cs typeface="Times New Roman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9260800" y="30784800"/>
            <a:ext cx="14249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l">
              <a:buAutoNum type="arabicParenBoth"/>
            </a:pPr>
            <a:r>
              <a:rPr lang="en-US" sz="24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“Applications 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lang="en-US" sz="24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convection,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” A</a:t>
            </a:r>
            <a:r>
              <a:rPr lang="en-US" sz="24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pplications 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of convection </a:t>
            </a:r>
            <a:r>
              <a:rPr lang="en-US" sz="2400" b="0" dirty="0" err="1" smtClean="0">
                <a:solidFill>
                  <a:srgbClr val="000000"/>
                </a:solidFill>
                <a:latin typeface="Times New Roman"/>
                <a:cs typeface="Times New Roman"/>
              </a:rPr>
              <a:t>ya</a:t>
            </a:r>
            <a:r>
              <a:rPr lang="en-US" sz="24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[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Online]. Available at: http://</a:t>
            </a:r>
            <a:r>
              <a:rPr lang="en-US" sz="24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www.slideshare.net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/</a:t>
            </a:r>
            <a:r>
              <a:rPr lang="en-US" sz="24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chourasiarakesh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/what-is-convection-and-what-are-some-applications-of-convection-yahoo-uk-ireland-answers. [Accessed: 27-Apr-2016]. </a:t>
            </a:r>
            <a:endParaRPr lang="en-US" sz="2400" b="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57200" indent="-457200" algn="l">
              <a:buAutoNum type="arabicParenBoth"/>
            </a:pP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F. P. </a:t>
            </a:r>
            <a:r>
              <a:rPr lang="en-US" sz="2400" b="0" dirty="0" err="1">
                <a:solidFill>
                  <a:srgbClr val="000000"/>
                </a:solidFill>
                <a:latin typeface="Times New Roman"/>
                <a:cs typeface="Times New Roman"/>
              </a:rPr>
              <a:t>Incropera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 and D. P. DeWitt, </a:t>
            </a:r>
            <a:r>
              <a:rPr lang="en-US" sz="2400" b="0" i="1" dirty="0">
                <a:solidFill>
                  <a:srgbClr val="000000"/>
                </a:solidFill>
                <a:latin typeface="Times New Roman"/>
                <a:cs typeface="Times New Roman"/>
              </a:rPr>
              <a:t>Introduction to heat transfer</a:t>
            </a:r>
            <a:r>
              <a:rPr lang="en-US" sz="2400" b="0" dirty="0">
                <a:solidFill>
                  <a:srgbClr val="000000"/>
                </a:solidFill>
                <a:latin typeface="Times New Roman"/>
                <a:cs typeface="Times New Roman"/>
              </a:rPr>
              <a:t>. New York: Wiley, 1996.</a:t>
            </a:r>
            <a:endParaRPr lang="en-US" sz="2400" b="0" dirty="0" smtClean="0">
              <a:solidFill>
                <a:srgbClr val="000000"/>
              </a:solidFill>
              <a:latin typeface="Times New Roman"/>
              <a:cs typeface="Times New Roman"/>
            </a:endParaRPr>
          </a:p>
          <a:p>
            <a:pPr marL="457200" indent="-457200" algn="l">
              <a:buAutoNum type="arabicParenBoth"/>
            </a:pPr>
            <a:endParaRPr lang="en-US" sz="2400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75376" y="21259800"/>
            <a:ext cx="120358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Figure 1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Cross sectional image of 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forced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 convection (left) and</a:t>
            </a:r>
          </a:p>
          <a:p>
            <a:r>
              <a:rPr lang="en-US" sz="3600" b="0" i="1" dirty="0">
                <a:solidFill>
                  <a:srgbClr val="000000"/>
                </a:solidFill>
                <a:latin typeface="Times New Roman"/>
                <a:cs typeface="Times New Roman"/>
              </a:rPr>
              <a:t>f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/>
                <a:cs typeface="Times New Roman"/>
              </a:rPr>
              <a:t>ree convection (right) over a cylinder.</a:t>
            </a:r>
            <a:endParaRPr lang="en-US" sz="3600" b="0" i="1" dirty="0" smtClean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pic>
        <p:nvPicPr>
          <p:cNvPr id="14" name="Picture 13" descr="Screen Shot 2016-05-03 at 9.35.29 AM.png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02800" y="25984200"/>
            <a:ext cx="6611863" cy="4419600"/>
          </a:xfrm>
          <a:prstGeom prst="rect">
            <a:avLst/>
          </a:prstGeom>
        </p:spPr>
      </p:pic>
      <p:pic>
        <p:nvPicPr>
          <p:cNvPr id="18" name="Picture 17" descr="Screen Shot 2016-05-03 at 9.34.01 AM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5200" y="25984200"/>
            <a:ext cx="7101070" cy="4559300"/>
          </a:xfrm>
          <a:prstGeom prst="rect">
            <a:avLst/>
          </a:prstGeom>
        </p:spPr>
      </p:pic>
      <p:sp>
        <p:nvSpPr>
          <p:cNvPr id="21" name="Up Arrow 20"/>
          <p:cNvSpPr/>
          <p:nvPr/>
        </p:nvSpPr>
        <p:spPr bwMode="auto">
          <a:xfrm>
            <a:off x="21412200" y="19812000"/>
            <a:ext cx="381000" cy="1588008"/>
          </a:xfrm>
          <a:prstGeom prst="upArrow">
            <a:avLst>
              <a:gd name="adj1" fmla="val 32142"/>
              <a:gd name="adj2" fmla="val 64881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38" name="Up Arrow 37"/>
          <p:cNvSpPr/>
          <p:nvPr/>
        </p:nvSpPr>
        <p:spPr bwMode="auto">
          <a:xfrm rot="5400000">
            <a:off x="20491704" y="21342096"/>
            <a:ext cx="381000" cy="1588008"/>
          </a:xfrm>
          <a:prstGeom prst="upArrow">
            <a:avLst>
              <a:gd name="adj1" fmla="val 32142"/>
              <a:gd name="adj2" fmla="val 64881"/>
            </a:avLst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 rot="16200000">
            <a:off x="20628977" y="20519023"/>
            <a:ext cx="14478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chemeClr val="tx1"/>
                </a:solidFill>
              </a:rPr>
              <a:t>Air Velocity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0040600" y="21717000"/>
            <a:ext cx="106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Diameter</a:t>
            </a:r>
            <a:endParaRPr lang="en-US" sz="1600" dirty="0">
              <a:solidFill>
                <a:srgbClr val="000000"/>
              </a:solidFill>
            </a:endParaRPr>
          </a:p>
        </p:txBody>
      </p:sp>
      <p:pic>
        <p:nvPicPr>
          <p:cNvPr id="25" name="Picture 24" descr="Screen Shot 2016-05-03 at 10.35.22 AM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74200" y="18897600"/>
            <a:ext cx="6779172" cy="4572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6670000" y="21717000"/>
            <a:ext cx="106281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 smtClean="0">
                <a:solidFill>
                  <a:srgbClr val="000000"/>
                </a:solidFill>
              </a:rPr>
              <a:t>Diameter</a:t>
            </a:r>
            <a:endParaRPr lang="en-US" sz="1600" dirty="0">
              <a:solidFill>
                <a:srgbClr val="000000"/>
              </a:solidFill>
            </a:endParaRPr>
          </a:p>
        </p:txBody>
      </p:sp>
      <p:sp>
        <p:nvSpPr>
          <p:cNvPr id="44" name="Up Arrow 43"/>
          <p:cNvSpPr/>
          <p:nvPr/>
        </p:nvSpPr>
        <p:spPr bwMode="auto">
          <a:xfrm rot="5400000">
            <a:off x="27121104" y="21342096"/>
            <a:ext cx="381000" cy="1588008"/>
          </a:xfrm>
          <a:prstGeom prst="upArrow">
            <a:avLst>
              <a:gd name="adj1" fmla="val 32142"/>
              <a:gd name="adj2" fmla="val 64881"/>
            </a:avLst>
          </a:prstGeom>
          <a:solidFill>
            <a:schemeClr val="tx1">
              <a:lumMod val="50000"/>
              <a:lumOff val="50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graphicFrame>
        <p:nvGraphicFramePr>
          <p:cNvPr id="2048" name="Diagram 2047"/>
          <p:cNvGraphicFramePr/>
          <p:nvPr>
            <p:extLst>
              <p:ext uri="{D42A27DB-BD31-4B8C-83A1-F6EECF244321}">
                <p14:modId xmlns:p14="http://schemas.microsoft.com/office/powerpoint/2010/main" val="1739484454"/>
              </p:ext>
            </p:extLst>
          </p:nvPr>
        </p:nvGraphicFramePr>
        <p:xfrm>
          <a:off x="14859000" y="12039600"/>
          <a:ext cx="13766800" cy="19389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graphicFrame>
        <p:nvGraphicFramePr>
          <p:cNvPr id="2051" name="Diagram 2050"/>
          <p:cNvGraphicFramePr/>
          <p:nvPr>
            <p:extLst>
              <p:ext uri="{D42A27DB-BD31-4B8C-83A1-F6EECF244321}">
                <p14:modId xmlns:p14="http://schemas.microsoft.com/office/powerpoint/2010/main" val="1714696554"/>
              </p:ext>
            </p:extLst>
          </p:nvPr>
        </p:nvGraphicFramePr>
        <p:xfrm>
          <a:off x="14859000" y="14376400"/>
          <a:ext cx="13981994" cy="2819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7" r:lo="rId18" r:qs="rId19" r:cs="rId20"/>
          </a:graphicData>
        </a:graphic>
      </p:graphicFrame>
      <p:sp>
        <p:nvSpPr>
          <p:cNvPr id="2052" name="Rectangle 2051"/>
          <p:cNvSpPr/>
          <p:nvPr/>
        </p:nvSpPr>
        <p:spPr>
          <a:xfrm>
            <a:off x="14935200" y="14097000"/>
            <a:ext cx="487705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Forced </a:t>
            </a:r>
            <a:r>
              <a:rPr lang="en-US" sz="4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Convection</a:t>
            </a:r>
            <a:r>
              <a:rPr lang="en-US" sz="4000" b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055" name="Picture 2054" descr="Screen Shot 2016-05-03 at 12.47.37 PM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07800" y="19126200"/>
            <a:ext cx="1295400" cy="1039333"/>
          </a:xfrm>
          <a:prstGeom prst="rect">
            <a:avLst/>
          </a:prstGeom>
        </p:spPr>
      </p:pic>
      <p:pic>
        <p:nvPicPr>
          <p:cNvPr id="2054" name="Picture 2053" descr="Screen Shot 2016-05-03 at 12.47.01 PM.png"/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3400" y="19050000"/>
            <a:ext cx="1371600" cy="974558"/>
          </a:xfrm>
          <a:prstGeom prst="rect">
            <a:avLst/>
          </a:prstGeom>
        </p:spPr>
      </p:pic>
      <p:pic>
        <p:nvPicPr>
          <p:cNvPr id="55" name="Picture 54" descr="Screen Shot 2016-05-03 at 12.47.37 PM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30600" y="19202400"/>
            <a:ext cx="1371600" cy="1039333"/>
          </a:xfrm>
          <a:prstGeom prst="rect">
            <a:avLst/>
          </a:prstGeom>
        </p:spPr>
      </p:pic>
      <p:pic>
        <p:nvPicPr>
          <p:cNvPr id="2056" name="Picture 2055" descr="Screen Shot 2016-05-03 at 12.48.46 PM.png"/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06800" y="19202400"/>
            <a:ext cx="1295400" cy="1031631"/>
          </a:xfrm>
          <a:prstGeom prst="rect">
            <a:avLst/>
          </a:prstGeom>
        </p:spPr>
      </p:pic>
      <p:pic>
        <p:nvPicPr>
          <p:cNvPr id="57" name="Picture 56" descr="Screen Shot 2016-05-03 at 12.47.37 PM.png"/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17400" y="22783800"/>
            <a:ext cx="1600200" cy="378447"/>
          </a:xfrm>
          <a:prstGeom prst="rect">
            <a:avLst/>
          </a:prstGeom>
        </p:spPr>
      </p:pic>
      <p:pic>
        <p:nvPicPr>
          <p:cNvPr id="2057" name="Picture 2056" descr="Screen Shot 2016-05-03 at 12.50.01 PM.png"/>
          <p:cNvPicPr>
            <a:picLocks noChangeAspect="1"/>
          </p:cNvPicPr>
          <p:nvPr/>
        </p:nvPicPr>
        <p:blipFill>
          <a:blip r:embed="rId25">
            <a:extLst>
              <a:ext uri="{BEBA8EAE-BF5A-486C-A8C5-ECC9F3942E4B}">
                <a14:imgProps xmlns:a14="http://schemas.microsoft.com/office/drawing/2010/main">
                  <a14:imgLayer r:embed="rId26">
                    <a14:imgEffect>
                      <a14:saturation sat="20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88800" y="22783800"/>
            <a:ext cx="2057401" cy="339919"/>
          </a:xfrm>
          <a:prstGeom prst="rect">
            <a:avLst/>
          </a:prstGeom>
        </p:spPr>
      </p:pic>
      <p:sp>
        <p:nvSpPr>
          <p:cNvPr id="2060" name="Rounded Rectangle 2059"/>
          <p:cNvSpPr/>
          <p:nvPr/>
        </p:nvSpPr>
        <p:spPr bwMode="auto">
          <a:xfrm>
            <a:off x="37947600" y="19735800"/>
            <a:ext cx="4419600" cy="762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lvl="3" defTabSz="3762375"/>
            <a:endParaRPr lang="en-US" sz="36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3" defTabSz="3762375"/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=Qin[πDL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</a:t>
            </a:r>
            <a:r>
              <a:rPr lang="en-US" sz="36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en-US" sz="36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∞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</a:t>
            </a:r>
            <a:r>
              <a:rPr lang="en-US" sz="36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en-US" sz="36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2" name="Rounded Rectangle 61"/>
          <p:cNvSpPr/>
          <p:nvPr/>
        </p:nvSpPr>
        <p:spPr bwMode="auto">
          <a:xfrm>
            <a:off x="38100000" y="21336000"/>
            <a:ext cx="3657600" cy="762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375"/>
            <a:r>
              <a:rPr lang="en-US" sz="4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=(</a:t>
            </a:r>
            <a:r>
              <a:rPr lang="en-US" sz="40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)k</a:t>
            </a:r>
            <a:r>
              <a:rPr lang="en-US" sz="40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3" name="Rounded Rectangle 62"/>
          <p:cNvSpPr/>
          <p:nvPr/>
        </p:nvSpPr>
        <p:spPr bwMode="auto">
          <a:xfrm>
            <a:off x="29641800" y="21336000"/>
            <a:ext cx="7543800" cy="8382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375"/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Nu</a:t>
            </a:r>
            <a:r>
              <a:rPr lang="en-US" sz="4000" b="0" i="1" dirty="0" smtClean="0">
                <a:latin typeface="Times New Roman" pitchFamily="18" charset="0"/>
                <a:cs typeface="Times New Roman" pitchFamily="18" charset="0"/>
              </a:rPr>
              <a:t>=0.3612</a:t>
            </a:r>
            <a:r>
              <a:rPr lang="en-US" sz="4000" b="0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4000" b="0" i="1" dirty="0" err="1">
                <a:latin typeface="Times New Roman" pitchFamily="18" charset="0"/>
                <a:cs typeface="Times New Roman" pitchFamily="18" charset="0"/>
              </a:rPr>
              <a:t>Pr</a:t>
            </a:r>
            <a:r>
              <a:rPr lang="en-US" sz="4000" b="0" i="1" dirty="0">
                <a:latin typeface="Times New Roman" pitchFamily="18" charset="0"/>
                <a:cs typeface="Times New Roman" pitchFamily="18" charset="0"/>
              </a:rPr>
              <a:t>*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ΒgD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4000" b="0" i="1" baseline="-25000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en-US" sz="40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∞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)ν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-2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0.4382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4" name="Rounded Rectangle 63"/>
          <p:cNvSpPr/>
          <p:nvPr/>
        </p:nvSpPr>
        <p:spPr bwMode="auto">
          <a:xfrm>
            <a:off x="30327600" y="23088600"/>
            <a:ext cx="3657600" cy="1143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6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Diameter</a:t>
            </a:r>
            <a:r>
              <a:rPr lang="en-US" sz="36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6 mm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/>
                <a:cs typeface="Times New Roman"/>
              </a:rPr>
              <a:t>Length</a:t>
            </a:r>
            <a:r>
              <a:rPr lang="en-US" sz="36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72 mm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65" name="Up Arrow 64"/>
          <p:cNvSpPr/>
          <p:nvPr/>
        </p:nvSpPr>
        <p:spPr bwMode="auto">
          <a:xfrm rot="10800000">
            <a:off x="39928800" y="20574000"/>
            <a:ext cx="304800" cy="762000"/>
          </a:xfrm>
          <a:prstGeom prst="upArrow">
            <a:avLst>
              <a:gd name="adj1" fmla="val 32142"/>
              <a:gd name="adj2" fmla="val 64881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66" name="Up Arrow 65"/>
          <p:cNvSpPr/>
          <p:nvPr/>
        </p:nvSpPr>
        <p:spPr bwMode="auto">
          <a:xfrm rot="10800000">
            <a:off x="32689800" y="22250400"/>
            <a:ext cx="304800" cy="838200"/>
          </a:xfrm>
          <a:prstGeom prst="upArrow">
            <a:avLst>
              <a:gd name="adj1" fmla="val 32142"/>
              <a:gd name="adj2" fmla="val 64881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061" name="Equal 2060"/>
          <p:cNvSpPr/>
          <p:nvPr/>
        </p:nvSpPr>
        <p:spPr bwMode="auto">
          <a:xfrm>
            <a:off x="37338000" y="21336000"/>
            <a:ext cx="685800" cy="838200"/>
          </a:xfrm>
          <a:prstGeom prst="mathEqual">
            <a:avLst>
              <a:gd name="adj1" fmla="val 12156"/>
              <a:gd name="adj2" fmla="val 11760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0" name="Rounded Rectangle 69"/>
          <p:cNvSpPr/>
          <p:nvPr/>
        </p:nvSpPr>
        <p:spPr bwMode="auto">
          <a:xfrm>
            <a:off x="37947600" y="24384000"/>
            <a:ext cx="4419600" cy="762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lvl="3" defTabSz="3762375"/>
            <a:endParaRPr lang="en-US" sz="3600" i="1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3" defTabSz="3762375"/>
            <a:r>
              <a:rPr lang="en-US" sz="360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=Qin[πDL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(T</a:t>
            </a:r>
            <a:r>
              <a:rPr lang="en-US" sz="36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-T</a:t>
            </a:r>
            <a:r>
              <a:rPr lang="en-US" sz="36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∞</a:t>
            </a:r>
            <a:r>
              <a:rPr lang="en-US" sz="36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)]</a:t>
            </a:r>
            <a:r>
              <a:rPr lang="en-US" sz="36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endParaRPr lang="en-US" sz="3600" b="0" i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36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1" name="Rounded Rectangle 70"/>
          <p:cNvSpPr/>
          <p:nvPr/>
        </p:nvSpPr>
        <p:spPr bwMode="auto">
          <a:xfrm>
            <a:off x="38100000" y="26136600"/>
            <a:ext cx="3657600" cy="762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375"/>
            <a:r>
              <a:rPr lang="en-US" sz="400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=(</a:t>
            </a:r>
            <a:r>
              <a:rPr lang="en-US" sz="400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="0" i="1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)k</a:t>
            </a:r>
            <a:r>
              <a:rPr lang="en-US" sz="4000" b="0" i="1" baseline="-25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-1</a:t>
            </a:r>
            <a:r>
              <a:rPr lang="en-US" sz="36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2" name="Rounded Rectangle 71"/>
          <p:cNvSpPr/>
          <p:nvPr/>
        </p:nvSpPr>
        <p:spPr bwMode="auto">
          <a:xfrm>
            <a:off x="30251400" y="26212800"/>
            <a:ext cx="6934200" cy="8382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defTabSz="3762375"/>
            <a:r>
              <a:rPr lang="en-US" sz="4000" i="1" dirty="0" smtClean="0">
                <a:latin typeface="Times New Roman" pitchFamily="18" charset="0"/>
                <a:cs typeface="Times New Roman" pitchFamily="18" charset="0"/>
              </a:rPr>
              <a:t>Nu</a:t>
            </a:r>
            <a:r>
              <a:rPr lang="en-US" sz="4000" b="0" i="1" dirty="0" smtClean="0">
                <a:latin typeface="Times New Roman" pitchFamily="18" charset="0"/>
                <a:cs typeface="Times New Roman" pitchFamily="18" charset="0"/>
              </a:rPr>
              <a:t>=1.1754(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b="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sz="4000" b="0" i="1" baseline="-25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4000" b="0" i="1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en-US" sz="4000" b="0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)ν</a:t>
            </a:r>
            <a:r>
              <a:rPr lang="en-US" sz="4000" b="0" i="1" baseline="30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40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b="0" i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4000" b="0" i="1" baseline="30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1.1809</a:t>
            </a:r>
            <a:endParaRPr kumimoji="0" lang="en-US" sz="4300" b="1" i="0" u="none" strike="noStrike" cap="none" normalizeH="0" baseline="0" dirty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3" name="Up Arrow 72"/>
          <p:cNvSpPr/>
          <p:nvPr/>
        </p:nvSpPr>
        <p:spPr bwMode="auto">
          <a:xfrm rot="10800000">
            <a:off x="39928800" y="25222200"/>
            <a:ext cx="304800" cy="914400"/>
          </a:xfrm>
          <a:prstGeom prst="upArrow">
            <a:avLst>
              <a:gd name="adj1" fmla="val 32142"/>
              <a:gd name="adj2" fmla="val 64881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5" name="Rounded Rectangle 74"/>
          <p:cNvSpPr/>
          <p:nvPr/>
        </p:nvSpPr>
        <p:spPr bwMode="auto">
          <a:xfrm>
            <a:off x="30403800" y="27965400"/>
            <a:ext cx="3657600" cy="1143000"/>
          </a:xfrm>
          <a:prstGeom prst="roundRect">
            <a:avLst/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3600" dirty="0" smtClean="0">
                <a:solidFill>
                  <a:srgbClr val="000000"/>
                </a:solidFill>
                <a:latin typeface="Times New Roman"/>
                <a:cs typeface="Times New Roman"/>
              </a:rPr>
              <a:t>Diameter</a:t>
            </a:r>
            <a:r>
              <a:rPr lang="en-US" sz="36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1 mm</a:t>
            </a:r>
          </a:p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36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/>
                <a:cs typeface="Times New Roman"/>
              </a:rPr>
              <a:t>Length</a:t>
            </a:r>
            <a:r>
              <a:rPr lang="en-US" sz="36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: 12 mm</a:t>
            </a:r>
            <a:endParaRPr kumimoji="0" lang="en-US" sz="36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/>
              <a:cs typeface="Times New Roman"/>
            </a:endParaRPr>
          </a:p>
        </p:txBody>
      </p:sp>
      <p:sp>
        <p:nvSpPr>
          <p:cNvPr id="76" name="Up Arrow 75"/>
          <p:cNvSpPr/>
          <p:nvPr/>
        </p:nvSpPr>
        <p:spPr bwMode="auto">
          <a:xfrm rot="10800000">
            <a:off x="32842200" y="27127200"/>
            <a:ext cx="304800" cy="838200"/>
          </a:xfrm>
          <a:prstGeom prst="upArrow">
            <a:avLst>
              <a:gd name="adj1" fmla="val 32142"/>
              <a:gd name="adj2" fmla="val 64881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77" name="Equal 76"/>
          <p:cNvSpPr/>
          <p:nvPr/>
        </p:nvSpPr>
        <p:spPr bwMode="auto">
          <a:xfrm>
            <a:off x="37338000" y="26212800"/>
            <a:ext cx="685800" cy="838200"/>
          </a:xfrm>
          <a:prstGeom prst="mathEqual">
            <a:avLst>
              <a:gd name="adj1" fmla="val 12156"/>
              <a:gd name="adj2" fmla="val 11760"/>
            </a:avLst>
          </a:prstGeom>
          <a:solidFill>
            <a:srgbClr val="7F7F7F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137160" tIns="68580" rIns="137160" bIns="6858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4300" b="1" i="0" u="none" strike="noStrike" cap="none" normalizeH="0" baseline="0" smtClean="0">
              <a:ln>
                <a:noFill/>
              </a:ln>
              <a:solidFill>
                <a:srgbClr val="FF9900"/>
              </a:solidFill>
              <a:effectLst/>
              <a:latin typeface="Arial" pitchFamily="34" charset="0"/>
            </a:endParaRPr>
          </a:p>
        </p:txBody>
      </p:sp>
      <p:sp>
        <p:nvSpPr>
          <p:cNvPr id="2063" name="TextBox 2062"/>
          <p:cNvSpPr txBox="1"/>
          <p:nvPr/>
        </p:nvSpPr>
        <p:spPr>
          <a:xfrm>
            <a:off x="37947600" y="19050000"/>
            <a:ext cx="338686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Design Parameters:</a:t>
            </a:r>
            <a:endParaRPr lang="en-US" sz="3200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7947600" y="23774400"/>
            <a:ext cx="3386865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Design Parameters:</a:t>
            </a:r>
            <a:endParaRPr lang="en-US" sz="3200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29565600" y="20650200"/>
            <a:ext cx="4640413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Experimental Correlation:</a:t>
            </a:r>
            <a:endParaRPr lang="en-US" sz="3200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30327600" y="25527000"/>
            <a:ext cx="4480714" cy="5847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0" dirty="0" smtClean="0">
                <a:solidFill>
                  <a:srgbClr val="000000"/>
                </a:solidFill>
                <a:latin typeface="Times New Roman"/>
                <a:cs typeface="Times New Roman"/>
              </a:rPr>
              <a:t>Experimental Correlation:</a:t>
            </a:r>
            <a:endParaRPr lang="en-US" sz="3200" b="0" dirty="0">
              <a:solidFill>
                <a:srgbClr val="000000"/>
              </a:solidFill>
              <a:latin typeface="Times New Roman"/>
              <a:cs typeface="Times New Roman"/>
            </a:endParaRPr>
          </a:p>
        </p:txBody>
      </p:sp>
      <p:sp>
        <p:nvSpPr>
          <p:cNvPr id="82" name="Rectangle 81"/>
          <p:cNvSpPr/>
          <p:nvPr/>
        </p:nvSpPr>
        <p:spPr>
          <a:xfrm>
            <a:off x="29946600" y="11049000"/>
            <a:ext cx="13394267" cy="6555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Heat transfer can be increased by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571500" indent="-571500" algn="just">
              <a:buFont typeface="Arial"/>
              <a:buChar char="•"/>
            </a:pP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heat transfer area</a:t>
            </a:r>
          </a:p>
          <a:p>
            <a:pPr marL="571500" indent="-571500" algn="just">
              <a:buFont typeface="Arial"/>
              <a:buChar char="•"/>
            </a:pP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Increasing air flow velocity over a heated body</a:t>
            </a:r>
          </a:p>
          <a:p>
            <a:pPr marL="571500" indent="-571500" algn="just">
              <a:buFont typeface="Arial"/>
              <a:buChar char="•"/>
            </a:pP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Maintaining a larger temperature gradient</a:t>
            </a:r>
            <a:endParaRPr lang="en-US" sz="4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24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Literature Correlations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4400" b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4400" b="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Hilper</a:t>
            </a:r>
            <a:r>
              <a:rPr lang="en-US" sz="44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/Knudsen and Katz correlation (forced) and the Churchill and Chu correlation (free) follow similar trends and yield error of about 20-30% of the experimental data. </a:t>
            </a:r>
          </a:p>
          <a:p>
            <a:pPr algn="just"/>
            <a:endParaRPr lang="en-US" sz="4400" b="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US"/>
          </a:p>
        </p:txBody>
      </p:sp>
      <p:grpSp>
        <p:nvGrpSpPr>
          <p:cNvPr id="7" name="Group 6"/>
          <p:cNvGrpSpPr/>
          <p:nvPr/>
        </p:nvGrpSpPr>
        <p:grpSpPr>
          <a:xfrm>
            <a:off x="0" y="-19050"/>
            <a:ext cx="43891200" cy="32937450"/>
            <a:chOff x="3038168" y="2271252"/>
            <a:chExt cx="26871560" cy="17255617"/>
          </a:xfrm>
        </p:grpSpPr>
        <p:sp>
          <p:nvSpPr>
            <p:cNvPr id="8" name="Rectangle 7"/>
            <p:cNvSpPr/>
            <p:nvPr/>
          </p:nvSpPr>
          <p:spPr>
            <a:xfrm>
              <a:off x="3038168" y="2271252"/>
              <a:ext cx="26871560" cy="17255617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4395020" y="3923074"/>
              <a:ext cx="23095973" cy="60787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This poster template provided courtesy of </a:t>
              </a:r>
            </a:p>
            <a:p>
              <a:pPr algn="ctr"/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UNH </a:t>
              </a:r>
              <a:r>
                <a:rPr lang="en-US" sz="6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ESRC</a:t>
              </a:r>
              <a:r>
                <a:rPr lang="en-US" sz="103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 Poster Printing Services</a:t>
              </a:r>
            </a:p>
            <a:p>
              <a:pPr algn="ctr"/>
              <a:endParaRPr lang="en-US" sz="10300" dirty="0">
                <a:solidFill>
                  <a:schemeClr val="tx2"/>
                </a:solidFill>
              </a:endParaRPr>
            </a:p>
            <a:p>
              <a:pPr algn="ctr"/>
              <a:endParaRPr lang="en-US" sz="11200" dirty="0" smtClean="0">
                <a:solidFill>
                  <a:schemeClr val="tx2"/>
                </a:solidFill>
              </a:endParaRPr>
            </a:p>
            <a:p>
              <a:pPr algn="ctr"/>
              <a:endParaRPr lang="en-US" sz="11200" dirty="0">
                <a:solidFill>
                  <a:schemeClr val="tx2"/>
                </a:solidFill>
              </a:endParaRPr>
            </a:p>
            <a:p>
              <a:pPr algn="ctr"/>
              <a:r>
                <a:rPr lang="en-US" sz="11200" dirty="0">
                  <a:solidFill>
                    <a:schemeClr val="tx2"/>
                  </a:solidFill>
                </a:rPr>
                <a:t>Trust us to make your poster look GREAT!</a:t>
              </a:r>
            </a:p>
            <a:p>
              <a:pPr algn="ctr"/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61219" y="12425448"/>
              <a:ext cx="2478029" cy="2983999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9291484" y="12729302"/>
              <a:ext cx="18199509" cy="24589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10300" dirty="0">
                  <a:solidFill>
                    <a:srgbClr val="00126A"/>
                  </a:solidFill>
                </a:rPr>
                <a:t>Website: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</a:rPr>
                <a:t>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3"/>
                </a:rPr>
                <a:t>http://posters.unh.edu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r>
                <a:rPr lang="en-US" sz="10300" dirty="0">
                  <a:solidFill>
                    <a:schemeClr val="tx2"/>
                  </a:solidFill>
                </a:rPr>
                <a:t>Poster Guide: </a:t>
              </a:r>
              <a:r>
                <a:rPr lang="en-US" sz="10300" dirty="0">
                  <a:solidFill>
                    <a:schemeClr val="accent5">
                      <a:lumMod val="75000"/>
                    </a:schemeClr>
                  </a:solidFill>
                  <a:hlinkClick r:id="rId4"/>
                </a:rPr>
                <a:t>http://goo.gl/1E7TJY</a:t>
              </a:r>
              <a:endParaRPr lang="en-US" sz="10300" dirty="0">
                <a:solidFill>
                  <a:schemeClr val="accent5">
                    <a:lumMod val="75000"/>
                  </a:schemeClr>
                </a:solidFill>
              </a:endParaRPr>
            </a:p>
            <a:p>
              <a:endParaRPr lang="en-US" sz="9300" dirty="0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9306233" y="18039145"/>
              <a:ext cx="13273548" cy="6691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7700" dirty="0">
                  <a:solidFill>
                    <a:schemeClr val="bg2">
                      <a:lumMod val="50000"/>
                    </a:schemeClr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DELETE THIS SLIDE BEFORE PRINTING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264463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Wavefor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rgbClr val="800000"/>
            </a:gs>
            <a:gs pos="50000">
              <a:srgbClr val="800000">
                <a:gamma/>
                <a:tint val="73725"/>
                <a:invGamma/>
              </a:srgbClr>
            </a:gs>
            <a:gs pos="100000">
              <a:srgbClr val="800000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137160" tIns="68580" rIns="137160" bIns="68580" numCol="1" anchor="ctr" anchorCtr="0" compatLnSpc="1">
        <a:prstTxWarp prst="textNoShape">
          <a:avLst/>
        </a:prstTxWarp>
      </a:bodyPr>
      <a:lstStyle>
        <a:defPPr marL="0" marR="0" indent="0" algn="ctr" defTabSz="3762375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300" b="1" i="0" u="none" strike="noStrike" cap="none" normalizeH="0" baseline="0" smtClean="0">
            <a:ln>
              <a:noFill/>
            </a:ln>
            <a:solidFill>
              <a:srgbClr val="FF9900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17164</TotalTime>
  <Words>628</Words>
  <Application>Microsoft Macintosh PowerPoint</Application>
  <PresentationFormat>Custom</PresentationFormat>
  <Paragraphs>89</Paragraphs>
  <Slides>2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Default Design</vt:lpstr>
      <vt:lpstr>Convection from Horizontal Cylinders   Madeline Frattaroli, Curtis Lalonde, Darrell Orozco Department of Chemical Engineering, University of New Hampshire</vt:lpstr>
      <vt:lpstr>PowerPoint Presentation</vt:lpstr>
    </vt:vector>
  </TitlesOfParts>
  <Company>Graphicsland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Scientific poster example</dc:title>
  <dc:subject>Free Research Poster</dc:subject>
  <dc:creator>Graphicsland/MakeSigns.com</dc:creator>
  <cp:keywords>scientific, research, template, custom, poster, presentation, symposium, printing, PowerPoint, create, design, example, sample, download</cp:keywords>
  <dc:description>These templates are offered for free to help your create a poster ranging from nursing research posters to psychology research posters.</dc:description>
  <cp:lastModifiedBy>Maddy Frattaroli</cp:lastModifiedBy>
  <cp:revision>356</cp:revision>
  <cp:lastPrinted>2014-02-24T14:53:09Z</cp:lastPrinted>
  <dcterms:created xsi:type="dcterms:W3CDTF">2004-07-26T21:45:23Z</dcterms:created>
  <dcterms:modified xsi:type="dcterms:W3CDTF">2016-05-04T16:22:24Z</dcterms:modified>
  <cp:category>science research poster</cp:category>
</cp:coreProperties>
</file>