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747" autoAdjust="0"/>
    <p:restoredTop sz="96433" autoAdjust="0"/>
  </p:normalViewPr>
  <p:slideViewPr>
    <p:cSldViewPr snapToGrid="0">
      <p:cViewPr>
        <p:scale>
          <a:sx n="39" d="100"/>
          <a:sy n="39" d="100"/>
        </p:scale>
        <p:origin x="36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995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776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189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882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926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708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980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993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127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248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897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4BB40-2F41-4683-81D1-611700D87B49}" type="datetimeFigureOut">
              <a:rPr lang="en-US" smtClean="0"/>
              <a:t>5/4/2016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2C68A-FE92-4D9C-907C-C2F780188F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582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96" y="437322"/>
            <a:ext cx="43294851" cy="393589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557" y="764628"/>
            <a:ext cx="6982468" cy="28042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01478" y="764628"/>
            <a:ext cx="29260800" cy="31700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solidFill>
                  <a:schemeClr val="bg1"/>
                </a:solidFill>
              </a:rPr>
              <a:t>Production of Adult Neural Stem Cells as a Cell Therapy for the Treatment of Spinal Cord Injuries  </a:t>
            </a:r>
          </a:p>
          <a:p>
            <a:pPr algn="ctr"/>
            <a:endParaRPr lang="en-US" sz="1600" b="1" dirty="0">
              <a:solidFill>
                <a:schemeClr val="bg1"/>
              </a:solidFill>
            </a:endParaRPr>
          </a:p>
          <a:p>
            <a:pPr algn="ctr"/>
            <a:r>
              <a:rPr lang="en-US" sz="5400" u="sng" dirty="0" smtClean="0">
                <a:solidFill>
                  <a:schemeClr val="bg1"/>
                </a:solidFill>
              </a:rPr>
              <a:t>Terrapins Design Group</a:t>
            </a:r>
            <a:r>
              <a:rPr lang="en-US" sz="5400" dirty="0" smtClean="0">
                <a:solidFill>
                  <a:schemeClr val="bg1"/>
                </a:solidFill>
              </a:rPr>
              <a:t>: </a:t>
            </a:r>
            <a:r>
              <a:rPr lang="en-US" sz="5400" i="1" dirty="0" smtClean="0">
                <a:solidFill>
                  <a:schemeClr val="bg1"/>
                </a:solidFill>
              </a:rPr>
              <a:t>Rhiannon Jacobs, Zachary Smith, Denys Tymchenko</a:t>
            </a:r>
            <a:endParaRPr lang="en-US" sz="5400" i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84680" y="4621740"/>
            <a:ext cx="28988468" cy="86177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</a:rPr>
              <a:t>Process Flow Diagram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8295" y="24361762"/>
            <a:ext cx="17279413" cy="84058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</a:rPr>
              <a:t>Utility and Electricity Requirements  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6055" y="5702772"/>
            <a:ext cx="13797145" cy="120032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Design a manufacturing facility to produce adult neural stem cells for the treatment of spinal cord injuries</a:t>
            </a:r>
            <a:endParaRPr lang="en-US" sz="36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278296" y="4623255"/>
            <a:ext cx="13894904" cy="86177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</a:rPr>
              <a:t>Objective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531885" y="17503898"/>
            <a:ext cx="6534544" cy="76944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Market Analysis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7890434" y="24361762"/>
            <a:ext cx="11188479" cy="86177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</a:rPr>
              <a:t>Economic Analysis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4224685" y="17605518"/>
            <a:ext cx="9135112" cy="83099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</a:rPr>
              <a:t>Conclusions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9402042" y="27087200"/>
            <a:ext cx="13894904" cy="76944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Acknowledgements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63320" y="7113616"/>
            <a:ext cx="13883247" cy="83099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</a:rPr>
              <a:t>Introduction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109" y="13152180"/>
            <a:ext cx="5550229" cy="3643417"/>
          </a:xfrm>
          <a:prstGeom prst="rect">
            <a:avLst/>
          </a:prstGeom>
          <a:ln>
            <a:noFill/>
          </a:ln>
        </p:spPr>
      </p:pic>
      <p:sp>
        <p:nvSpPr>
          <p:cNvPr id="33" name="Rectangle 32"/>
          <p:cNvSpPr/>
          <p:nvPr/>
        </p:nvSpPr>
        <p:spPr>
          <a:xfrm>
            <a:off x="586773" y="8303547"/>
            <a:ext cx="13479656" cy="28521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250,000 spinal cord injuries in US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12,000 new injuries each year in US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Living cells are injected into a patient as a treatment for a disease </a:t>
            </a:r>
            <a:endParaRPr lang="en-US" sz="20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</a:rPr>
              <a:t>Neural </a:t>
            </a:r>
            <a:r>
              <a:rPr lang="en-US" sz="3600" dirty="0">
                <a:solidFill>
                  <a:schemeClr val="tx1"/>
                </a:solidFill>
              </a:rPr>
              <a:t>stem cells can treat spinal cord injuries</a:t>
            </a:r>
            <a:endParaRPr lang="en-US" sz="2000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Average dose: 1,000,000 </a:t>
            </a:r>
            <a:r>
              <a:rPr lang="en-US" sz="3600" dirty="0" smtClean="0">
                <a:solidFill>
                  <a:schemeClr val="tx1"/>
                </a:solidFill>
              </a:rPr>
              <a:t>cells (10 </a:t>
            </a:r>
            <a:r>
              <a:rPr lang="en-US" sz="3600" dirty="0">
                <a:solidFill>
                  <a:schemeClr val="tx1"/>
                </a:solidFill>
              </a:rPr>
              <a:t>injections of 100,000 cells</a:t>
            </a:r>
            <a:r>
              <a:rPr lang="en-US" sz="3600" dirty="0" smtClean="0">
                <a:solidFill>
                  <a:schemeClr val="tx1"/>
                </a:solidFill>
              </a:rPr>
              <a:t>)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687437" y="18650876"/>
            <a:ext cx="8209605" cy="5396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 smtClean="0"/>
              <a:t>Capacity</a:t>
            </a:r>
            <a:r>
              <a:rPr lang="en-US" sz="3600" b="1" i="1" dirty="0"/>
              <a:t>: </a:t>
            </a:r>
            <a:r>
              <a:rPr lang="en-US" sz="3600" dirty="0"/>
              <a:t>2*10</a:t>
            </a:r>
            <a:r>
              <a:rPr lang="en-US" sz="3600" baseline="30000" dirty="0"/>
              <a:t>10</a:t>
            </a:r>
            <a:r>
              <a:rPr lang="en-US" sz="3600" dirty="0"/>
              <a:t> neural stem </a:t>
            </a:r>
            <a:r>
              <a:rPr lang="en-US" sz="3600" dirty="0" smtClean="0"/>
              <a:t>cells/year </a:t>
            </a:r>
            <a:r>
              <a:rPr lang="en-US" sz="3600" dirty="0" smtClean="0">
                <a:sym typeface="Wingdings" panose="05000000000000000000" pitchFamily="2" charset="2"/>
              </a:rPr>
              <a:t> 20,440 doses/year</a:t>
            </a:r>
          </a:p>
          <a:p>
            <a:endParaRPr lang="en-US" sz="1000" baseline="30000" dirty="0"/>
          </a:p>
          <a:p>
            <a:r>
              <a:rPr lang="en-US" sz="3600" b="1" i="1" dirty="0" smtClean="0"/>
              <a:t>Yearly Sales Revenue: </a:t>
            </a:r>
            <a:r>
              <a:rPr lang="en-US" sz="3600" dirty="0" smtClean="0"/>
              <a:t>$35.8 M</a:t>
            </a:r>
          </a:p>
          <a:p>
            <a:endParaRPr lang="en-US" sz="1000" dirty="0" smtClean="0"/>
          </a:p>
          <a:p>
            <a:r>
              <a:rPr lang="en-US" sz="3600" b="1" i="1" dirty="0" smtClean="0">
                <a:sym typeface="Wingdings" panose="05000000000000000000" pitchFamily="2" charset="2"/>
              </a:rPr>
              <a:t>Net Present Value: </a:t>
            </a:r>
            <a:r>
              <a:rPr lang="en-US" sz="3600" dirty="0" smtClean="0">
                <a:sym typeface="Wingdings" panose="05000000000000000000" pitchFamily="2" charset="2"/>
              </a:rPr>
              <a:t>$95.5 M</a:t>
            </a:r>
          </a:p>
          <a:p>
            <a:endParaRPr lang="en-US" sz="1000" dirty="0" smtClean="0">
              <a:sym typeface="Wingdings" panose="05000000000000000000" pitchFamily="2" charset="2"/>
            </a:endParaRPr>
          </a:p>
          <a:p>
            <a:r>
              <a:rPr lang="en-US" sz="3600" b="1" i="1" dirty="0" smtClean="0">
                <a:sym typeface="Wingdings" panose="05000000000000000000" pitchFamily="2" charset="2"/>
              </a:rPr>
              <a:t>Net Payout Time: </a:t>
            </a:r>
            <a:r>
              <a:rPr lang="en-US" sz="3600" dirty="0" smtClean="0">
                <a:sym typeface="Wingdings" panose="05000000000000000000" pitchFamily="2" charset="2"/>
              </a:rPr>
              <a:t>3.8 years</a:t>
            </a:r>
          </a:p>
          <a:p>
            <a:endParaRPr lang="en-US" sz="1000" dirty="0" smtClean="0">
              <a:sym typeface="Wingdings" panose="05000000000000000000" pitchFamily="2" charset="2"/>
            </a:endParaRPr>
          </a:p>
          <a:p>
            <a:r>
              <a:rPr lang="en-US" sz="3600" b="1" i="1" dirty="0" smtClean="0">
                <a:sym typeface="Wingdings" panose="05000000000000000000" pitchFamily="2" charset="2"/>
              </a:rPr>
              <a:t>Total Capital Investment: </a:t>
            </a:r>
            <a:r>
              <a:rPr lang="en-US" sz="3600" dirty="0" smtClean="0">
                <a:sym typeface="Wingdings" panose="05000000000000000000" pitchFamily="2" charset="2"/>
              </a:rPr>
              <a:t>$9.35 M</a:t>
            </a:r>
          </a:p>
          <a:p>
            <a:endParaRPr lang="en-US" sz="1000" dirty="0" smtClean="0">
              <a:sym typeface="Wingdings" panose="05000000000000000000" pitchFamily="2" charset="2"/>
            </a:endParaRPr>
          </a:p>
          <a:p>
            <a:r>
              <a:rPr lang="en-US" sz="3600" b="1" i="1" dirty="0" smtClean="0">
                <a:sym typeface="Wingdings" panose="05000000000000000000" pitchFamily="2" charset="2"/>
              </a:rPr>
              <a:t>Discounted Cash Flow Rate of Return: </a:t>
            </a:r>
            <a:r>
              <a:rPr lang="en-US" sz="3600" dirty="0" smtClean="0">
                <a:sym typeface="Wingdings" panose="05000000000000000000" pitchFamily="2" charset="2"/>
              </a:rPr>
              <a:t>50%</a:t>
            </a:r>
          </a:p>
          <a:p>
            <a:endParaRPr lang="en-US" sz="1000" dirty="0" smtClean="0">
              <a:sym typeface="Wingdings" panose="05000000000000000000" pitchFamily="2" charset="2"/>
            </a:endParaRPr>
          </a:p>
          <a:p>
            <a:r>
              <a:rPr lang="en-US" sz="3600" b="1" i="1" dirty="0" smtClean="0">
                <a:sym typeface="Wingdings" panose="05000000000000000000" pitchFamily="2" charset="2"/>
              </a:rPr>
              <a:t>After Tax Rate of Return: </a:t>
            </a:r>
            <a:r>
              <a:rPr lang="en-US" sz="3600" dirty="0" smtClean="0">
                <a:sym typeface="Wingdings" panose="05000000000000000000" pitchFamily="2" charset="2"/>
              </a:rPr>
              <a:t>122%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73962" y="11554247"/>
            <a:ext cx="13839932" cy="7694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Cell Scale Up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411638" y="24361762"/>
            <a:ext cx="13894904" cy="86177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</a:rPr>
              <a:t>Recommendations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411638" y="25513687"/>
            <a:ext cx="137272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The Terrapins Design Group recommends proceeding based on a DCFRR of 50% and a NPV of $95.5 M. </a:t>
            </a:r>
            <a:endParaRPr lang="en-US" sz="36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4674494" y="17631369"/>
            <a:ext cx="19074753" cy="83099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</a:rPr>
              <a:t>Selected Material Balances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33339" y="17474701"/>
            <a:ext cx="6860589" cy="7694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Critical to Quality Variables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224685" y="18652722"/>
            <a:ext cx="9135111" cy="530615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9402042" y="25311445"/>
            <a:ext cx="13894904" cy="157091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42475" y="8222163"/>
            <a:ext cx="13730725" cy="305187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74494" y="18709665"/>
            <a:ext cx="19267163" cy="52535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208" y="26254493"/>
            <a:ext cx="8614201" cy="51583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28208" y="25428890"/>
            <a:ext cx="17181653" cy="677462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ectangle 47"/>
          <p:cNvSpPr/>
          <p:nvPr/>
        </p:nvSpPr>
        <p:spPr>
          <a:xfrm>
            <a:off x="17890434" y="25541834"/>
            <a:ext cx="11188479" cy="666167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22"/>
          <p:cNvGrpSpPr/>
          <p:nvPr/>
        </p:nvGrpSpPr>
        <p:grpSpPr>
          <a:xfrm>
            <a:off x="7531885" y="18364937"/>
            <a:ext cx="6586388" cy="5770285"/>
            <a:chOff x="7660179" y="19243652"/>
            <a:chExt cx="6868770" cy="477433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37655" y="19516384"/>
              <a:ext cx="6335545" cy="2966727"/>
            </a:xfrm>
            <a:prstGeom prst="rect">
              <a:avLst/>
            </a:prstGeom>
            <a:ln>
              <a:noFill/>
            </a:ln>
          </p:spPr>
        </p:pic>
        <p:sp>
          <p:nvSpPr>
            <p:cNvPr id="59" name="TextBox 58"/>
            <p:cNvSpPr txBox="1"/>
            <p:nvPr/>
          </p:nvSpPr>
          <p:spPr>
            <a:xfrm>
              <a:off x="7667827" y="22707011"/>
              <a:ext cx="6675201" cy="10253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/>
                <a:t>55% of US Market Share</a:t>
              </a:r>
            </a:p>
            <a:p>
              <a:pPr algn="ctr"/>
              <a:r>
                <a:rPr lang="en-US" sz="3600" dirty="0" smtClean="0"/>
                <a:t>Sale Price of $1,753 per 10</a:t>
              </a:r>
              <a:r>
                <a:rPr lang="en-US" sz="3600" baseline="30000" dirty="0" smtClean="0"/>
                <a:t>6</a:t>
              </a:r>
              <a:r>
                <a:rPr lang="en-US" sz="3600" dirty="0" smtClean="0"/>
                <a:t> cells</a:t>
              </a:r>
              <a:endParaRPr lang="en-US" sz="3600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7660179" y="19243652"/>
              <a:ext cx="6868770" cy="4774338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0" name="Rectangle 49"/>
          <p:cNvSpPr/>
          <p:nvPr/>
        </p:nvSpPr>
        <p:spPr>
          <a:xfrm>
            <a:off x="29438265" y="28051625"/>
            <a:ext cx="13841649" cy="415188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2" name="Group 21"/>
          <p:cNvGrpSpPr/>
          <p:nvPr/>
        </p:nvGrpSpPr>
        <p:grpSpPr>
          <a:xfrm>
            <a:off x="373962" y="18364937"/>
            <a:ext cx="6858290" cy="5728014"/>
            <a:chOff x="582772" y="19243652"/>
            <a:chExt cx="6858290" cy="4777476"/>
          </a:xfrm>
        </p:grpSpPr>
        <p:sp>
          <p:nvSpPr>
            <p:cNvPr id="51" name="Rectangle 50"/>
            <p:cNvSpPr/>
            <p:nvPr/>
          </p:nvSpPr>
          <p:spPr>
            <a:xfrm>
              <a:off x="582772" y="19243652"/>
              <a:ext cx="6858290" cy="4774339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63240" y="19323474"/>
              <a:ext cx="6739649" cy="46976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57250" indent="-857250">
                <a:buFont typeface="+mj-lt"/>
                <a:buAutoNum type="romanUcPeriod"/>
              </a:pPr>
              <a:r>
                <a:rPr lang="en-US" sz="3600" dirty="0" smtClean="0"/>
                <a:t>Successful proliferation of MSC’s depends on media &amp; microcarriers.</a:t>
              </a:r>
            </a:p>
            <a:p>
              <a:pPr marL="857250" indent="-857250">
                <a:buFont typeface="+mj-lt"/>
                <a:buAutoNum type="romanUcPeriod"/>
              </a:pPr>
              <a:r>
                <a:rPr lang="en-US" sz="3600" dirty="0" smtClean="0"/>
                <a:t>FACS Separator must separate 100% of viable and nonviable cells.</a:t>
              </a:r>
            </a:p>
            <a:p>
              <a:pPr marL="857250" indent="-857250">
                <a:buFont typeface="+mj-lt"/>
                <a:buAutoNum type="romanUcPeriod"/>
              </a:pPr>
              <a:r>
                <a:rPr lang="en-US" sz="3600" dirty="0" smtClean="0"/>
                <a:t>MSC’s must differentiate to NSC’s.</a:t>
              </a:r>
            </a:p>
            <a:p>
              <a:pPr marL="857250" indent="-857250">
                <a:buFont typeface="+mj-lt"/>
                <a:buAutoNum type="romanUcPeriod"/>
              </a:pPr>
              <a:r>
                <a:rPr lang="en-US" sz="3600" dirty="0" smtClean="0"/>
                <a:t>Refrigeration must occur at 1°C/min.</a:t>
              </a:r>
              <a:endParaRPr lang="en-US" sz="3600" dirty="0"/>
            </a:p>
          </p:txBody>
        </p:sp>
      </p:grpSp>
      <p:sp>
        <p:nvSpPr>
          <p:cNvPr id="52" name="Rectangle 51"/>
          <p:cNvSpPr/>
          <p:nvPr/>
        </p:nvSpPr>
        <p:spPr>
          <a:xfrm>
            <a:off x="437635" y="12529690"/>
            <a:ext cx="13756604" cy="4643743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252" y="13059836"/>
            <a:ext cx="6412501" cy="3473002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29566502" y="28230581"/>
            <a:ext cx="13841649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i="1" dirty="0" smtClean="0"/>
              <a:t>The Terrapins Design Group would like to thank: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500" dirty="0" smtClean="0"/>
              <a:t>UNH Department of Chemical Engineering especially Dr. </a:t>
            </a:r>
            <a:r>
              <a:rPr lang="en-US" sz="3500" dirty="0" err="1" smtClean="0"/>
              <a:t>Vashisth</a:t>
            </a:r>
            <a:r>
              <a:rPr lang="en-US" sz="3500" dirty="0" smtClean="0"/>
              <a:t>, Dr. </a:t>
            </a:r>
            <a:r>
              <a:rPr lang="en-US" sz="3500" dirty="0" err="1" smtClean="0"/>
              <a:t>Barkey</a:t>
            </a:r>
            <a:r>
              <a:rPr lang="en-US" sz="3500" dirty="0" smtClean="0"/>
              <a:t>, Dr. </a:t>
            </a:r>
            <a:r>
              <a:rPr lang="en-US" sz="3500" dirty="0" err="1" smtClean="0"/>
              <a:t>Teng</a:t>
            </a:r>
            <a:r>
              <a:rPr lang="en-US" sz="3500" dirty="0" smtClean="0"/>
              <a:t>, and Dr. </a:t>
            </a:r>
            <a:r>
              <a:rPr lang="en-US" sz="3500" dirty="0" err="1" smtClean="0"/>
              <a:t>Carr</a:t>
            </a:r>
            <a:endParaRPr lang="en-US" sz="3500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500" dirty="0" smtClean="0"/>
              <a:t>Professor Halpern and Brian </a:t>
            </a:r>
            <a:r>
              <a:rPr lang="en-US" sz="3500" dirty="0" err="1" smtClean="0"/>
              <a:t>Zukas</a:t>
            </a:r>
            <a:endParaRPr lang="en-US" sz="3500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500" dirty="0" smtClean="0"/>
              <a:t>The Smith Family: Christopher, Lori, Bradley, Gram, </a:t>
            </a:r>
            <a:r>
              <a:rPr lang="en-US" sz="3500" dirty="0" err="1" smtClean="0"/>
              <a:t>Jaju</a:t>
            </a:r>
            <a:r>
              <a:rPr lang="en-US" sz="3500" dirty="0" smtClean="0"/>
              <a:t>, and Uncle Bob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500" dirty="0" smtClean="0"/>
              <a:t>The Jacobs Family: John, Carole, and Ian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500" dirty="0" smtClean="0"/>
              <a:t>The Tymchenko Family: </a:t>
            </a:r>
            <a:r>
              <a:rPr lang="en-US" sz="3500" dirty="0" err="1" smtClean="0"/>
              <a:t>Vyacheslav</a:t>
            </a:r>
            <a:r>
              <a:rPr lang="en-US" sz="3500" dirty="0" smtClean="0"/>
              <a:t>, </a:t>
            </a:r>
            <a:r>
              <a:rPr lang="en-US" sz="3500" dirty="0" err="1" smtClean="0"/>
              <a:t>Olena</a:t>
            </a:r>
            <a:r>
              <a:rPr lang="en-US" sz="3500" dirty="0" smtClean="0"/>
              <a:t>, and Sophia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7761" y="723832"/>
            <a:ext cx="3511296" cy="327111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23524" y="25900369"/>
            <a:ext cx="9530602" cy="57676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605368" y="5685756"/>
            <a:ext cx="28928229" cy="1189546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70646" y="26383372"/>
            <a:ext cx="7810984" cy="508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34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1591</TotalTime>
  <Words>313</Words>
  <Application>Microsoft Office PowerPoint</Application>
  <PresentationFormat>Custom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L Jacobs</dc:creator>
  <cp:lastModifiedBy>Rhiannon L Jacobs</cp:lastModifiedBy>
  <cp:revision>109</cp:revision>
  <dcterms:created xsi:type="dcterms:W3CDTF">2016-05-02T15:29:52Z</dcterms:created>
  <dcterms:modified xsi:type="dcterms:W3CDTF">2016-05-04T14:50:04Z</dcterms:modified>
</cp:coreProperties>
</file>