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438912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3658" autoAdjust="0"/>
    <p:restoredTop sz="95673" autoAdjust="0"/>
  </p:normalViewPr>
  <p:slideViewPr>
    <p:cSldViewPr>
      <p:cViewPr>
        <p:scale>
          <a:sx n="31" d="100"/>
          <a:sy n="31" d="100"/>
        </p:scale>
        <p:origin x="256" y="-61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handoutMaster" Target="handoutMasters/handoutMaster1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microsoft.com/office/2011/relationships/chartStyle" Target="style1.xml"/><Relationship Id="rId2" Type="http://schemas.microsoft.com/office/2011/relationships/chartColorStyle" Target="colors1.xml"/><Relationship Id="rId3" Type="http://schemas.openxmlformats.org/officeDocument/2006/relationships/oleObject" Target="file:///\\localhost\Users\conorsandin\Documents\UNH\Junior\Spring\Unit%20Ops\Comparisons%20of%20Heat%20Exchangers\Rotation%204%20Dat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8176053768218"/>
          <c:y val="0.0607147959688321"/>
          <c:w val="0.816144416633932"/>
          <c:h val="0.797772307151257"/>
        </c:manualLayout>
      </c:layout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25"/>
            <c:spPr>
              <a:solidFill>
                <a:srgbClr val="0328D5"/>
              </a:solidFill>
              <a:ln w="9525">
                <a:noFill/>
              </a:ln>
              <a:effectLst/>
            </c:spPr>
          </c:marker>
          <c:xVal>
            <c:numRef>
              <c:f>Data!$AA$7:$AA$9</c:f>
              <c:numCache>
                <c:formatCode>General</c:formatCode>
                <c:ptCount val="3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</c:numCache>
            </c:numRef>
          </c:xVal>
          <c:yVal>
            <c:numRef>
              <c:f>Data!$Z$7:$Z$9</c:f>
              <c:numCache>
                <c:formatCode>General</c:formatCode>
                <c:ptCount val="3"/>
                <c:pt idx="0">
                  <c:v>1804.390948120566</c:v>
                </c:pt>
                <c:pt idx="1">
                  <c:v>4051.54218700103</c:v>
                </c:pt>
                <c:pt idx="2">
                  <c:v>7116.958024934213</c:v>
                </c:pt>
              </c:numCache>
            </c:numRef>
          </c:yVal>
          <c:smooth val="0"/>
        </c:ser>
        <c:ser>
          <c:idx val="1"/>
          <c:order val="1"/>
          <c:spPr>
            <a:ln w="25400" cap="rnd">
              <a:noFill/>
              <a:round/>
            </a:ln>
            <a:effectLst/>
          </c:spPr>
          <c:marker>
            <c:symbol val="circle"/>
            <c:size val="25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xVal>
            <c:numRef>
              <c:f>Data!$AC$7:$AC$9</c:f>
              <c:numCache>
                <c:formatCode>General</c:formatCode>
                <c:ptCount val="3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</c:numCache>
            </c:numRef>
          </c:xVal>
          <c:yVal>
            <c:numRef>
              <c:f>Data!$AB$7:$AB$9</c:f>
              <c:numCache>
                <c:formatCode>General</c:formatCode>
                <c:ptCount val="3"/>
                <c:pt idx="0">
                  <c:v>1804.390948120566</c:v>
                </c:pt>
                <c:pt idx="1">
                  <c:v>3663.248786780593</c:v>
                </c:pt>
                <c:pt idx="2">
                  <c:v>6453.7505069022</c:v>
                </c:pt>
              </c:numCache>
            </c:numRef>
          </c:yVal>
          <c:smooth val="0"/>
        </c:ser>
        <c:ser>
          <c:idx val="2"/>
          <c:order val="2"/>
          <c:spPr>
            <a:ln w="25400" cap="rnd">
              <a:noFill/>
              <a:round/>
            </a:ln>
            <a:effectLst/>
          </c:spPr>
          <c:marker>
            <c:symbol val="circle"/>
            <c:size val="25"/>
            <c:spPr>
              <a:solidFill>
                <a:srgbClr val="00B0F0"/>
              </a:solidFill>
              <a:ln w="9525">
                <a:noFill/>
              </a:ln>
              <a:effectLst/>
            </c:spPr>
          </c:marker>
          <c:xVal>
            <c:numRef>
              <c:f>Data!$AA$27:$AA$29</c:f>
              <c:numCache>
                <c:formatCode>General</c:formatCode>
                <c:ptCount val="3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</c:numCache>
            </c:numRef>
          </c:xVal>
          <c:yVal>
            <c:numRef>
              <c:f>Data!$Z$27:$Z$29</c:f>
              <c:numCache>
                <c:formatCode>General</c:formatCode>
                <c:ptCount val="3"/>
                <c:pt idx="0">
                  <c:v>1195.98607535533</c:v>
                </c:pt>
                <c:pt idx="1">
                  <c:v>2163.37218473726</c:v>
                </c:pt>
                <c:pt idx="2">
                  <c:v>4388.65063865593</c:v>
                </c:pt>
              </c:numCache>
            </c:numRef>
          </c:yVal>
          <c:smooth val="0"/>
        </c:ser>
        <c:ser>
          <c:idx val="3"/>
          <c:order val="3"/>
          <c:spPr>
            <a:ln w="25400" cap="rnd">
              <a:noFill/>
              <a:round/>
            </a:ln>
            <a:effectLst/>
          </c:spPr>
          <c:marker>
            <c:symbol val="circle"/>
            <c:size val="25"/>
            <c:spPr>
              <a:solidFill>
                <a:srgbClr val="FF2717">
                  <a:alpha val="54902"/>
                </a:srgbClr>
              </a:solidFill>
              <a:ln w="9525">
                <a:noFill/>
              </a:ln>
              <a:effectLst/>
            </c:spPr>
          </c:marker>
          <c:xVal>
            <c:numRef>
              <c:f>Data!$AC$27:$AC$29</c:f>
              <c:numCache>
                <c:formatCode>General</c:formatCode>
                <c:ptCount val="3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</c:numCache>
            </c:numRef>
          </c:xVal>
          <c:yVal>
            <c:numRef>
              <c:f>Data!$AB$27:$AB$29</c:f>
              <c:numCache>
                <c:formatCode>General</c:formatCode>
                <c:ptCount val="3"/>
                <c:pt idx="0">
                  <c:v>1195.98607535533</c:v>
                </c:pt>
                <c:pt idx="1">
                  <c:v>2622.46700459348</c:v>
                </c:pt>
                <c:pt idx="2">
                  <c:v>4176.089049929142</c:v>
                </c:pt>
              </c:numCache>
            </c:numRef>
          </c:yVal>
          <c:smooth val="0"/>
        </c:ser>
        <c:ser>
          <c:idx val="4"/>
          <c:order val="4"/>
          <c:spPr>
            <a:ln w="25400" cap="rnd">
              <a:noFill/>
              <a:round/>
            </a:ln>
            <a:effectLst/>
          </c:spPr>
          <c:marker>
            <c:symbol val="square"/>
            <c:size val="25"/>
            <c:spPr>
              <a:solidFill>
                <a:srgbClr val="0328D5"/>
              </a:solidFill>
              <a:ln w="9525">
                <a:noFill/>
              </a:ln>
              <a:effectLst/>
            </c:spPr>
          </c:marker>
          <c:xVal>
            <c:numRef>
              <c:f>Data!$AA$45:$AA$47</c:f>
              <c:numCache>
                <c:formatCode>General</c:formatCode>
                <c:ptCount val="3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</c:numCache>
            </c:numRef>
          </c:xVal>
          <c:yVal>
            <c:numRef>
              <c:f>Data!$Z$45:$Z$47</c:f>
              <c:numCache>
                <c:formatCode>0.00</c:formatCode>
                <c:ptCount val="3"/>
                <c:pt idx="0" formatCode="General">
                  <c:v>491.81235343279</c:v>
                </c:pt>
                <c:pt idx="1">
                  <c:v>1005.47701165629</c:v>
                </c:pt>
                <c:pt idx="2" formatCode="General">
                  <c:v>1707.607703396132</c:v>
                </c:pt>
              </c:numCache>
            </c:numRef>
          </c:yVal>
          <c:smooth val="0"/>
        </c:ser>
        <c:ser>
          <c:idx val="5"/>
          <c:order val="5"/>
          <c:spPr>
            <a:ln w="25400" cap="rnd">
              <a:noFill/>
              <a:round/>
            </a:ln>
            <a:effectLst/>
          </c:spPr>
          <c:marker>
            <c:symbol val="square"/>
            <c:size val="15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xVal>
            <c:numRef>
              <c:f>Data!$AX$15:$AX$17</c:f>
              <c:numCache>
                <c:formatCode>General</c:formatCode>
                <c:ptCount val="3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</c:numCache>
            </c:numRef>
          </c:xVal>
          <c:yVal>
            <c:numRef>
              <c:f>Data!$AW$15:$AW$17</c:f>
              <c:numCache>
                <c:formatCode>General</c:formatCode>
                <c:ptCount val="3"/>
                <c:pt idx="0">
                  <c:v>491.81235343279</c:v>
                </c:pt>
                <c:pt idx="1">
                  <c:v>1277.313119631929</c:v>
                </c:pt>
                <c:pt idx="2">
                  <c:v>2137.695944934361</c:v>
                </c:pt>
              </c:numCache>
            </c:numRef>
          </c:yVal>
          <c:smooth val="0"/>
        </c:ser>
        <c:ser>
          <c:idx val="6"/>
          <c:order val="6"/>
          <c:spPr>
            <a:ln w="25400" cap="rnd">
              <a:noFill/>
              <a:round/>
            </a:ln>
            <a:effectLst/>
          </c:spPr>
          <c:marker>
            <c:symbol val="square"/>
            <c:size val="25"/>
            <c:spPr>
              <a:solidFill>
                <a:srgbClr val="7ED4FF"/>
              </a:solidFill>
              <a:ln w="9525">
                <a:noFill/>
              </a:ln>
              <a:effectLst/>
            </c:spPr>
          </c:marker>
          <c:xVal>
            <c:numRef>
              <c:f>Data!$AV$18:$AV$20</c:f>
              <c:numCache>
                <c:formatCode>General</c:formatCode>
                <c:ptCount val="3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</c:numCache>
            </c:numRef>
          </c:xVal>
          <c:yVal>
            <c:numRef>
              <c:f>Data!$AU$18:$AU$20</c:f>
              <c:numCache>
                <c:formatCode>General</c:formatCode>
                <c:ptCount val="3"/>
                <c:pt idx="0">
                  <c:v>408.1359185557299</c:v>
                </c:pt>
                <c:pt idx="1">
                  <c:v>768.2562576912948</c:v>
                </c:pt>
                <c:pt idx="2">
                  <c:v>1224.361324436956</c:v>
                </c:pt>
              </c:numCache>
            </c:numRef>
          </c:yVal>
          <c:smooth val="0"/>
        </c:ser>
        <c:ser>
          <c:idx val="7"/>
          <c:order val="7"/>
          <c:spPr>
            <a:ln w="25400" cap="rnd">
              <a:noFill/>
              <a:round/>
            </a:ln>
            <a:effectLst/>
          </c:spPr>
          <c:marker>
            <c:symbol val="square"/>
            <c:size val="25"/>
            <c:spPr>
              <a:solidFill>
                <a:srgbClr val="FF8987"/>
              </a:solidFill>
              <a:ln w="9525">
                <a:solidFill>
                  <a:schemeClr val="accent2">
                    <a:lumMod val="60000"/>
                  </a:schemeClr>
                </a:solidFill>
              </a:ln>
              <a:effectLst/>
            </c:spPr>
          </c:marker>
          <c:xVal>
            <c:numRef>
              <c:f>Data!$AX$18:$AX$20</c:f>
              <c:numCache>
                <c:formatCode>General</c:formatCode>
                <c:ptCount val="3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</c:numCache>
            </c:numRef>
          </c:xVal>
          <c:yVal>
            <c:numRef>
              <c:f>Data!$AW$18:$AW$20</c:f>
              <c:numCache>
                <c:formatCode>General</c:formatCode>
                <c:ptCount val="3"/>
                <c:pt idx="0">
                  <c:v>408.1359185557299</c:v>
                </c:pt>
                <c:pt idx="1">
                  <c:v>1223.311154030135</c:v>
                </c:pt>
                <c:pt idx="2">
                  <c:v>2107.867791516057</c:v>
                </c:pt>
              </c:numCache>
            </c:numRef>
          </c:yVal>
          <c:smooth val="0"/>
        </c:ser>
        <c:ser>
          <c:idx val="8"/>
          <c:order val="8"/>
          <c:spPr>
            <a:ln w="25400" cap="rnd">
              <a:noFill/>
              <a:round/>
            </a:ln>
            <a:effectLst/>
          </c:spPr>
          <c:marker>
            <c:symbol val="diamond"/>
            <c:size val="15"/>
            <c:spPr>
              <a:solidFill>
                <a:srgbClr val="0328D5"/>
              </a:solidFill>
              <a:ln w="9525">
                <a:noFill/>
              </a:ln>
              <a:effectLst/>
            </c:spPr>
          </c:marker>
          <c:xVal>
            <c:numRef>
              <c:f>Data!$AV$21:$AV$23</c:f>
              <c:numCache>
                <c:formatCode>General</c:formatCode>
                <c:ptCount val="3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</c:numCache>
            </c:numRef>
          </c:xVal>
          <c:yVal>
            <c:numRef>
              <c:f>Data!$AU$21:$AU$23</c:f>
              <c:numCache>
                <c:formatCode>General</c:formatCode>
                <c:ptCount val="3"/>
                <c:pt idx="0">
                  <c:v>301.1465264887942</c:v>
                </c:pt>
                <c:pt idx="1">
                  <c:v>866.9447181423404</c:v>
                </c:pt>
                <c:pt idx="2">
                  <c:v>1372.774430181251</c:v>
                </c:pt>
              </c:numCache>
            </c:numRef>
          </c:yVal>
          <c:smooth val="0"/>
        </c:ser>
        <c:ser>
          <c:idx val="9"/>
          <c:order val="9"/>
          <c:spPr>
            <a:ln w="25400" cap="rnd">
              <a:noFill/>
              <a:round/>
            </a:ln>
            <a:effectLst/>
          </c:spPr>
          <c:marker>
            <c:symbol val="diamond"/>
            <c:size val="25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xVal>
            <c:numRef>
              <c:f>Data!$AX$21:$AX$23</c:f>
              <c:numCache>
                <c:formatCode>General</c:formatCode>
                <c:ptCount val="3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</c:numCache>
            </c:numRef>
          </c:xVal>
          <c:yVal>
            <c:numRef>
              <c:f>Data!$AW$21:$AW$23</c:f>
              <c:numCache>
                <c:formatCode>General</c:formatCode>
                <c:ptCount val="3"/>
                <c:pt idx="0">
                  <c:v>301.1465264887942</c:v>
                </c:pt>
                <c:pt idx="1">
                  <c:v>766.8968004568145</c:v>
                </c:pt>
                <c:pt idx="2">
                  <c:v>1325.405748296982</c:v>
                </c:pt>
              </c:numCache>
            </c:numRef>
          </c:yVal>
          <c:smooth val="0"/>
        </c:ser>
        <c:ser>
          <c:idx val="10"/>
          <c:order val="10"/>
          <c:spPr>
            <a:ln w="25400" cap="rnd">
              <a:noFill/>
              <a:round/>
            </a:ln>
            <a:effectLst/>
          </c:spPr>
          <c:marker>
            <c:symbol val="diamond"/>
            <c:size val="12"/>
            <c:spPr>
              <a:solidFill>
                <a:srgbClr val="7ED4FF"/>
              </a:solidFill>
              <a:ln w="9525">
                <a:noFill/>
              </a:ln>
              <a:effectLst/>
            </c:spPr>
          </c:marker>
          <c:xVal>
            <c:numRef>
              <c:f>Data!$AV$24:$AV$26</c:f>
              <c:numCache>
                <c:formatCode>General</c:formatCode>
                <c:ptCount val="3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</c:numCache>
            </c:numRef>
          </c:xVal>
          <c:yVal>
            <c:numRef>
              <c:f>Data!$AU$24:$AU$26</c:f>
              <c:numCache>
                <c:formatCode>General</c:formatCode>
                <c:ptCount val="3"/>
                <c:pt idx="0">
                  <c:v>529.9259942600225</c:v>
                </c:pt>
                <c:pt idx="1">
                  <c:v>816.3100379016297</c:v>
                </c:pt>
                <c:pt idx="2">
                  <c:v>1207.654035187274</c:v>
                </c:pt>
              </c:numCache>
            </c:numRef>
          </c:yVal>
          <c:smooth val="0"/>
        </c:ser>
        <c:ser>
          <c:idx val="11"/>
          <c:order val="11"/>
          <c:spPr>
            <a:ln w="25400" cap="rnd">
              <a:noFill/>
              <a:round/>
            </a:ln>
            <a:effectLst/>
          </c:spPr>
          <c:marker>
            <c:symbol val="diamond"/>
            <c:size val="25"/>
            <c:spPr>
              <a:solidFill>
                <a:srgbClr val="FF8987"/>
              </a:solidFill>
              <a:ln w="9525">
                <a:noFill/>
              </a:ln>
              <a:effectLst/>
            </c:spPr>
          </c:marker>
          <c:xVal>
            <c:numRef>
              <c:f>Data!$AX$24:$AX$26</c:f>
              <c:numCache>
                <c:formatCode>General</c:formatCode>
                <c:ptCount val="3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</c:numCache>
            </c:numRef>
          </c:xVal>
          <c:yVal>
            <c:numRef>
              <c:f>Data!$AW$24:$AW$26</c:f>
              <c:numCache>
                <c:formatCode>General</c:formatCode>
                <c:ptCount val="3"/>
                <c:pt idx="0">
                  <c:v>529.9259942600225</c:v>
                </c:pt>
                <c:pt idx="1">
                  <c:v>739.43334457117</c:v>
                </c:pt>
                <c:pt idx="2">
                  <c:v>1257.603218676159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30007552"/>
        <c:axId val="-2130704816"/>
      </c:scatterChart>
      <c:valAx>
        <c:axId val="-2130007552"/>
        <c:scaling>
          <c:orientation val="minMax"/>
          <c:min val="0.0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000" b="0" i="0" u="none" strike="noStrike" kern="1200" baseline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pPr>
            <a:endParaRPr lang="en-US"/>
          </a:p>
        </c:txPr>
        <c:crossAx val="-2130704816"/>
        <c:crosses val="autoZero"/>
        <c:crossBetween val="midCat"/>
        <c:majorUnit val="1.0"/>
      </c:valAx>
      <c:valAx>
        <c:axId val="-21307048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000" b="0" i="0" u="none" strike="noStrike" kern="1200" baseline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pPr>
            <a:endParaRPr lang="en-US"/>
          </a:p>
        </c:txPr>
        <c:crossAx val="-2130007552"/>
        <c:crosses val="autoZero"/>
        <c:crossBetween val="midCat"/>
      </c:valAx>
      <c:spPr>
        <a:noFill/>
        <a:ln w="12700"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438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DB4A19-B8DA-5945-AAF4-F702D30A08E1}" type="datetimeFigureOut">
              <a:rPr lang="en-US" smtClean="0"/>
              <a:t>5/3/16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31925" y="1169988"/>
            <a:ext cx="4213225" cy="3160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505325"/>
            <a:ext cx="5661025" cy="36877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438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7130EC-C024-DE4E-8B1D-4C4C8C9945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21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130EC-C024-DE4E-8B1D-4C4C8C99454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51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chart" Target="../charts/chart1.xml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00" y="17061166"/>
            <a:ext cx="14714440" cy="5646434"/>
          </a:xfrm>
          <a:prstGeom prst="rect">
            <a:avLst/>
          </a:prstGeom>
        </p:spPr>
      </p:pic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13000" dirty="0" smtClean="0">
                <a:solidFill>
                  <a:schemeClr val="bg1"/>
                </a:solidFill>
              </a:rPr>
              <a:t>Comparison of Heat Exchanger Types</a:t>
            </a:r>
            <a:r>
              <a:rPr lang="en-US" sz="9600" dirty="0" smtClean="0"/>
              <a:t/>
            </a:r>
            <a:br>
              <a:rPr lang="en-US" sz="96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6700" i="1" dirty="0" smtClean="0">
                <a:solidFill>
                  <a:srgbClr val="FFFFFF"/>
                </a:solidFill>
              </a:rPr>
              <a:t>Shannon Murphy, </a:t>
            </a:r>
            <a:r>
              <a:rPr lang="en-US" sz="6700" i="1" dirty="0" err="1" smtClean="0">
                <a:solidFill>
                  <a:srgbClr val="FFFFFF"/>
                </a:solidFill>
              </a:rPr>
              <a:t>Conor</a:t>
            </a:r>
            <a:r>
              <a:rPr lang="en-US" sz="6700" i="1" dirty="0" smtClean="0">
                <a:solidFill>
                  <a:srgbClr val="FFFFFF"/>
                </a:solidFill>
              </a:rPr>
              <a:t> </a:t>
            </a:r>
            <a:r>
              <a:rPr lang="en-US" sz="6700" i="1" dirty="0" err="1" smtClean="0">
                <a:solidFill>
                  <a:srgbClr val="FFFFFF"/>
                </a:solidFill>
              </a:rPr>
              <a:t>Sandin</a:t>
            </a:r>
            <a:r>
              <a:rPr lang="en-US" sz="6700" i="1" dirty="0" smtClean="0">
                <a:solidFill>
                  <a:srgbClr val="FFFFFF"/>
                </a:solidFill>
              </a:rPr>
              <a:t>, Erin Tiedemann</a:t>
            </a:r>
            <a:r>
              <a:rPr lang="en-US" sz="6700" i="1" dirty="0">
                <a:solidFill>
                  <a:srgbClr val="FFFFFF"/>
                </a:solidFill>
              </a:rPr>
              <a:t/>
            </a:r>
            <a:br>
              <a:rPr lang="en-US" sz="6700" i="1" dirty="0">
                <a:solidFill>
                  <a:srgbClr val="FFFFFF"/>
                </a:solidFill>
              </a:rPr>
            </a:br>
            <a:r>
              <a:rPr lang="en-US" sz="6700" i="1" dirty="0" smtClean="0">
                <a:solidFill>
                  <a:srgbClr val="FFFFFF"/>
                </a:solidFill>
              </a:rPr>
              <a:t>Department of Chemical Engineering, University </a:t>
            </a:r>
            <a:r>
              <a:rPr lang="en-US" sz="6700" i="1" dirty="0">
                <a:solidFill>
                  <a:srgbClr val="FFFFFF"/>
                </a:solidFill>
              </a:rPr>
              <a:t>of New Hampshire</a:t>
            </a:r>
            <a:endParaRPr lang="en-US" sz="6700" i="1" dirty="0" smtClean="0">
              <a:solidFill>
                <a:srgbClr val="FFFFFF"/>
              </a:solidFill>
            </a:endParaRP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5693142" y="12790175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677333" y="25603200"/>
            <a:ext cx="125306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</a:rPr>
              <a:t>Methods</a:t>
            </a:r>
            <a:endParaRPr lang="en-US" sz="6000" dirty="0">
              <a:solidFill>
                <a:srgbClr val="CCCCCC"/>
              </a:solidFill>
            </a:endParaRP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802839" y="6096000"/>
            <a:ext cx="12405161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30016752" y="25595150"/>
            <a:ext cx="130640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</a:rPr>
              <a:t>References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467" y="1143002"/>
            <a:ext cx="12869333" cy="3851371"/>
          </a:xfrm>
          <a:prstGeom prst="rect">
            <a:avLst/>
          </a:prstGeom>
        </p:spPr>
      </p:pic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30200600" y="6096000"/>
            <a:ext cx="12869333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7333" y="27440989"/>
            <a:ext cx="1391920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Each heat exchanger </a:t>
            </a:r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was operated </a:t>
            </a:r>
            <a:r>
              <a:rPr lang="en-US" sz="36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using </a:t>
            </a:r>
            <a:r>
              <a:rPr lang="en-US" sz="3600" b="0" dirty="0" err="1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Armfield</a:t>
            </a:r>
            <a:r>
              <a:rPr lang="en-US" sz="36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software, which regulated: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I</a:t>
            </a:r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nlet temperature of hot fluid (35˚C)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Flow rates of both fluids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Flow patterns (cocurrent vs countercurrent)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Thermocouples monitored temperature changes at every inlet and outlet </a:t>
            </a:r>
          </a:p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Each trial was collected in triplicate for both flow </a:t>
            </a:r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patterns</a:t>
            </a:r>
            <a:endParaRPr lang="en-US" sz="36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0016752" y="27554178"/>
            <a:ext cx="1327573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[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1] MIT, </a:t>
            </a:r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Concentric tube heat exchangers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. 2012</a:t>
            </a:r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.</a:t>
            </a:r>
          </a:p>
          <a:p>
            <a:pPr algn="l"/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[2] 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Indian Institute of Technology </a:t>
            </a:r>
            <a:r>
              <a:rPr lang="en-US" sz="3600" b="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Delh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, </a:t>
            </a:r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Two Shell Pass- Four Tube Pass Heat Exchanger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. 2016</a:t>
            </a:r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.</a:t>
            </a:r>
            <a:endParaRPr lang="en-US" sz="3600" b="0" dirty="0">
              <a:solidFill>
                <a:schemeClr val="tx1"/>
              </a:solidFill>
              <a:latin typeface="Times New Roman" panose="02020603050405020304" pitchFamily="18" charset="0"/>
              <a:ea typeface="Times New Roman" charset="0"/>
              <a:cs typeface="Times New Roman" panose="02020603050405020304" pitchFamily="18" charset="0"/>
            </a:endParaRPr>
          </a:p>
          <a:p>
            <a:pPr algn="l"/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[3] 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Indian Institute of Technology Delhi, </a:t>
            </a:r>
            <a:r>
              <a:rPr lang="en-US" sz="3600" b="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Gasketed</a:t>
            </a:r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 Plate and Frame Heat Exchanger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. </a:t>
            </a:r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1988</a:t>
            </a:r>
          </a:p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[4]</a:t>
            </a:r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Heat Exchanger Theory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1st ed. </a:t>
            </a:r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2016</a:t>
            </a:r>
          </a:p>
          <a:p>
            <a:pPr algn="l"/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5]C. </a:t>
            </a:r>
            <a:r>
              <a:rPr lang="en-US" sz="36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Geankoplis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3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Transport processes and unit operations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Engelwood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Cliffs, N.J.: PTR Prentice Hall, 1993.</a:t>
            </a:r>
          </a:p>
          <a:p>
            <a:pPr algn="l"/>
            <a:endParaRPr lang="en-US" sz="36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9599465" y="8229600"/>
            <a:ext cx="136930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Countercurrent flow increased the overall heat transfer coefficient of a system for all exchanger types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plate heat exchanger tested had the largest U, which is due to the large surface area of heat transfer available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tubular heat exchanger and shell heat exchanger had similar heat transfer coefficients due to their lower surface area to volume ratios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3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64"/>
          <p:cNvSpPr>
            <a:spLocks noChangeArrowheads="1"/>
          </p:cNvSpPr>
          <p:nvPr/>
        </p:nvSpPr>
        <p:spPr bwMode="auto">
          <a:xfrm>
            <a:off x="30081656" y="12900639"/>
            <a:ext cx="12869333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Problem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9599466" y="14706600"/>
            <a:ext cx="1369301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Design problem: Identify the heat exchanger design required to heat a 3kg/s liquid reactant stream from </a:t>
            </a:r>
            <a:r>
              <a:rPr lang="en-US" sz="36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20°C to 50°C </a:t>
            </a:r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 with available hot water </a:t>
            </a:r>
            <a:r>
              <a:rPr lang="en-US" sz="36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at </a:t>
            </a:r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80°C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sz="32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7" name="Rectangle 26"/>
              <p:cNvSpPr/>
              <p:nvPr/>
            </p:nvSpPr>
            <p:spPr>
              <a:xfrm>
                <a:off x="677333" y="8323848"/>
                <a:ext cx="13562172" cy="100027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3600" b="0" dirty="0" smtClean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Heat exchangers are used to transfer heat between one or more fluids.</a:t>
                </a:r>
              </a:p>
              <a:p>
                <a:pPr algn="just"/>
                <a:r>
                  <a:rPr lang="en-US" sz="3600" b="0" dirty="0" smtClean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heat is transferred along the following path:</a:t>
                </a:r>
              </a:p>
              <a:p>
                <a:pPr marL="457200" indent="-457200" algn="just">
                  <a:buFont typeface="Arial" panose="020B0604020202020204" pitchFamily="34" charset="0"/>
                  <a:buChar char="•"/>
                </a:pPr>
                <a:r>
                  <a:rPr lang="en-US" sz="3600" b="0" dirty="0" smtClean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convection through the hot fluid</a:t>
                </a:r>
              </a:p>
              <a:p>
                <a:pPr marL="457200" indent="-457200" algn="just">
                  <a:buFont typeface="Arial" panose="020B0604020202020204" pitchFamily="34" charset="0"/>
                  <a:buChar char="•"/>
                </a:pPr>
                <a:r>
                  <a:rPr lang="en-US" sz="3600" b="0" dirty="0" smtClean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conduction through the wall</a:t>
                </a:r>
              </a:p>
              <a:p>
                <a:pPr marL="457200" indent="-457200" algn="just">
                  <a:buFont typeface="Arial" panose="020B0604020202020204" pitchFamily="34" charset="0"/>
                  <a:buChar char="•"/>
                </a:pPr>
                <a:r>
                  <a:rPr lang="en-US" sz="3600" b="0" dirty="0" smtClean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convection through the cold fluid </a:t>
                </a:r>
              </a:p>
              <a:p>
                <a:pPr algn="just"/>
                <a:r>
                  <a:rPr lang="en-US" sz="3600" b="0" dirty="0" smtClean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rate of heat transfer is determined by calculating the overall heat transfer coefficient and the log mean temperature difference of a system</a:t>
                </a:r>
                <a:r>
                  <a:rPr lang="en-US" sz="3600" b="0" dirty="0" smtClean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algn="just"/>
                <a:r>
                  <a:rPr lang="en-US" sz="2000" b="0" dirty="0" smtClean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endParaRPr lang="en-US" sz="2000" b="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r"/>
                <a14:m>
                  <m:oMath xmlns:m="http://schemas.openxmlformats.org/officeDocument/2006/math">
                    <m:r>
                      <a:rPr lang="en-US" sz="4600" i="1" smtClean="0">
                        <a:solidFill>
                          <a:schemeClr val="tx1"/>
                        </a:solidFill>
                        <a:latin typeface="Cambria Math" charset="0"/>
                      </a:rPr>
                      <m:t>∆</m:t>
                    </m:r>
                    <m:sSub>
                      <m:sSubPr>
                        <m:ctrlPr>
                          <a:rPr lang="en-US" sz="4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sz="4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𝑇</m:t>
                        </m:r>
                      </m:e>
                      <m:sub>
                        <m:r>
                          <a:rPr lang="en-US" sz="4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𝑚</m:t>
                        </m:r>
                      </m:sub>
                    </m:sSub>
                    <m:r>
                      <a:rPr lang="en-US" sz="4600" i="1">
                        <a:solidFill>
                          <a:schemeClr val="tx1"/>
                        </a:solidFill>
                        <a:latin typeface="Cambria Math" charset="0"/>
                      </a:rPr>
                      <m:t>=</m:t>
                    </m:r>
                    <m:f>
                      <m:fPr>
                        <m:ctrlPr>
                          <a:rPr lang="en-US" sz="4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en-US" sz="4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∆</m:t>
                        </m:r>
                        <m:sSub>
                          <m:sSubPr>
                            <m:ctrlPr>
                              <a:rPr lang="en-US" sz="4600" i="1">
                                <a:solidFill>
                                  <a:schemeClr val="tx1"/>
                                </a:solidFill>
                                <a:latin typeface="Cambria Math" charset="0"/>
                              </a:rPr>
                            </m:ctrlPr>
                          </m:sSubPr>
                          <m:e>
                            <m:r>
                              <a:rPr lang="en-US" sz="4600" i="1">
                                <a:solidFill>
                                  <a:schemeClr val="tx1"/>
                                </a:solidFill>
                                <a:latin typeface="Cambria Math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4600" i="1">
                                <a:solidFill>
                                  <a:schemeClr val="tx1"/>
                                </a:solidFill>
                                <a:latin typeface="Cambria Math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4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−∆</m:t>
                        </m:r>
                        <m:sSub>
                          <m:sSubPr>
                            <m:ctrlPr>
                              <a:rPr lang="en-US" sz="4600" i="1">
                                <a:solidFill>
                                  <a:schemeClr val="tx1"/>
                                </a:solidFill>
                                <a:latin typeface="Cambria Math" charset="0"/>
                              </a:rPr>
                            </m:ctrlPr>
                          </m:sSubPr>
                          <m:e>
                            <m:r>
                              <a:rPr lang="en-US" sz="4600" i="1">
                                <a:solidFill>
                                  <a:schemeClr val="tx1"/>
                                </a:solidFill>
                                <a:latin typeface="Cambria Math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4600" i="1">
                                <a:solidFill>
                                  <a:schemeClr val="tx1"/>
                                </a:solidFill>
                                <a:latin typeface="Cambria Math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func>
                          <m:funcPr>
                            <m:ctrlPr>
                              <a:rPr lang="en-US" sz="4600" i="1">
                                <a:solidFill>
                                  <a:schemeClr val="tx1"/>
                                </a:solidFill>
                                <a:latin typeface="Cambria Math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sz="4600">
                                <a:solidFill>
                                  <a:schemeClr val="tx1"/>
                                </a:solidFill>
                                <a:latin typeface="Cambria Math" charset="0"/>
                              </a:rPr>
                              <m:t>ln</m:t>
                            </m:r>
                          </m:fName>
                          <m:e>
                            <m:d>
                              <m:dPr>
                                <m:ctrlPr>
                                  <a:rPr lang="en-US" sz="4600" i="1">
                                    <a:solidFill>
                                      <a:schemeClr val="tx1"/>
                                    </a:solidFill>
                                    <a:latin typeface="Cambria Math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4600" i="1">
                                        <a:solidFill>
                                          <a:schemeClr val="tx1"/>
                                        </a:solidFill>
                                        <a:latin typeface="Cambria Math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4600" i="1">
                                        <a:solidFill>
                                          <a:schemeClr val="tx1"/>
                                        </a:solidFill>
                                        <a:latin typeface="Cambria Math" charset="0"/>
                                      </a:rPr>
                                      <m:t>∆</m:t>
                                    </m:r>
                                    <m:sSub>
                                      <m:sSubPr>
                                        <m:ctrlPr>
                                          <a:rPr lang="en-US" sz="4600" i="1">
                                            <a:solidFill>
                                              <a:schemeClr val="tx1"/>
                                            </a:solidFill>
                                            <a:latin typeface="Cambria Math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4600" i="1">
                                            <a:solidFill>
                                              <a:schemeClr val="tx1"/>
                                            </a:solidFill>
                                            <a:latin typeface="Cambria Math" charset="0"/>
                                          </a:rPr>
                                          <m:t>𝑇</m:t>
                                        </m:r>
                                      </m:e>
                                      <m:sub>
                                        <m:r>
                                          <a:rPr lang="en-US" sz="4600" i="1">
                                            <a:solidFill>
                                              <a:schemeClr val="tx1"/>
                                            </a:solidFill>
                                            <a:latin typeface="Cambria Math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en-US" sz="4600" i="1">
                                        <a:solidFill>
                                          <a:schemeClr val="tx1"/>
                                        </a:solidFill>
                                        <a:latin typeface="Cambria Math" charset="0"/>
                                      </a:rPr>
                                      <m:t>∆</m:t>
                                    </m:r>
                                    <m:sSub>
                                      <m:sSubPr>
                                        <m:ctrlPr>
                                          <a:rPr lang="en-US" sz="4600" i="1">
                                            <a:solidFill>
                                              <a:schemeClr val="tx1"/>
                                            </a:solidFill>
                                            <a:latin typeface="Cambria Math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4600" i="1">
                                            <a:solidFill>
                                              <a:schemeClr val="tx1"/>
                                            </a:solidFill>
                                            <a:latin typeface="Cambria Math" charset="0"/>
                                          </a:rPr>
                                          <m:t>𝑇</m:t>
                                        </m:r>
                                      </m:e>
                                      <m:sub>
                                        <m:r>
                                          <a:rPr lang="en-US" sz="4600" i="1">
                                            <a:solidFill>
                                              <a:schemeClr val="tx1"/>
                                            </a:solidFill>
                                            <a:latin typeface="Cambria Math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den>
                                </m:f>
                              </m:e>
                            </m:d>
                          </m:e>
                        </m:func>
                      </m:den>
                    </m:f>
                  </m:oMath>
                </a14:m>
                <a:r>
                  <a:rPr lang="en-US" sz="3600" dirty="0">
                    <a:solidFill>
                      <a:schemeClr val="tx1"/>
                    </a:solidFill>
                    <a:effectLst/>
                  </a:rPr>
                  <a:t> </a:t>
                </a:r>
                <a:r>
                  <a:rPr lang="en-US" sz="3600" dirty="0" smtClean="0">
                    <a:solidFill>
                      <a:schemeClr val="tx1"/>
                    </a:solidFill>
                    <a:effectLst/>
                  </a:rPr>
                  <a:t>						</a:t>
                </a:r>
                <a:r>
                  <a:rPr lang="en-US" sz="3600" b="0" dirty="0" smtClean="0">
                    <a:solidFill>
                      <a:schemeClr val="tx1"/>
                    </a:solidFill>
                    <a:effectLst/>
                    <a:latin typeface="Times New Roman" charset="0"/>
                    <a:ea typeface="Times New Roman" charset="0"/>
                    <a:cs typeface="Times New Roman" charset="0"/>
                  </a:rPr>
                  <a:t>(1</a:t>
                </a:r>
                <a:r>
                  <a:rPr lang="en-US" sz="3600" b="0" dirty="0" smtClean="0">
                    <a:solidFill>
                      <a:schemeClr val="tx1"/>
                    </a:solidFill>
                    <a:effectLst/>
                    <a:latin typeface="Times New Roman" charset="0"/>
                    <a:ea typeface="Times New Roman" charset="0"/>
                    <a:cs typeface="Times New Roman" charset="0"/>
                  </a:rPr>
                  <a:t>)</a:t>
                </a:r>
              </a:p>
              <a:p>
                <a:pPr algn="r"/>
                <a:endParaRPr lang="en-US" sz="2000" i="1" dirty="0" smtClean="0">
                  <a:solidFill>
                    <a:schemeClr val="tx1"/>
                  </a:solidFill>
                  <a:latin typeface="Cambria Math" charset="0"/>
                </a:endParaRPr>
              </a:p>
              <a:p>
                <a:pPr algn="r"/>
                <a14:m>
                  <m:oMath xmlns:m="http://schemas.openxmlformats.org/officeDocument/2006/math">
                    <m:r>
                      <a:rPr lang="en-US" sz="4600" i="1" smtClean="0">
                        <a:solidFill>
                          <a:schemeClr val="tx1"/>
                        </a:solidFill>
                        <a:latin typeface="Cambria Math" charset="0"/>
                      </a:rPr>
                      <m:t>𝑞</m:t>
                    </m:r>
                    <m:r>
                      <a:rPr lang="en-US" sz="4600" i="1" smtClean="0">
                        <a:solidFill>
                          <a:schemeClr val="tx1"/>
                        </a:solidFill>
                        <a:latin typeface="Cambria Math" charset="0"/>
                      </a:rPr>
                      <m:t>=</m:t>
                    </m:r>
                    <m:r>
                      <a:rPr lang="en-US" sz="4600" i="1" smtClean="0">
                        <a:solidFill>
                          <a:schemeClr val="tx1"/>
                        </a:solidFill>
                        <a:latin typeface="Cambria Math" charset="0"/>
                      </a:rPr>
                      <m:t>𝑈</m:t>
                    </m:r>
                    <m:sSub>
                      <m:sSubPr>
                        <m:ctrlPr>
                          <a:rPr lang="en-US" sz="4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sz="4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𝐴</m:t>
                        </m:r>
                      </m:e>
                      <m:sub>
                        <m:r>
                          <a:rPr lang="en-US" sz="4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𝑜</m:t>
                        </m:r>
                      </m:sub>
                    </m:sSub>
                    <m:r>
                      <a:rPr lang="en-US" sz="4600" i="1">
                        <a:solidFill>
                          <a:schemeClr val="tx1"/>
                        </a:solidFill>
                        <a:latin typeface="Cambria Math" charset="0"/>
                      </a:rPr>
                      <m:t>∆</m:t>
                    </m:r>
                    <m:sSub>
                      <m:sSubPr>
                        <m:ctrlPr>
                          <a:rPr lang="en-US" sz="4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</m:ctrlPr>
                      </m:sSubPr>
                      <m:e>
                        <m:r>
                          <a:rPr lang="en-US" sz="4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𝑇</m:t>
                        </m:r>
                      </m:e>
                      <m:sub>
                        <m:r>
                          <a:rPr lang="en-US" sz="46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sz="3600" dirty="0">
                    <a:solidFill>
                      <a:schemeClr val="tx1"/>
                    </a:solidFill>
                    <a:effectLst/>
                  </a:rPr>
                  <a:t> </a:t>
                </a:r>
                <a:r>
                  <a:rPr lang="en-US" sz="3600" dirty="0" smtClean="0">
                    <a:solidFill>
                      <a:schemeClr val="tx1"/>
                    </a:solidFill>
                    <a:effectLst/>
                  </a:rPr>
                  <a:t>						</a:t>
                </a:r>
                <a:r>
                  <a:rPr lang="en-US" sz="3600" b="0" dirty="0" smtClean="0">
                    <a:solidFill>
                      <a:schemeClr val="tx1"/>
                    </a:solidFill>
                    <a:effectLst/>
                    <a:latin typeface="Times New Roman" charset="0"/>
                    <a:ea typeface="Times New Roman" charset="0"/>
                    <a:cs typeface="Times New Roman" charset="0"/>
                  </a:rPr>
                  <a:t>(2)</a:t>
                </a:r>
              </a:p>
              <a:p>
                <a:pPr algn="l"/>
                <a:endParaRPr lang="en-US" sz="2000" b="0" dirty="0" smtClean="0">
                  <a:solidFill>
                    <a:schemeClr val="tx1"/>
                  </a:solidFill>
                  <a:latin typeface="Times New Roman" charset="0"/>
                  <a:ea typeface="Times New Roman" charset="0"/>
                  <a:cs typeface="Times New Roman" charset="0"/>
                </a:endParaRPr>
              </a:p>
              <a:p>
                <a:pPr marL="457200" indent="-457200" algn="l">
                  <a:buFont typeface="Arial" panose="020B0604020202020204" pitchFamily="34" charset="0"/>
                  <a:buChar char="•"/>
                </a:pPr>
                <a:r>
                  <a:rPr lang="en-US" sz="3600" b="0" dirty="0" smtClean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The overall heat transfer coefficient and rate of heat transfer for a system are used to maximize the operation efficiency of heat </a:t>
                </a:r>
                <a:r>
                  <a:rPr lang="en-US" sz="3600" b="0" dirty="0" smtClean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exchangers</a:t>
                </a:r>
                <a:endParaRPr lang="en-US" sz="3600" b="0" dirty="0" smtClean="0">
                  <a:solidFill>
                    <a:schemeClr val="tx1"/>
                  </a:solidFill>
                  <a:latin typeface="Times New Roman" charset="0"/>
                  <a:ea typeface="Times New Roman" charset="0"/>
                  <a:cs typeface="Times New Roman" charset="0"/>
                </a:endParaRPr>
              </a:p>
              <a:p>
                <a:pPr algn="l"/>
                <a:r>
                  <a:rPr lang="en-US" sz="3600" b="0" dirty="0" smtClean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The </a:t>
                </a:r>
                <a:r>
                  <a:rPr lang="en-US" sz="3600" b="0" dirty="0" smtClean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three type of heat exchangers in this study are tubular [1], shell-and-tube [2], and plate [3] heat </a:t>
                </a:r>
                <a:r>
                  <a:rPr lang="en-US" sz="3600" b="0" dirty="0" smtClean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exchangers</a:t>
                </a:r>
                <a:r>
                  <a:rPr lang="en-US" sz="3600" b="0" dirty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.</a:t>
                </a:r>
                <a:endParaRPr lang="en-US" sz="3600" b="0" dirty="0">
                  <a:solidFill>
                    <a:schemeClr val="tx1"/>
                  </a:solidFill>
                  <a:latin typeface="Times New Roman" charset="0"/>
                  <a:ea typeface="Times New Roman" charset="0"/>
                  <a:cs typeface="Times New Roman" charset="0"/>
                </a:endParaRPr>
              </a:p>
            </p:txBody>
          </p:sp>
        </mc:Choice>
        <mc:Fallback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333" y="8323848"/>
                <a:ext cx="13562172" cy="10002738"/>
              </a:xfrm>
              <a:prstGeom prst="rect">
                <a:avLst/>
              </a:prstGeom>
              <a:blipFill rotWithShape="0">
                <a:blip r:embed="rId5"/>
                <a:stretch>
                  <a:fillRect l="-1348" t="-975" r="-13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ectangle 43"/>
          <p:cNvSpPr/>
          <p:nvPr/>
        </p:nvSpPr>
        <p:spPr>
          <a:xfrm>
            <a:off x="677333" y="22860000"/>
            <a:ext cx="135621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endParaRPr lang="en-US" sz="36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This </a:t>
            </a:r>
            <a:r>
              <a:rPr lang="en-US" sz="36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study investigated the effects of flow pattern and flow rate on the overall heat transfer coefficient for the three types of heat exchangers.</a:t>
            </a:r>
          </a:p>
        </p:txBody>
      </p:sp>
      <p:sp>
        <p:nvSpPr>
          <p:cNvPr id="50" name="Rectangle 49"/>
          <p:cNvSpPr/>
          <p:nvPr/>
        </p:nvSpPr>
        <p:spPr>
          <a:xfrm>
            <a:off x="29599467" y="16894076"/>
            <a:ext cx="136930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Based on the data collected in this study, conditions producing the highest U are:</a:t>
            </a:r>
          </a:p>
          <a:p>
            <a:pPr marL="571500" indent="-571500" algn="l">
              <a:buFont typeface="Arial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Plate heat exchanger</a:t>
            </a:r>
          </a:p>
          <a:p>
            <a:pPr marL="571500" indent="-571500" algn="l">
              <a:buFont typeface="Arial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Countercurrent conditions </a:t>
            </a:r>
            <a:endParaRPr lang="en-US" sz="36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5251010" y="14831865"/>
            <a:ext cx="138684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For </a:t>
            </a:r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all types tested, increasing flow rates increased the overall heat transfer coefficient of the system.</a:t>
            </a:r>
          </a:p>
          <a:p>
            <a:pPr algn="l"/>
            <a:endParaRPr lang="en-US" sz="32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045442" y="28097284"/>
            <a:ext cx="140970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Statistical analysis showed that flow type did not significantly effect U, and yielded regression models for each exchanger type.</a:t>
            </a:r>
            <a:endParaRPr lang="en-US" sz="36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5889818" y="23205014"/>
            <a:ext cx="1259078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600" b="0" i="1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Figure 3. Effect of hot and cold flow rates on the overall heat transfer coefficient, </a:t>
            </a:r>
            <a:r>
              <a:rPr lang="en-US" sz="2600" b="0" i="1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U. Flow </a:t>
            </a:r>
            <a:r>
              <a:rPr lang="en-US" sz="2600" b="0" i="1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types are represented by dark (countercurrent) and light (co-current) shades. Blue represents varying hot flow rates at a constant cold flow rate, and red represents </a:t>
            </a:r>
            <a:r>
              <a:rPr lang="en-US" sz="2600" b="0" i="1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the opposite.</a:t>
            </a:r>
            <a:endParaRPr lang="en-US" sz="2600" b="0" i="1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7488311"/>
              </p:ext>
            </p:extLst>
          </p:nvPr>
        </p:nvGraphicFramePr>
        <p:xfrm>
          <a:off x="15784410" y="29523351"/>
          <a:ext cx="12483722" cy="2501900"/>
        </p:xfrm>
        <a:graphic>
          <a:graphicData uri="http://schemas.openxmlformats.org/drawingml/2006/table">
            <a:tbl>
              <a:tblPr/>
              <a:tblGrid>
                <a:gridCol w="4753921"/>
                <a:gridCol w="3961179"/>
                <a:gridCol w="3768622"/>
              </a:tblGrid>
              <a:tr h="494885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Table </a:t>
                      </a:r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2. </a:t>
                      </a:r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Regression model coefficients.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54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Heat Exchanger Type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Cold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Hot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7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Plate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s-I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1366.3</a:t>
                      </a:r>
                      <a:endParaRPr lang="is-IS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s-I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1568.0</a:t>
                      </a:r>
                      <a:endParaRPr lang="is-IS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9593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Tube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568.9</a:t>
                      </a:r>
                      <a:endParaRPr lang="hr-HR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233.5</a:t>
                      </a:r>
                      <a:endParaRPr lang="hr-HR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067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Shell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s-I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286.6</a:t>
                      </a:r>
                      <a:endParaRPr lang="is-IS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s-I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303.8</a:t>
                      </a:r>
                      <a:endParaRPr lang="is-IS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02000" y="7015188"/>
            <a:ext cx="8610600" cy="3546979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1572307"/>
              </p:ext>
            </p:extLst>
          </p:nvPr>
        </p:nvGraphicFramePr>
        <p:xfrm>
          <a:off x="32084490" y="20977860"/>
          <a:ext cx="9101551" cy="1501140"/>
        </p:xfrm>
        <a:graphic>
          <a:graphicData uri="http://schemas.openxmlformats.org/drawingml/2006/table">
            <a:tbl>
              <a:tblPr/>
              <a:tblGrid>
                <a:gridCol w="3116970"/>
                <a:gridCol w="2778556"/>
                <a:gridCol w="3206025"/>
              </a:tblGrid>
              <a:tr h="215900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Table 3. Design Problem Data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4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N</a:t>
                      </a:r>
                      <a:r>
                        <a:rPr lang="en-US" sz="3200" b="0" i="0" u="none" strike="noStrike" baseline="-25000" dirty="0" err="1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Re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Diameter (m)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A</a:t>
                      </a:r>
                      <a:r>
                        <a:rPr lang="pt-BR" sz="3200" b="0" i="0" u="none" strike="noStrike" baseline="-25000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s </a:t>
                      </a:r>
                      <a:r>
                        <a:rPr lang="pt-BR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(</a:t>
                      </a:r>
                      <a:r>
                        <a:rPr lang="pt-BR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m</a:t>
                      </a:r>
                      <a:r>
                        <a:rPr lang="pt-BR" sz="32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</a:t>
                      </a:r>
                      <a:r>
                        <a:rPr lang="pt-BR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)</a:t>
                      </a:r>
                      <a:endParaRPr lang="pt-BR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983.18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b-NO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0.54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b-NO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7.20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38" name="Rectangle 37"/>
              <p:cNvSpPr/>
              <p:nvPr/>
            </p:nvSpPr>
            <p:spPr>
              <a:xfrm>
                <a:off x="29599465" y="22098000"/>
                <a:ext cx="13693020" cy="34885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l"/>
                <a:endParaRPr lang="en-US" sz="3600" b="0" dirty="0">
                  <a:solidFill>
                    <a:schemeClr val="tx1"/>
                  </a:solidFill>
                  <a:latin typeface="Times New Roman" charset="0"/>
                  <a:ea typeface="Times New Roman" charset="0"/>
                  <a:cs typeface="Times New Roman" charset="0"/>
                </a:endParaRPr>
              </a:p>
              <a:p>
                <a:pPr algn="r"/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charset="0"/>
                            <a:ea typeface="Cambria" charset="0"/>
                            <a:cs typeface="Cambria" charset="0"/>
                          </a:rPr>
                        </m:ctrlPr>
                      </m:sSub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charset="0"/>
                            <a:ea typeface="Cambria" charset="0"/>
                            <a:cs typeface="Cambria" charset="0"/>
                          </a:rPr>
                          <m:t>𝑁</m:t>
                        </m:r>
                      </m:e>
                      <m:sub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charset="0"/>
                            <a:ea typeface="Cambria" charset="0"/>
                            <a:cs typeface="Cambria" charset="0"/>
                          </a:rPr>
                          <m:t>𝑅𝑒</m:t>
                        </m:r>
                      </m:sub>
                    </m:sSub>
                    <m:r>
                      <a:rPr lang="en-US" sz="3600">
                        <a:solidFill>
                          <a:schemeClr val="tx1"/>
                        </a:solidFill>
                        <a:latin typeface="Cambria Math" charset="0"/>
                        <a:ea typeface="Cambria" charset="0"/>
                        <a:cs typeface="Cambria" charset="0"/>
                      </a:rPr>
                      <m:t>,</m:t>
                    </m:r>
                    <m:r>
                      <a:rPr lang="en-US" sz="3600" i="1">
                        <a:solidFill>
                          <a:schemeClr val="tx1"/>
                        </a:solidFill>
                        <a:latin typeface="Cambria Math" charset="0"/>
                        <a:ea typeface="Cambria" charset="0"/>
                        <a:cs typeface="Cambria" charset="0"/>
                      </a:rPr>
                      <m:t>𝑙𝑎𝑏</m:t>
                    </m:r>
                    <m:r>
                      <a:rPr lang="en-US" sz="3600">
                        <a:solidFill>
                          <a:schemeClr val="tx1"/>
                        </a:solidFill>
                        <a:latin typeface="Cambria Math" charset="0"/>
                        <a:ea typeface="Cambria" charset="0"/>
                        <a:cs typeface="Cambria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charset="0"/>
                            <a:ea typeface="Cambria" charset="0"/>
                            <a:cs typeface="Cambria" charset="0"/>
                          </a:rPr>
                        </m:ctrlPr>
                      </m:sSub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charset="0"/>
                            <a:ea typeface="Cambria" charset="0"/>
                            <a:cs typeface="Cambria" charset="0"/>
                          </a:rPr>
                          <m:t>𝑁</m:t>
                        </m:r>
                      </m:e>
                      <m:sub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charset="0"/>
                            <a:ea typeface="Cambria" charset="0"/>
                            <a:cs typeface="Cambria" charset="0"/>
                          </a:rPr>
                          <m:t>𝑅𝑒</m:t>
                        </m:r>
                        <m:r>
                          <a:rPr lang="en-US" sz="3600">
                            <a:solidFill>
                              <a:schemeClr val="tx1"/>
                            </a:solidFill>
                            <a:latin typeface="Cambria Math" charset="0"/>
                            <a:ea typeface="Cambria" charset="0"/>
                            <a:cs typeface="Cambria" charset="0"/>
                          </a:rPr>
                          <m:t>,</m:t>
                        </m:r>
                      </m:sub>
                    </m:sSub>
                    <m:r>
                      <a:rPr lang="en-US" sz="3600" i="1">
                        <a:solidFill>
                          <a:schemeClr val="tx1"/>
                        </a:solidFill>
                        <a:latin typeface="Cambria Math" charset="0"/>
                        <a:ea typeface="Cambria" charset="0"/>
                        <a:cs typeface="Cambria" charset="0"/>
                      </a:rPr>
                      <m:t>𝑠𝑐𝑎𝑙𝑒</m:t>
                    </m:r>
                    <m:r>
                      <a:rPr lang="en-US" sz="3600">
                        <a:solidFill>
                          <a:schemeClr val="tx1"/>
                        </a:solidFill>
                        <a:latin typeface="Cambria Math" charset="0"/>
                        <a:ea typeface="Cambria" charset="0"/>
                        <a:cs typeface="Cambria" charset="0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charset="0"/>
                            <a:ea typeface="Cambria" charset="0"/>
                            <a:cs typeface="Cambria" charset="0"/>
                          </a:rPr>
                        </m:ctrlPr>
                      </m:fPr>
                      <m:num>
                        <m:r>
                          <a:rPr lang="en-US" sz="3600">
                            <a:solidFill>
                              <a:schemeClr val="tx1"/>
                            </a:solidFill>
                            <a:latin typeface="Cambria Math" charset="0"/>
                            <a:ea typeface="Cambria" charset="0"/>
                            <a:cs typeface="Cambria" charset="0"/>
                          </a:rPr>
                          <m:t>4</m:t>
                        </m:r>
                        <m:acc>
                          <m:accPr>
                            <m:chr m:val="̇"/>
                            <m:ctrlPr>
                              <a:rPr lang="en-US" sz="3600" i="1">
                                <a:solidFill>
                                  <a:schemeClr val="tx1"/>
                                </a:solidFill>
                                <a:latin typeface="Cambria Math" charset="0"/>
                                <a:ea typeface="Cambria" charset="0"/>
                                <a:cs typeface="Cambria" charset="0"/>
                              </a:rPr>
                            </m:ctrlPr>
                          </m:accPr>
                          <m:e>
                            <m:r>
                              <a:rPr lang="en-US" sz="3600" i="1">
                                <a:solidFill>
                                  <a:schemeClr val="tx1"/>
                                </a:solidFill>
                                <a:latin typeface="Cambria Math" charset="0"/>
                                <a:ea typeface="Cambria" charset="0"/>
                                <a:cs typeface="Cambria" charset="0"/>
                              </a:rPr>
                              <m:t>𝑚</m:t>
                            </m:r>
                          </m:e>
                        </m:acc>
                      </m:num>
                      <m:den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charset="0"/>
                            <a:ea typeface="Cambria" charset="0"/>
                            <a:cs typeface="Cambria" charset="0"/>
                          </a:rPr>
                          <m:t>𝜋</m:t>
                        </m:r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charset="0"/>
                            <a:ea typeface="Cambria" charset="0"/>
                            <a:cs typeface="Cambria" charset="0"/>
                          </a:rPr>
                          <m:t>𝐷</m:t>
                        </m:r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charset="0"/>
                            <a:ea typeface="Cambria" charset="0"/>
                            <a:cs typeface="Cambria" charset="0"/>
                          </a:rPr>
                          <m:t>𝜇</m:t>
                        </m:r>
                      </m:den>
                    </m:f>
                  </m:oMath>
                </a14:m>
                <a:r>
                  <a:rPr lang="en-US" sz="3600" b="0" dirty="0" smtClean="0">
                    <a:solidFill>
                      <a:schemeClr val="tx1"/>
                    </a:solidFill>
                    <a:latin typeface="Cambria" charset="0"/>
                    <a:ea typeface="Cambria" charset="0"/>
                    <a:cs typeface="Cambria" charset="0"/>
                  </a:rPr>
                  <a:t>				(3</a:t>
                </a:r>
                <a:r>
                  <a:rPr lang="en-US" sz="3600" b="0" dirty="0" smtClean="0">
                    <a:solidFill>
                      <a:schemeClr val="tx1"/>
                    </a:solidFill>
                    <a:latin typeface="Cambria" charset="0"/>
                    <a:ea typeface="Cambria" charset="0"/>
                    <a:cs typeface="Cambria" charset="0"/>
                  </a:rPr>
                  <a:t>)</a:t>
                </a:r>
              </a:p>
              <a:p>
                <a:pPr algn="r"/>
                <a:endParaRPr lang="en-US" sz="1500" b="0" dirty="0" smtClean="0">
                  <a:solidFill>
                    <a:schemeClr val="tx1"/>
                  </a:solidFill>
                  <a:latin typeface="Times New Roman" charset="0"/>
                  <a:ea typeface="Times New Roman" charset="0"/>
                  <a:cs typeface="Times New Roman" charset="0"/>
                </a:endParaRPr>
              </a:p>
              <a:p>
                <a:pPr algn="l"/>
                <a:r>
                  <a:rPr lang="en-US" sz="3600" b="0" dirty="0" smtClean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A </a:t>
                </a:r>
                <a:r>
                  <a:rPr lang="en-US" sz="3600" b="0" dirty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plate heat exchanger with </a:t>
                </a:r>
                <a:r>
                  <a:rPr lang="en-US" sz="3600" b="0" dirty="0" smtClean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countercurrent </a:t>
                </a:r>
                <a:r>
                  <a:rPr lang="en-US" sz="3600" b="0" dirty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conditions and an area of heat transfer of 7.2m</a:t>
                </a:r>
                <a:r>
                  <a:rPr lang="en-US" sz="3600" b="0" baseline="30000" dirty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2</a:t>
                </a:r>
                <a:r>
                  <a:rPr lang="en-US" sz="3600" b="0" dirty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 is recommended</a:t>
                </a:r>
                <a:r>
                  <a:rPr lang="en-US" sz="3600" b="0" dirty="0" smtClean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.</a:t>
                </a:r>
                <a:endParaRPr lang="en-US" sz="3600" b="0" dirty="0">
                  <a:solidFill>
                    <a:schemeClr val="tx1"/>
                  </a:solidFill>
                  <a:latin typeface="Cambria" charset="0"/>
                  <a:ea typeface="Cambria" charset="0"/>
                  <a:cs typeface="Cambria" charset="0"/>
                </a:endParaRPr>
              </a:p>
              <a:p>
                <a:pPr algn="l"/>
                <a:endParaRPr lang="en-US" sz="3600" b="0" dirty="0">
                  <a:solidFill>
                    <a:schemeClr val="tx1"/>
                  </a:solidFill>
                  <a:latin typeface="Times New Roman" charset="0"/>
                  <a:ea typeface="Times New Roman" charset="0"/>
                  <a:cs typeface="Times New Roman" charset="0"/>
                </a:endParaRPr>
              </a:p>
            </p:txBody>
          </p:sp>
        </mc:Choice>
        <mc:Fallback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99465" y="22098000"/>
                <a:ext cx="13693020" cy="3488584"/>
              </a:xfrm>
              <a:prstGeom prst="rect">
                <a:avLst/>
              </a:prstGeom>
              <a:blipFill rotWithShape="0">
                <a:blip r:embed="rId7"/>
                <a:stretch>
                  <a:fillRect l="-1380" r="-19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6296906"/>
              </p:ext>
            </p:extLst>
          </p:nvPr>
        </p:nvGraphicFramePr>
        <p:xfrm>
          <a:off x="16097090" y="24755621"/>
          <a:ext cx="12001820" cy="3002280"/>
        </p:xfrm>
        <a:graphic>
          <a:graphicData uri="http://schemas.openxmlformats.org/drawingml/2006/table">
            <a:tbl>
              <a:tblPr/>
              <a:tblGrid>
                <a:gridCol w="5638800"/>
                <a:gridCol w="3505200"/>
                <a:gridCol w="2857820"/>
              </a:tblGrid>
              <a:tr h="215900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Table </a:t>
                      </a:r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1. Average U</a:t>
                      </a:r>
                      <a:r>
                        <a:rPr lang="en-US" sz="3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 values </a:t>
                      </a:r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for </a:t>
                      </a:r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various heat exchangers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Heat Exchanger Type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hr-HR" sz="32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U (W/m</a:t>
                      </a:r>
                      <a:r>
                        <a:rPr lang="hr-HR" sz="3200" b="0" i="1" u="none" strike="noStrike" baseline="30000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</a:t>
                      </a:r>
                      <a:r>
                        <a:rPr lang="hr-HR" sz="32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K)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6419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3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 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Co-Current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Countercurrent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Plate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b-NO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1638.8</a:t>
                      </a:r>
                      <a:endParaRPr lang="nb-NO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b-NO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4029.3</a:t>
                      </a:r>
                      <a:endParaRPr lang="nb-NO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Tubular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419.2</a:t>
                      </a:r>
                      <a:endParaRPr lang="hr-HR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b-NO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949.7</a:t>
                      </a:r>
                      <a:endParaRPr lang="nb-NO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Shell and Tube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sk-SK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 </a:t>
                      </a:r>
                      <a:r>
                        <a:rPr lang="sk-SK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494.7</a:t>
                      </a:r>
                      <a:endParaRPr lang="sk-SK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sk-SK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840.9</a:t>
                      </a:r>
                      <a:r>
                        <a:rPr lang="sk-SK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 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896157"/>
              </p:ext>
            </p:extLst>
          </p:nvPr>
        </p:nvGraphicFramePr>
        <p:xfrm>
          <a:off x="24899036" y="7253562"/>
          <a:ext cx="3199875" cy="3177318"/>
        </p:xfrm>
        <a:graphic>
          <a:graphicData uri="http://schemas.openxmlformats.org/drawingml/2006/table">
            <a:tbl>
              <a:tblPr/>
              <a:tblGrid>
                <a:gridCol w="875322"/>
                <a:gridCol w="724615"/>
                <a:gridCol w="799969"/>
                <a:gridCol w="799969"/>
              </a:tblGrid>
              <a:tr h="968014"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Hot Flow Rate</a:t>
                      </a:r>
                    </a:p>
                  </a:txBody>
                  <a:tcPr marL="12700" marR="12700" marT="127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2214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Cold Flow Rate</a:t>
                      </a:r>
                    </a:p>
                  </a:txBody>
                  <a:tcPr marL="12700" marR="12700" marT="12700" marB="0" vert="vert27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1</a:t>
                      </a:r>
                    </a:p>
                  </a:txBody>
                  <a:tcPr marL="12700" marR="12700" marT="127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s-IS" sz="2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</a:t>
                      </a:r>
                    </a:p>
                  </a:txBody>
                  <a:tcPr marL="12700" marR="12700" marT="127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3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358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s-I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2</a:t>
                      </a:r>
                    </a:p>
                  </a:txBody>
                  <a:tcPr marL="12700" marR="12700" marT="127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9358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charset="0"/>
                        </a:rPr>
                        <a:t>3</a:t>
                      </a:r>
                    </a:p>
                  </a:txBody>
                  <a:tcPr marL="12700" marR="12700" marT="127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3" name="TextBox 42"/>
          <p:cNvSpPr txBox="1"/>
          <p:nvPr/>
        </p:nvSpPr>
        <p:spPr>
          <a:xfrm>
            <a:off x="16097090" y="11079296"/>
            <a:ext cx="1200182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600" b="0" i="1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Figure 2. Flow types and data collection. Countercurrent (A) and co-current (B) flow types. On the right is a matrix describing data collection: one inlet flow is varied while the other is held constant.</a:t>
            </a:r>
            <a:endParaRPr lang="en-US" sz="2600" b="0" i="1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58388" y="7162800"/>
            <a:ext cx="582212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</a:t>
            </a:r>
            <a:endParaRPr lang="en-US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3679846" y="7178535"/>
            <a:ext cx="551754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B</a:t>
            </a:r>
          </a:p>
        </p:txBody>
      </p:sp>
      <p:sp>
        <p:nvSpPr>
          <p:cNvPr id="46" name="Rectangle 45"/>
          <p:cNvSpPr/>
          <p:nvPr/>
        </p:nvSpPr>
        <p:spPr>
          <a:xfrm>
            <a:off x="29599465" y="19449871"/>
            <a:ext cx="136930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6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The Reynolds number for the experimental cold flow rate was calculated, and was scaled up to determine the design specifications.</a:t>
            </a:r>
            <a:endParaRPr lang="en-US" sz="36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048" name="TextBox 2047"/>
          <p:cNvSpPr txBox="1"/>
          <p:nvPr/>
        </p:nvSpPr>
        <p:spPr>
          <a:xfrm>
            <a:off x="31665449" y="19366523"/>
            <a:ext cx="184731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pSp>
        <p:nvGrpSpPr>
          <p:cNvPr id="15" name="Group 14"/>
          <p:cNvGrpSpPr/>
          <p:nvPr/>
        </p:nvGrpSpPr>
        <p:grpSpPr>
          <a:xfrm>
            <a:off x="16684265" y="16396697"/>
            <a:ext cx="10522669" cy="6463303"/>
            <a:chOff x="16459199" y="15445365"/>
            <a:chExt cx="10522669" cy="6463303"/>
          </a:xfrm>
        </p:grpSpPr>
        <p:grpSp>
          <p:nvGrpSpPr>
            <p:cNvPr id="24" name="Group 23"/>
            <p:cNvGrpSpPr/>
            <p:nvPr/>
          </p:nvGrpSpPr>
          <p:grpSpPr>
            <a:xfrm>
              <a:off x="16459199" y="15445365"/>
              <a:ext cx="10522669" cy="6463303"/>
              <a:chOff x="16505153" y="13242509"/>
              <a:chExt cx="10522669" cy="6463303"/>
            </a:xfrm>
          </p:grpSpPr>
          <p:sp>
            <p:nvSpPr>
              <p:cNvPr id="2" name="TextBox 1"/>
              <p:cNvSpPr txBox="1"/>
              <p:nvPr/>
            </p:nvSpPr>
            <p:spPr>
              <a:xfrm rot="16200000">
                <a:off x="15754466" y="16060223"/>
                <a:ext cx="2055371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hr-HR" sz="3000" b="0" dirty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U (W/m</a:t>
                </a:r>
                <a:r>
                  <a:rPr lang="hr-HR" sz="3000" b="0" baseline="30000" dirty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2</a:t>
                </a:r>
                <a:r>
                  <a:rPr lang="hr-HR" sz="3000" b="0" dirty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K)</a:t>
                </a:r>
                <a:endParaRPr lang="en-US" sz="3000" b="0" dirty="0">
                  <a:solidFill>
                    <a:schemeClr val="tx1"/>
                  </a:solidFill>
                  <a:latin typeface="Times New Roman" charset="0"/>
                  <a:ea typeface="Times New Roman" charset="0"/>
                  <a:cs typeface="Times New Roman" charset="0"/>
                </a:endParaRPr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20659580" y="19151814"/>
                <a:ext cx="3073277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000" b="0" dirty="0" smtClean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Flow Rate (L/min)</a:t>
                </a:r>
                <a:endParaRPr lang="en-US" sz="3000" b="0" dirty="0">
                  <a:solidFill>
                    <a:schemeClr val="tx1"/>
                  </a:solidFill>
                  <a:latin typeface="Times New Roman" charset="0"/>
                  <a:ea typeface="Times New Roman" charset="0"/>
                  <a:cs typeface="Times New Roman" charset="0"/>
                </a:endParaRPr>
              </a:p>
            </p:txBody>
          </p:sp>
          <p:graphicFrame>
            <p:nvGraphicFramePr>
              <p:cNvPr id="32" name="Chart 31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76036479"/>
                  </p:ext>
                </p:extLst>
              </p:nvPr>
            </p:nvGraphicFramePr>
            <p:xfrm>
              <a:off x="16903056" y="13242509"/>
              <a:ext cx="10124766" cy="6189428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8"/>
              </a:graphicData>
            </a:graphic>
          </p:graphicFrame>
        </p:grpSp>
        <p:sp>
          <p:nvSpPr>
            <p:cNvPr id="73" name="Oval 72"/>
            <p:cNvSpPr/>
            <p:nvPr/>
          </p:nvSpPr>
          <p:spPr>
            <a:xfrm>
              <a:off x="18490680" y="16189086"/>
              <a:ext cx="274320" cy="27432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18490680" y="16566451"/>
              <a:ext cx="274320" cy="27432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  <p:sp>
          <p:nvSpPr>
            <p:cNvPr id="75" name="Diamond 74"/>
            <p:cNvSpPr/>
            <p:nvPr/>
          </p:nvSpPr>
          <p:spPr>
            <a:xfrm>
              <a:off x="18490680" y="16919501"/>
              <a:ext cx="274320" cy="274320"/>
            </a:xfrm>
            <a:prstGeom prst="diamond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18786191" y="16090288"/>
              <a:ext cx="28472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0" dirty="0" smtClean="0">
                  <a:solidFill>
                    <a:schemeClr val="tx1"/>
                  </a:solidFill>
                  <a:latin typeface="Times New Roman" charset="0"/>
                  <a:ea typeface="Times New Roman" charset="0"/>
                  <a:cs typeface="Times New Roman" charset="0"/>
                </a:rPr>
                <a:t>Plate Heat Exchanger</a:t>
              </a:r>
              <a:endParaRPr lang="en-US" sz="24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18751982" y="16472778"/>
              <a:ext cx="319555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0" dirty="0" smtClean="0">
                  <a:solidFill>
                    <a:schemeClr val="tx1"/>
                  </a:solidFill>
                  <a:latin typeface="Times New Roman" charset="0"/>
                  <a:ea typeface="Times New Roman" charset="0"/>
                  <a:cs typeface="Times New Roman" charset="0"/>
                </a:rPr>
                <a:t>Tubular Heat Exchanger</a:t>
              </a:r>
              <a:endParaRPr lang="en-US" sz="24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18765000" y="16825828"/>
              <a:ext cx="413491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0" dirty="0" smtClean="0">
                  <a:solidFill>
                    <a:schemeClr val="tx1"/>
                  </a:solidFill>
                  <a:latin typeface="Times New Roman" charset="0"/>
                  <a:ea typeface="Times New Roman" charset="0"/>
                  <a:cs typeface="Times New Roman" charset="0"/>
                </a:rPr>
                <a:t>Shell-and-Tube Heat Exchanger</a:t>
              </a:r>
              <a:endParaRPr lang="en-US" sz="24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8007</TotalTime>
  <Words>523</Words>
  <Application>Microsoft Macintosh PowerPoint</Application>
  <PresentationFormat>Custom</PresentationFormat>
  <Paragraphs>99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Cambria</vt:lpstr>
      <vt:lpstr>Cambria Math</vt:lpstr>
      <vt:lpstr>Times New Roman</vt:lpstr>
      <vt:lpstr>Arial</vt:lpstr>
      <vt:lpstr>Default Design</vt:lpstr>
      <vt:lpstr>Comparison of Heat Exchanger Types  Shannon Murphy, Conor Sandin, Erin Tiedemann Department of Chemical Engineering, University of New Hampshire</vt:lpstr>
    </vt:vector>
  </TitlesOfParts>
  <Company>Graphicsland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Conor Sandin</cp:lastModifiedBy>
  <cp:revision>415</cp:revision>
  <cp:lastPrinted>2014-02-24T14:53:09Z</cp:lastPrinted>
  <dcterms:created xsi:type="dcterms:W3CDTF">2004-07-26T21:45:23Z</dcterms:created>
  <dcterms:modified xsi:type="dcterms:W3CDTF">2016-05-03T18:31:09Z</dcterms:modified>
  <cp:category>science research poster</cp:category>
</cp:coreProperties>
</file>