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AB2"/>
    <a:srgbClr val="2330B2"/>
    <a:srgbClr val="6DA1C5"/>
    <a:srgbClr val="3399FF"/>
    <a:srgbClr val="0033CC"/>
    <a:srgbClr val="7E99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4974" autoAdjust="0"/>
    <p:restoredTop sz="96911" autoAdjust="0"/>
  </p:normalViewPr>
  <p:slideViewPr>
    <p:cSldViewPr snapToGrid="0">
      <p:cViewPr>
        <p:scale>
          <a:sx n="12" d="100"/>
          <a:sy n="12" d="100"/>
        </p:scale>
        <p:origin x="2904" y="1456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2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/C:\Users\Chris\Downloads\Capital%20and%20Manufacturing%20Costs%20(1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/Users\ryanlamers\Downloads\Gantt%20Chart%20new%20(3)%20(1)%20(1)%20(1)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/C:\Users\Chris\Downloads\Capital%20and%20Manufacturing%20Costs%20(1).xlsx" TargetMode="External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/>
      <c:pieChart>
        <c:varyColors val="1"/>
        <c:ser>
          <c:idx val="0"/>
          <c:order val="0"/>
          <c:spPr>
            <a:ln w="9525"/>
          </c:spPr>
          <c:dLbls>
            <c:dLbl>
              <c:idx val="0"/>
              <c:layout>
                <c:manualLayout>
                  <c:x val="-0.129465174574799"/>
                  <c:y val="-0.099736248901443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E0A9-4E52-953D-80659B2B235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29589521129272"/>
                  <c:y val="0.027831885986174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E0A9-4E52-953D-80659B2B235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0445885706858194"/>
                  <c:y val="0.121050439471366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E0A9-4E52-953D-80659B2B235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>
                    <a:latin typeface="Cambria" panose="02040503050406030204" pitchFamily="18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(Sheet1!$A$1,Sheet1!$B$1,Sheet1!$C$1)</c:f>
              <c:strCache>
                <c:ptCount val="3"/>
                <c:pt idx="0">
                  <c:v>Fibers (textile &amp; industrial)</c:v>
                </c:pt>
                <c:pt idx="1">
                  <c:v>Injection Molding</c:v>
                </c:pt>
                <c:pt idx="2">
                  <c:v>Extrusion Resin</c:v>
                </c:pt>
              </c:strCache>
            </c:strRef>
          </c:cat>
          <c:val>
            <c:numRef>
              <c:f>(Sheet1!$A$2,Sheet1!$B$2,Sheet1!$C$2)</c:f>
              <c:numCache>
                <c:formatCode>General</c:formatCode>
                <c:ptCount val="3"/>
                <c:pt idx="0">
                  <c:v>62.0</c:v>
                </c:pt>
                <c:pt idx="1">
                  <c:v>30.0</c:v>
                </c:pt>
                <c:pt idx="2">
                  <c:v>8.0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0A9-4E52-953D-80659B2B235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96975035269091"/>
          <c:y val="0.0780684718920728"/>
          <c:w val="0.393482963269806"/>
          <c:h val="0.766439818612595"/>
        </c:manualLayout>
      </c:layout>
      <c:overlay val="0"/>
      <c:txPr>
        <a:bodyPr/>
        <a:lstStyle/>
        <a:p>
          <a:pPr>
            <a:defRPr sz="3200">
              <a:latin typeface="Cambria" panose="02040503050406030204" pitchFamily="18" charset="0"/>
              <a:cs typeface="Times New Roman"/>
            </a:defRPr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'Capital Cost'!$U$5</c:f>
              <c:strCache>
                <c:ptCount val="1"/>
                <c:pt idx="0">
                  <c:v>Cost</c:v>
                </c:pt>
              </c:strCache>
            </c:strRef>
          </c:tx>
          <c:spPr>
            <a:ln w="12700">
              <a:noFill/>
            </a:ln>
            <a:effectLst/>
          </c:spPr>
          <c:cat>
            <c:strRef>
              <c:f>'Capital Cost'!$T$6:$T$11</c:f>
              <c:strCache>
                <c:ptCount val="6"/>
                <c:pt idx="0">
                  <c:v>Reactors</c:v>
                </c:pt>
                <c:pt idx="1">
                  <c:v>Heat Exchangers</c:v>
                </c:pt>
                <c:pt idx="2">
                  <c:v>Conveyors</c:v>
                </c:pt>
                <c:pt idx="3">
                  <c:v>Separators</c:v>
                </c:pt>
                <c:pt idx="4">
                  <c:v>Pumps</c:v>
                </c:pt>
                <c:pt idx="5">
                  <c:v>Extruder/Spinner</c:v>
                </c:pt>
              </c:strCache>
            </c:strRef>
          </c:cat>
          <c:val>
            <c:numRef>
              <c:f>'Capital Cost'!$U$6:$U$11</c:f>
              <c:numCache>
                <c:formatCode>"$"#,##0</c:formatCode>
                <c:ptCount val="6"/>
                <c:pt idx="0">
                  <c:v>1.5139085E6</c:v>
                </c:pt>
                <c:pt idx="1">
                  <c:v>240870.0</c:v>
                </c:pt>
                <c:pt idx="2">
                  <c:v>56992.8</c:v>
                </c:pt>
                <c:pt idx="3">
                  <c:v>1.177977E6</c:v>
                </c:pt>
                <c:pt idx="4">
                  <c:v>121304.0</c:v>
                </c:pt>
                <c:pt idx="5">
                  <c:v>931566.0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CB2-4086-A7DE-C375A4E3A8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ln w="0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600">
              <a:latin typeface="Cambria" panose="020405030504060302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Start Hour</c:v>
                </c:pt>
              </c:strCache>
            </c:strRef>
          </c:tx>
          <c:spPr>
            <a:noFill/>
          </c:spPr>
          <c:invertIfNegative val="0"/>
          <c:cat>
            <c:multiLvlStrRef>
              <c:f>Sheet1!$A$2:$B$21</c:f>
              <c:multiLvlStrCache>
                <c:ptCount val="20"/>
                <c:lvl>
                  <c:pt idx="0">
                    <c:v>Filling</c:v>
                  </c:pt>
                  <c:pt idx="1">
                    <c:v>Nitrogen Backfill</c:v>
                  </c:pt>
                  <c:pt idx="2">
                    <c:v>Heat Reactants</c:v>
                  </c:pt>
                  <c:pt idx="3">
                    <c:v>Reaction</c:v>
                  </c:pt>
                  <c:pt idx="4">
                    <c:v>Emptying</c:v>
                  </c:pt>
                  <c:pt idx="5">
                    <c:v>Filling</c:v>
                  </c:pt>
                  <c:pt idx="6">
                    <c:v>Vaporizing</c:v>
                  </c:pt>
                  <c:pt idx="7">
                    <c:v>Emptying</c:v>
                  </c:pt>
                  <c:pt idx="8">
                    <c:v>Filling</c:v>
                  </c:pt>
                  <c:pt idx="9">
                    <c:v>Nitrogen Backfill</c:v>
                  </c:pt>
                  <c:pt idx="10">
                    <c:v>Heat Reactants</c:v>
                  </c:pt>
                  <c:pt idx="11">
                    <c:v>Reaction</c:v>
                  </c:pt>
                  <c:pt idx="12">
                    <c:v>Depressurize</c:v>
                  </c:pt>
                  <c:pt idx="13">
                    <c:v>Add TiO2</c:v>
                  </c:pt>
                  <c:pt idx="14">
                    <c:v>Reaction</c:v>
                  </c:pt>
                  <c:pt idx="15">
                    <c:v>Add Acetic Acid</c:v>
                  </c:pt>
                  <c:pt idx="16">
                    <c:v>Emptying</c:v>
                  </c:pt>
                  <c:pt idx="17">
                    <c:v>Filling</c:v>
                  </c:pt>
                  <c:pt idx="18">
                    <c:v>Filtering</c:v>
                  </c:pt>
                  <c:pt idx="19">
                    <c:v>Extrusion</c:v>
                  </c:pt>
                </c:lvl>
                <c:lvl>
                  <c:pt idx="0">
                    <c:v>R-110</c:v>
                  </c:pt>
                  <c:pt idx="5">
                    <c:v>V-120</c:v>
                  </c:pt>
                  <c:pt idx="8">
                    <c:v>R-130</c:v>
                  </c:pt>
                  <c:pt idx="17">
                    <c:v>H-135</c:v>
                  </c:pt>
                  <c:pt idx="19">
                    <c:v>S-140</c:v>
                  </c:pt>
                </c:lvl>
              </c:multiLvlStrCache>
            </c:multiLvlStrRef>
          </c:cat>
          <c:val>
            <c:numRef>
              <c:f>Sheet1!$C$2:$C$21</c:f>
              <c:numCache>
                <c:formatCode>General</c:formatCode>
                <c:ptCount val="20"/>
                <c:pt idx="0">
                  <c:v>0.0</c:v>
                </c:pt>
                <c:pt idx="1">
                  <c:v>1.5</c:v>
                </c:pt>
                <c:pt idx="2">
                  <c:v>1.6</c:v>
                </c:pt>
                <c:pt idx="3">
                  <c:v>2.6</c:v>
                </c:pt>
                <c:pt idx="4">
                  <c:v>8.1</c:v>
                </c:pt>
                <c:pt idx="5">
                  <c:v>8.1</c:v>
                </c:pt>
                <c:pt idx="6">
                  <c:v>9.6</c:v>
                </c:pt>
                <c:pt idx="7">
                  <c:v>10.6</c:v>
                </c:pt>
                <c:pt idx="8">
                  <c:v>10.6</c:v>
                </c:pt>
                <c:pt idx="9">
                  <c:v>12.1</c:v>
                </c:pt>
                <c:pt idx="10">
                  <c:v>12.2</c:v>
                </c:pt>
                <c:pt idx="11">
                  <c:v>13.2</c:v>
                </c:pt>
                <c:pt idx="12">
                  <c:v>14.9</c:v>
                </c:pt>
                <c:pt idx="13">
                  <c:v>15.9</c:v>
                </c:pt>
                <c:pt idx="14">
                  <c:v>15.9</c:v>
                </c:pt>
                <c:pt idx="15">
                  <c:v>16.6</c:v>
                </c:pt>
                <c:pt idx="16">
                  <c:v>16.6</c:v>
                </c:pt>
                <c:pt idx="17">
                  <c:v>16.6</c:v>
                </c:pt>
                <c:pt idx="18">
                  <c:v>16.6</c:v>
                </c:pt>
                <c:pt idx="19">
                  <c:v>16.6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4AB-4B31-98CA-2F764AC7AA8C}"/>
            </c:ext>
          </c:extLst>
        </c:ser>
        <c:ser>
          <c:idx val="1"/>
          <c:order val="1"/>
          <c:tx>
            <c:strRef>
              <c:f>Sheet1!$D$1</c:f>
              <c:strCache>
                <c:ptCount val="1"/>
                <c:pt idx="0">
                  <c:v>Time taken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multiLvlStrRef>
              <c:f>Sheet1!$A$2:$B$21</c:f>
              <c:multiLvlStrCache>
                <c:ptCount val="20"/>
                <c:lvl>
                  <c:pt idx="0">
                    <c:v>Filling</c:v>
                  </c:pt>
                  <c:pt idx="1">
                    <c:v>Nitrogen Backfill</c:v>
                  </c:pt>
                  <c:pt idx="2">
                    <c:v>Heat Reactants</c:v>
                  </c:pt>
                  <c:pt idx="3">
                    <c:v>Reaction</c:v>
                  </c:pt>
                  <c:pt idx="4">
                    <c:v>Emptying</c:v>
                  </c:pt>
                  <c:pt idx="5">
                    <c:v>Filling</c:v>
                  </c:pt>
                  <c:pt idx="6">
                    <c:v>Vaporizing</c:v>
                  </c:pt>
                  <c:pt idx="7">
                    <c:v>Emptying</c:v>
                  </c:pt>
                  <c:pt idx="8">
                    <c:v>Filling</c:v>
                  </c:pt>
                  <c:pt idx="9">
                    <c:v>Nitrogen Backfill</c:v>
                  </c:pt>
                  <c:pt idx="10">
                    <c:v>Heat Reactants</c:v>
                  </c:pt>
                  <c:pt idx="11">
                    <c:v>Reaction</c:v>
                  </c:pt>
                  <c:pt idx="12">
                    <c:v>Depressurize</c:v>
                  </c:pt>
                  <c:pt idx="13">
                    <c:v>Add TiO2</c:v>
                  </c:pt>
                  <c:pt idx="14">
                    <c:v>Reaction</c:v>
                  </c:pt>
                  <c:pt idx="15">
                    <c:v>Add Acetic Acid</c:v>
                  </c:pt>
                  <c:pt idx="16">
                    <c:v>Emptying</c:v>
                  </c:pt>
                  <c:pt idx="17">
                    <c:v>Filling</c:v>
                  </c:pt>
                  <c:pt idx="18">
                    <c:v>Filtering</c:v>
                  </c:pt>
                  <c:pt idx="19">
                    <c:v>Extrusion</c:v>
                  </c:pt>
                </c:lvl>
                <c:lvl>
                  <c:pt idx="0">
                    <c:v>R-110</c:v>
                  </c:pt>
                  <c:pt idx="5">
                    <c:v>V-120</c:v>
                  </c:pt>
                  <c:pt idx="8">
                    <c:v>R-130</c:v>
                  </c:pt>
                  <c:pt idx="17">
                    <c:v>H-135</c:v>
                  </c:pt>
                  <c:pt idx="19">
                    <c:v>S-140</c:v>
                  </c:pt>
                </c:lvl>
              </c:multiLvlStrCache>
            </c:multiLvlStrRef>
          </c:cat>
          <c:val>
            <c:numRef>
              <c:f>Sheet1!$D$2:$D$21</c:f>
              <c:numCache>
                <c:formatCode>General</c:formatCode>
                <c:ptCount val="20"/>
                <c:pt idx="0">
                  <c:v>1.5</c:v>
                </c:pt>
                <c:pt idx="1">
                  <c:v>0.1</c:v>
                </c:pt>
                <c:pt idx="2">
                  <c:v>1.0</c:v>
                </c:pt>
                <c:pt idx="3">
                  <c:v>5.5</c:v>
                </c:pt>
                <c:pt idx="4">
                  <c:v>1.5</c:v>
                </c:pt>
                <c:pt idx="5">
                  <c:v>1.5</c:v>
                </c:pt>
                <c:pt idx="6">
                  <c:v>1.0</c:v>
                </c:pt>
                <c:pt idx="7">
                  <c:v>1.5</c:v>
                </c:pt>
                <c:pt idx="8">
                  <c:v>1.5</c:v>
                </c:pt>
                <c:pt idx="9">
                  <c:v>0.1</c:v>
                </c:pt>
                <c:pt idx="10">
                  <c:v>1.0</c:v>
                </c:pt>
                <c:pt idx="11">
                  <c:v>1.7</c:v>
                </c:pt>
                <c:pt idx="12">
                  <c:v>1.0</c:v>
                </c:pt>
                <c:pt idx="13">
                  <c:v>0.1</c:v>
                </c:pt>
                <c:pt idx="14">
                  <c:v>0.7</c:v>
                </c:pt>
                <c:pt idx="15">
                  <c:v>0.1</c:v>
                </c:pt>
                <c:pt idx="16">
                  <c:v>1.5</c:v>
                </c:pt>
                <c:pt idx="17">
                  <c:v>1.5</c:v>
                </c:pt>
                <c:pt idx="18">
                  <c:v>1.5</c:v>
                </c:pt>
                <c:pt idx="19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4AB-4B31-98CA-2F764AC7AA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28716224"/>
        <c:axId val="1028719616"/>
      </c:barChart>
      <c:barChart>
        <c:barDir val="bar"/>
        <c:grouping val="stacked"/>
        <c:varyColors val="0"/>
        <c:ser>
          <c:idx val="2"/>
          <c:order val="2"/>
          <c:tx>
            <c:v>start 2</c:v>
          </c:tx>
          <c:spPr>
            <a:noFill/>
          </c:spPr>
          <c:invertIfNegative val="0"/>
          <c:val>
            <c:numRef>
              <c:f>Sheet1!$C$27:$C$46</c:f>
              <c:numCache>
                <c:formatCode>General</c:formatCode>
                <c:ptCount val="20"/>
                <c:pt idx="0">
                  <c:v>10.1</c:v>
                </c:pt>
                <c:pt idx="1">
                  <c:v>11.6</c:v>
                </c:pt>
                <c:pt idx="2">
                  <c:v>11.7</c:v>
                </c:pt>
                <c:pt idx="3">
                  <c:v>12.7</c:v>
                </c:pt>
                <c:pt idx="4">
                  <c:v>18.2</c:v>
                </c:pt>
                <c:pt idx="5">
                  <c:v>18.2</c:v>
                </c:pt>
                <c:pt idx="6">
                  <c:v>19.7</c:v>
                </c:pt>
                <c:pt idx="7">
                  <c:v>20.7</c:v>
                </c:pt>
                <c:pt idx="8">
                  <c:v>20.7</c:v>
                </c:pt>
                <c:pt idx="9">
                  <c:v>22.2</c:v>
                </c:pt>
                <c:pt idx="10">
                  <c:v>22.3</c:v>
                </c:pt>
                <c:pt idx="11">
                  <c:v>23.3</c:v>
                </c:pt>
                <c:pt idx="12">
                  <c:v>25.0</c:v>
                </c:pt>
                <c:pt idx="13">
                  <c:v>26.0</c:v>
                </c:pt>
                <c:pt idx="14">
                  <c:v>26.0</c:v>
                </c:pt>
                <c:pt idx="15">
                  <c:v>26.7</c:v>
                </c:pt>
                <c:pt idx="16">
                  <c:v>26.7</c:v>
                </c:pt>
                <c:pt idx="17">
                  <c:v>26.7</c:v>
                </c:pt>
                <c:pt idx="18">
                  <c:v>26.7</c:v>
                </c:pt>
                <c:pt idx="19">
                  <c:v>26.7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4AB-4B31-98CA-2F764AC7AA8C}"/>
            </c:ext>
          </c:extLst>
        </c:ser>
        <c:ser>
          <c:idx val="3"/>
          <c:order val="3"/>
          <c:tx>
            <c:v>Taken 2</c:v>
          </c:tx>
          <c:spPr>
            <a:solidFill>
              <a:schemeClr val="tx1">
                <a:lumMod val="65000"/>
                <a:lumOff val="35000"/>
              </a:schemeClr>
            </a:solidFill>
          </c:spPr>
          <c:invertIfNegative val="0"/>
          <c:val>
            <c:numRef>
              <c:f>Sheet1!$D$27:$D$46</c:f>
              <c:numCache>
                <c:formatCode>General</c:formatCode>
                <c:ptCount val="20"/>
                <c:pt idx="0">
                  <c:v>1.5</c:v>
                </c:pt>
                <c:pt idx="1">
                  <c:v>0.1</c:v>
                </c:pt>
                <c:pt idx="2">
                  <c:v>1.0</c:v>
                </c:pt>
                <c:pt idx="3">
                  <c:v>5.5</c:v>
                </c:pt>
                <c:pt idx="4">
                  <c:v>1.5</c:v>
                </c:pt>
                <c:pt idx="5">
                  <c:v>1.5</c:v>
                </c:pt>
                <c:pt idx="6">
                  <c:v>1.0</c:v>
                </c:pt>
                <c:pt idx="7">
                  <c:v>1.5</c:v>
                </c:pt>
                <c:pt idx="8">
                  <c:v>1.5</c:v>
                </c:pt>
                <c:pt idx="9">
                  <c:v>0.1</c:v>
                </c:pt>
                <c:pt idx="10">
                  <c:v>1.0</c:v>
                </c:pt>
                <c:pt idx="11">
                  <c:v>1.7</c:v>
                </c:pt>
                <c:pt idx="12">
                  <c:v>1.0</c:v>
                </c:pt>
                <c:pt idx="13">
                  <c:v>0.1</c:v>
                </c:pt>
                <c:pt idx="14">
                  <c:v>0.7</c:v>
                </c:pt>
                <c:pt idx="15">
                  <c:v>0.1</c:v>
                </c:pt>
                <c:pt idx="16">
                  <c:v>1.5</c:v>
                </c:pt>
                <c:pt idx="17">
                  <c:v>1.5</c:v>
                </c:pt>
                <c:pt idx="18">
                  <c:v>1.5</c:v>
                </c:pt>
                <c:pt idx="19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4AB-4B31-98CA-2F764AC7AA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28876672"/>
        <c:axId val="1028846208"/>
      </c:barChart>
      <c:catAx>
        <c:axId val="1028716224"/>
        <c:scaling>
          <c:orientation val="maxMin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Equipment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Cambria" charset="0"/>
                <a:ea typeface="Cambria" charset="0"/>
                <a:cs typeface="Cambria" charset="0"/>
              </a:defRPr>
            </a:pPr>
            <a:endParaRPr lang="en-US"/>
          </a:p>
        </c:txPr>
        <c:crossAx val="1028719616"/>
        <c:crosses val="autoZero"/>
        <c:auto val="1"/>
        <c:lblAlgn val="ctr"/>
        <c:lblOffset val="100"/>
        <c:noMultiLvlLbl val="0"/>
      </c:catAx>
      <c:valAx>
        <c:axId val="1028719616"/>
        <c:scaling>
          <c:orientation val="minMax"/>
        </c:scaling>
        <c:delete val="0"/>
        <c:axPos val="t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Time (hours)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028716224"/>
        <c:crosses val="autoZero"/>
        <c:crossBetween val="midCat"/>
      </c:valAx>
      <c:valAx>
        <c:axId val="102884620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028876672"/>
        <c:crosses val="max"/>
        <c:crossBetween val="between"/>
      </c:valAx>
      <c:catAx>
        <c:axId val="1028876672"/>
        <c:scaling>
          <c:orientation val="maxMin"/>
        </c:scaling>
        <c:delete val="1"/>
        <c:axPos val="r"/>
        <c:majorTickMark val="out"/>
        <c:minorTickMark val="none"/>
        <c:tickLblPos val="nextTo"/>
        <c:crossAx val="1028846208"/>
        <c:crosses val="max"/>
        <c:auto val="1"/>
        <c:lblAlgn val="ctr"/>
        <c:lblOffset val="100"/>
        <c:noMultiLvlLbl val="0"/>
      </c:catAx>
    </c:plotArea>
    <c:plotVisOnly val="1"/>
    <c:dispBlanksAs val="gap"/>
    <c:showDLblsOverMax val="0"/>
  </c:chart>
  <c:spPr>
    <a:noFill/>
  </c:spPr>
  <c:txPr>
    <a:bodyPr/>
    <a:lstStyle/>
    <a:p>
      <a:pPr>
        <a:defRPr sz="1600">
          <a:latin typeface="Times New Roman" charset="0"/>
          <a:ea typeface="Times New Roman" charset="0"/>
          <a:cs typeface="Times New Roman" charset="0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22529960652007"/>
          <c:y val="0.0272108843537415"/>
          <c:w val="0.906567912099295"/>
          <c:h val="0.863908375089478"/>
        </c:manualLayout>
      </c:layout>
      <c:scatterChart>
        <c:scatterStyle val="lineMarker"/>
        <c:varyColors val="0"/>
        <c:ser>
          <c:idx val="3"/>
          <c:order val="0"/>
          <c:tx>
            <c:v>""</c:v>
          </c:tx>
          <c:spPr>
            <a:ln w="9525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'Manufacturing and Econ'!$K$4:$K$17</c:f>
              <c:numCache>
                <c:formatCode>General</c:formatCode>
                <c:ptCount val="14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  <c:pt idx="9">
                  <c:v>9.0</c:v>
                </c:pt>
                <c:pt idx="10">
                  <c:v>10.0</c:v>
                </c:pt>
                <c:pt idx="11">
                  <c:v>11.0</c:v>
                </c:pt>
                <c:pt idx="12">
                  <c:v>12.0</c:v>
                </c:pt>
                <c:pt idx="13">
                  <c:v>13.0</c:v>
                </c:pt>
              </c:numCache>
            </c:numRef>
          </c:xVal>
          <c:yVal>
            <c:numRef>
              <c:f>'Manufacturing and Econ'!$K$4:$Z$4</c:f>
              <c:numCache>
                <c:formatCode>General</c:formatCode>
                <c:ptCount val="16"/>
                <c:pt idx="0">
                  <c:v>0.0</c:v>
                </c:pt>
                <c:pt idx="1">
                  <c:v>0.0</c:v>
                </c:pt>
                <c:pt idx="2">
                  <c:v>0.0</c:v>
                </c:pt>
                <c:pt idx="3">
                  <c:v>0.0</c:v>
                </c:pt>
                <c:pt idx="4">
                  <c:v>0.0</c:v>
                </c:pt>
                <c:pt idx="5">
                  <c:v>0.0</c:v>
                </c:pt>
                <c:pt idx="6">
                  <c:v>0.0</c:v>
                </c:pt>
                <c:pt idx="7">
                  <c:v>0.0</c:v>
                </c:pt>
                <c:pt idx="8">
                  <c:v>0.0</c:v>
                </c:pt>
                <c:pt idx="9">
                  <c:v>0.0</c:v>
                </c:pt>
                <c:pt idx="10">
                  <c:v>0.0</c:v>
                </c:pt>
                <c:pt idx="11">
                  <c:v>0.0</c:v>
                </c:pt>
                <c:pt idx="12">
                  <c:v>0.0</c:v>
                </c:pt>
                <c:pt idx="13">
                  <c:v>0.0</c:v>
                </c:pt>
                <c:pt idx="14">
                  <c:v>0.0</c:v>
                </c:pt>
                <c:pt idx="15">
                  <c:v>0.0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9867-4749-A6C9-A976CC4AA531}"/>
            </c:ext>
          </c:extLst>
        </c:ser>
        <c:ser>
          <c:idx val="0"/>
          <c:order val="1"/>
          <c:tx>
            <c:v>Undiscounted (i=0)</c:v>
          </c:tx>
          <c:spPr>
            <a:ln w="69850">
              <a:solidFill>
                <a:srgbClr val="203AB2"/>
              </a:solidFill>
            </a:ln>
          </c:spPr>
          <c:marker>
            <c:symbol val="none"/>
          </c:marker>
          <c:xVal>
            <c:numRef>
              <c:f>'Manufacturing and Econ'!$K$4:$K$17</c:f>
              <c:numCache>
                <c:formatCode>General</c:formatCode>
                <c:ptCount val="14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  <c:pt idx="9">
                  <c:v>9.0</c:v>
                </c:pt>
                <c:pt idx="10">
                  <c:v>10.0</c:v>
                </c:pt>
                <c:pt idx="11">
                  <c:v>11.0</c:v>
                </c:pt>
                <c:pt idx="12">
                  <c:v>12.0</c:v>
                </c:pt>
                <c:pt idx="13">
                  <c:v>13.0</c:v>
                </c:pt>
              </c:numCache>
            </c:numRef>
          </c:xVal>
          <c:yVal>
            <c:numRef>
              <c:f>'Manufacturing and Econ'!$V$4:$V$17</c:f>
              <c:numCache>
                <c:formatCode>"$"#,##0.00</c:formatCode>
                <c:ptCount val="14"/>
                <c:pt idx="0" formatCode="General">
                  <c:v>0.0</c:v>
                </c:pt>
                <c:pt idx="1">
                  <c:v>-3.2348734704</c:v>
                </c:pt>
                <c:pt idx="2">
                  <c:v>-7.5480380976</c:v>
                </c:pt>
                <c:pt idx="3">
                  <c:v>-1.785023023232646</c:v>
                </c:pt>
                <c:pt idx="4">
                  <c:v>3.977992051134708</c:v>
                </c:pt>
                <c:pt idx="5">
                  <c:v>9.741007125502049</c:v>
                </c:pt>
                <c:pt idx="6">
                  <c:v>15.50402219986941</c:v>
                </c:pt>
                <c:pt idx="7">
                  <c:v>21.26703727423676</c:v>
                </c:pt>
                <c:pt idx="8">
                  <c:v>27.03005234860412</c:v>
                </c:pt>
                <c:pt idx="9">
                  <c:v>32.79306742297148</c:v>
                </c:pt>
                <c:pt idx="10">
                  <c:v>38.55608249733879</c:v>
                </c:pt>
                <c:pt idx="11">
                  <c:v>44.31909757170605</c:v>
                </c:pt>
                <c:pt idx="12">
                  <c:v>50.08211264607353</c:v>
                </c:pt>
                <c:pt idx="13">
                  <c:v>56.92341887724088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9867-4749-A6C9-A976CC4AA531}"/>
            </c:ext>
          </c:extLst>
        </c:ser>
        <c:ser>
          <c:idx val="1"/>
          <c:order val="2"/>
          <c:tx>
            <c:v>Discounted (i=10%)</c:v>
          </c:tx>
          <c:spPr>
            <a:ln w="69850"/>
          </c:spPr>
          <c:marker>
            <c:symbol val="none"/>
          </c:marker>
          <c:xVal>
            <c:numRef>
              <c:f>'Manufacturing and Econ'!$K$4:$K$17</c:f>
              <c:numCache>
                <c:formatCode>General</c:formatCode>
                <c:ptCount val="14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  <c:pt idx="9">
                  <c:v>9.0</c:v>
                </c:pt>
                <c:pt idx="10">
                  <c:v>10.0</c:v>
                </c:pt>
                <c:pt idx="11">
                  <c:v>11.0</c:v>
                </c:pt>
                <c:pt idx="12">
                  <c:v>12.0</c:v>
                </c:pt>
                <c:pt idx="13">
                  <c:v>13.0</c:v>
                </c:pt>
              </c:numCache>
            </c:numRef>
          </c:xVal>
          <c:yVal>
            <c:numRef>
              <c:f>'Manufacturing and Econ'!$Z$4:$Z$17</c:f>
              <c:numCache>
                <c:formatCode>"$"#,##0.00</c:formatCode>
                <c:ptCount val="14"/>
                <c:pt idx="0" formatCode="General">
                  <c:v>0.0</c:v>
                </c:pt>
                <c:pt idx="1">
                  <c:v>-2.940794064</c:v>
                </c:pt>
                <c:pt idx="2">
                  <c:v>-6.505392929454545</c:v>
                </c:pt>
                <c:pt idx="3">
                  <c:v>-2.175554406263446</c:v>
                </c:pt>
                <c:pt idx="4">
                  <c:v>1.76066243300119</c:v>
                </c:pt>
                <c:pt idx="5">
                  <c:v>5.339041377787216</c:v>
                </c:pt>
                <c:pt idx="6">
                  <c:v>8.592113145774508</c:v>
                </c:pt>
                <c:pt idx="7">
                  <c:v>11.54945111667207</c:v>
                </c:pt>
                <c:pt idx="8">
                  <c:v>14.23794018112438</c:v>
                </c:pt>
                <c:pt idx="9">
                  <c:v>16.6820211488083</c:v>
                </c:pt>
                <c:pt idx="10">
                  <c:v>18.90391293761187</c:v>
                </c:pt>
                <c:pt idx="11">
                  <c:v>20.92381456379693</c:v>
                </c:pt>
                <c:pt idx="12">
                  <c:v>22.76008876941971</c:v>
                </c:pt>
                <c:pt idx="13">
                  <c:v>24.74177149545955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9867-4749-A6C9-A976CC4AA531}"/>
            </c:ext>
          </c:extLst>
        </c:ser>
        <c:ser>
          <c:idx val="2"/>
          <c:order val="3"/>
          <c:tx>
            <c:v>Discounted (i=60%)</c:v>
          </c:tx>
          <c:spPr>
            <a:ln w="69850"/>
            <a:effectLst>
              <a:softEdge rad="0"/>
            </a:effectLst>
          </c:spPr>
          <c:marker>
            <c:symbol val="none"/>
          </c:marker>
          <c:xVal>
            <c:numRef>
              <c:f>'Manufacturing and Econ'!$K$4:$K$17</c:f>
              <c:numCache>
                <c:formatCode>General</c:formatCode>
                <c:ptCount val="14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  <c:pt idx="9">
                  <c:v>9.0</c:v>
                </c:pt>
                <c:pt idx="10">
                  <c:v>10.0</c:v>
                </c:pt>
                <c:pt idx="11">
                  <c:v>11.0</c:v>
                </c:pt>
                <c:pt idx="12">
                  <c:v>12.0</c:v>
                </c:pt>
                <c:pt idx="13">
                  <c:v>13.0</c:v>
                </c:pt>
              </c:numCache>
            </c:numRef>
          </c:xVal>
          <c:yVal>
            <c:numRef>
              <c:f>'Manufacturing and Econ'!$AD$4:$AD$17</c:f>
              <c:numCache>
                <c:formatCode>General</c:formatCode>
                <c:ptCount val="14"/>
                <c:pt idx="0">
                  <c:v>0.0</c:v>
                </c:pt>
                <c:pt idx="1">
                  <c:v>-2.017246068462915</c:v>
                </c:pt>
                <c:pt idx="2">
                  <c:v>-3.694501449222691</c:v>
                </c:pt>
                <c:pt idx="3">
                  <c:v>-2.29699283357052</c:v>
                </c:pt>
                <c:pt idx="4">
                  <c:v>-1.42551554508826</c:v>
                </c:pt>
                <c:pt idx="5">
                  <c:v>-0.882067972862758</c:v>
                </c:pt>
                <c:pt idx="6">
                  <c:v>-0.543177599400314</c:v>
                </c:pt>
                <c:pt idx="7">
                  <c:v>-0.331847765401424</c:v>
                </c:pt>
                <c:pt idx="8">
                  <c:v>-0.200063854629029</c:v>
                </c:pt>
                <c:pt idx="9">
                  <c:v>-0.117884264507561</c:v>
                </c:pt>
                <c:pt idx="10">
                  <c:v>-0.066637606300579</c:v>
                </c:pt>
                <c:pt idx="11">
                  <c:v>-0.0346805233618403</c:v>
                </c:pt>
                <c:pt idx="12">
                  <c:v>-0.0147522941721705</c:v>
                </c:pt>
                <c:pt idx="13">
                  <c:v>2.8321665013209E-15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9867-4749-A6C9-A976CC4AA5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28843904"/>
        <c:axId val="1029161984"/>
      </c:scatterChart>
      <c:valAx>
        <c:axId val="1028843904"/>
        <c:scaling>
          <c:orientation val="minMax"/>
          <c:max val="13.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End of Year (dated from 2017)</a:t>
                </a:r>
              </a:p>
            </c:rich>
          </c:tx>
          <c:layout>
            <c:manualLayout>
              <c:xMode val="edge"/>
              <c:yMode val="edge"/>
              <c:x val="0.391752289153348"/>
              <c:y val="0.94275947374156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029161984"/>
        <c:crossesAt val="-1000.0"/>
        <c:crossBetween val="midCat"/>
        <c:majorUnit val="1.0"/>
      </c:valAx>
      <c:valAx>
        <c:axId val="1029161984"/>
        <c:scaling>
          <c:orientation val="minMax"/>
          <c:max val="60.0"/>
          <c:min val="-10.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Cumulative Cash Flow ($MM)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028843904"/>
        <c:crosses val="autoZero"/>
        <c:crossBetween val="midCat"/>
      </c:valAx>
      <c:spPr>
        <a:noFill/>
        <a:ln>
          <a:solidFill>
            <a:schemeClr val="tx1"/>
          </a:solidFill>
        </a:ln>
      </c:spPr>
    </c:plotArea>
    <c:legend>
      <c:legendPos val="r"/>
      <c:legendEntry>
        <c:idx val="0"/>
        <c:delete val="1"/>
      </c:legendEntry>
      <c:layout>
        <c:manualLayout>
          <c:xMode val="edge"/>
          <c:yMode val="edge"/>
          <c:x val="0.100752161640429"/>
          <c:y val="0.0734167969263583"/>
          <c:w val="0.231295332542293"/>
          <c:h val="0.182560420448614"/>
        </c:manualLayout>
      </c:layout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600">
          <a:latin typeface="Cambria" panose="02040503050406030204" pitchFamily="18" charset="0"/>
          <a:cs typeface="Times New Roman" panose="02020603050405020304" pitchFamily="18" charset="0"/>
        </a:defRPr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0.20172</cdr:x>
      <cdr:y>0.4397</cdr:y>
    </cdr:from>
    <cdr:to>
      <cdr:x>0.20172</cdr:x>
      <cdr:y>0.89425</cdr:y>
    </cdr:to>
    <cdr:cxnSp macro="">
      <cdr:nvCxnSpPr>
        <cdr:cNvPr id="3" name="Straight Connector 2"/>
        <cdr:cNvCxnSpPr/>
      </cdr:nvCxnSpPr>
      <cdr:spPr>
        <a:xfrm xmlns:a="http://schemas.openxmlformats.org/drawingml/2006/main" flipH="1" flipV="1">
          <a:off x="2009775" y="2257425"/>
          <a:ext cx="2" cy="2333630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0.31294</cdr:x>
      <cdr:y>0.43661</cdr:y>
    </cdr:from>
    <cdr:to>
      <cdr:x>0.31294</cdr:x>
      <cdr:y>0.89116</cdr:y>
    </cdr:to>
    <cdr:cxnSp macro="">
      <cdr:nvCxnSpPr>
        <cdr:cNvPr id="10" name="Straight Connector 9"/>
        <cdr:cNvCxnSpPr/>
      </cdr:nvCxnSpPr>
      <cdr:spPr>
        <a:xfrm xmlns:a="http://schemas.openxmlformats.org/drawingml/2006/main" flipH="1" flipV="1">
          <a:off x="3117850" y="2241550"/>
          <a:ext cx="2" cy="2333630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0.28394</cdr:x>
      <cdr:y>0.69944</cdr:y>
    </cdr:from>
    <cdr:to>
      <cdr:x>0.28394</cdr:x>
      <cdr:y>0.89106</cdr:y>
    </cdr:to>
    <cdr:cxnSp macro="">
      <cdr:nvCxnSpPr>
        <cdr:cNvPr id="11" name="Straight Connector 10"/>
        <cdr:cNvCxnSpPr/>
      </cdr:nvCxnSpPr>
      <cdr:spPr>
        <a:xfrm xmlns:a="http://schemas.openxmlformats.org/drawingml/2006/main" flipH="1" flipV="1">
          <a:off x="2828925" y="3590925"/>
          <a:ext cx="0" cy="983742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0.06119</cdr:x>
      <cdr:y>0.65863</cdr:y>
    </cdr:from>
    <cdr:to>
      <cdr:x>0.31266</cdr:x>
      <cdr:y>0.65863</cdr:y>
    </cdr:to>
    <cdr:cxnSp macro="">
      <cdr:nvCxnSpPr>
        <cdr:cNvPr id="18" name="Straight Arrow Connector 17"/>
        <cdr:cNvCxnSpPr/>
      </cdr:nvCxnSpPr>
      <cdr:spPr>
        <a:xfrm xmlns:a="http://schemas.openxmlformats.org/drawingml/2006/main">
          <a:off x="609600" y="3381375"/>
          <a:ext cx="2505456" cy="0"/>
        </a:xfrm>
        <a:prstGeom xmlns:a="http://schemas.openxmlformats.org/drawingml/2006/main" prst="straightConnector1">
          <a:avLst/>
        </a:prstGeom>
        <a:ln xmlns:a="http://schemas.openxmlformats.org/drawingml/2006/main">
          <a:headEnd type="arrow"/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0.20268</cdr:x>
      <cdr:y>0.50278</cdr:y>
    </cdr:from>
    <cdr:to>
      <cdr:x>0.31281</cdr:x>
      <cdr:y>0.50278</cdr:y>
    </cdr:to>
    <cdr:cxnSp macro="">
      <cdr:nvCxnSpPr>
        <cdr:cNvPr id="20" name="Straight Arrow Connector 19"/>
        <cdr:cNvCxnSpPr/>
      </cdr:nvCxnSpPr>
      <cdr:spPr>
        <a:xfrm xmlns:a="http://schemas.openxmlformats.org/drawingml/2006/main" flipV="1">
          <a:off x="2019300" y="2581275"/>
          <a:ext cx="1097280" cy="2"/>
        </a:xfrm>
        <a:prstGeom xmlns:a="http://schemas.openxmlformats.org/drawingml/2006/main" prst="straightConnector1">
          <a:avLst/>
        </a:prstGeom>
        <a:ln xmlns:a="http://schemas.openxmlformats.org/drawingml/2006/main">
          <a:headEnd type="arrow"/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0.20268</cdr:x>
      <cdr:y>0.7483</cdr:y>
    </cdr:from>
    <cdr:to>
      <cdr:x>0.28521</cdr:x>
      <cdr:y>0.7483</cdr:y>
    </cdr:to>
    <cdr:cxnSp macro="">
      <cdr:nvCxnSpPr>
        <cdr:cNvPr id="30" name="Straight Arrow Connector 29"/>
        <cdr:cNvCxnSpPr/>
      </cdr:nvCxnSpPr>
      <cdr:spPr>
        <a:xfrm xmlns:a="http://schemas.openxmlformats.org/drawingml/2006/main" flipV="1">
          <a:off x="2019300" y="3841751"/>
          <a:ext cx="822325" cy="0"/>
        </a:xfrm>
        <a:prstGeom xmlns:a="http://schemas.openxmlformats.org/drawingml/2006/main" prst="straightConnector1">
          <a:avLst/>
        </a:prstGeom>
        <a:ln xmlns:a="http://schemas.openxmlformats.org/drawingml/2006/main">
          <a:headEnd type="arrow"/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BA02F-467F-4156-86C3-702768AC0F9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5276B-3EE1-41E1-9612-E1EF4F97F08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6621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5276B-3EE1-41E1-9612-E1EF4F97F082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068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2926085"/>
            <a:ext cx="37307520" cy="2048256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23774400"/>
            <a:ext cx="30723840" cy="5852160"/>
          </a:xfrm>
        </p:spPr>
        <p:txBody>
          <a:bodyPr>
            <a:normAutofit/>
          </a:bodyPr>
          <a:lstStyle>
            <a:lvl1pPr marL="0" indent="0" algn="ctr">
              <a:buNone/>
              <a:defRPr sz="115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6583682"/>
            <a:ext cx="37307520" cy="12024360"/>
          </a:xfrm>
        </p:spPr>
        <p:txBody>
          <a:bodyPr anchor="b"/>
          <a:lstStyle>
            <a:lvl1pPr algn="ctr" defTabSz="438912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30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9530065"/>
            <a:ext cx="37307520" cy="5433058"/>
          </a:xfrm>
        </p:spPr>
        <p:txBody>
          <a:bodyPr anchor="t"/>
          <a:lstStyle>
            <a:lvl1pPr marL="0" indent="0" algn="ctr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21579840" y="18836640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22539960" y="18836640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20624294" y="18836640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1500"/>
            </a:lvl1pPr>
            <a:lvl2pPr>
              <a:defRPr sz="77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55648" y="7680960"/>
            <a:ext cx="19399910" cy="217261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0"/>
            <a:ext cx="19392902" cy="2926080"/>
          </a:xfrm>
        </p:spPr>
        <p:txBody>
          <a:bodyPr anchor="b">
            <a:noAutofit/>
          </a:bodyPr>
          <a:lstStyle>
            <a:lvl1pPr marL="0" indent="0" algn="ctr">
              <a:buNone/>
              <a:defRPr sz="11500" b="0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311362" y="7680960"/>
            <a:ext cx="19400520" cy="2926080"/>
          </a:xfrm>
        </p:spPr>
        <p:txBody>
          <a:bodyPr anchor="b">
            <a:noAutofit/>
          </a:bodyPr>
          <a:lstStyle>
            <a:lvl1pPr marL="0" indent="0" algn="ctr">
              <a:buNone/>
              <a:defRPr sz="11500" b="0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2194560" y="10621670"/>
            <a:ext cx="19399910" cy="18785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22428403" y="10621673"/>
            <a:ext cx="19399910" cy="187832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54020" y="1280160"/>
            <a:ext cx="14439902" cy="10058400"/>
          </a:xfrm>
        </p:spPr>
        <p:txBody>
          <a:bodyPr anchor="b"/>
          <a:lstStyle>
            <a:lvl1pPr algn="ctr">
              <a:lnSpc>
                <a:spcPct val="100000"/>
              </a:lnSpc>
              <a:defRPr sz="134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1860" y="1310643"/>
            <a:ext cx="23980142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54020" y="11704323"/>
            <a:ext cx="14439902" cy="17701262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7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1965" y="1097280"/>
            <a:ext cx="27416755" cy="4297680"/>
          </a:xfrm>
        </p:spPr>
        <p:txBody>
          <a:bodyPr anchor="b"/>
          <a:lstStyle>
            <a:lvl1pPr algn="ctr">
              <a:lnSpc>
                <a:spcPct val="100000"/>
              </a:lnSpc>
              <a:defRPr sz="13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239005" y="5486400"/>
            <a:ext cx="29062675" cy="21797011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1965" y="27889200"/>
            <a:ext cx="27416755" cy="2560320"/>
          </a:xfrm>
        </p:spPr>
        <p:txBody>
          <a:bodyPr>
            <a:normAutofit/>
          </a:bodyPr>
          <a:lstStyle>
            <a:lvl1pPr marL="0" indent="0" algn="ctr">
              <a:buNone/>
              <a:defRPr sz="7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0"/>
            <a:ext cx="39502080" cy="7680960"/>
          </a:xfrm>
          <a:prstGeom prst="rect">
            <a:avLst/>
          </a:prstGeom>
        </p:spPr>
        <p:txBody>
          <a:bodyPr vert="horz" lIns="438912" tIns="219456" rIns="438912" bIns="219456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544068" y="30510482"/>
            <a:ext cx="10012680" cy="1752600"/>
          </a:xfrm>
          <a:prstGeom prst="rect">
            <a:avLst/>
          </a:prstGeom>
        </p:spPr>
        <p:txBody>
          <a:bodyPr vert="horz" lIns="438912" tIns="219456" rIns="219456" bIns="219456" rtlCol="0" anchor="ctr"/>
          <a:lstStyle>
            <a:lvl1pPr algn="r">
              <a:defRPr sz="58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3DA61C5-38A2-42C9-AB3F-12AEA901594A}" type="datetimeFigureOut">
              <a:rPr lang="en-US" smtClean="0"/>
              <a:t>5/3/17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63994" y="30510482"/>
            <a:ext cx="13670280" cy="1752600"/>
          </a:xfrm>
          <a:prstGeom prst="rect">
            <a:avLst/>
          </a:prstGeom>
        </p:spPr>
        <p:txBody>
          <a:bodyPr vert="horz" lIns="219456" tIns="219456" rIns="438912" bIns="219456" rtlCol="0" anchor="ctr"/>
          <a:lstStyle>
            <a:lvl1pPr algn="l">
              <a:defRPr sz="58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007737" y="30510482"/>
            <a:ext cx="2697480" cy="1752600"/>
          </a:xfrm>
          <a:prstGeom prst="rect">
            <a:avLst/>
          </a:prstGeom>
        </p:spPr>
        <p:txBody>
          <a:bodyPr vert="horz" lIns="131674" tIns="219456" rIns="219456" bIns="219456" rtlCol="0" anchor="ctr"/>
          <a:lstStyle>
            <a:lvl1pPr algn="l">
              <a:defRPr sz="58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900E4F4-B427-4A47-9FFA-AAAF5814663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0597248" y="31197043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marL="0" algn="ctr" defTabSz="4389120" rtl="0" eaLnBrk="1" latinLnBrk="0" hangingPunct="1"/>
            <a:endParaRPr lang="en-US" sz="86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2731771" y="31197043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389120" rtl="0" eaLnBrk="1" latinLnBrk="0" hangingPunct="1">
        <a:lnSpc>
          <a:spcPts val="27840"/>
        </a:lnSpc>
        <a:spcBef>
          <a:spcPct val="0"/>
        </a:spcBef>
        <a:buNone/>
        <a:defRPr sz="259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.emf"/><Relationship Id="rId12" Type="http://schemas.openxmlformats.org/officeDocument/2006/relationships/chart" Target="../charts/chart4.xm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chart" Target="../charts/chart1.xml"/><Relationship Id="rId5" Type="http://schemas.openxmlformats.org/officeDocument/2006/relationships/chart" Target="../charts/chart2.xml"/><Relationship Id="rId6" Type="http://schemas.openxmlformats.org/officeDocument/2006/relationships/chart" Target="../charts/chart3.xml"/><Relationship Id="rId7" Type="http://schemas.openxmlformats.org/officeDocument/2006/relationships/image" Target="../media/image3.png"/><Relationship Id="rId8" Type="http://schemas.openxmlformats.org/officeDocument/2006/relationships/image" Target="../media/image4.png"/><Relationship Id="rId9" Type="http://schemas.openxmlformats.org/officeDocument/2006/relationships/image" Target="../media/image5.png"/><Relationship Id="rId10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chemeClr val="bg1">
                <a:tint val="80000"/>
                <a:satMod val="250000"/>
              </a:schemeClr>
            </a:gs>
            <a:gs pos="51000">
              <a:schemeClr val="bg1">
                <a:tint val="90000"/>
                <a:shade val="90000"/>
                <a:satMod val="200000"/>
              </a:schemeClr>
            </a:gs>
            <a:gs pos="84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720" y="1049482"/>
            <a:ext cx="7801408" cy="316059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1049482"/>
            <a:ext cx="43891199" cy="1209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Manufacturing Facility for Nylon 6,6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2088740"/>
            <a:ext cx="438912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solidFill>
                  <a:schemeClr val="tx2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Insufficient Koalafications</a:t>
            </a:r>
          </a:p>
          <a:p>
            <a:pPr algn="ctr"/>
            <a:r>
              <a:rPr lang="en-US" sz="4800" dirty="0">
                <a:solidFill>
                  <a:schemeClr val="tx2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Allison Bickford, Mitchell Juneau, Ryan Lamers, Christopher Reilly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952500" y="4400579"/>
            <a:ext cx="42070020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952500" y="5105399"/>
            <a:ext cx="10629900" cy="150744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4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Objectives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Annual production </a:t>
            </a: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of 38.6 </a:t>
            </a: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MM kg nylon 6,6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Grassroots plant  in Calvert City, Kentucky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Market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Proposed </a:t>
            </a: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production is 3</a:t>
            </a: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% of US market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$3.25/kg sale price</a:t>
            </a:r>
          </a:p>
          <a:p>
            <a:pPr marL="419100"/>
            <a:endParaRPr lang="en-US" sz="44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endParaRPr lang="en-US" sz="4800" dirty="0" smtClean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endParaRPr lang="en-US" sz="11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Critical to Quality Variables: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MW of 14,300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Dull finish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Strength and stability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Resistant </a:t>
            </a: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to water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496800" y="5105400"/>
            <a:ext cx="30525720" cy="150744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2496800" y="21125793"/>
            <a:ext cx="14935200" cy="107867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4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Economic Analysis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$6.47MM Capital Investment 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A</a:t>
            </a:r>
            <a:r>
              <a:rPr lang="en-US" sz="4400" baseline="-250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NNP</a:t>
            </a: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=$5.22MM</a:t>
            </a:r>
            <a:endParaRPr lang="en-US" sz="4400" baseline="-250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DCFRR=60%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2 year construction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10 year operation</a:t>
            </a:r>
          </a:p>
          <a:p>
            <a:pPr marL="419100"/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83228" y="21125793"/>
            <a:ext cx="10629900" cy="107867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4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Safety Considerations</a:t>
            </a:r>
          </a:p>
          <a:p>
            <a:pPr marL="419100"/>
            <a:endParaRPr lang="en-US" sz="4800" b="1" i="1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Minimize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Size of batches</a:t>
            </a:r>
          </a:p>
          <a:p>
            <a:pPr marL="419100"/>
            <a:endParaRPr lang="en-US" sz="4400" b="1" i="1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Substitute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Nitrogen padding</a:t>
            </a:r>
          </a:p>
          <a:p>
            <a:pPr marL="419100"/>
            <a:endParaRPr lang="en-US" sz="4400" b="1" i="1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Moderate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Cooling jackets</a:t>
            </a:r>
          </a:p>
          <a:p>
            <a:pPr marL="419100"/>
            <a:endParaRPr lang="en-US" sz="4400" b="1" i="1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Simplify</a:t>
            </a:r>
          </a:p>
          <a:p>
            <a:pPr marL="11049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Streamline operator training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8140157" y="21125793"/>
            <a:ext cx="14882363" cy="107867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4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Environmental Considerations</a:t>
            </a:r>
          </a:p>
          <a:p>
            <a:pPr marL="419100"/>
            <a:r>
              <a:rPr lang="en-US" sz="4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Waste Streams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Neutralize or </a:t>
            </a: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Contain</a:t>
            </a:r>
            <a:endParaRPr lang="en-US" sz="44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Water Use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Reduce, Reuse, Recycle</a:t>
            </a:r>
            <a:endParaRPr lang="en-US" sz="44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Conclusions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This project is given a </a:t>
            </a:r>
            <a:r>
              <a:rPr lang="en-US" sz="4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GO</a:t>
            </a: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and </a:t>
            </a: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it’s recommended to move </a:t>
            </a: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to the next stage of development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Semi-batch process should be used to produce fibers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Nylon 6,6 can be manufactured safely and </a:t>
            </a:r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economically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400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19100"/>
            <a:r>
              <a:rPr lang="en-US" sz="48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Acknowledgements </a:t>
            </a:r>
          </a:p>
          <a:p>
            <a:pPr marL="419100"/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We want to thank Dr. Halpern, Rhiannon Jacobs and the rest of the UNH Chemical Engineering Department. </a:t>
            </a:r>
          </a:p>
        </p:txBody>
      </p:sp>
      <p:graphicFrame>
        <p:nvGraphicFramePr>
          <p:cNvPr id="26" name="Chart 25"/>
          <p:cNvGraphicFramePr/>
          <p:nvPr>
            <p:extLst>
              <p:ext uri="{D42A27DB-BD31-4B8C-83A1-F6EECF244321}">
                <p14:modId xmlns:p14="http://schemas.microsoft.com/office/powerpoint/2010/main" val="328991380"/>
              </p:ext>
            </p:extLst>
          </p:nvPr>
        </p:nvGraphicFramePr>
        <p:xfrm>
          <a:off x="1425720" y="12619859"/>
          <a:ext cx="7985746" cy="4100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8" name="Chart 27"/>
          <p:cNvGraphicFramePr/>
          <p:nvPr>
            <p:extLst>
              <p:ext uri="{D42A27DB-BD31-4B8C-83A1-F6EECF244321}">
                <p14:modId xmlns:p14="http://schemas.microsoft.com/office/powerpoint/2010/main" val="38139083"/>
              </p:ext>
            </p:extLst>
          </p:nvPr>
        </p:nvGraphicFramePr>
        <p:xfrm>
          <a:off x="20811744" y="27939430"/>
          <a:ext cx="6029705" cy="3336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9" name="Chart 28"/>
          <p:cNvGraphicFramePr/>
          <p:nvPr>
            <p:extLst>
              <p:ext uri="{D42A27DB-BD31-4B8C-83A1-F6EECF244321}">
                <p14:modId xmlns:p14="http://schemas.microsoft.com/office/powerpoint/2010/main" val="1327851079"/>
              </p:ext>
            </p:extLst>
          </p:nvPr>
        </p:nvGraphicFramePr>
        <p:xfrm>
          <a:off x="32470326" y="5956845"/>
          <a:ext cx="10223390" cy="7838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30" name="Group 29"/>
          <p:cNvGrpSpPr/>
          <p:nvPr/>
        </p:nvGrpSpPr>
        <p:grpSpPr>
          <a:xfrm>
            <a:off x="7235687" y="22056153"/>
            <a:ext cx="5495681" cy="7366088"/>
            <a:chOff x="0" y="0"/>
            <a:chExt cx="3495040" cy="4485640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495040" cy="4485640"/>
            </a:xfrm>
            <a:prstGeom prst="rect">
              <a:avLst/>
            </a:prstGeom>
            <a:noFill/>
            <a:extLst>
              <a:ext uri="{FAA26D3D-D897-4be2-8F04-BA451C77F1D7}">
                <ma14:placeholderFlag xmlns:ma14="http://schemas.microsoft.com/office/mac/drawingml/2011/main"/>
              </a:ext>
            </a:extLst>
          </p:spPr>
        </p:pic>
        <p:sp>
          <p:nvSpPr>
            <p:cNvPr id="32" name="Text Box 2"/>
            <p:cNvSpPr txBox="1">
              <a:spLocks noChangeArrowheads="1"/>
            </p:cNvSpPr>
            <p:nvPr/>
          </p:nvSpPr>
          <p:spPr bwMode="auto">
            <a:xfrm>
              <a:off x="960120" y="4160520"/>
              <a:ext cx="640080" cy="3016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2400" dirty="0">
                  <a:effectLst/>
                  <a:latin typeface="Cambria" panose="02040503050406030204" pitchFamily="18" charset="0"/>
                  <a:ea typeface="Calibri"/>
                </a:rPr>
                <a:t>R-110</a:t>
              </a:r>
            </a:p>
          </p:txBody>
        </p:sp>
      </p:grp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9441" y="144524"/>
            <a:ext cx="3526317" cy="4121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147" y="8219974"/>
            <a:ext cx="5344792" cy="2407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568695" y="6142794"/>
            <a:ext cx="25995131" cy="10978402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5056939"/>
              </p:ext>
            </p:extLst>
          </p:nvPr>
        </p:nvGraphicFramePr>
        <p:xfrm>
          <a:off x="12731376" y="16237437"/>
          <a:ext cx="18981664" cy="35348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11137">
                  <a:extLst>
                    <a:ext uri="{9D8B030D-6E8A-4147-A177-3AD203B41FA5}">
                      <a16:colId xmlns="" xmlns:a16="http://schemas.microsoft.com/office/drawing/2014/main" val="3290319395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460203801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3178011961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3572790146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805876684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4265696581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770965810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3509617699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3381195424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3036566702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2708477555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1004641839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2636318268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2626361434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219863009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2145461501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1370706970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1347552207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3891229520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3142630472"/>
                    </a:ext>
                  </a:extLst>
                </a:gridCol>
                <a:gridCol w="725933">
                  <a:extLst>
                    <a:ext uri="{9D8B030D-6E8A-4147-A177-3AD203B41FA5}">
                      <a16:colId xmlns="" xmlns:a16="http://schemas.microsoft.com/office/drawing/2014/main" val="2932027472"/>
                    </a:ext>
                  </a:extLst>
                </a:gridCol>
                <a:gridCol w="727014">
                  <a:extLst>
                    <a:ext uri="{9D8B030D-6E8A-4147-A177-3AD203B41FA5}">
                      <a16:colId xmlns="" xmlns:a16="http://schemas.microsoft.com/office/drawing/2014/main" val="3553212366"/>
                    </a:ext>
                  </a:extLst>
                </a:gridCol>
                <a:gridCol w="724853">
                  <a:extLst>
                    <a:ext uri="{9D8B030D-6E8A-4147-A177-3AD203B41FA5}">
                      <a16:colId xmlns="" xmlns:a16="http://schemas.microsoft.com/office/drawing/2014/main" val="56451651"/>
                    </a:ext>
                  </a:extLst>
                </a:gridCol>
              </a:tblGrid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Stream Number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8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14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18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910383542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Temperature (°C)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270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270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270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36303965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Pressure (barg)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0.01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0.01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0.01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5.0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4.5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4.5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4.1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4.1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4.1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4.1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4.1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0.01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0.01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5.0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9.5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9.5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1.0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1.0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1.0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1.0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1.0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0.01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94456243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Vapor Fraction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27273722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Mass Flow Rate (kg/batch)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32934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41417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10214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22567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84565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22567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20601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14029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6572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6572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63965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561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397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41418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44327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44327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62534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62534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15273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47261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47261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47261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1088325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337713183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HMDA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32934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4940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4940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4940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274281158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Adipic Acid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41417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6213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6213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6213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4021828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Water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10214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10214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9448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2876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6572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6572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766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103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2909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2909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5340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5340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5340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61497588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Nylon Salt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63198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63198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9480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9480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9480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72879959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Nylon 6,6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47256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47256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47256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47256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47256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055960812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TiO2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458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458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458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453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058636496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Acetic Acid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397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542619293"/>
                  </a:ext>
                </a:extLst>
              </a:tr>
              <a:tr h="25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Nitrogen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22567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22567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41418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41418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41418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52204909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6993097"/>
              </p:ext>
            </p:extLst>
          </p:nvPr>
        </p:nvGraphicFramePr>
        <p:xfrm>
          <a:off x="37893116" y="18126349"/>
          <a:ext cx="4800600" cy="16459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00150">
                  <a:extLst>
                    <a:ext uri="{9D8B030D-6E8A-4147-A177-3AD203B41FA5}">
                      <a16:colId xmlns="" xmlns:a16="http://schemas.microsoft.com/office/drawing/2014/main" val="200228864"/>
                    </a:ext>
                  </a:extLst>
                </a:gridCol>
                <a:gridCol w="1200150">
                  <a:extLst>
                    <a:ext uri="{9D8B030D-6E8A-4147-A177-3AD203B41FA5}">
                      <a16:colId xmlns="" xmlns:a16="http://schemas.microsoft.com/office/drawing/2014/main" val="2855547455"/>
                    </a:ext>
                  </a:extLst>
                </a:gridCol>
                <a:gridCol w="289100">
                  <a:extLst>
                    <a:ext uri="{9D8B030D-6E8A-4147-A177-3AD203B41FA5}">
                      <a16:colId xmlns="" xmlns:a16="http://schemas.microsoft.com/office/drawing/2014/main" val="2746917141"/>
                    </a:ext>
                  </a:extLst>
                </a:gridCol>
                <a:gridCol w="2111200">
                  <a:extLst>
                    <a:ext uri="{9D8B030D-6E8A-4147-A177-3AD203B41FA5}">
                      <a16:colId xmlns="" xmlns:a16="http://schemas.microsoft.com/office/drawing/2014/main" val="112074584"/>
                    </a:ext>
                  </a:extLst>
                </a:gridCol>
              </a:tblGrid>
              <a:tr h="855879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Process Flow Diagram                                                  </a:t>
                      </a:r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Production of Nylon 6,6 via Batch Process                                                    47261 kg/batch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80190680"/>
                  </a:ext>
                </a:extLst>
              </a:tr>
              <a:tr h="26334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 Drawn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3 Apr. 2017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 By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r>
                        <a:rPr lang="en-US" sz="1600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Group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12845452"/>
                  </a:ext>
                </a:extLst>
              </a:tr>
              <a:tr h="26334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 Rev</a:t>
                      </a:r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15 Apr. 2017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r>
                        <a:rPr lang="en-US" sz="1600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Ryan</a:t>
                      </a:r>
                      <a:r>
                        <a:rPr lang="en-US" sz="1600" u="none" strike="noStrike" baseline="0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 Lamers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371824633"/>
                  </a:ext>
                </a:extLst>
              </a:tr>
              <a:tr h="26334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 Rev</a:t>
                      </a:r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28 Apr. 2017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r>
                        <a:rPr lang="en-US" sz="1600" u="none" strike="noStrike" dirty="0" smtClean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Ryan Lamers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351855742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4893885"/>
              </p:ext>
            </p:extLst>
          </p:nvPr>
        </p:nvGraphicFramePr>
        <p:xfrm>
          <a:off x="32077912" y="17575804"/>
          <a:ext cx="5486400" cy="21964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="" xmlns:a16="http://schemas.microsoft.com/office/drawing/2014/main" val="4284966610"/>
                    </a:ext>
                  </a:extLst>
                </a:gridCol>
                <a:gridCol w="1371600">
                  <a:extLst>
                    <a:ext uri="{9D8B030D-6E8A-4147-A177-3AD203B41FA5}">
                      <a16:colId xmlns="" xmlns:a16="http://schemas.microsoft.com/office/drawing/2014/main" val="561286441"/>
                    </a:ext>
                  </a:extLst>
                </a:gridCol>
                <a:gridCol w="1371600">
                  <a:extLst>
                    <a:ext uri="{9D8B030D-6E8A-4147-A177-3AD203B41FA5}">
                      <a16:colId xmlns="" xmlns:a16="http://schemas.microsoft.com/office/drawing/2014/main" val="2058658961"/>
                    </a:ext>
                  </a:extLst>
                </a:gridCol>
                <a:gridCol w="1371600">
                  <a:extLst>
                    <a:ext uri="{9D8B030D-6E8A-4147-A177-3AD203B41FA5}">
                      <a16:colId xmlns="" xmlns:a16="http://schemas.microsoft.com/office/drawing/2014/main" val="3198483379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Key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026252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Material Balance Point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63526513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Pressure, barg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08622406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Temperature, ˚C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53894520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Mass Flow Rate, kg/batch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4479962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  <a:latin typeface="Cambria" charset="0"/>
                          <a:ea typeface="Cambria" charset="0"/>
                          <a:cs typeface="Cambria" charset="0"/>
                        </a:rPr>
                        <a:t>Utilities Designation Symbol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64216714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104529" y="17824288"/>
            <a:ext cx="754677" cy="1922223"/>
          </a:xfrm>
          <a:prstGeom prst="rect">
            <a:avLst/>
          </a:prstGeom>
        </p:spPr>
      </p:pic>
      <p:grpSp>
        <p:nvGrpSpPr>
          <p:cNvPr id="46" name="Group 45"/>
          <p:cNvGrpSpPr/>
          <p:nvPr/>
        </p:nvGrpSpPr>
        <p:grpSpPr>
          <a:xfrm>
            <a:off x="13225098" y="22269512"/>
            <a:ext cx="13523122" cy="4918648"/>
            <a:chOff x="0" y="0"/>
            <a:chExt cx="9952265" cy="5174796"/>
          </a:xfrm>
        </p:grpSpPr>
        <p:grpSp>
          <p:nvGrpSpPr>
            <p:cNvPr id="47" name="Group 46"/>
            <p:cNvGrpSpPr/>
            <p:nvPr/>
          </p:nvGrpSpPr>
          <p:grpSpPr>
            <a:xfrm>
              <a:off x="0" y="0"/>
              <a:ext cx="9952265" cy="5174796"/>
              <a:chOff x="0" y="0"/>
              <a:chExt cx="9963151" cy="5133975"/>
            </a:xfrm>
          </p:grpSpPr>
          <p:graphicFrame>
            <p:nvGraphicFramePr>
              <p:cNvPr id="51" name="Chart 50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807113413"/>
                  </p:ext>
                </p:extLst>
              </p:nvPr>
            </p:nvGraphicFramePr>
            <p:xfrm>
              <a:off x="0" y="0"/>
              <a:ext cx="9963151" cy="5133975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12"/>
              </a:graphicData>
            </a:graphic>
          </p:graphicFrame>
          <p:grpSp>
            <p:nvGrpSpPr>
              <p:cNvPr id="52" name="Group 51"/>
              <p:cNvGrpSpPr/>
              <p:nvPr/>
            </p:nvGrpSpPr>
            <p:grpSpPr>
              <a:xfrm>
                <a:off x="647701" y="2247805"/>
                <a:ext cx="2466974" cy="1552574"/>
                <a:chOff x="647701" y="2247805"/>
                <a:chExt cx="2466974" cy="1552574"/>
              </a:xfrm>
            </p:grpSpPr>
            <p:sp>
              <p:nvSpPr>
                <p:cNvPr id="53" name="TextBox 2"/>
                <p:cNvSpPr txBox="1"/>
                <p:nvPr/>
              </p:nvSpPr>
              <p:spPr>
                <a:xfrm>
                  <a:off x="2019300" y="2247805"/>
                  <a:ext cx="1095375" cy="238124"/>
                </a:xfrm>
                <a:prstGeom prst="rect">
                  <a:avLst/>
                </a:prstGeom>
                <a:noFill/>
                <a:ln w="9525" cmpd="sng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/>
                </a:fontRef>
              </p:style>
              <p:txBody>
                <a:bodyPr wrap="square" rtlCol="0" anchor="t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sz="1600" dirty="0">
                      <a:latin typeface="Cambria" panose="02040503050406030204" pitchFamily="18" charset="0"/>
                      <a:cs typeface="Times New Roman" panose="02020603050405020304" pitchFamily="18" charset="0"/>
                    </a:rPr>
                    <a:t>NPT</a:t>
                  </a:r>
                  <a:r>
                    <a:rPr lang="en-US" sz="1600" baseline="-25000" dirty="0">
                      <a:latin typeface="Cambria" panose="02040503050406030204" pitchFamily="18" charset="0"/>
                      <a:cs typeface="Times New Roman" panose="02020603050405020304" pitchFamily="18" charset="0"/>
                    </a:rPr>
                    <a:t>(i=0.10)</a:t>
                  </a:r>
                  <a:r>
                    <a:rPr lang="en-US" sz="1600" dirty="0">
                      <a:latin typeface="Cambria" panose="02040503050406030204" pitchFamily="18" charset="0"/>
                      <a:cs typeface="Times New Roman" panose="02020603050405020304" pitchFamily="18" charset="0"/>
                    </a:rPr>
                    <a:t>=1.6</a:t>
                  </a:r>
                </a:p>
              </p:txBody>
            </p:sp>
            <p:sp>
              <p:nvSpPr>
                <p:cNvPr id="54" name="TextBox 3"/>
                <p:cNvSpPr txBox="1"/>
                <p:nvPr/>
              </p:nvSpPr>
              <p:spPr>
                <a:xfrm>
                  <a:off x="647701" y="3063715"/>
                  <a:ext cx="1371600" cy="238124"/>
                </a:xfrm>
                <a:prstGeom prst="rect">
                  <a:avLst/>
                </a:prstGeom>
                <a:noFill/>
                <a:ln w="9525" cmpd="sng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/>
                </a:fontRef>
              </p:style>
              <p:txBody>
                <a:bodyPr wrap="square" rtlCol="0" anchor="t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sz="1600" dirty="0">
                      <a:latin typeface="Cambria" panose="02040503050406030204" pitchFamily="18" charset="0"/>
                      <a:cs typeface="Times New Roman" panose="02020603050405020304" pitchFamily="18" charset="0"/>
                    </a:rPr>
                    <a:t>DBEP</a:t>
                  </a:r>
                  <a:r>
                    <a:rPr lang="en-US" sz="1600" baseline="-25000" dirty="0">
                      <a:latin typeface="Cambria" panose="02040503050406030204" pitchFamily="18" charset="0"/>
                      <a:cs typeface="Times New Roman" panose="02020603050405020304" pitchFamily="18" charset="0"/>
                    </a:rPr>
                    <a:t>(i=0.10)</a:t>
                  </a:r>
                  <a:r>
                    <a:rPr lang="en-US" sz="1600" dirty="0">
                      <a:latin typeface="Cambria" panose="02040503050406030204" pitchFamily="18" charset="0"/>
                      <a:cs typeface="Times New Roman" panose="02020603050405020304" pitchFamily="18" charset="0"/>
                    </a:rPr>
                    <a:t>=3.6</a:t>
                  </a:r>
                </a:p>
              </p:txBody>
            </p:sp>
            <p:sp>
              <p:nvSpPr>
                <p:cNvPr id="55" name="TextBox 4"/>
                <p:cNvSpPr txBox="1"/>
                <p:nvPr/>
              </p:nvSpPr>
              <p:spPr>
                <a:xfrm>
                  <a:off x="2028825" y="3562255"/>
                  <a:ext cx="828676" cy="238124"/>
                </a:xfrm>
                <a:prstGeom prst="rect">
                  <a:avLst/>
                </a:prstGeom>
                <a:noFill/>
                <a:ln w="9525" cmpd="sng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/>
                </a:fontRef>
              </p:style>
              <p:txBody>
                <a:bodyPr wrap="square" rtlCol="0" anchor="t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sz="1600" dirty="0">
                      <a:latin typeface="Cambria" panose="02040503050406030204" pitchFamily="18" charset="0"/>
                      <a:cs typeface="Times New Roman" panose="02020603050405020304" pitchFamily="18" charset="0"/>
                    </a:rPr>
                    <a:t>PBP=1.1</a:t>
                  </a:r>
                </a:p>
              </p:txBody>
            </p:sp>
          </p:grpSp>
        </p:grpSp>
        <p:sp>
          <p:nvSpPr>
            <p:cNvPr id="48" name="TextBox 5"/>
            <p:cNvSpPr txBox="1"/>
            <p:nvPr/>
          </p:nvSpPr>
          <p:spPr>
            <a:xfrm>
              <a:off x="8395317" y="201386"/>
              <a:ext cx="1094015" cy="239485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6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NPV</a:t>
              </a:r>
              <a:r>
                <a:rPr lang="en-US" sz="1600" baseline="-25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(i=0)</a:t>
              </a:r>
              <a:r>
                <a:rPr lang="en-US" sz="16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=$56.9</a:t>
              </a:r>
            </a:p>
          </p:txBody>
        </p:sp>
        <p:sp>
          <p:nvSpPr>
            <p:cNvPr id="49" name="TextBox 6"/>
            <p:cNvSpPr txBox="1"/>
            <p:nvPr/>
          </p:nvSpPr>
          <p:spPr>
            <a:xfrm>
              <a:off x="8259743" y="2117272"/>
              <a:ext cx="1266617" cy="236763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6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NPV</a:t>
              </a:r>
              <a:r>
                <a:rPr lang="en-US" sz="1600" baseline="-25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(i=0.10)</a:t>
              </a:r>
              <a:r>
                <a:rPr lang="en-US" sz="16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=$24.7</a:t>
              </a:r>
            </a:p>
          </p:txBody>
        </p:sp>
        <p:sp>
          <p:nvSpPr>
            <p:cNvPr id="50" name="TextBox 7"/>
            <p:cNvSpPr txBox="1"/>
            <p:nvPr/>
          </p:nvSpPr>
          <p:spPr>
            <a:xfrm>
              <a:off x="8508546" y="3611155"/>
              <a:ext cx="1094015" cy="240845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6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NPV</a:t>
              </a:r>
              <a:r>
                <a:rPr lang="en-US" sz="1600" baseline="-25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(i=0.60)</a:t>
              </a:r>
              <a:r>
                <a:rPr lang="en-US" sz="16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=$0</a:t>
              </a:r>
            </a:p>
          </p:txBody>
        </p:sp>
      </p:grpSp>
      <p:sp>
        <p:nvSpPr>
          <p:cNvPr id="34" name="Rectangle 33"/>
          <p:cNvSpPr/>
          <p:nvPr/>
        </p:nvSpPr>
        <p:spPr>
          <a:xfrm>
            <a:off x="12496800" y="5125848"/>
            <a:ext cx="1143633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9100"/>
            <a:r>
              <a:rPr lang="en-US" sz="48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Process Flow Diagram and Gantt Chart</a:t>
            </a:r>
            <a:endParaRPr lang="en-US" sz="4800" b="1" u="sng" dirty="0">
              <a:solidFill>
                <a:schemeClr val="tx1">
                  <a:lumMod val="85000"/>
                  <a:lumOff val="15000"/>
                </a:schemeClr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926426" y="14841408"/>
            <a:ext cx="484632" cy="2560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S-44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1643794" y="14969424"/>
            <a:ext cx="484632" cy="2560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S-44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6749296" y="12151753"/>
            <a:ext cx="48463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S-8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10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1321</TotalTime>
  <Words>451</Words>
  <Application>Microsoft Macintosh PowerPoint</Application>
  <PresentationFormat>Custom</PresentationFormat>
  <Paragraphs>433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Calibri</vt:lpstr>
      <vt:lpstr>Cambria</vt:lpstr>
      <vt:lpstr>Century Gothic</vt:lpstr>
      <vt:lpstr>Courier New</vt:lpstr>
      <vt:lpstr>Palatino Linotype</vt:lpstr>
      <vt:lpstr>Times New Roman</vt:lpstr>
      <vt:lpstr>Arial</vt:lpstr>
      <vt:lpstr>Executive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 Halpern</dc:creator>
  <cp:lastModifiedBy> </cp:lastModifiedBy>
  <cp:revision>43</cp:revision>
  <cp:lastPrinted>2017-05-03T15:29:44Z</cp:lastPrinted>
  <dcterms:created xsi:type="dcterms:W3CDTF">2016-04-28T01:04:40Z</dcterms:created>
  <dcterms:modified xsi:type="dcterms:W3CDTF">2017-05-03T15:30:05Z</dcterms:modified>
</cp:coreProperties>
</file>