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sdx" ContentType="application/vnd.ms-visio.drawing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90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24" d="100"/>
          <a:sy n="24" d="100"/>
        </p:scale>
        <p:origin x="762" y="3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587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01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118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09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85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4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361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801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31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418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956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74C92-57B7-45AE-B73A-7155A25E86C5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B9560-49DD-4FFC-84A4-4DE6D424D4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5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emf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Visio_Drawing111111111.vsdx"/><Relationship Id="rId11" Type="http://schemas.openxmlformats.org/officeDocument/2006/relationships/image" Target="../media/image7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6.emf"/><Relationship Id="rId4" Type="http://schemas.openxmlformats.org/officeDocument/2006/relationships/image" Target="../media/image3.jpeg"/><Relationship Id="rId9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6066" y="24975617"/>
            <a:ext cx="13136062" cy="76586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86279" y="319427"/>
            <a:ext cx="30318643" cy="248405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Autofit/>
          </a:bodyPr>
          <a:lstStyle/>
          <a:p>
            <a:r>
              <a:rPr lang="en-US" sz="8500" b="1" dirty="0" smtClean="0">
                <a:latin typeface="Helvetica Neue" panose="020B0604020202020204" pitchFamily="34" charset="0"/>
              </a:rPr>
              <a:t>PRODUCTION OF NEURAL STEM CELLS TO TREAT SPINAL CORD INJURIES</a:t>
            </a:r>
            <a:endParaRPr lang="en-US" sz="8500" b="1" dirty="0">
              <a:latin typeface="Helvetica Neue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2757617"/>
            <a:ext cx="32918400" cy="144115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en-US" sz="5600" dirty="0" smtClean="0">
                <a:latin typeface="Garamond" panose="02020404030301010803" pitchFamily="18" charset="0"/>
              </a:rPr>
              <a:t>OVERWORKED &amp; UNDERPAID: CONOR CORLESS, TYLER KALETA, AND GREG NAUGHTON</a:t>
            </a:r>
            <a:endParaRPr lang="en-US" sz="5600" dirty="0">
              <a:latin typeface="Garamond" panose="02020404030301010803" pitchFamily="18" charset="0"/>
            </a:endParaRPr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517486" y="26522268"/>
            <a:ext cx="15554393" cy="33188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514735" y="28301684"/>
            <a:ext cx="15546548" cy="15442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24526" y="27158229"/>
            <a:ext cx="15546548" cy="6203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514735" y="28211558"/>
            <a:ext cx="15556339" cy="9836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8185246" y="29835596"/>
            <a:ext cx="205525" cy="1198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7388834" y="30278934"/>
            <a:ext cx="796412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an 15"/>
          <p:cNvSpPr>
            <a:spLocks noChangeAspect="1"/>
          </p:cNvSpPr>
          <p:nvPr/>
        </p:nvSpPr>
        <p:spPr>
          <a:xfrm>
            <a:off x="608408" y="26007290"/>
            <a:ext cx="146075" cy="2483280"/>
          </a:xfrm>
          <a:prstGeom prst="ca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an 17"/>
          <p:cNvSpPr>
            <a:spLocks noChangeAspect="1"/>
          </p:cNvSpPr>
          <p:nvPr/>
        </p:nvSpPr>
        <p:spPr>
          <a:xfrm>
            <a:off x="1541612" y="26004678"/>
            <a:ext cx="146075" cy="2483280"/>
          </a:xfrm>
          <a:prstGeom prst="ca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>
            <a:spLocks noChangeAspect="1"/>
          </p:cNvSpPr>
          <p:nvPr/>
        </p:nvSpPr>
        <p:spPr>
          <a:xfrm>
            <a:off x="13594247" y="29239194"/>
            <a:ext cx="1288648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Media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20" name="TextBox 19"/>
          <p:cNvSpPr txBox="1">
            <a:spLocks noChangeAspect="1"/>
          </p:cNvSpPr>
          <p:nvPr/>
        </p:nvSpPr>
        <p:spPr>
          <a:xfrm>
            <a:off x="410601" y="25010538"/>
            <a:ext cx="1082720" cy="8617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pH Sensor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21" name="TextBox 20"/>
          <p:cNvSpPr txBox="1">
            <a:spLocks noChangeAspect="1"/>
          </p:cNvSpPr>
          <p:nvPr/>
        </p:nvSpPr>
        <p:spPr>
          <a:xfrm>
            <a:off x="1797404" y="25232492"/>
            <a:ext cx="1786750" cy="9079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Dissolved </a:t>
            </a:r>
            <a:r>
              <a:rPr lang="en-US" sz="2800" dirty="0" smtClean="0">
                <a:latin typeface="Garamond" panose="02020404030301010803" pitchFamily="18" charset="0"/>
              </a:rPr>
              <a:t>O</a:t>
            </a:r>
            <a:r>
              <a:rPr lang="en-US" sz="2800" baseline="-25000" dirty="0" smtClean="0">
                <a:latin typeface="Garamond" panose="02020404030301010803" pitchFamily="18" charset="0"/>
              </a:rPr>
              <a:t>2 </a:t>
            </a:r>
            <a:r>
              <a:rPr lang="en-US" sz="2800" dirty="0" smtClean="0">
                <a:latin typeface="Garamond" panose="02020404030301010803" pitchFamily="18" charset="0"/>
              </a:rPr>
              <a:t> Sensor</a:t>
            </a:r>
            <a:endParaRPr lang="en-US" sz="2800" dirty="0">
              <a:latin typeface="Garamond" panose="02020404030301010803" pitchFamily="18" charset="0"/>
            </a:endParaRPr>
          </a:p>
        </p:txBody>
      </p:sp>
      <p:sp>
        <p:nvSpPr>
          <p:cNvPr id="23" name="TextBox 22"/>
          <p:cNvSpPr txBox="1">
            <a:spLocks noChangeAspect="1"/>
          </p:cNvSpPr>
          <p:nvPr/>
        </p:nvSpPr>
        <p:spPr>
          <a:xfrm>
            <a:off x="10027265" y="27219418"/>
            <a:ext cx="1844238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Membrane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24" name="TextBox 23"/>
          <p:cNvSpPr txBox="1">
            <a:spLocks noChangeAspect="1"/>
          </p:cNvSpPr>
          <p:nvPr/>
        </p:nvSpPr>
        <p:spPr>
          <a:xfrm>
            <a:off x="6285593" y="30399249"/>
            <a:ext cx="1215231" cy="8617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Sample Port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25" name="TextBox 24"/>
          <p:cNvSpPr txBox="1">
            <a:spLocks noChangeAspect="1"/>
          </p:cNvSpPr>
          <p:nvPr/>
        </p:nvSpPr>
        <p:spPr>
          <a:xfrm>
            <a:off x="8607371" y="30649165"/>
            <a:ext cx="1419894" cy="8617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Media Waste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27" name="Down Arrow 26"/>
          <p:cNvSpPr>
            <a:spLocks noChangeAspect="1"/>
          </p:cNvSpPr>
          <p:nvPr/>
        </p:nvSpPr>
        <p:spPr>
          <a:xfrm>
            <a:off x="14781748" y="26003159"/>
            <a:ext cx="354754" cy="91018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Down Arrow 27"/>
          <p:cNvSpPr>
            <a:spLocks noChangeAspect="1"/>
          </p:cNvSpPr>
          <p:nvPr/>
        </p:nvSpPr>
        <p:spPr>
          <a:xfrm>
            <a:off x="13104230" y="26964931"/>
            <a:ext cx="292150" cy="101852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Down Arrow 30"/>
          <p:cNvSpPr>
            <a:spLocks noChangeAspect="1"/>
          </p:cNvSpPr>
          <p:nvPr/>
        </p:nvSpPr>
        <p:spPr>
          <a:xfrm>
            <a:off x="8069352" y="25872312"/>
            <a:ext cx="508108" cy="2803199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>
            <a:spLocks noChangeAspect="1"/>
          </p:cNvSpPr>
          <p:nvPr/>
        </p:nvSpPr>
        <p:spPr>
          <a:xfrm>
            <a:off x="13219613" y="25917177"/>
            <a:ext cx="1522033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Gas Inlet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35" name="TextBox 34"/>
          <p:cNvSpPr txBox="1">
            <a:spLocks noChangeAspect="1"/>
          </p:cNvSpPr>
          <p:nvPr/>
        </p:nvSpPr>
        <p:spPr>
          <a:xfrm>
            <a:off x="8577460" y="25820144"/>
            <a:ext cx="1783759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Media Inlet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37" name="TextBox 36"/>
          <p:cNvSpPr txBox="1">
            <a:spLocks noChangeAspect="1"/>
          </p:cNvSpPr>
          <p:nvPr/>
        </p:nvSpPr>
        <p:spPr>
          <a:xfrm>
            <a:off x="8851626" y="28377420"/>
            <a:ext cx="1660270" cy="8617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Cell Culture Surface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36" name="TextBox 35"/>
          <p:cNvSpPr txBox="1">
            <a:spLocks noChangeAspect="1"/>
          </p:cNvSpPr>
          <p:nvPr/>
        </p:nvSpPr>
        <p:spPr>
          <a:xfrm>
            <a:off x="11012651" y="26615229"/>
            <a:ext cx="2091579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Gas Exchange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38" name="TextBox 37"/>
          <p:cNvSpPr txBox="1">
            <a:spLocks noChangeAspect="1"/>
          </p:cNvSpPr>
          <p:nvPr/>
        </p:nvSpPr>
        <p:spPr>
          <a:xfrm>
            <a:off x="4852754" y="26570000"/>
            <a:ext cx="1462101" cy="4770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500" dirty="0" smtClean="0">
                <a:latin typeface="Garamond" panose="02020404030301010803" pitchFamily="18" charset="0"/>
              </a:rPr>
              <a:t>Gas Space</a:t>
            </a:r>
            <a:endParaRPr lang="en-US" sz="2500" dirty="0">
              <a:latin typeface="Garamond" panose="02020404030301010803" pitchFamily="18" charset="0"/>
            </a:endParaRPr>
          </a:p>
        </p:txBody>
      </p:sp>
      <p:sp>
        <p:nvSpPr>
          <p:cNvPr id="32" name="U-Turn Arrow 31"/>
          <p:cNvSpPr>
            <a:spLocks noChangeAspect="1"/>
          </p:cNvSpPr>
          <p:nvPr/>
        </p:nvSpPr>
        <p:spPr>
          <a:xfrm rot="5400000">
            <a:off x="14907799" y="28789860"/>
            <a:ext cx="1337976" cy="656766"/>
          </a:xfrm>
          <a:prstGeom prst="utur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U-Turn Arrow 39"/>
          <p:cNvSpPr>
            <a:spLocks noChangeAspect="1"/>
          </p:cNvSpPr>
          <p:nvPr/>
        </p:nvSpPr>
        <p:spPr>
          <a:xfrm rot="16200000">
            <a:off x="331739" y="28687822"/>
            <a:ext cx="1337976" cy="656766"/>
          </a:xfrm>
          <a:prstGeom prst="utur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Right Arrow 38"/>
          <p:cNvSpPr>
            <a:spLocks noChangeAspect="1"/>
          </p:cNvSpPr>
          <p:nvPr/>
        </p:nvSpPr>
        <p:spPr>
          <a:xfrm>
            <a:off x="3994956" y="28420677"/>
            <a:ext cx="1780433" cy="35226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ight Arrow 42"/>
          <p:cNvSpPr>
            <a:spLocks noChangeAspect="1"/>
          </p:cNvSpPr>
          <p:nvPr/>
        </p:nvSpPr>
        <p:spPr>
          <a:xfrm>
            <a:off x="10902726" y="28418327"/>
            <a:ext cx="1780433" cy="35226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Left Arrow 41"/>
          <p:cNvSpPr>
            <a:spLocks noChangeAspect="1"/>
          </p:cNvSpPr>
          <p:nvPr/>
        </p:nvSpPr>
        <p:spPr>
          <a:xfrm>
            <a:off x="10922222" y="29359534"/>
            <a:ext cx="1780433" cy="367532"/>
          </a:xfrm>
          <a:prstGeom prst="lef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Left Arrow 44"/>
          <p:cNvSpPr>
            <a:spLocks noChangeAspect="1"/>
          </p:cNvSpPr>
          <p:nvPr/>
        </p:nvSpPr>
        <p:spPr>
          <a:xfrm>
            <a:off x="3994956" y="29422893"/>
            <a:ext cx="1780433" cy="367532"/>
          </a:xfrm>
          <a:prstGeom prst="lef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4690952"/>
              </p:ext>
            </p:extLst>
          </p:nvPr>
        </p:nvGraphicFramePr>
        <p:xfrm>
          <a:off x="18917795" y="6778067"/>
          <a:ext cx="24527177" cy="86933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Visio" r:id="rId6" imgW="47348902" imgH="16782930" progId="Visio.Drawing.15">
                  <p:embed/>
                </p:oleObj>
              </mc:Choice>
              <mc:Fallback>
                <p:oleObj name="Visio" r:id="rId6" imgW="47348902" imgH="16782930" progId="Visio.Drawing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8917795" y="6778067"/>
                        <a:ext cx="24527177" cy="869336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605539" y="448092"/>
            <a:ext cx="3653405" cy="36534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5332" y="5150439"/>
            <a:ext cx="8688581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Objectives</a:t>
            </a:r>
            <a:endParaRPr lang="en-US" dirty="0">
              <a:latin typeface="Helvetica Neue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8408" y="448092"/>
            <a:ext cx="6116901" cy="24736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176010" y="16033413"/>
            <a:ext cx="20010745" cy="68006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25332" y="23265609"/>
            <a:ext cx="9660242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Reactor Design</a:t>
            </a:r>
            <a:endParaRPr lang="en-US" dirty="0">
              <a:latin typeface="Helvetica Neue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746511" y="23066824"/>
            <a:ext cx="9240205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Cash Flow Diagram</a:t>
            </a:r>
            <a:endParaRPr lang="en-US" dirty="0">
              <a:latin typeface="Helvetica Neue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917795" y="5150439"/>
            <a:ext cx="19959421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Process Flow Diagram &amp; Material Balances</a:t>
            </a:r>
            <a:endParaRPr lang="en-US" dirty="0">
              <a:latin typeface="Helvetica Neue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5288" y="6769709"/>
            <a:ext cx="1531659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b="1" dirty="0" smtClean="0">
                <a:latin typeface="Garamond" panose="02020404030301010803" pitchFamily="18" charset="0"/>
              </a:rPr>
              <a:t>Design a facility to </a:t>
            </a:r>
          </a:p>
          <a:p>
            <a:pPr lvl="1"/>
            <a:r>
              <a:rPr lang="en-US" sz="4000" dirty="0" smtClean="0">
                <a:latin typeface="Garamond" panose="02020404030301010803" pitchFamily="18" charset="0"/>
              </a:rPr>
              <a:t>-Proliferate Adult Stem Cells</a:t>
            </a:r>
          </a:p>
          <a:p>
            <a:pPr lvl="1"/>
            <a:r>
              <a:rPr lang="en-US" sz="4000" dirty="0" smtClean="0">
                <a:latin typeface="Garamond" panose="02020404030301010803" pitchFamily="18" charset="0"/>
              </a:rPr>
              <a:t>-Differentiate Adult Stem Cells to Neural Cells</a:t>
            </a:r>
          </a:p>
          <a:p>
            <a:pPr lvl="1"/>
            <a:r>
              <a:rPr lang="en-US" sz="4000" dirty="0" smtClean="0">
                <a:latin typeface="Garamond" panose="02020404030301010803" pitchFamily="18" charset="0"/>
              </a:rPr>
              <a:t>-Purify the Neural Cells to treat Spinal Cord Injury Victims</a:t>
            </a:r>
          </a:p>
          <a:p>
            <a:pPr lvl="1"/>
            <a:endParaRPr lang="en-US" sz="4000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Expand 100,000 Adult Stem Cells to 6 Billion Cells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Custom design a Bioreactor to facilitate cell growth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Achieve at least a 50% DCFRR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Produce 600 doses/year at 50% capacity</a:t>
            </a:r>
            <a:endParaRPr lang="en-US" sz="4000" dirty="0">
              <a:latin typeface="Garamond" panose="02020404030301010803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434971" y="23066824"/>
            <a:ext cx="14456229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Conclusions &amp; Recommendation</a:t>
            </a:r>
            <a:endParaRPr lang="en-US" dirty="0">
              <a:latin typeface="Helvetica Neue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757059" y="29385955"/>
            <a:ext cx="11675183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Acknowledgements</a:t>
            </a:r>
            <a:endParaRPr lang="en-US" dirty="0">
              <a:latin typeface="Helvetica Neue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25332" y="12613367"/>
            <a:ext cx="8688581" cy="120924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 panose="020B0604020202020204" pitchFamily="34" charset="0"/>
              </a:rPr>
              <a:t>Market</a:t>
            </a:r>
            <a:endParaRPr lang="en-US" dirty="0">
              <a:latin typeface="Helvetica Neue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45382" y="13875986"/>
            <a:ext cx="163101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250,000 currently suffer from Spinal Cord Injuries (12,000 new cases annually)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30% projected annual compounding growth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Current treatment options are expensive (+$70k annually)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Our target is 5% of new Spinal Cord Injury victims</a:t>
            </a:r>
            <a:endParaRPr lang="en-US" sz="4000" dirty="0">
              <a:latin typeface="Garamond" panose="02020404030301010803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9757059" y="30734706"/>
            <a:ext cx="136879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>
                <a:latin typeface="Garamond" panose="02020404030301010803" pitchFamily="18" charset="0"/>
              </a:rPr>
              <a:t>Overworked &amp; Underpaid </a:t>
            </a:r>
            <a:r>
              <a:rPr lang="en-US" sz="4000" dirty="0" smtClean="0">
                <a:latin typeface="Garamond" panose="02020404030301010803" pitchFamily="18" charset="0"/>
              </a:rPr>
              <a:t>would like to thank the University of New Hampshire Chemical Engineering Dept. for providing the necessary tools and training to complete this project</a:t>
            </a:r>
            <a:endParaRPr lang="en-US" sz="4000" i="1" dirty="0">
              <a:latin typeface="Garamond" panose="02020404030301010803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9757059" y="24276066"/>
            <a:ext cx="13687913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Membrane reactors are used to regulate dissolved oxygen content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Conditions in reactor mimic those of the human body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Micro carriers facilitate safe cell transport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Produce 600 batches/year at 50% capacity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A cGMP environment is maintained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$5530/dose results in a 65% DCFRR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Garamond" panose="02020404030301010803" pitchFamily="18" charset="0"/>
              </a:rPr>
              <a:t>NPV after 10 years is $5.7M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b="1" i="1" dirty="0" smtClean="0">
                <a:latin typeface="Garamond" panose="02020404030301010803" pitchFamily="18" charset="0"/>
              </a:rPr>
              <a:t>Overworked &amp; Underpaid </a:t>
            </a:r>
            <a:r>
              <a:rPr lang="en-US" sz="4800" b="1" dirty="0" smtClean="0">
                <a:latin typeface="Garamond" panose="02020404030301010803" pitchFamily="18" charset="0"/>
              </a:rPr>
              <a:t>Recommends a “GO”</a:t>
            </a:r>
            <a:endParaRPr lang="en-US" sz="4800" b="1" i="1" dirty="0">
              <a:latin typeface="Garamond" panose="02020404030301010803" pitchFamily="18" charset="0"/>
            </a:endParaRPr>
          </a:p>
        </p:txBody>
      </p:sp>
      <p:pic>
        <p:nvPicPr>
          <p:cNvPr id="86" name="Picture 8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4526" y="17201636"/>
            <a:ext cx="14028688" cy="563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57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30FE9ECCF1DF408B127AD886AA920A" ma:contentTypeVersion="2" ma:contentTypeDescription="Create a new document." ma:contentTypeScope="" ma:versionID="076019b1bfc53749322964cf639d7830">
  <xsd:schema xmlns:xsd="http://www.w3.org/2001/XMLSchema" xmlns:xs="http://www.w3.org/2001/XMLSchema" xmlns:p="http://schemas.microsoft.com/office/2006/metadata/properties" xmlns:ns2="16fc8ccb-1584-4efc-a8da-2ae2e93d7fe9" targetNamespace="http://schemas.microsoft.com/office/2006/metadata/properties" ma:root="true" ma:fieldsID="1d013dcec1a714349a9082003c378be0" ns2:_="">
    <xsd:import namespace="16fc8ccb-1584-4efc-a8da-2ae2e93d7fe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fc8ccb-1584-4efc-a8da-2ae2e93d7fe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5E4FD4-2941-4581-8A9C-71E1ABD1DF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fc8ccb-1584-4efc-a8da-2ae2e93d7f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F8A66E-BE3C-4E6B-92D1-1D9ACBBF2B7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19C221-4FC4-4012-8F57-4E94373D9353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www.w3.org/XML/1998/namespace"/>
    <ds:schemaRef ds:uri="http://purl.org/dc/elements/1.1/"/>
    <ds:schemaRef ds:uri="http://schemas.openxmlformats.org/package/2006/metadata/core-properties"/>
    <ds:schemaRef ds:uri="16fc8ccb-1584-4efc-a8da-2ae2e93d7fe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568</TotalTime>
  <Words>246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Garamond</vt:lpstr>
      <vt:lpstr>Helvetica Neue</vt:lpstr>
      <vt:lpstr>Office Theme</vt:lpstr>
      <vt:lpstr>Visio</vt:lpstr>
      <vt:lpstr>PRODUCTION OF NEURAL STEM CELLS TO TREAT SPINAL CORD INJURIES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PRODUCTION OF NEURAL STEM CELLS TO TREAT SPINAL CORD INJURIES</dc:title>
  <dc:creator>Conor M Corless</dc:creator>
  <cp:lastModifiedBy> </cp:lastModifiedBy>
  <cp:revision>56</cp:revision>
  <dcterms:created xsi:type="dcterms:W3CDTF">2016-05-01T17:14:38Z</dcterms:created>
  <dcterms:modified xsi:type="dcterms:W3CDTF">2016-05-04T16:14:34Z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0x0101005130FE9ECCF1DF408B127AD886AA920A</vt:lpwstr>
  </property>
</Properties>
</file>