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notesMasterIdLst>
    <p:notesMasterId r:id="rId5"/>
  </p:notesMasterIdLst>
  <p:sldIdLst>
    <p:sldId id="256" r:id="rId4"/>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puto, Christine" initials="CC" lastIdx="1" clrIdx="0">
    <p:extLst/>
  </p:cmAuthor>
  <p:cmAuthor id="2" name="Caputo, Christine" initials="CC [2]" lastIdx="1" clrIdx="1">
    <p:extLst/>
  </p:cmAuthor>
  <p:cmAuthor id="3" name="Caputo, Christine" initials="CC [3]" lastIdx="1" clrIdx="2">
    <p:extLst/>
  </p:cmAuthor>
  <p:cmAuthor id="4" name="Caputo, Christine" initials="CC [4]" lastIdx="1" clrIdx="3">
    <p:extLst/>
  </p:cmAuthor>
  <p:cmAuthor id="5" name="Caputo, Christine" initials="CC [5]" lastIdx="1" clrIdx="4">
    <p:extLst/>
  </p:cmAuthor>
  <p:cmAuthor id="6" name="Caputo, Christine" initials="CC [6]" lastIdx="1" clrIdx="5">
    <p:extLst/>
  </p:cmAuthor>
  <p:cmAuthor id="7" name="Caputo, Christine" initials="CC [7]" lastIdx="1" clrIdx="6">
    <p:extLst/>
  </p:cmAuthor>
  <p:cmAuthor id="8" name="Caputo, Christine" initials="CC [8]" lastIdx="1" clrIdx="7">
    <p:extLst/>
  </p:cmAuthor>
  <p:cmAuthor id="9" name="Caputo, Christine" initials="CC [9]" lastIdx="1" clrIdx="8">
    <p:extLst/>
  </p:cmAuthor>
  <p:cmAuthor id="10" name="Caputo, Christine" initials="CC [10]" lastIdx="1" clrIdx="9">
    <p:extLst/>
  </p:cmAuthor>
  <p:cmAuthor id="11" name="Caputo, Christine" initials="CC [11]" lastIdx="1" clrIdx="10">
    <p:extLst/>
  </p:cmAuthor>
  <p:cmAuthor id="12" name="Caputo, Christine" initials="CC [12]" lastIdx="1" clrIdx="11">
    <p:extLst/>
  </p:cmAuthor>
  <p:cmAuthor id="13" name="Caputo, Christine" initials="CC [13]" lastIdx="1" clrIdx="12">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82" autoAdjust="0"/>
    <p:restoredTop sz="92251" autoAdjust="0"/>
  </p:normalViewPr>
  <p:slideViewPr>
    <p:cSldViewPr snapToGrid="0">
      <p:cViewPr>
        <p:scale>
          <a:sx n="30" d="100"/>
          <a:sy n="30" d="100"/>
        </p:scale>
        <p:origin x="24" y="-1950"/>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7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1.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B638BA90-614D-4B8E-BC0B-6AEE069D6494}" type="datetimeFigureOut">
              <a:rPr lang="en-US" smtClean="0"/>
              <a:t>5/2/2016</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6C212164-A82C-4EA3-BDD9-7B81499D6037}" type="slidenum">
              <a:rPr lang="en-US" smtClean="0"/>
              <a:t>‹#›</a:t>
            </a:fld>
            <a:endParaRPr lang="en-US"/>
          </a:p>
        </p:txBody>
      </p:sp>
    </p:spTree>
    <p:extLst>
      <p:ext uri="{BB962C8B-B14F-4D97-AF65-F5344CB8AC3E}">
        <p14:creationId xmlns:p14="http://schemas.microsoft.com/office/powerpoint/2010/main" val="28577247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C212164-A82C-4EA3-BDD9-7B81499D6037}" type="slidenum">
              <a:rPr lang="en-US" smtClean="0"/>
              <a:t>1</a:t>
            </a:fld>
            <a:endParaRPr lang="en-US"/>
          </a:p>
        </p:txBody>
      </p:sp>
    </p:spTree>
    <p:extLst>
      <p:ext uri="{BB962C8B-B14F-4D97-AF65-F5344CB8AC3E}">
        <p14:creationId xmlns:p14="http://schemas.microsoft.com/office/powerpoint/2010/main" val="2764117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5/2/2016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5/2/2016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5/2/2016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5/2/2016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5/2/2016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5/2/2016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5/2/2016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5/2/2016</a:t>
            </a:fld>
            <a:endParaRPr lang="en-US"/>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9.png"/><Relationship Id="rId18" Type="http://schemas.openxmlformats.org/officeDocument/2006/relationships/image" Target="../media/image14.png"/><Relationship Id="rId3" Type="http://schemas.openxmlformats.org/officeDocument/2006/relationships/notesSlide" Target="../notesSlides/notesSlide1.xml"/><Relationship Id="rId7" Type="http://schemas.openxmlformats.org/officeDocument/2006/relationships/image" Target="../media/image5.emf"/><Relationship Id="rId12" Type="http://schemas.openxmlformats.org/officeDocument/2006/relationships/image" Target="../media/image8.png"/><Relationship Id="rId17" Type="http://schemas.openxmlformats.org/officeDocument/2006/relationships/image" Target="../media/image13.png"/><Relationship Id="rId2" Type="http://schemas.openxmlformats.org/officeDocument/2006/relationships/slideLayout" Target="../slideLayouts/slideLayout1.xml"/><Relationship Id="rId16" Type="http://schemas.openxmlformats.org/officeDocument/2006/relationships/image" Target="../media/image12.png"/><Relationship Id="rId1" Type="http://schemas.openxmlformats.org/officeDocument/2006/relationships/vmlDrawing" Target="../drawings/vmlDrawing1.vml"/><Relationship Id="rId6" Type="http://schemas.openxmlformats.org/officeDocument/2006/relationships/image" Target="../media/image4.png"/><Relationship Id="rId11" Type="http://schemas.openxmlformats.org/officeDocument/2006/relationships/image" Target="../media/image7.png"/><Relationship Id="rId5" Type="http://schemas.openxmlformats.org/officeDocument/2006/relationships/image" Target="../media/image3.png"/><Relationship Id="rId15" Type="http://schemas.openxmlformats.org/officeDocument/2006/relationships/image" Target="../media/image11.png"/><Relationship Id="rId10" Type="http://schemas.openxmlformats.org/officeDocument/2006/relationships/image" Target="../media/image6.emf"/><Relationship Id="rId4" Type="http://schemas.openxmlformats.org/officeDocument/2006/relationships/image" Target="../media/image2.png"/><Relationship Id="rId9" Type="http://schemas.openxmlformats.org/officeDocument/2006/relationships/image" Target="../media/image1.emf"/><Relationship Id="rId1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9597" y="522514"/>
            <a:ext cx="43136594" cy="394788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8400" dirty="0">
                <a:solidFill>
                  <a:schemeClr val="bg1"/>
                </a:solidFill>
                <a:latin typeface="Cambria" panose="02040503050406030204" pitchFamily="18" charset="0"/>
                <a:cs typeface="Arial" panose="020B0604020202020204" pitchFamily="34" charset="0"/>
              </a:rPr>
              <a:t>Synthesis of Carbon Quantum Dots and Their Use as Photosensitizers</a:t>
            </a:r>
            <a:br>
              <a:rPr lang="en-US" sz="8400" dirty="0">
                <a:solidFill>
                  <a:schemeClr val="bg1"/>
                </a:solidFill>
                <a:latin typeface="Cambria" panose="02040503050406030204" pitchFamily="18" charset="0"/>
                <a:cs typeface="Arial" panose="020B0604020202020204" pitchFamily="34" charset="0"/>
              </a:rPr>
            </a:br>
            <a:r>
              <a:rPr lang="en-US" sz="5600" u="sng" dirty="0">
                <a:solidFill>
                  <a:schemeClr val="bg1"/>
                </a:solidFill>
                <a:latin typeface="Cambria" panose="02040503050406030204" pitchFamily="18" charset="0"/>
                <a:cs typeface="Arial" panose="020B0604020202020204" pitchFamily="34" charset="0"/>
              </a:rPr>
              <a:t>Anthony J. Lemieux, Christine A. Caputo</a:t>
            </a:r>
            <a:br>
              <a:rPr lang="en-US" sz="5600" dirty="0">
                <a:solidFill>
                  <a:schemeClr val="bg1"/>
                </a:solidFill>
                <a:latin typeface="Cambria" panose="02040503050406030204" pitchFamily="18" charset="0"/>
                <a:cs typeface="Arial" panose="020B0604020202020204" pitchFamily="34" charset="0"/>
              </a:rPr>
            </a:br>
            <a:r>
              <a:rPr lang="en-US" sz="5600" i="1" dirty="0">
                <a:solidFill>
                  <a:schemeClr val="bg1"/>
                </a:solidFill>
                <a:latin typeface="Cambria" panose="02040503050406030204" pitchFamily="18" charset="0"/>
                <a:cs typeface="Arial" panose="020B0604020202020204" pitchFamily="34" charset="0"/>
              </a:rPr>
              <a:t>Department of Chemistry, University of New Hampshire, Durham, NH 03824</a:t>
            </a:r>
            <a:endParaRPr lang="en-US" sz="9300" i="1" dirty="0">
              <a:solidFill>
                <a:schemeClr val="bg1"/>
              </a:solidFill>
              <a:latin typeface="Cambria" panose="02040503050406030204" pitchFamily="18" charset="0"/>
              <a:cs typeface="Arial" panose="020B0604020202020204" pitchFamily="34" charset="0"/>
            </a:endParaRPr>
          </a:p>
        </p:txBody>
      </p:sp>
      <p:sp>
        <p:nvSpPr>
          <p:cNvPr id="6" name="Subtitle 2"/>
          <p:cNvSpPr txBox="1">
            <a:spLocks/>
          </p:cNvSpPr>
          <p:nvPr/>
        </p:nvSpPr>
        <p:spPr>
          <a:xfrm>
            <a:off x="369597" y="6318586"/>
            <a:ext cx="11380439" cy="9226214"/>
          </a:xfrm>
          <a:prstGeom prst="rect">
            <a:avLst/>
          </a:prstGeom>
          <a:noFill/>
          <a:ln>
            <a:solidFill>
              <a:srgbClr val="002060"/>
            </a:solidFill>
          </a:ln>
        </p:spPr>
        <p:txBody>
          <a:bodyPr vert="horz" lIns="106674" tIns="53337" rIns="106674" bIns="53337" rtlCol="0" anchor="t">
            <a:normAutofit fontScale="3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98000"/>
              </a:lnSpc>
            </a:pPr>
            <a:r>
              <a:rPr lang="en-US" sz="11200" dirty="0">
                <a:latin typeface="Cambria" panose="02040503050406030204" pitchFamily="18" charset="0"/>
              </a:rPr>
              <a:t>Carbon Quantum Dots (CQDs) are fluorescent nanoparticles that consist of a graphitic carbon core with a passivated surface and are typically 2-10 nm in diameter.</a:t>
            </a:r>
            <a:r>
              <a:rPr lang="en-US" sz="11200" baseline="30000" dirty="0">
                <a:latin typeface="Cambria" panose="02040503050406030204" pitchFamily="18" charset="0"/>
              </a:rPr>
              <a:t>1,2</a:t>
            </a:r>
            <a:r>
              <a:rPr lang="en-US" sz="11200" dirty="0">
                <a:latin typeface="Cambria" panose="02040503050406030204" pitchFamily="18" charset="0"/>
              </a:rPr>
              <a:t> CQDs are non-toxic and can be made from inexpensive materials such as citric acid. CQDs possess unique electronic, redox, and optical properties which can be exploited for use in photocatalytic systems for energy conversion.</a:t>
            </a:r>
            <a:r>
              <a:rPr lang="en-US" sz="11200" baseline="30000" dirty="0">
                <a:latin typeface="Cambria" panose="02040503050406030204" pitchFamily="18" charset="0"/>
              </a:rPr>
              <a:t>2 </a:t>
            </a:r>
            <a:r>
              <a:rPr lang="en-US" sz="11200" dirty="0">
                <a:latin typeface="Cambria" panose="02040503050406030204" pitchFamily="18" charset="0"/>
              </a:rPr>
              <a:t>As such, CQDs are most often used in biochemical sensing, drug delivery, bio-imaging, and catalysis.</a:t>
            </a:r>
            <a:r>
              <a:rPr lang="en-US" sz="11200" baseline="30000" dirty="0">
                <a:latin typeface="Cambria" panose="02040503050406030204" pitchFamily="18" charset="0"/>
              </a:rPr>
              <a:t>1</a:t>
            </a:r>
          </a:p>
          <a:p>
            <a:pPr algn="just">
              <a:lnSpc>
                <a:spcPct val="98000"/>
              </a:lnSpc>
            </a:pPr>
            <a:r>
              <a:rPr lang="en-US" sz="11200" dirty="0">
                <a:latin typeface="Cambria" panose="02040503050406030204" pitchFamily="18" charset="0"/>
              </a:rPr>
              <a:t>Interestingly, CQDs show great potential to replace other expensive photosensitizers, including organic and transition metal dyes, which are short-lived due to photodecomposition and are toxic.</a:t>
            </a:r>
            <a:r>
              <a:rPr lang="en-US" sz="11200" baseline="30000" dirty="0">
                <a:latin typeface="Cambria" panose="02040503050406030204" pitchFamily="18" charset="0"/>
              </a:rPr>
              <a:t>1,2</a:t>
            </a:r>
            <a:r>
              <a:rPr lang="en-US" sz="11200" dirty="0">
                <a:latin typeface="Cambria" panose="02040503050406030204" pitchFamily="18" charset="0"/>
              </a:rPr>
              <a:t> It is also possible to dope CQDs with group 13 and 15 elements such as boron and nitrogen to improve or further tune the CQDs luminescent properties.</a:t>
            </a:r>
            <a:r>
              <a:rPr lang="en-US" sz="11200" baseline="30000" dirty="0">
                <a:latin typeface="Cambria" panose="02040503050406030204" pitchFamily="18" charset="0"/>
              </a:rPr>
              <a:t>1</a:t>
            </a:r>
            <a:r>
              <a:rPr lang="en-US" sz="11200" dirty="0">
                <a:latin typeface="Cambria" panose="02040503050406030204" pitchFamily="18" charset="0"/>
              </a:rPr>
              <a:t> To this end, un-doped CQDs and boron-doped CQDs (B-CQDs) have been synthesized and characterized using FTIR, NMR, UV-Vis, and Fluorescence spectroscopic methods.</a:t>
            </a:r>
          </a:p>
          <a:p>
            <a:endParaRPr lang="en-US" sz="3700" dirty="0">
              <a:latin typeface="Cambria" panose="02040503050406030204" pitchFamily="18" charset="0"/>
            </a:endParaRPr>
          </a:p>
          <a:p>
            <a:endParaRPr lang="en-US" sz="3700" dirty="0">
              <a:latin typeface="Cambria" panose="02040503050406030204" pitchFamily="18" charset="0"/>
            </a:endParaRPr>
          </a:p>
          <a:p>
            <a:endParaRPr lang="en-US" sz="3700" dirty="0">
              <a:latin typeface="Cambria" panose="02040503050406030204" pitchFamily="18" charset="0"/>
            </a:endParaRPr>
          </a:p>
          <a:p>
            <a:endParaRPr lang="en-US" sz="3700" dirty="0">
              <a:latin typeface="Cambria" panose="02040503050406030204" pitchFamily="18" charset="0"/>
            </a:endParaRPr>
          </a:p>
        </p:txBody>
      </p:sp>
      <p:sp>
        <p:nvSpPr>
          <p:cNvPr id="7" name="Subtitle 2"/>
          <p:cNvSpPr txBox="1">
            <a:spLocks/>
          </p:cNvSpPr>
          <p:nvPr/>
        </p:nvSpPr>
        <p:spPr>
          <a:xfrm>
            <a:off x="369597" y="16011930"/>
            <a:ext cx="11359136" cy="913158"/>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Experimental</a:t>
            </a:r>
          </a:p>
        </p:txBody>
      </p:sp>
      <p:sp>
        <p:nvSpPr>
          <p:cNvPr id="8" name="Subtitle 2"/>
          <p:cNvSpPr txBox="1">
            <a:spLocks/>
          </p:cNvSpPr>
          <p:nvPr/>
        </p:nvSpPr>
        <p:spPr>
          <a:xfrm>
            <a:off x="369597" y="25873977"/>
            <a:ext cx="11380439" cy="6226279"/>
          </a:xfrm>
          <a:prstGeom prst="rect">
            <a:avLst/>
          </a:prstGeom>
          <a:ln>
            <a:solidFill>
              <a:srgbClr val="002060"/>
            </a:solidFill>
          </a:ln>
        </p:spPr>
        <p:txBody>
          <a:bodyPr vert="horz" lIns="106674" tIns="53337" rIns="106674" bIns="53337"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00000"/>
              </a:lnSpc>
              <a:spcBef>
                <a:spcPts val="0"/>
              </a:spcBef>
            </a:pPr>
            <a:r>
              <a:rPr lang="en-US" sz="3700" dirty="0">
                <a:latin typeface="Cambria" panose="02040503050406030204" pitchFamily="18" charset="0"/>
              </a:rPr>
              <a:t>CQDs and B-CQDs were synthesized according to modified literature procedures. Characterization further suggests the successful formation and passivation of CQDs. IR analysis shows the disappearance of alcohol stretches in the 3000-3500 cm</a:t>
            </a:r>
            <a:r>
              <a:rPr lang="en-US" sz="3700" baseline="30000" dirty="0">
                <a:latin typeface="Cambria" panose="02040503050406030204" pitchFamily="18" charset="0"/>
              </a:rPr>
              <a:t>-1</a:t>
            </a:r>
            <a:r>
              <a:rPr lang="en-US" sz="3700" dirty="0">
                <a:latin typeface="Cambria" panose="02040503050406030204" pitchFamily="18" charset="0"/>
              </a:rPr>
              <a:t> region and the presence of carboxylate salt stretches in the 1500-1600 cm</a:t>
            </a:r>
            <a:r>
              <a:rPr lang="en-US" sz="3700" baseline="30000" dirty="0">
                <a:latin typeface="Cambria" panose="02040503050406030204" pitchFamily="18" charset="0"/>
              </a:rPr>
              <a:t>-1</a:t>
            </a:r>
            <a:r>
              <a:rPr lang="en-US" sz="3700" baseline="-25000" dirty="0">
                <a:latin typeface="Cambria" panose="02040503050406030204" pitchFamily="18" charset="0"/>
              </a:rPr>
              <a:t> </a:t>
            </a:r>
            <a:r>
              <a:rPr lang="en-US" sz="3700" dirty="0">
                <a:latin typeface="Cambria" panose="02040503050406030204" pitchFamily="18" charset="0"/>
              </a:rPr>
              <a:t>region. Fluorescence studies of CQDs were shown to exhibit excitation wavelength dependent emission, while B-CQDs were shown to have excitation wavelength dependent emissions shifting towards excitation wavelength independent emissions with higher boron content.</a:t>
            </a:r>
            <a:endParaRPr lang="en-US" sz="3700" dirty="0">
              <a:solidFill>
                <a:srgbClr val="FF0000"/>
              </a:solidFill>
              <a:latin typeface="Cambria" panose="02040503050406030204" pitchFamily="18" charset="0"/>
            </a:endParaRPr>
          </a:p>
        </p:txBody>
      </p:sp>
      <p:sp>
        <p:nvSpPr>
          <p:cNvPr id="9" name="Subtitle 2"/>
          <p:cNvSpPr txBox="1">
            <a:spLocks/>
          </p:cNvSpPr>
          <p:nvPr/>
        </p:nvSpPr>
        <p:spPr>
          <a:xfrm>
            <a:off x="12314091" y="4937912"/>
            <a:ext cx="31077497" cy="914400"/>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Figures and Data</a:t>
            </a:r>
          </a:p>
        </p:txBody>
      </p:sp>
      <p:sp>
        <p:nvSpPr>
          <p:cNvPr id="12" name="Subtitle 2"/>
          <p:cNvSpPr txBox="1">
            <a:spLocks/>
          </p:cNvSpPr>
          <p:nvPr/>
        </p:nvSpPr>
        <p:spPr>
          <a:xfrm>
            <a:off x="32499907" y="18591845"/>
            <a:ext cx="10914743" cy="4093422"/>
          </a:xfrm>
          <a:prstGeom prst="rect">
            <a:avLst/>
          </a:prstGeom>
          <a:noFill/>
          <a:ln>
            <a:solidFill>
              <a:srgbClr val="002060"/>
            </a:solidFill>
          </a:ln>
        </p:spPr>
        <p:txBody>
          <a:bodyPr vert="horz" lIns="106674" tIns="53337" rIns="106674" bIns="53337" rtlCol="0" anchor="t">
            <a:sp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00000"/>
              </a:lnSpc>
              <a:spcBef>
                <a:spcPts val="0"/>
              </a:spcBef>
            </a:pPr>
            <a:r>
              <a:rPr lang="en-US" sz="3700" dirty="0">
                <a:latin typeface="Cambria" panose="02040503050406030204" pitchFamily="18" charset="0"/>
              </a:rPr>
              <a:t>Further characterization of B-CQDs is needed to confirm the presence of boron in the core and on the surface of the CQD. The effects that the concentration of dopant has on the properties of a CQD will also be investigated. Continued investigations into the efficiency of CQDs as replacement photosensitizers will be conducted.</a:t>
            </a:r>
          </a:p>
        </p:txBody>
      </p:sp>
      <p:sp>
        <p:nvSpPr>
          <p:cNvPr id="13" name="Subtitle 2"/>
          <p:cNvSpPr txBox="1">
            <a:spLocks/>
          </p:cNvSpPr>
          <p:nvPr/>
        </p:nvSpPr>
        <p:spPr>
          <a:xfrm>
            <a:off x="369597" y="4927623"/>
            <a:ext cx="11359136"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Introduction</a:t>
            </a:r>
          </a:p>
        </p:txBody>
      </p:sp>
      <p:sp>
        <p:nvSpPr>
          <p:cNvPr id="15" name="Subtitle 2"/>
          <p:cNvSpPr txBox="1">
            <a:spLocks/>
          </p:cNvSpPr>
          <p:nvPr/>
        </p:nvSpPr>
        <p:spPr>
          <a:xfrm>
            <a:off x="32496199" y="11446425"/>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Conclusions</a:t>
            </a:r>
          </a:p>
        </p:txBody>
      </p:sp>
      <p:sp>
        <p:nvSpPr>
          <p:cNvPr id="16" name="Subtitle 2"/>
          <p:cNvSpPr txBox="1">
            <a:spLocks/>
          </p:cNvSpPr>
          <p:nvPr/>
        </p:nvSpPr>
        <p:spPr>
          <a:xfrm>
            <a:off x="12300593" y="6318586"/>
            <a:ext cx="19641782" cy="25772990"/>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sp>
        <p:nvSpPr>
          <p:cNvPr id="17" name="Subtitle 2"/>
          <p:cNvSpPr txBox="1">
            <a:spLocks/>
          </p:cNvSpPr>
          <p:nvPr/>
        </p:nvSpPr>
        <p:spPr>
          <a:xfrm>
            <a:off x="32492932" y="17357701"/>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Future Work</a:t>
            </a:r>
          </a:p>
        </p:txBody>
      </p:sp>
      <p:sp>
        <p:nvSpPr>
          <p:cNvPr id="18" name="Subtitle 2"/>
          <p:cNvSpPr txBox="1">
            <a:spLocks/>
          </p:cNvSpPr>
          <p:nvPr/>
        </p:nvSpPr>
        <p:spPr>
          <a:xfrm>
            <a:off x="32496199" y="23167198"/>
            <a:ext cx="10914743" cy="633625"/>
          </a:xfrm>
          <a:prstGeom prst="rect">
            <a:avLst/>
          </a:prstGeom>
          <a:solidFill>
            <a:srgbClr val="002060"/>
          </a:solidFill>
          <a:ln>
            <a:solidFill>
              <a:srgbClr val="002060"/>
            </a:solidFill>
          </a:ln>
        </p:spPr>
        <p:txBody>
          <a:bodyPr vert="horz" lIns="106674" tIns="53337" rIns="106674" bIns="53337"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latin typeface="Cambria" panose="02040503050406030204" pitchFamily="18" charset="0"/>
              </a:rPr>
              <a:t>Acknowledgements</a:t>
            </a:r>
          </a:p>
        </p:txBody>
      </p:sp>
      <p:sp>
        <p:nvSpPr>
          <p:cNvPr id="19" name="Subtitle 2"/>
          <p:cNvSpPr txBox="1">
            <a:spLocks/>
          </p:cNvSpPr>
          <p:nvPr/>
        </p:nvSpPr>
        <p:spPr>
          <a:xfrm>
            <a:off x="32476846" y="12660290"/>
            <a:ext cx="10914743" cy="4093422"/>
          </a:xfrm>
          <a:prstGeom prst="rect">
            <a:avLst/>
          </a:prstGeom>
          <a:noFill/>
          <a:ln>
            <a:solidFill>
              <a:srgbClr val="002060"/>
            </a:solidFill>
          </a:ln>
        </p:spPr>
        <p:txBody>
          <a:bodyPr vert="horz" lIns="106674" tIns="53337" rIns="106674" bIns="53337" rtlCol="0" anchor="t">
            <a:sp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00000"/>
              </a:lnSpc>
              <a:spcBef>
                <a:spcPts val="0"/>
              </a:spcBef>
            </a:pPr>
            <a:r>
              <a:rPr lang="en-US" sz="3700" dirty="0">
                <a:latin typeface="Cambria" panose="02040503050406030204" pitchFamily="18" charset="0"/>
              </a:rPr>
              <a:t>Fluorescent doped and un-doped CQDs have been synthesized and characterized. B-CQDs exhibit a similar structure to that of their un-doped counterparts, but exhibit different optical properties.</a:t>
            </a:r>
          </a:p>
          <a:p>
            <a:pPr algn="just">
              <a:lnSpc>
                <a:spcPct val="100000"/>
              </a:lnSpc>
              <a:spcBef>
                <a:spcPts val="0"/>
              </a:spcBef>
            </a:pPr>
            <a:r>
              <a:rPr lang="en-US" sz="3700" dirty="0">
                <a:latin typeface="Cambria" panose="02040503050406030204" pitchFamily="18" charset="0"/>
              </a:rPr>
              <a:t>CQDs show promise as an efficient replacement to expensive and toxic photosensitizers such as organic and transition metal dyes in photocatalytic systems.</a:t>
            </a:r>
          </a:p>
        </p:txBody>
      </p:sp>
      <p:sp>
        <p:nvSpPr>
          <p:cNvPr id="62" name="TextBox 61"/>
          <p:cNvSpPr txBox="1"/>
          <p:nvPr/>
        </p:nvSpPr>
        <p:spPr>
          <a:xfrm>
            <a:off x="12701754" y="11218101"/>
            <a:ext cx="9885387" cy="846379"/>
          </a:xfrm>
          <a:prstGeom prst="rect">
            <a:avLst/>
          </a:prstGeom>
          <a:noFill/>
        </p:spPr>
        <p:txBody>
          <a:bodyPr wrap="square" lIns="106674" tIns="53337" rIns="106674" bIns="53337" rtlCol="0">
            <a:spAutoFit/>
          </a:bodyPr>
          <a:lstStyle/>
          <a:p>
            <a:r>
              <a:rPr lang="en-US" sz="2400" b="1" dirty="0">
                <a:latin typeface="Cambria" panose="02040503050406030204" pitchFamily="18" charset="0"/>
              </a:rPr>
              <a:t>Figure 1.</a:t>
            </a:r>
            <a:r>
              <a:rPr lang="en-US" sz="2400" dirty="0">
                <a:latin typeface="Cambria" panose="02040503050406030204" pitchFamily="18" charset="0"/>
              </a:rPr>
              <a:t> SEM images taken of CQDs deposited on to a substrate via drop casting after allowing the solvent to evaporate off. </a:t>
            </a:r>
            <a:endParaRPr lang="en-US" sz="2400" b="1" dirty="0">
              <a:latin typeface="Cambria" panose="02040503050406030204" pitchFamily="18" charset="0"/>
            </a:endParaRPr>
          </a:p>
        </p:txBody>
      </p:sp>
      <p:pic>
        <p:nvPicPr>
          <p:cNvPr id="161" name="Picture 16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56639" y="1168998"/>
            <a:ext cx="2298576" cy="3042233"/>
          </a:xfrm>
          <a:prstGeom prst="rect">
            <a:avLst/>
          </a:prstGeom>
        </p:spPr>
      </p:pic>
      <p:sp>
        <p:nvSpPr>
          <p:cNvPr id="85" name="Subtitle 2"/>
          <p:cNvSpPr txBox="1">
            <a:spLocks/>
          </p:cNvSpPr>
          <p:nvPr/>
        </p:nvSpPr>
        <p:spPr>
          <a:xfrm>
            <a:off x="32514235" y="29760149"/>
            <a:ext cx="10914743" cy="2331426"/>
          </a:xfrm>
          <a:prstGeom prst="rect">
            <a:avLst/>
          </a:prstGeom>
          <a:noFill/>
          <a:ln>
            <a:solidFill>
              <a:srgbClr val="002060"/>
            </a:solidFill>
          </a:ln>
        </p:spPr>
        <p:txBody>
          <a:bodyPr vert="horz" lIns="106674" tIns="53337" rIns="106674" bIns="53337" rtlCol="0" anchor="t">
            <a:normAutofit fontScale="6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700" baseline="30000" dirty="0">
              <a:latin typeface="Cambria" panose="02040503050406030204" pitchFamily="18" charset="0"/>
            </a:endParaRPr>
          </a:p>
          <a:p>
            <a:pPr indent="-457200" algn="just">
              <a:spcBef>
                <a:spcPts val="0"/>
              </a:spcBef>
            </a:pPr>
            <a:r>
              <a:rPr lang="en-US" sz="3700" baseline="30000" dirty="0">
                <a:latin typeface="Cambria" panose="02040503050406030204" pitchFamily="18" charset="0"/>
              </a:rPr>
              <a:t>1</a:t>
            </a:r>
            <a:r>
              <a:rPr lang="en-US" sz="3700" dirty="0">
                <a:latin typeface="Cambria" panose="02040503050406030204" pitchFamily="18" charset="0"/>
              </a:rPr>
              <a:t> </a:t>
            </a:r>
            <a:r>
              <a:rPr lang="en-US" sz="3400" dirty="0">
                <a:latin typeface="Cambria" panose="02040503050406030204" pitchFamily="18" charset="0"/>
              </a:rPr>
              <a:t>Cayuela, A; Soriano, M. L.; Carrillo-</a:t>
            </a:r>
            <a:r>
              <a:rPr lang="en-US" sz="3400" dirty="0" err="1">
                <a:latin typeface="Cambria" panose="02040503050406030204" pitchFamily="18" charset="0"/>
              </a:rPr>
              <a:t>Carrión</a:t>
            </a:r>
            <a:r>
              <a:rPr lang="en-US" sz="3400" dirty="0">
                <a:latin typeface="Cambria" panose="02040503050406030204" pitchFamily="18" charset="0"/>
              </a:rPr>
              <a:t>, C.; </a:t>
            </a:r>
            <a:r>
              <a:rPr lang="en-US" sz="3400" dirty="0" err="1">
                <a:latin typeface="Cambria" panose="02040503050406030204" pitchFamily="18" charset="0"/>
              </a:rPr>
              <a:t>Valcárcel</a:t>
            </a:r>
            <a:r>
              <a:rPr lang="en-US" sz="3400" dirty="0">
                <a:latin typeface="Cambria" panose="02040503050406030204" pitchFamily="18" charset="0"/>
              </a:rPr>
              <a:t>, M. </a:t>
            </a:r>
            <a:r>
              <a:rPr lang="en-US" sz="3400" i="1" dirty="0">
                <a:latin typeface="Cambria" panose="02040503050406030204" pitchFamily="18" charset="0"/>
              </a:rPr>
              <a:t>Chem. </a:t>
            </a:r>
            <a:r>
              <a:rPr lang="en-US" sz="3400" i="1" dirty="0" err="1">
                <a:latin typeface="Cambria" panose="02040503050406030204" pitchFamily="18" charset="0"/>
              </a:rPr>
              <a:t>Commun</a:t>
            </a:r>
            <a:r>
              <a:rPr lang="en-US" sz="3400" i="1" dirty="0">
                <a:latin typeface="Cambria" panose="02040503050406030204" pitchFamily="18" charset="0"/>
              </a:rPr>
              <a:t>.</a:t>
            </a:r>
            <a:r>
              <a:rPr lang="en-US" sz="3400" dirty="0">
                <a:latin typeface="Cambria" panose="02040503050406030204" pitchFamily="18" charset="0"/>
              </a:rPr>
              <a:t> </a:t>
            </a:r>
            <a:r>
              <a:rPr lang="en-US" sz="3400" b="1" dirty="0">
                <a:latin typeface="Cambria" panose="02040503050406030204" pitchFamily="18" charset="0"/>
              </a:rPr>
              <a:t>2016</a:t>
            </a:r>
            <a:r>
              <a:rPr lang="en-US" sz="3400" dirty="0">
                <a:latin typeface="Cambria" panose="02040503050406030204" pitchFamily="18" charset="0"/>
              </a:rPr>
              <a:t>, </a:t>
            </a:r>
            <a:r>
              <a:rPr lang="en-US" sz="3400" i="1" dirty="0">
                <a:latin typeface="Cambria" panose="02040503050406030204" pitchFamily="18" charset="0"/>
              </a:rPr>
              <a:t>52</a:t>
            </a:r>
            <a:r>
              <a:rPr lang="en-US" sz="3400" dirty="0">
                <a:latin typeface="Cambria" panose="02040503050406030204" pitchFamily="18" charset="0"/>
              </a:rPr>
              <a:t>, 1311-1326.</a:t>
            </a:r>
          </a:p>
          <a:p>
            <a:pPr algn="just">
              <a:spcBef>
                <a:spcPts val="0"/>
              </a:spcBef>
            </a:pPr>
            <a:endParaRPr lang="en-US" sz="3400" baseline="30000" dirty="0">
              <a:latin typeface="Cambria" panose="02040503050406030204" pitchFamily="18" charset="0"/>
            </a:endParaRPr>
          </a:p>
          <a:p>
            <a:pPr indent="-457200" algn="just">
              <a:spcBef>
                <a:spcPts val="0"/>
              </a:spcBef>
            </a:pPr>
            <a:r>
              <a:rPr lang="en-US" sz="3400" baseline="30000" dirty="0">
                <a:latin typeface="Cambria" panose="02040503050406030204" pitchFamily="18" charset="0"/>
              </a:rPr>
              <a:t>2 </a:t>
            </a:r>
            <a:r>
              <a:rPr lang="en-US" sz="3400" dirty="0">
                <a:latin typeface="Cambria" panose="02040503050406030204" pitchFamily="18" charset="0"/>
              </a:rPr>
              <a:t>Martindale, B. C. M.; Hutton, G. A. M.; Caputo, C. A.; </a:t>
            </a:r>
            <a:r>
              <a:rPr lang="en-US" sz="3400" dirty="0" err="1">
                <a:latin typeface="Cambria" panose="02040503050406030204" pitchFamily="18" charset="0"/>
              </a:rPr>
              <a:t>Reisner</a:t>
            </a:r>
            <a:r>
              <a:rPr lang="en-US" sz="3400" dirty="0">
                <a:latin typeface="Cambria" panose="02040503050406030204" pitchFamily="18" charset="0"/>
              </a:rPr>
              <a:t>, E. </a:t>
            </a:r>
            <a:r>
              <a:rPr lang="en-US" sz="3400" i="1" dirty="0">
                <a:latin typeface="Cambria" panose="02040503050406030204" pitchFamily="18" charset="0"/>
              </a:rPr>
              <a:t>J. Am. Chem. Soc.</a:t>
            </a:r>
            <a:r>
              <a:rPr lang="en-US" sz="3400" dirty="0">
                <a:latin typeface="Cambria" panose="02040503050406030204" pitchFamily="18" charset="0"/>
              </a:rPr>
              <a:t> </a:t>
            </a:r>
            <a:r>
              <a:rPr lang="en-US" sz="3400" b="1" dirty="0">
                <a:latin typeface="Cambria" panose="02040503050406030204" pitchFamily="18" charset="0"/>
              </a:rPr>
              <a:t>2015</a:t>
            </a:r>
            <a:r>
              <a:rPr lang="en-US" sz="3400" dirty="0">
                <a:latin typeface="Cambria" panose="02040503050406030204" pitchFamily="18" charset="0"/>
              </a:rPr>
              <a:t>, </a:t>
            </a:r>
            <a:r>
              <a:rPr lang="en-US" sz="3400" i="1" dirty="0">
                <a:latin typeface="Cambria" panose="02040503050406030204" pitchFamily="18" charset="0"/>
              </a:rPr>
              <a:t>137</a:t>
            </a:r>
            <a:r>
              <a:rPr lang="en-US" sz="3400" dirty="0">
                <a:latin typeface="Cambria" panose="02040503050406030204" pitchFamily="18" charset="0"/>
              </a:rPr>
              <a:t>, 6018-6025.</a:t>
            </a:r>
          </a:p>
          <a:p>
            <a:pPr algn="just">
              <a:spcBef>
                <a:spcPts val="0"/>
              </a:spcBef>
            </a:pPr>
            <a:endParaRPr lang="en-US" sz="3400" baseline="30000" dirty="0">
              <a:latin typeface="Cambria" panose="02040503050406030204" pitchFamily="18" charset="0"/>
            </a:endParaRPr>
          </a:p>
          <a:p>
            <a:pPr indent="-457200" algn="just">
              <a:spcBef>
                <a:spcPts val="0"/>
              </a:spcBef>
            </a:pPr>
            <a:r>
              <a:rPr lang="en-US" sz="3400" baseline="30000" dirty="0">
                <a:latin typeface="Cambria" panose="02040503050406030204" pitchFamily="18" charset="0"/>
              </a:rPr>
              <a:t>3 </a:t>
            </a:r>
            <a:r>
              <a:rPr lang="en-US" sz="3400" dirty="0">
                <a:latin typeface="Cambria" panose="02040503050406030204" pitchFamily="18" charset="0"/>
              </a:rPr>
              <a:t>Shiral Fernando, K. A.; </a:t>
            </a:r>
            <a:r>
              <a:rPr lang="en-US" sz="3400" dirty="0" err="1">
                <a:latin typeface="Cambria" panose="02040503050406030204" pitchFamily="18" charset="0"/>
              </a:rPr>
              <a:t>Sahu</a:t>
            </a:r>
            <a:r>
              <a:rPr lang="en-US" sz="3400" dirty="0">
                <a:latin typeface="Cambria" panose="02040503050406030204" pitchFamily="18" charset="0"/>
              </a:rPr>
              <a:t>, S.; Liu Y.; Lewis, W. K.; </a:t>
            </a:r>
            <a:r>
              <a:rPr lang="en-US" sz="3400" dirty="0" err="1">
                <a:latin typeface="Cambria" panose="02040503050406030204" pitchFamily="18" charset="0"/>
              </a:rPr>
              <a:t>Guliants</a:t>
            </a:r>
            <a:r>
              <a:rPr lang="en-US" sz="3400" dirty="0">
                <a:latin typeface="Cambria" panose="02040503050406030204" pitchFamily="18" charset="0"/>
              </a:rPr>
              <a:t>, E. A.; </a:t>
            </a:r>
            <a:r>
              <a:rPr lang="en-US" sz="3400" dirty="0" err="1">
                <a:latin typeface="Cambria" panose="02040503050406030204" pitchFamily="18" charset="0"/>
              </a:rPr>
              <a:t>Jafariyan</a:t>
            </a:r>
            <a:r>
              <a:rPr lang="en-US" sz="3400" dirty="0">
                <a:latin typeface="Cambria" panose="02040503050406030204" pitchFamily="18" charset="0"/>
              </a:rPr>
              <a:t>, A.; Wang, P.; Bunker, C. E.; Sun, Y. P. </a:t>
            </a:r>
            <a:r>
              <a:rPr lang="en-US" sz="3400" i="1" dirty="0">
                <a:latin typeface="Cambria" panose="02040503050406030204" pitchFamily="18" charset="0"/>
              </a:rPr>
              <a:t>ACS Appl. Mater. Interfaces</a:t>
            </a:r>
            <a:r>
              <a:rPr lang="en-US" sz="3400" dirty="0">
                <a:latin typeface="Cambria" panose="02040503050406030204" pitchFamily="18" charset="0"/>
              </a:rPr>
              <a:t> </a:t>
            </a:r>
            <a:r>
              <a:rPr lang="en-US" sz="3400" b="1" dirty="0">
                <a:latin typeface="Cambria" panose="02040503050406030204" pitchFamily="18" charset="0"/>
              </a:rPr>
              <a:t>2015</a:t>
            </a:r>
            <a:r>
              <a:rPr lang="en-US" sz="3400" dirty="0">
                <a:latin typeface="Cambria" panose="02040503050406030204" pitchFamily="18" charset="0"/>
              </a:rPr>
              <a:t>, </a:t>
            </a:r>
            <a:r>
              <a:rPr lang="en-US" sz="3400" i="1" dirty="0">
                <a:latin typeface="Cambria" panose="02040503050406030204" pitchFamily="18" charset="0"/>
              </a:rPr>
              <a:t>7</a:t>
            </a:r>
            <a:r>
              <a:rPr lang="en-US" sz="3400" dirty="0">
                <a:latin typeface="Cambria" panose="02040503050406030204" pitchFamily="18" charset="0"/>
              </a:rPr>
              <a:t>, 8363-8376.</a:t>
            </a:r>
          </a:p>
          <a:p>
            <a:pPr algn="just">
              <a:spcBef>
                <a:spcPts val="0"/>
              </a:spcBef>
            </a:pPr>
            <a:endParaRPr lang="en-US" sz="3400" baseline="30000" dirty="0">
              <a:latin typeface="Cambria" panose="02040503050406030204" pitchFamily="18" charset="0"/>
            </a:endParaRPr>
          </a:p>
          <a:p>
            <a:pPr indent="-457200" algn="just">
              <a:spcBef>
                <a:spcPts val="0"/>
              </a:spcBef>
            </a:pPr>
            <a:r>
              <a:rPr lang="en-US" sz="3400" baseline="30000" dirty="0">
                <a:latin typeface="Cambria" panose="02040503050406030204" pitchFamily="18" charset="0"/>
              </a:rPr>
              <a:t>4 </a:t>
            </a:r>
            <a:r>
              <a:rPr lang="en-US" sz="3400" dirty="0">
                <a:latin typeface="Cambria" panose="02040503050406030204" pitchFamily="18" charset="0"/>
              </a:rPr>
              <a:t>Neumann, M.; </a:t>
            </a:r>
            <a:r>
              <a:rPr lang="en-US" sz="3400" dirty="0" err="1">
                <a:latin typeface="Cambria" panose="02040503050406030204" pitchFamily="18" charset="0"/>
              </a:rPr>
              <a:t>Füldner</a:t>
            </a:r>
            <a:r>
              <a:rPr lang="en-US" sz="3400" dirty="0">
                <a:latin typeface="Cambria" panose="02040503050406030204" pitchFamily="18" charset="0"/>
              </a:rPr>
              <a:t>, S.; </a:t>
            </a:r>
            <a:r>
              <a:rPr lang="en-US" sz="3400" dirty="0" err="1">
                <a:latin typeface="Cambria" panose="02040503050406030204" pitchFamily="18" charset="0"/>
              </a:rPr>
              <a:t>König</a:t>
            </a:r>
            <a:r>
              <a:rPr lang="en-US" sz="3400" dirty="0">
                <a:latin typeface="Cambria" panose="02040503050406030204" pitchFamily="18" charset="0"/>
              </a:rPr>
              <a:t>, B.; </a:t>
            </a:r>
            <a:r>
              <a:rPr lang="en-US" sz="3400" dirty="0" err="1">
                <a:latin typeface="Cambria" panose="02040503050406030204" pitchFamily="18" charset="0"/>
              </a:rPr>
              <a:t>Zeitler</a:t>
            </a:r>
            <a:r>
              <a:rPr lang="en-US" sz="3400" dirty="0">
                <a:latin typeface="Cambria" panose="02040503050406030204" pitchFamily="18" charset="0"/>
              </a:rPr>
              <a:t>, K. </a:t>
            </a:r>
            <a:r>
              <a:rPr lang="en-US" sz="3400" i="1" dirty="0" err="1">
                <a:latin typeface="Cambria" panose="02040503050406030204" pitchFamily="18" charset="0"/>
              </a:rPr>
              <a:t>Angew</a:t>
            </a:r>
            <a:r>
              <a:rPr lang="en-US" sz="3400" i="1" dirty="0">
                <a:latin typeface="Cambria" panose="02040503050406030204" pitchFamily="18" charset="0"/>
              </a:rPr>
              <a:t>. Chem. Int. Ed. </a:t>
            </a:r>
            <a:r>
              <a:rPr lang="en-US" sz="3400" b="1" dirty="0">
                <a:latin typeface="Cambria" panose="02040503050406030204" pitchFamily="18" charset="0"/>
              </a:rPr>
              <a:t>2011</a:t>
            </a:r>
            <a:r>
              <a:rPr lang="en-US" sz="3400" dirty="0">
                <a:latin typeface="Cambria" panose="02040503050406030204" pitchFamily="18" charset="0"/>
              </a:rPr>
              <a:t>, </a:t>
            </a:r>
            <a:r>
              <a:rPr lang="en-US" sz="3400" i="1" dirty="0">
                <a:latin typeface="Cambria" panose="02040503050406030204" pitchFamily="18" charset="0"/>
              </a:rPr>
              <a:t>50</a:t>
            </a:r>
            <a:r>
              <a:rPr lang="en-US" sz="3400" dirty="0">
                <a:latin typeface="Cambria" panose="02040503050406030204" pitchFamily="18" charset="0"/>
              </a:rPr>
              <a:t>, 951-954.</a:t>
            </a:r>
            <a:endParaRPr lang="en-US" sz="3400" baseline="30000" dirty="0">
              <a:latin typeface="Cambria" panose="02040503050406030204" pitchFamily="18" charset="0"/>
            </a:endParaRPr>
          </a:p>
        </p:txBody>
      </p:sp>
      <p:sp>
        <p:nvSpPr>
          <p:cNvPr id="93" name="Subtitle 2"/>
          <p:cNvSpPr txBox="1">
            <a:spLocks/>
          </p:cNvSpPr>
          <p:nvPr/>
        </p:nvSpPr>
        <p:spPr>
          <a:xfrm>
            <a:off x="32514235" y="28787669"/>
            <a:ext cx="10914743" cy="633625"/>
          </a:xfrm>
          <a:prstGeom prst="rect">
            <a:avLst/>
          </a:prstGeom>
          <a:solidFill>
            <a:srgbClr val="002060"/>
          </a:solidFill>
          <a:ln>
            <a:solidFill>
              <a:srgbClr val="002060"/>
            </a:solidFill>
          </a:ln>
        </p:spPr>
        <p:txBody>
          <a:bodyPr vert="horz" lIns="106674" tIns="53337" rIns="106674" bIns="53337"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latin typeface="Cambria" panose="02040503050406030204" pitchFamily="18" charset="0"/>
              </a:rPr>
              <a:t>References</a:t>
            </a:r>
          </a:p>
        </p:txBody>
      </p:sp>
      <p:sp>
        <p:nvSpPr>
          <p:cNvPr id="4" name="TextBox 3"/>
          <p:cNvSpPr txBox="1"/>
          <p:nvPr/>
        </p:nvSpPr>
        <p:spPr>
          <a:xfrm>
            <a:off x="32984920" y="12216858"/>
            <a:ext cx="5657401" cy="553992"/>
          </a:xfrm>
          <a:prstGeom prst="rect">
            <a:avLst/>
          </a:prstGeom>
          <a:noFill/>
        </p:spPr>
        <p:txBody>
          <a:bodyPr wrap="square" lIns="106674" tIns="53337" rIns="106674" bIns="53337" rtlCol="0">
            <a:spAutoFit/>
          </a:bodyPr>
          <a:lstStyle/>
          <a:p>
            <a:endParaRPr lang="en-US" sz="2900" dirty="0">
              <a:latin typeface="Cambria" panose="02040503050406030204" pitchFamily="18" charset="0"/>
            </a:endParaRPr>
          </a:p>
        </p:txBody>
      </p:sp>
      <p:sp>
        <p:nvSpPr>
          <p:cNvPr id="98" name="Subtitle 2"/>
          <p:cNvSpPr txBox="1">
            <a:spLocks/>
          </p:cNvSpPr>
          <p:nvPr/>
        </p:nvSpPr>
        <p:spPr>
          <a:xfrm>
            <a:off x="369597" y="24643237"/>
            <a:ext cx="11380439" cy="913158"/>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Results and Discussion</a:t>
            </a:r>
          </a:p>
        </p:txBody>
      </p:sp>
      <p:sp>
        <p:nvSpPr>
          <p:cNvPr id="99" name="Subtitle 2"/>
          <p:cNvSpPr txBox="1">
            <a:spLocks/>
          </p:cNvSpPr>
          <p:nvPr/>
        </p:nvSpPr>
        <p:spPr>
          <a:xfrm>
            <a:off x="369597" y="17171679"/>
            <a:ext cx="11380439" cy="6993246"/>
          </a:xfrm>
          <a:prstGeom prst="rect">
            <a:avLst/>
          </a:prstGeom>
          <a:ln>
            <a:solidFill>
              <a:srgbClr val="002060"/>
            </a:solidFill>
          </a:ln>
        </p:spPr>
        <p:txBody>
          <a:bodyPr vert="horz" lIns="106674" tIns="53337" rIns="106674" bIns="53337" rtlCol="0" anchor="t">
            <a:normAutofit fontScale="850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96000"/>
              </a:lnSpc>
              <a:spcBef>
                <a:spcPts val="0"/>
              </a:spcBef>
            </a:pPr>
            <a:r>
              <a:rPr lang="en-US" sz="4400" dirty="0">
                <a:latin typeface="Cambria" panose="02040503050406030204" pitchFamily="18" charset="0"/>
              </a:rPr>
              <a:t>A one-pot synthesis of CQDs was carried out according to a modified literature procedure using citric acid as the starting material.</a:t>
            </a:r>
            <a:r>
              <a:rPr lang="en-US" sz="4400" baseline="30000" dirty="0">
                <a:latin typeface="Cambria" panose="02040503050406030204" pitchFamily="18" charset="0"/>
              </a:rPr>
              <a:t>1</a:t>
            </a:r>
            <a:r>
              <a:rPr lang="en-US" sz="4400" dirty="0">
                <a:latin typeface="Cambria" panose="02040503050406030204" pitchFamily="18" charset="0"/>
              </a:rPr>
              <a:t> This method includes the dehydrogenation, dehydration, and decarboxylation of the starting material to form the graphitic cores of the CQDs. B-CQDs were synthesized using a similar bottom-up synthetic approach.</a:t>
            </a:r>
            <a:r>
              <a:rPr lang="en-US" sz="4400" baseline="30000" dirty="0">
                <a:latin typeface="Cambria" panose="02040503050406030204" pitchFamily="18" charset="0"/>
              </a:rPr>
              <a:t>3</a:t>
            </a:r>
            <a:r>
              <a:rPr lang="en-US" sz="4400" dirty="0">
                <a:latin typeface="Cambria" panose="02040503050406030204" pitchFamily="18" charset="0"/>
              </a:rPr>
              <a:t> Samples of the B-CQDs and CQDs were then taken for spectroscopic analysis. CQDs were further tested as photosensitizers in a known organic reaction that uses Eosin Y, an organic dye, as a photosensitizer.</a:t>
            </a:r>
            <a:r>
              <a:rPr lang="en-US" sz="4400" baseline="30000" dirty="0">
                <a:latin typeface="Cambria" panose="02040503050406030204" pitchFamily="18" charset="0"/>
              </a:rPr>
              <a:t>4</a:t>
            </a:r>
            <a:r>
              <a:rPr lang="en-US" sz="4400" dirty="0">
                <a:latin typeface="Cambria" panose="02040503050406030204" pitchFamily="18" charset="0"/>
              </a:rPr>
              <a:t> The Eosin Y reaction was used as a reference for product formation. Gas chromatography (GC) was used to monitor the formation of </a:t>
            </a:r>
            <a:r>
              <a:rPr lang="en-US" sz="4400" dirty="0" err="1">
                <a:latin typeface="Cambria" panose="02040503050406030204" pitchFamily="18" charset="0"/>
              </a:rPr>
              <a:t>acetophenone</a:t>
            </a:r>
            <a:r>
              <a:rPr lang="en-US" sz="4400" dirty="0">
                <a:latin typeface="Cambria" panose="02040503050406030204" pitchFamily="18" charset="0"/>
              </a:rPr>
              <a:t> after given time periods of irradiation. </a:t>
            </a:r>
          </a:p>
          <a:p>
            <a:pPr algn="l">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p:txBody>
      </p:sp>
      <p:sp>
        <p:nvSpPr>
          <p:cNvPr id="101" name="TextBox 100"/>
          <p:cNvSpPr txBox="1"/>
          <p:nvPr/>
        </p:nvSpPr>
        <p:spPr>
          <a:xfrm>
            <a:off x="22905766" y="11057297"/>
            <a:ext cx="8413068" cy="846379"/>
          </a:xfrm>
          <a:prstGeom prst="rect">
            <a:avLst/>
          </a:prstGeom>
          <a:noFill/>
        </p:spPr>
        <p:txBody>
          <a:bodyPr wrap="square" lIns="106674" tIns="53337" rIns="106674" bIns="53337" rtlCol="0">
            <a:spAutoFit/>
          </a:bodyPr>
          <a:lstStyle/>
          <a:p>
            <a:r>
              <a:rPr lang="en-US" sz="2400" b="1" dirty="0">
                <a:latin typeface="Cambria" panose="02040503050406030204" pitchFamily="18" charset="0"/>
              </a:rPr>
              <a:t>Figure 2.</a:t>
            </a:r>
            <a:r>
              <a:rPr lang="en-US" sz="2400" dirty="0">
                <a:latin typeface="Cambria" panose="02040503050406030204" pitchFamily="18" charset="0"/>
              </a:rPr>
              <a:t> Brightly blue fluorescent CQDs (left) and fluorescent B-CQDs of increasing boron concentrations (middle and right)</a:t>
            </a:r>
            <a:endParaRPr lang="en-US" sz="2400" b="1" dirty="0">
              <a:latin typeface="Cambria" panose="02040503050406030204" pitchFamily="18" charset="0"/>
            </a:endParaRPr>
          </a:p>
        </p:txBody>
      </p:sp>
      <p:sp>
        <p:nvSpPr>
          <p:cNvPr id="108" name="Subtitle 2"/>
          <p:cNvSpPr txBox="1">
            <a:spLocks/>
          </p:cNvSpPr>
          <p:nvPr/>
        </p:nvSpPr>
        <p:spPr>
          <a:xfrm>
            <a:off x="32492931" y="24090089"/>
            <a:ext cx="10914743" cy="4093422"/>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00000"/>
              </a:lnSpc>
              <a:spcBef>
                <a:spcPts val="0"/>
              </a:spcBef>
            </a:pPr>
            <a:r>
              <a:rPr lang="en-US" sz="3700" dirty="0">
                <a:latin typeface="Cambria" panose="02040503050406030204" pitchFamily="18" charset="0"/>
              </a:rPr>
              <a:t>Special thanks to the Department of Chemistry, UNH for funding. Dr. Caputo for taking me on and allowing me to pursue this project. Dr. </a:t>
            </a:r>
            <a:r>
              <a:rPr lang="en-US" sz="3700" dirty="0" err="1">
                <a:latin typeface="Cambria" panose="02040503050406030204" pitchFamily="18" charset="0"/>
              </a:rPr>
              <a:t>Planalp</a:t>
            </a:r>
            <a:r>
              <a:rPr lang="en-US" sz="3700" dirty="0">
                <a:latin typeface="Cambria" panose="02040503050406030204" pitchFamily="18" charset="0"/>
              </a:rPr>
              <a:t> and Dr. </a:t>
            </a:r>
            <a:r>
              <a:rPr lang="en-US" sz="3700" dirty="0" err="1">
                <a:latin typeface="Cambria" panose="02040503050406030204" pitchFamily="18" charset="0"/>
              </a:rPr>
              <a:t>Pazicni</a:t>
            </a:r>
            <a:r>
              <a:rPr lang="en-US" sz="3700" dirty="0">
                <a:latin typeface="Cambria" panose="02040503050406030204" pitchFamily="18" charset="0"/>
              </a:rPr>
              <a:t> for their input on Raman Spectroscopy. Dr. </a:t>
            </a:r>
            <a:r>
              <a:rPr lang="en-US" sz="3700" dirty="0" err="1">
                <a:latin typeface="Cambria" panose="02040503050406030204" pitchFamily="18" charset="0"/>
              </a:rPr>
              <a:t>Berda</a:t>
            </a:r>
            <a:r>
              <a:rPr lang="en-US" sz="3700" dirty="0">
                <a:latin typeface="Cambria" panose="02040503050406030204" pitchFamily="18" charset="0"/>
              </a:rPr>
              <a:t> and Dr. Boudreau for use of their instruments. As well as Ashley Hanlon, Sharon Song, and Lea </a:t>
            </a:r>
            <a:r>
              <a:rPr lang="en-US" sz="3700" dirty="0" err="1">
                <a:latin typeface="Cambria" panose="02040503050406030204" pitchFamily="18" charset="0"/>
              </a:rPr>
              <a:t>Nyiranshuti</a:t>
            </a:r>
            <a:r>
              <a:rPr lang="en-US" sz="3700" dirty="0">
                <a:latin typeface="Cambria" panose="02040503050406030204" pitchFamily="18" charset="0"/>
              </a:rPr>
              <a:t> for their assistance with handling instruments.</a:t>
            </a:r>
          </a:p>
        </p:txBody>
      </p:sp>
      <p:pic>
        <p:nvPicPr>
          <p:cNvPr id="25" name="Picture 24"/>
          <p:cNvPicPr>
            <a:picLocks noChangeAspect="1"/>
          </p:cNvPicPr>
          <p:nvPr/>
        </p:nvPicPr>
        <p:blipFill>
          <a:blip r:embed="rId5"/>
          <a:stretch>
            <a:fillRect/>
          </a:stretch>
        </p:blipFill>
        <p:spPr>
          <a:xfrm>
            <a:off x="22958197" y="6412489"/>
            <a:ext cx="8047417" cy="4529721"/>
          </a:xfrm>
          <a:prstGeom prst="rect">
            <a:avLst/>
          </a:prstGeom>
        </p:spPr>
      </p:pic>
      <p:pic>
        <p:nvPicPr>
          <p:cNvPr id="3" name="Picture 2"/>
          <p:cNvPicPr>
            <a:picLocks noChangeAspect="1"/>
          </p:cNvPicPr>
          <p:nvPr/>
        </p:nvPicPr>
        <p:blipFill>
          <a:blip r:embed="rId6"/>
          <a:stretch>
            <a:fillRect/>
          </a:stretch>
        </p:blipFill>
        <p:spPr>
          <a:xfrm>
            <a:off x="23531180" y="12305100"/>
            <a:ext cx="6761050" cy="3615241"/>
          </a:xfrm>
          <a:prstGeom prst="rect">
            <a:avLst/>
          </a:prstGeom>
        </p:spPr>
      </p:pic>
      <p:sp>
        <p:nvSpPr>
          <p:cNvPr id="23" name="TextBox 22"/>
          <p:cNvSpPr txBox="1"/>
          <p:nvPr/>
        </p:nvSpPr>
        <p:spPr>
          <a:xfrm>
            <a:off x="22894279" y="16086000"/>
            <a:ext cx="8175251" cy="830997"/>
          </a:xfrm>
          <a:prstGeom prst="rect">
            <a:avLst/>
          </a:prstGeom>
          <a:noFill/>
        </p:spPr>
        <p:txBody>
          <a:bodyPr wrap="none" rtlCol="0">
            <a:spAutoFit/>
          </a:bodyPr>
          <a:lstStyle/>
          <a:p>
            <a:r>
              <a:rPr lang="en-US" sz="2400" b="1" dirty="0">
                <a:latin typeface="Cambria" panose="02040503050406030204" pitchFamily="18" charset="0"/>
              </a:rPr>
              <a:t>Figure 3.</a:t>
            </a:r>
            <a:r>
              <a:rPr lang="en-US" sz="2400" dirty="0">
                <a:latin typeface="Cambria" panose="02040503050406030204" pitchFamily="18" charset="0"/>
              </a:rPr>
              <a:t> The UV-Vis spectra of CQDs and B-CQDs showing a </a:t>
            </a:r>
          </a:p>
          <a:p>
            <a:r>
              <a:rPr lang="en-US" sz="2400" dirty="0">
                <a:latin typeface="Cambria" panose="02040503050406030204" pitchFamily="18" charset="0"/>
              </a:rPr>
              <a:t>slight shift in the absorbance </a:t>
            </a:r>
            <a:r>
              <a:rPr lang="en-US" sz="2400" dirty="0" err="1">
                <a:latin typeface="Symbol" panose="05050102010706020507" pitchFamily="18" charset="2"/>
              </a:rPr>
              <a:t>l</a:t>
            </a:r>
            <a:r>
              <a:rPr lang="en-US" sz="2400" baseline="-25000" dirty="0" err="1">
                <a:latin typeface="Cambria" panose="02040503050406030204" pitchFamily="18" charset="0"/>
              </a:rPr>
              <a:t>max</a:t>
            </a:r>
            <a:r>
              <a:rPr lang="en-US" sz="2400" dirty="0">
                <a:latin typeface="Cambria" panose="02040503050406030204" pitchFamily="18" charset="0"/>
              </a:rPr>
              <a:t> resulting from doping. </a:t>
            </a:r>
            <a:endParaRPr lang="en-US" sz="2400" b="1" dirty="0">
              <a:latin typeface="Symbol" panose="05050102010706020507" pitchFamily="18" charset="2"/>
            </a:endParaRPr>
          </a:p>
        </p:txBody>
      </p:sp>
      <p:sp>
        <p:nvSpPr>
          <p:cNvPr id="30" name="TextBox 29"/>
          <p:cNvSpPr txBox="1"/>
          <p:nvPr/>
        </p:nvSpPr>
        <p:spPr>
          <a:xfrm>
            <a:off x="22693398" y="21468633"/>
            <a:ext cx="8837804" cy="830997"/>
          </a:xfrm>
          <a:prstGeom prst="rect">
            <a:avLst/>
          </a:prstGeom>
          <a:noFill/>
        </p:spPr>
        <p:txBody>
          <a:bodyPr wrap="none" rtlCol="0">
            <a:spAutoFit/>
          </a:bodyPr>
          <a:lstStyle/>
          <a:p>
            <a:r>
              <a:rPr lang="en-US" sz="2400" b="1" dirty="0">
                <a:latin typeface="Cambria" panose="02040503050406030204" pitchFamily="18" charset="0"/>
              </a:rPr>
              <a:t>Figure 4.</a:t>
            </a:r>
            <a:r>
              <a:rPr lang="en-US" sz="2400" dirty="0">
                <a:latin typeface="Cambria" panose="02040503050406030204" pitchFamily="18" charset="0"/>
              </a:rPr>
              <a:t> The fluorescence emission spectra of CQDs showing the </a:t>
            </a:r>
          </a:p>
          <a:p>
            <a:r>
              <a:rPr lang="en-US" sz="2400" dirty="0">
                <a:latin typeface="Cambria" panose="02040503050406030204" pitchFamily="18" charset="0"/>
              </a:rPr>
              <a:t>excitation wavelength dependent emissions of </a:t>
            </a:r>
            <a:r>
              <a:rPr lang="en-US" sz="2400" dirty="0" err="1">
                <a:latin typeface="Cambria" panose="02040503050406030204" pitchFamily="18" charset="0"/>
              </a:rPr>
              <a:t>undoped</a:t>
            </a:r>
            <a:r>
              <a:rPr lang="en-US" sz="2400" dirty="0">
                <a:latin typeface="Cambria" panose="02040503050406030204" pitchFamily="18" charset="0"/>
              </a:rPr>
              <a:t> CQDs.</a:t>
            </a:r>
            <a:endParaRPr lang="en-US" sz="2400" b="1" dirty="0">
              <a:latin typeface="Cambria" panose="02040503050406030204" pitchFamily="18" charset="0"/>
            </a:endParaRPr>
          </a:p>
        </p:txBody>
      </p:sp>
      <p:sp>
        <p:nvSpPr>
          <p:cNvPr id="54" name="TextBox 53"/>
          <p:cNvSpPr txBox="1"/>
          <p:nvPr/>
        </p:nvSpPr>
        <p:spPr>
          <a:xfrm>
            <a:off x="12736991" y="26410925"/>
            <a:ext cx="18157681" cy="1200329"/>
          </a:xfrm>
          <a:prstGeom prst="rect">
            <a:avLst/>
          </a:prstGeom>
          <a:noFill/>
        </p:spPr>
        <p:txBody>
          <a:bodyPr wrap="square" rtlCol="0">
            <a:spAutoFit/>
          </a:bodyPr>
          <a:lstStyle/>
          <a:p>
            <a:r>
              <a:rPr lang="en-US" sz="2400" b="1" dirty="0">
                <a:latin typeface="Cambria" panose="02040503050406030204" pitchFamily="18" charset="0"/>
              </a:rPr>
              <a:t>Figure 5.</a:t>
            </a:r>
            <a:r>
              <a:rPr lang="en-US" sz="2400" dirty="0">
                <a:latin typeface="Cambria" panose="02040503050406030204" pitchFamily="18" charset="0"/>
              </a:rPr>
              <a:t> The fluorescence emission spectra of B-CQDs prepared with varying boric acid </a:t>
            </a:r>
            <a:r>
              <a:rPr lang="en-US" sz="2400" dirty="0" err="1">
                <a:latin typeface="Cambria" panose="02040503050406030204" pitchFamily="18" charset="0"/>
              </a:rPr>
              <a:t>conenctrations</a:t>
            </a:r>
            <a:r>
              <a:rPr lang="en-US" sz="2400" dirty="0">
                <a:latin typeface="Cambria" panose="02040503050406030204" pitchFamily="18" charset="0"/>
              </a:rPr>
              <a:t> (left 1:0.1, middle 1:0.5, and right 1:1 </a:t>
            </a:r>
            <a:r>
              <a:rPr lang="en-US" sz="2400" dirty="0" err="1">
                <a:latin typeface="Cambria" panose="02040503050406030204" pitchFamily="18" charset="0"/>
              </a:rPr>
              <a:t>mol</a:t>
            </a:r>
            <a:r>
              <a:rPr lang="en-US" sz="2400" dirty="0">
                <a:latin typeface="Cambria" panose="02040503050406030204" pitchFamily="18" charset="0"/>
              </a:rPr>
              <a:t> ratios of CA:BA) showing the same excitation wavelength dependent emissions as </a:t>
            </a:r>
            <a:r>
              <a:rPr lang="en-US" sz="2400" dirty="0" err="1">
                <a:latin typeface="Cambria" panose="02040503050406030204" pitchFamily="18" charset="0"/>
              </a:rPr>
              <a:t>undoped</a:t>
            </a:r>
            <a:r>
              <a:rPr lang="en-US" sz="2400" dirty="0">
                <a:latin typeface="Cambria" panose="02040503050406030204" pitchFamily="18" charset="0"/>
              </a:rPr>
              <a:t> CQDs. Higher concentrations of boron show a decreasing trend in excitation wavelength dependent emissions shifting to a more excitation wavelength independent emission.</a:t>
            </a:r>
          </a:p>
        </p:txBody>
      </p:sp>
      <p:sp>
        <p:nvSpPr>
          <p:cNvPr id="39" name="TextBox 38"/>
          <p:cNvSpPr txBox="1"/>
          <p:nvPr/>
        </p:nvSpPr>
        <p:spPr>
          <a:xfrm>
            <a:off x="13458853" y="31289502"/>
            <a:ext cx="17386619" cy="830997"/>
          </a:xfrm>
          <a:prstGeom prst="rect">
            <a:avLst/>
          </a:prstGeom>
          <a:noFill/>
        </p:spPr>
        <p:txBody>
          <a:bodyPr wrap="none" rtlCol="0">
            <a:spAutoFit/>
          </a:bodyPr>
          <a:lstStyle/>
          <a:p>
            <a:r>
              <a:rPr lang="en-US" sz="2400" b="1" dirty="0">
                <a:latin typeface="Cambria" panose="02040503050406030204" pitchFamily="18" charset="0"/>
              </a:rPr>
              <a:t>Figure 6.</a:t>
            </a:r>
            <a:r>
              <a:rPr lang="en-US" sz="2400" dirty="0">
                <a:latin typeface="Cambria" panose="02040503050406030204" pitchFamily="18" charset="0"/>
              </a:rPr>
              <a:t> Overlaid IR spectra of the starting material for each type of CQD (</a:t>
            </a:r>
            <a:r>
              <a:rPr lang="en-US" sz="2400" dirty="0" err="1">
                <a:latin typeface="Cambria" panose="02040503050406030204" pitchFamily="18" charset="0"/>
              </a:rPr>
              <a:t>undoped</a:t>
            </a:r>
            <a:r>
              <a:rPr lang="en-US" sz="2400" dirty="0">
                <a:latin typeface="Cambria" panose="02040503050406030204" pitchFamily="18" charset="0"/>
              </a:rPr>
              <a:t> left, boron doped middle) and a comparison of </a:t>
            </a:r>
          </a:p>
          <a:p>
            <a:r>
              <a:rPr lang="en-US" sz="2400" dirty="0">
                <a:latin typeface="Cambria" panose="02040503050406030204" pitchFamily="18" charset="0"/>
              </a:rPr>
              <a:t>the CQDs and B-CQDs showing the similar structure of B-CQDs and CQDs (right).</a:t>
            </a:r>
            <a:endParaRPr lang="en-US" sz="2400" b="1" dirty="0">
              <a:latin typeface="Cambria" panose="02040503050406030204" pitchFamily="18" charset="0"/>
            </a:endParaRPr>
          </a:p>
        </p:txBody>
      </p:sp>
      <p:grpSp>
        <p:nvGrpSpPr>
          <p:cNvPr id="28" name="Group 27"/>
          <p:cNvGrpSpPr/>
          <p:nvPr/>
        </p:nvGrpSpPr>
        <p:grpSpPr>
          <a:xfrm>
            <a:off x="12566944" y="12860108"/>
            <a:ext cx="9314091" cy="8939403"/>
            <a:chOff x="12566944" y="12375245"/>
            <a:chExt cx="9314091" cy="8939403"/>
          </a:xfrm>
        </p:grpSpPr>
        <p:pic>
          <p:nvPicPr>
            <p:cNvPr id="10" name="Picture 9"/>
            <p:cNvPicPr>
              <a:picLocks noChangeAspect="1"/>
            </p:cNvPicPr>
            <p:nvPr/>
          </p:nvPicPr>
          <p:blipFill>
            <a:blip r:embed="rId7"/>
            <a:stretch>
              <a:fillRect/>
            </a:stretch>
          </p:blipFill>
          <p:spPr>
            <a:xfrm>
              <a:off x="12845820" y="17609881"/>
              <a:ext cx="8595360" cy="3704767"/>
            </a:xfrm>
            <a:prstGeom prst="rect">
              <a:avLst/>
            </a:prstGeom>
          </p:spPr>
        </p:pic>
        <p:graphicFrame>
          <p:nvGraphicFramePr>
            <p:cNvPr id="14" name="Object 13"/>
            <p:cNvGraphicFramePr>
              <a:graphicFrameLocks noChangeAspect="1"/>
            </p:cNvGraphicFramePr>
            <p:nvPr>
              <p:extLst>
                <p:ext uri="{D42A27DB-BD31-4B8C-83A1-F6EECF244321}">
                  <p14:modId xmlns:p14="http://schemas.microsoft.com/office/powerpoint/2010/main" val="3015072883"/>
                </p:ext>
              </p:extLst>
            </p:nvPr>
          </p:nvGraphicFramePr>
          <p:xfrm>
            <a:off x="12566944" y="14809810"/>
            <a:ext cx="9314091" cy="2457146"/>
          </p:xfrm>
          <a:graphic>
            <a:graphicData uri="http://schemas.openxmlformats.org/presentationml/2006/ole">
              <mc:AlternateContent xmlns:mc="http://schemas.openxmlformats.org/markup-compatibility/2006">
                <mc:Choice xmlns:v="urn:schemas-microsoft-com:vml" Requires="v">
                  <p:oleObj spid="_x0000_s1085" name="CS ChemDraw Drawing" r:id="rId8" imgW="6667267" imgH="1758170" progId="ChemDraw.Document.6.0">
                    <p:embed/>
                  </p:oleObj>
                </mc:Choice>
                <mc:Fallback>
                  <p:oleObj name="CS ChemDraw Drawing" r:id="rId8" imgW="6667267" imgH="1758170" progId="ChemDraw.Document.6.0">
                    <p:embed/>
                    <p:pic>
                      <p:nvPicPr>
                        <p:cNvPr id="0" name=""/>
                        <p:cNvPicPr/>
                        <p:nvPr/>
                      </p:nvPicPr>
                      <p:blipFill>
                        <a:blip r:embed="rId9"/>
                        <a:stretch>
                          <a:fillRect/>
                        </a:stretch>
                      </p:blipFill>
                      <p:spPr>
                        <a:xfrm>
                          <a:off x="12566944" y="14809810"/>
                          <a:ext cx="9314091" cy="2457146"/>
                        </a:xfrm>
                        <a:prstGeom prst="rect">
                          <a:avLst/>
                        </a:prstGeom>
                      </p:spPr>
                    </p:pic>
                  </p:oleObj>
                </mc:Fallback>
              </mc:AlternateContent>
            </a:graphicData>
          </a:graphic>
        </p:graphicFrame>
        <p:pic>
          <p:nvPicPr>
            <p:cNvPr id="26" name="Picture 25"/>
            <p:cNvPicPr>
              <a:picLocks noChangeAspect="1"/>
            </p:cNvPicPr>
            <p:nvPr/>
          </p:nvPicPr>
          <p:blipFill>
            <a:blip r:embed="rId10"/>
            <a:stretch>
              <a:fillRect/>
            </a:stretch>
          </p:blipFill>
          <p:spPr>
            <a:xfrm>
              <a:off x="12566944" y="12375245"/>
              <a:ext cx="8209392" cy="2344248"/>
            </a:xfrm>
            <a:prstGeom prst="rect">
              <a:avLst/>
            </a:prstGeom>
          </p:spPr>
        </p:pic>
      </p:grpSp>
      <p:pic>
        <p:nvPicPr>
          <p:cNvPr id="35" name="Picture 34"/>
          <p:cNvPicPr>
            <a:picLocks noChangeAspect="1"/>
          </p:cNvPicPr>
          <p:nvPr/>
        </p:nvPicPr>
        <p:blipFill>
          <a:blip r:embed="rId11"/>
          <a:stretch>
            <a:fillRect/>
          </a:stretch>
        </p:blipFill>
        <p:spPr>
          <a:xfrm>
            <a:off x="23132557" y="17287393"/>
            <a:ext cx="7661894" cy="4076521"/>
          </a:xfrm>
          <a:prstGeom prst="rect">
            <a:avLst/>
          </a:prstGeom>
        </p:spPr>
      </p:pic>
      <p:pic>
        <p:nvPicPr>
          <p:cNvPr id="11" name="Picture 10"/>
          <p:cNvPicPr>
            <a:picLocks noChangeAspect="1"/>
          </p:cNvPicPr>
          <p:nvPr/>
        </p:nvPicPr>
        <p:blipFill rotWithShape="1">
          <a:blip r:embed="rId12"/>
          <a:srcRect l="15856" t="11592" r="14079" b="11405"/>
          <a:stretch/>
        </p:blipFill>
        <p:spPr>
          <a:xfrm>
            <a:off x="32688673" y="6854678"/>
            <a:ext cx="4881143" cy="3017520"/>
          </a:xfrm>
          <a:prstGeom prst="rect">
            <a:avLst/>
          </a:prstGeom>
        </p:spPr>
      </p:pic>
      <p:pic>
        <p:nvPicPr>
          <p:cNvPr id="21" name="Picture 20"/>
          <p:cNvPicPr>
            <a:picLocks noChangeAspect="1"/>
          </p:cNvPicPr>
          <p:nvPr/>
        </p:nvPicPr>
        <p:blipFill>
          <a:blip r:embed="rId13"/>
          <a:stretch>
            <a:fillRect/>
          </a:stretch>
        </p:blipFill>
        <p:spPr>
          <a:xfrm>
            <a:off x="38183877" y="1174372"/>
            <a:ext cx="4121754" cy="2313859"/>
          </a:xfrm>
          <a:prstGeom prst="rect">
            <a:avLst/>
          </a:prstGeom>
        </p:spPr>
      </p:pic>
      <p:sp>
        <p:nvSpPr>
          <p:cNvPr id="5" name="Rectangle 4"/>
          <p:cNvSpPr/>
          <p:nvPr/>
        </p:nvSpPr>
        <p:spPr>
          <a:xfrm>
            <a:off x="32524978" y="6334628"/>
            <a:ext cx="10866611" cy="4623624"/>
          </a:xfrm>
          <a:prstGeom prst="rect">
            <a:avLst/>
          </a:prstGeom>
          <a:no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TextBox 46"/>
          <p:cNvSpPr txBox="1"/>
          <p:nvPr/>
        </p:nvSpPr>
        <p:spPr>
          <a:xfrm>
            <a:off x="32592655" y="9954046"/>
            <a:ext cx="10536925" cy="846379"/>
          </a:xfrm>
          <a:prstGeom prst="rect">
            <a:avLst/>
          </a:prstGeom>
          <a:noFill/>
        </p:spPr>
        <p:txBody>
          <a:bodyPr wrap="square" lIns="106674" tIns="53337" rIns="106674" bIns="53337" rtlCol="0">
            <a:spAutoFit/>
          </a:bodyPr>
          <a:lstStyle/>
          <a:p>
            <a:r>
              <a:rPr lang="en-US" sz="2400" b="1" dirty="0">
                <a:latin typeface="Cambria" panose="02040503050406030204" pitchFamily="18" charset="0"/>
              </a:rPr>
              <a:t>Figure 7.</a:t>
            </a:r>
            <a:r>
              <a:rPr lang="en-US" sz="2400" dirty="0">
                <a:latin typeface="Cambria" panose="02040503050406030204" pitchFamily="18" charset="0"/>
              </a:rPr>
              <a:t> CQDs (left) and B-CQDs (right) under normal ambient light in the solution phase and solid samples obtained after freeze drying.</a:t>
            </a:r>
            <a:endParaRPr lang="en-US" sz="2400" b="1" dirty="0">
              <a:latin typeface="Cambria" panose="02040503050406030204" pitchFamily="18" charset="0"/>
            </a:endParaRPr>
          </a:p>
        </p:txBody>
      </p:sp>
      <p:pic>
        <p:nvPicPr>
          <p:cNvPr id="22" name="Picture 21"/>
          <p:cNvPicPr>
            <a:picLocks noChangeAspect="1"/>
          </p:cNvPicPr>
          <p:nvPr/>
        </p:nvPicPr>
        <p:blipFill>
          <a:blip r:embed="rId14"/>
          <a:stretch>
            <a:fillRect/>
          </a:stretch>
        </p:blipFill>
        <p:spPr>
          <a:xfrm>
            <a:off x="13411707" y="27774275"/>
            <a:ext cx="17382744" cy="3579774"/>
          </a:xfrm>
          <a:prstGeom prst="rect">
            <a:avLst/>
          </a:prstGeom>
        </p:spPr>
      </p:pic>
      <p:pic>
        <p:nvPicPr>
          <p:cNvPr id="27" name="Picture 26"/>
          <p:cNvPicPr>
            <a:picLocks noChangeAspect="1"/>
          </p:cNvPicPr>
          <p:nvPr/>
        </p:nvPicPr>
        <p:blipFill>
          <a:blip r:embed="rId15"/>
          <a:stretch>
            <a:fillRect/>
          </a:stretch>
        </p:blipFill>
        <p:spPr>
          <a:xfrm>
            <a:off x="12739899" y="22768853"/>
            <a:ext cx="18726360" cy="3538728"/>
          </a:xfrm>
          <a:prstGeom prst="rect">
            <a:avLst/>
          </a:prstGeom>
        </p:spPr>
      </p:pic>
      <p:pic>
        <p:nvPicPr>
          <p:cNvPr id="31" name="Picture 30"/>
          <p:cNvPicPr>
            <a:picLocks noChangeAspect="1"/>
          </p:cNvPicPr>
          <p:nvPr/>
        </p:nvPicPr>
        <p:blipFill>
          <a:blip r:embed="rId16"/>
          <a:stretch>
            <a:fillRect/>
          </a:stretch>
        </p:blipFill>
        <p:spPr>
          <a:xfrm>
            <a:off x="12633996" y="6433241"/>
            <a:ext cx="4933226" cy="4663440"/>
          </a:xfrm>
          <a:prstGeom prst="rect">
            <a:avLst/>
          </a:prstGeom>
        </p:spPr>
      </p:pic>
      <p:pic>
        <p:nvPicPr>
          <p:cNvPr id="33" name="Picture 32"/>
          <p:cNvPicPr>
            <a:picLocks noChangeAspect="1"/>
          </p:cNvPicPr>
          <p:nvPr/>
        </p:nvPicPr>
        <p:blipFill>
          <a:blip r:embed="rId17"/>
          <a:stretch>
            <a:fillRect/>
          </a:stretch>
        </p:blipFill>
        <p:spPr>
          <a:xfrm>
            <a:off x="17653915" y="6441509"/>
            <a:ext cx="4933226" cy="4663440"/>
          </a:xfrm>
          <a:prstGeom prst="rect">
            <a:avLst/>
          </a:prstGeom>
        </p:spPr>
      </p:pic>
      <p:pic>
        <p:nvPicPr>
          <p:cNvPr id="34" name="Picture 33"/>
          <p:cNvPicPr>
            <a:picLocks noChangeAspect="1"/>
          </p:cNvPicPr>
          <p:nvPr/>
        </p:nvPicPr>
        <p:blipFill>
          <a:blip r:embed="rId18"/>
          <a:stretch>
            <a:fillRect/>
          </a:stretch>
        </p:blipFill>
        <p:spPr>
          <a:xfrm>
            <a:off x="37861118" y="6854678"/>
            <a:ext cx="5364480" cy="3017520"/>
          </a:xfrm>
          <a:prstGeom prst="rect">
            <a:avLst/>
          </a:prstGeom>
        </p:spPr>
      </p:pic>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3113</TotalTime>
  <Words>958</Words>
  <Application>Microsoft Office PowerPoint</Application>
  <PresentationFormat>Custom</PresentationFormat>
  <Paragraphs>41</Paragraphs>
  <Slides>1</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8" baseType="lpstr">
      <vt:lpstr>Arial</vt:lpstr>
      <vt:lpstr>Calibri</vt:lpstr>
      <vt:lpstr>Calibri Light</vt:lpstr>
      <vt:lpstr>Cambria</vt:lpstr>
      <vt:lpstr>Symbol</vt:lpstr>
      <vt:lpstr>Office Theme</vt:lpstr>
      <vt:lpstr>CS ChemDraw Drawing</vt:lpstr>
      <vt:lpstr>Synthesis of Carbon Quantum Dots and Their Use as Photosensitizers Anthony J. Lemieux, Christine A. Caputo Department of Chemistry,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Anthony Lemieux</cp:lastModifiedBy>
  <cp:revision>215</cp:revision>
  <dcterms:created xsi:type="dcterms:W3CDTF">2016-03-05T16:55:12Z</dcterms:created>
  <dcterms:modified xsi:type="dcterms:W3CDTF">2016-05-02T20:41:00Z</dcterms:modified>
</cp:coreProperties>
</file>