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1pPr>
    <a:lvl2pPr marL="2142302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2pPr>
    <a:lvl3pPr marL="4284604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3pPr>
    <a:lvl4pPr marL="6426906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4pPr>
    <a:lvl5pPr marL="8569208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5pPr>
    <a:lvl6pPr marL="10711510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6pPr>
    <a:lvl7pPr marL="12853812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7pPr>
    <a:lvl8pPr marL="14996114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8pPr>
    <a:lvl9pPr marL="17138416" algn="l" defTabSz="2142302" rtl="0" eaLnBrk="1" latinLnBrk="0" hangingPunct="1">
      <a:defRPr sz="8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37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0FB"/>
    <a:srgbClr val="0000BF"/>
    <a:srgbClr val="0000C7"/>
    <a:srgbClr val="0100FF"/>
    <a:srgbClr val="0100EE"/>
    <a:srgbClr val="000057"/>
    <a:srgbClr val="00006F"/>
    <a:srgbClr val="0100F5"/>
    <a:srgbClr val="000095"/>
    <a:srgbClr val="0000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5374" autoAdjust="0"/>
  </p:normalViewPr>
  <p:slideViewPr>
    <p:cSldViewPr snapToGrid="0" snapToObjects="1">
      <p:cViewPr>
        <p:scale>
          <a:sx n="19" d="100"/>
          <a:sy n="19" d="100"/>
        </p:scale>
        <p:origin x="-1000" y="-216"/>
      </p:cViewPr>
      <p:guideLst>
        <p:guide orient="horz" pos="10368"/>
        <p:guide pos="137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42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846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26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569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115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853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996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138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131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568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2"/>
            <a:ext cx="37307520" cy="6537960"/>
          </a:xfrm>
        </p:spPr>
        <p:txBody>
          <a:bodyPr anchor="t"/>
          <a:lstStyle>
            <a:lvl1pPr algn="l">
              <a:defRPr sz="18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25"/>
            <a:ext cx="37307520" cy="7200898"/>
          </a:xfrm>
        </p:spPr>
        <p:txBody>
          <a:bodyPr anchor="b"/>
          <a:lstStyle>
            <a:lvl1pPr marL="0" indent="0">
              <a:buNone/>
              <a:defRPr sz="9400">
                <a:solidFill>
                  <a:schemeClr val="tx1">
                    <a:tint val="75000"/>
                  </a:schemeClr>
                </a:solidFill>
              </a:defRPr>
            </a:lvl1pPr>
            <a:lvl2pPr marL="2142302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4284604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3pPr>
            <a:lvl4pPr marL="642690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4pPr>
            <a:lvl5pPr marL="8569208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5pPr>
            <a:lvl6pPr marL="1071151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6pPr>
            <a:lvl7pPr marL="12853812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7pPr>
            <a:lvl8pPr marL="1499611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8pPr>
            <a:lvl9pPr marL="1713841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197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100"/>
            </a:lvl1pPr>
            <a:lvl2pPr>
              <a:defRPr sz="112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100"/>
            </a:lvl1pPr>
            <a:lvl2pPr>
              <a:defRPr sz="112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820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3" cy="3070858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42302" indent="0">
              <a:buNone/>
              <a:defRPr sz="9400" b="1"/>
            </a:lvl2pPr>
            <a:lvl3pPr marL="4284604" indent="0">
              <a:buNone/>
              <a:defRPr sz="8400" b="1"/>
            </a:lvl3pPr>
            <a:lvl4pPr marL="6426906" indent="0">
              <a:buNone/>
              <a:defRPr sz="7500" b="1"/>
            </a:lvl4pPr>
            <a:lvl5pPr marL="8569208" indent="0">
              <a:buNone/>
              <a:defRPr sz="7500" b="1"/>
            </a:lvl5pPr>
            <a:lvl6pPr marL="10711510" indent="0">
              <a:buNone/>
              <a:defRPr sz="7500" b="1"/>
            </a:lvl6pPr>
            <a:lvl7pPr marL="12853812" indent="0">
              <a:buNone/>
              <a:defRPr sz="7500" b="1"/>
            </a:lvl7pPr>
            <a:lvl8pPr marL="14996114" indent="0">
              <a:buNone/>
              <a:defRPr sz="7500" b="1"/>
            </a:lvl8pPr>
            <a:lvl9pPr marL="17138416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3" cy="18966182"/>
          </a:xfrm>
        </p:spPr>
        <p:txBody>
          <a:bodyPr/>
          <a:lstStyle>
            <a:lvl1pPr>
              <a:defRPr sz="11200"/>
            </a:lvl1pPr>
            <a:lvl2pPr>
              <a:defRPr sz="9400"/>
            </a:lvl2pPr>
            <a:lvl3pPr>
              <a:defRPr sz="84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3" y="7368542"/>
            <a:ext cx="19400520" cy="3070858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42302" indent="0">
              <a:buNone/>
              <a:defRPr sz="9400" b="1"/>
            </a:lvl2pPr>
            <a:lvl3pPr marL="4284604" indent="0">
              <a:buNone/>
              <a:defRPr sz="8400" b="1"/>
            </a:lvl3pPr>
            <a:lvl4pPr marL="6426906" indent="0">
              <a:buNone/>
              <a:defRPr sz="7500" b="1"/>
            </a:lvl4pPr>
            <a:lvl5pPr marL="8569208" indent="0">
              <a:buNone/>
              <a:defRPr sz="7500" b="1"/>
            </a:lvl5pPr>
            <a:lvl6pPr marL="10711510" indent="0">
              <a:buNone/>
              <a:defRPr sz="7500" b="1"/>
            </a:lvl6pPr>
            <a:lvl7pPr marL="12853812" indent="0">
              <a:buNone/>
              <a:defRPr sz="7500" b="1"/>
            </a:lvl7pPr>
            <a:lvl8pPr marL="14996114" indent="0">
              <a:buNone/>
              <a:defRPr sz="7500" b="1"/>
            </a:lvl8pPr>
            <a:lvl9pPr marL="17138416" indent="0">
              <a:buNone/>
              <a:defRPr sz="7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3" y="10439400"/>
            <a:ext cx="19400520" cy="18966182"/>
          </a:xfrm>
        </p:spPr>
        <p:txBody>
          <a:bodyPr/>
          <a:lstStyle>
            <a:lvl1pPr>
              <a:defRPr sz="11200"/>
            </a:lvl1pPr>
            <a:lvl2pPr>
              <a:defRPr sz="9400"/>
            </a:lvl2pPr>
            <a:lvl3pPr>
              <a:defRPr sz="84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298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145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700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2" y="1310640"/>
            <a:ext cx="14439903" cy="5577840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000"/>
            </a:lvl1pPr>
            <a:lvl2pPr>
              <a:defRPr sz="13100"/>
            </a:lvl2pPr>
            <a:lvl3pPr>
              <a:defRPr sz="112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2" y="6888483"/>
            <a:ext cx="14439903" cy="22517102"/>
          </a:xfrm>
        </p:spPr>
        <p:txBody>
          <a:bodyPr/>
          <a:lstStyle>
            <a:lvl1pPr marL="0" indent="0">
              <a:buNone/>
              <a:defRPr sz="6600"/>
            </a:lvl1pPr>
            <a:lvl2pPr marL="2142302" indent="0">
              <a:buNone/>
              <a:defRPr sz="5600"/>
            </a:lvl2pPr>
            <a:lvl3pPr marL="4284604" indent="0">
              <a:buNone/>
              <a:defRPr sz="4700"/>
            </a:lvl3pPr>
            <a:lvl4pPr marL="6426906" indent="0">
              <a:buNone/>
              <a:defRPr sz="4200"/>
            </a:lvl4pPr>
            <a:lvl5pPr marL="8569208" indent="0">
              <a:buNone/>
              <a:defRPr sz="4200"/>
            </a:lvl5pPr>
            <a:lvl6pPr marL="10711510" indent="0">
              <a:buNone/>
              <a:defRPr sz="4200"/>
            </a:lvl6pPr>
            <a:lvl7pPr marL="12853812" indent="0">
              <a:buNone/>
              <a:defRPr sz="4200"/>
            </a:lvl7pPr>
            <a:lvl8pPr marL="14996114" indent="0">
              <a:buNone/>
              <a:defRPr sz="4200"/>
            </a:lvl8pPr>
            <a:lvl9pPr marL="17138416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618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0"/>
            <a:ext cx="26334720" cy="2720342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/>
          <a:lstStyle>
            <a:lvl1pPr marL="0" indent="0">
              <a:buNone/>
              <a:defRPr sz="15000"/>
            </a:lvl1pPr>
            <a:lvl2pPr marL="2142302" indent="0">
              <a:buNone/>
              <a:defRPr sz="13100"/>
            </a:lvl2pPr>
            <a:lvl3pPr marL="4284604" indent="0">
              <a:buNone/>
              <a:defRPr sz="11200"/>
            </a:lvl3pPr>
            <a:lvl4pPr marL="6426906" indent="0">
              <a:buNone/>
              <a:defRPr sz="9400"/>
            </a:lvl4pPr>
            <a:lvl5pPr marL="8569208" indent="0">
              <a:buNone/>
              <a:defRPr sz="9400"/>
            </a:lvl5pPr>
            <a:lvl6pPr marL="10711510" indent="0">
              <a:buNone/>
              <a:defRPr sz="9400"/>
            </a:lvl6pPr>
            <a:lvl7pPr marL="12853812" indent="0">
              <a:buNone/>
              <a:defRPr sz="9400"/>
            </a:lvl7pPr>
            <a:lvl8pPr marL="14996114" indent="0">
              <a:buNone/>
              <a:defRPr sz="9400"/>
            </a:lvl8pPr>
            <a:lvl9pPr marL="17138416" indent="0">
              <a:buNone/>
              <a:defRPr sz="9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2"/>
            <a:ext cx="26334720" cy="3863338"/>
          </a:xfrm>
        </p:spPr>
        <p:txBody>
          <a:bodyPr/>
          <a:lstStyle>
            <a:lvl1pPr marL="0" indent="0">
              <a:buNone/>
              <a:defRPr sz="6600"/>
            </a:lvl1pPr>
            <a:lvl2pPr marL="2142302" indent="0">
              <a:buNone/>
              <a:defRPr sz="5600"/>
            </a:lvl2pPr>
            <a:lvl3pPr marL="4284604" indent="0">
              <a:buNone/>
              <a:defRPr sz="4700"/>
            </a:lvl3pPr>
            <a:lvl4pPr marL="6426906" indent="0">
              <a:buNone/>
              <a:defRPr sz="4200"/>
            </a:lvl4pPr>
            <a:lvl5pPr marL="8569208" indent="0">
              <a:buNone/>
              <a:defRPr sz="4200"/>
            </a:lvl5pPr>
            <a:lvl6pPr marL="10711510" indent="0">
              <a:buNone/>
              <a:defRPr sz="4200"/>
            </a:lvl6pPr>
            <a:lvl7pPr marL="12853812" indent="0">
              <a:buNone/>
              <a:defRPr sz="4200"/>
            </a:lvl7pPr>
            <a:lvl8pPr marL="14996114" indent="0">
              <a:buNone/>
              <a:defRPr sz="4200"/>
            </a:lvl8pPr>
            <a:lvl9pPr marL="17138416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548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534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0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28460" tIns="214230" rIns="428460" bIns="21423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28460" tIns="214230" rIns="428460" bIns="21423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l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CD455-F222-D947-B100-8ACCB5CA9DAB}" type="datetimeFigureOut">
              <a:rPr lang="en-US" smtClean="0"/>
              <a:t>5/4/16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ct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28460" tIns="214230" rIns="428460" bIns="214230" rtlCol="0" anchor="ctr"/>
          <a:lstStyle>
            <a:lvl1pPr algn="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A85F7-8365-9043-9716-6DA51B224B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450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42302" rtl="0" eaLnBrk="1" latinLnBrk="0" hangingPunct="1">
        <a:spcBef>
          <a:spcPct val="0"/>
        </a:spcBef>
        <a:buNone/>
        <a:defRPr sz="20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06727" indent="-1606727" algn="l" defTabSz="2142302" rtl="0" eaLnBrk="1" latinLnBrk="0" hangingPunct="1">
        <a:spcBef>
          <a:spcPct val="20000"/>
        </a:spcBef>
        <a:buFont typeface="Arial"/>
        <a:buChar char="•"/>
        <a:defRPr sz="15000" kern="1200">
          <a:solidFill>
            <a:schemeClr val="tx1"/>
          </a:solidFill>
          <a:latin typeface="+mn-lt"/>
          <a:ea typeface="+mn-ea"/>
          <a:cs typeface="+mn-cs"/>
        </a:defRPr>
      </a:lvl1pPr>
      <a:lvl2pPr marL="3481241" indent="-1338939" algn="l" defTabSz="2142302" rtl="0" eaLnBrk="1" latinLnBrk="0" hangingPunct="1">
        <a:spcBef>
          <a:spcPct val="20000"/>
        </a:spcBef>
        <a:buFont typeface="Arial"/>
        <a:buChar char="–"/>
        <a:defRPr sz="13100" kern="1200">
          <a:solidFill>
            <a:schemeClr val="tx1"/>
          </a:solidFill>
          <a:latin typeface="+mn-lt"/>
          <a:ea typeface="+mn-ea"/>
          <a:cs typeface="+mn-cs"/>
        </a:defRPr>
      </a:lvl2pPr>
      <a:lvl3pPr marL="5355755" indent="-1071151" algn="l" defTabSz="2142302" rtl="0" eaLnBrk="1" latinLnBrk="0" hangingPunct="1">
        <a:spcBef>
          <a:spcPct val="20000"/>
        </a:spcBef>
        <a:buFont typeface="Arial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3pPr>
      <a:lvl4pPr marL="7498057" indent="-1071151" algn="l" defTabSz="2142302" rtl="0" eaLnBrk="1" latinLnBrk="0" hangingPunct="1">
        <a:spcBef>
          <a:spcPct val="20000"/>
        </a:spcBef>
        <a:buFont typeface="Arial"/>
        <a:buChar char="–"/>
        <a:defRPr sz="9400" kern="1200">
          <a:solidFill>
            <a:schemeClr val="tx1"/>
          </a:solidFill>
          <a:latin typeface="+mn-lt"/>
          <a:ea typeface="+mn-ea"/>
          <a:cs typeface="+mn-cs"/>
        </a:defRPr>
      </a:lvl4pPr>
      <a:lvl5pPr marL="9640359" indent="-1071151" algn="l" defTabSz="2142302" rtl="0" eaLnBrk="1" latinLnBrk="0" hangingPunct="1">
        <a:spcBef>
          <a:spcPct val="20000"/>
        </a:spcBef>
        <a:buFont typeface="Arial"/>
        <a:buChar char="»"/>
        <a:defRPr sz="9400" kern="1200">
          <a:solidFill>
            <a:schemeClr val="tx1"/>
          </a:solidFill>
          <a:latin typeface="+mn-lt"/>
          <a:ea typeface="+mn-ea"/>
          <a:cs typeface="+mn-cs"/>
        </a:defRPr>
      </a:lvl5pPr>
      <a:lvl6pPr marL="11782661" indent="-1071151" algn="l" defTabSz="2142302" rtl="0" eaLnBrk="1" latinLnBrk="0" hangingPunct="1">
        <a:spcBef>
          <a:spcPct val="20000"/>
        </a:spcBef>
        <a:buFont typeface="Arial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6pPr>
      <a:lvl7pPr marL="13924963" indent="-1071151" algn="l" defTabSz="2142302" rtl="0" eaLnBrk="1" latinLnBrk="0" hangingPunct="1">
        <a:spcBef>
          <a:spcPct val="20000"/>
        </a:spcBef>
        <a:buFont typeface="Arial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67265" indent="-1071151" algn="l" defTabSz="2142302" rtl="0" eaLnBrk="1" latinLnBrk="0" hangingPunct="1">
        <a:spcBef>
          <a:spcPct val="20000"/>
        </a:spcBef>
        <a:buFont typeface="Arial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8pPr>
      <a:lvl9pPr marL="18209567" indent="-1071151" algn="l" defTabSz="2142302" rtl="0" eaLnBrk="1" latinLnBrk="0" hangingPunct="1">
        <a:spcBef>
          <a:spcPct val="20000"/>
        </a:spcBef>
        <a:buFont typeface="Arial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42302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84604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426906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69208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711510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853812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96114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138416" algn="l" defTabSz="2142302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8" Type="http://schemas.openxmlformats.org/officeDocument/2006/relationships/image" Target="../media/image7.emf"/><Relationship Id="rId9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524043" y="9658662"/>
            <a:ext cx="9625483" cy="1136269"/>
          </a:xfrm>
          <a:prstGeom prst="roundRect">
            <a:avLst/>
          </a:prstGeom>
          <a:gradFill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OBJECTIVE</a:t>
            </a:r>
            <a:endParaRPr lang="en-US" sz="7200" dirty="0"/>
          </a:p>
        </p:txBody>
      </p:sp>
      <p:sp>
        <p:nvSpPr>
          <p:cNvPr id="10" name="Rounded Rectangle 9"/>
          <p:cNvSpPr/>
          <p:nvPr/>
        </p:nvSpPr>
        <p:spPr>
          <a:xfrm>
            <a:off x="33622346" y="16242380"/>
            <a:ext cx="9625483" cy="1136269"/>
          </a:xfrm>
          <a:prstGeom prst="roundRect">
            <a:avLst/>
          </a:prstGeom>
          <a:gradFill flip="none" rotWithShape="1"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  <a:tileRect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CONCLUSIONS</a:t>
            </a:r>
            <a:endParaRPr lang="en-US" sz="7200" dirty="0"/>
          </a:p>
        </p:txBody>
      </p:sp>
      <p:sp>
        <p:nvSpPr>
          <p:cNvPr id="11" name="Rounded Rectangle 10"/>
          <p:cNvSpPr/>
          <p:nvPr/>
        </p:nvSpPr>
        <p:spPr>
          <a:xfrm>
            <a:off x="524043" y="5002902"/>
            <a:ext cx="9625483" cy="1136269"/>
          </a:xfrm>
          <a:prstGeom prst="roundRect">
            <a:avLst/>
          </a:prstGeom>
          <a:gradFill flip="none" rotWithShape="1"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  <a:tileRect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BACKGROUND</a:t>
            </a:r>
            <a:endParaRPr lang="en-US" sz="7200" dirty="0"/>
          </a:p>
        </p:txBody>
      </p:sp>
      <p:sp>
        <p:nvSpPr>
          <p:cNvPr id="13" name="Rounded Rectangle 12"/>
          <p:cNvSpPr/>
          <p:nvPr/>
        </p:nvSpPr>
        <p:spPr>
          <a:xfrm>
            <a:off x="11582661" y="16242380"/>
            <a:ext cx="20635970" cy="1136269"/>
          </a:xfrm>
          <a:prstGeom prst="roundRect">
            <a:avLst/>
          </a:prstGeom>
          <a:gradFill flip="none" rotWithShape="1"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  <a:tileRect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ECONOMIC ANALYSIS</a:t>
            </a:r>
            <a:endParaRPr lang="en-US" sz="7200" dirty="0"/>
          </a:p>
        </p:txBody>
      </p:sp>
      <p:sp>
        <p:nvSpPr>
          <p:cNvPr id="14" name="Rounded Rectangle 13"/>
          <p:cNvSpPr/>
          <p:nvPr/>
        </p:nvSpPr>
        <p:spPr>
          <a:xfrm>
            <a:off x="33622346" y="23063728"/>
            <a:ext cx="9625483" cy="1136269"/>
          </a:xfrm>
          <a:prstGeom prst="roundRect">
            <a:avLst/>
          </a:prstGeom>
          <a:gradFill flip="none" rotWithShape="1"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  <a:tileRect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RECOMMENDATIONS</a:t>
            </a:r>
            <a:endParaRPr lang="en-US" sz="7200" dirty="0"/>
          </a:p>
        </p:txBody>
      </p:sp>
      <p:sp>
        <p:nvSpPr>
          <p:cNvPr id="21" name="Rectangle 20"/>
          <p:cNvSpPr/>
          <p:nvPr/>
        </p:nvSpPr>
        <p:spPr>
          <a:xfrm>
            <a:off x="33622347" y="24428597"/>
            <a:ext cx="9625484" cy="285477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rgbClr val="000000"/>
                </a:solidFill>
              </a:rPr>
              <a:t>Through a class 4 analysis, </a:t>
            </a:r>
            <a:r>
              <a:rPr lang="en-US" sz="4000" dirty="0" err="1" smtClean="0">
                <a:solidFill>
                  <a:srgbClr val="000000"/>
                </a:solidFill>
              </a:rPr>
              <a:t>PlusOne</a:t>
            </a:r>
            <a:r>
              <a:rPr lang="en-US" sz="4000" dirty="0" smtClean="0">
                <a:solidFill>
                  <a:srgbClr val="000000"/>
                </a:solidFill>
              </a:rPr>
              <a:t> Engineering recommends a “GO” and suggests the company moves forward with the neural cell production facility.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3539221" y="28769751"/>
            <a:ext cx="9625483" cy="36457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rgbClr val="000000"/>
                </a:solidFill>
              </a:rPr>
              <a:t>We would like to acknowledge and thank Brian </a:t>
            </a:r>
            <a:r>
              <a:rPr lang="en-US" sz="3600" dirty="0" err="1" smtClean="0">
                <a:solidFill>
                  <a:srgbClr val="000000"/>
                </a:solidFill>
              </a:rPr>
              <a:t>Zukas</a:t>
            </a:r>
            <a:r>
              <a:rPr lang="en-US" sz="3600" dirty="0" smtClean="0">
                <a:solidFill>
                  <a:srgbClr val="000000"/>
                </a:solidFill>
              </a:rPr>
              <a:t>, our teaching assistant, for all the help he has provided us. Further, we </a:t>
            </a:r>
            <a:r>
              <a:rPr lang="en-US" sz="3600" dirty="0">
                <a:solidFill>
                  <a:srgbClr val="000000"/>
                </a:solidFill>
              </a:rPr>
              <a:t>thank Dr. Jeffrey Halpern for adequately preparing us to tackle a project of this magnitude.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11560938" y="5002902"/>
            <a:ext cx="20657693" cy="1136269"/>
          </a:xfrm>
          <a:prstGeom prst="roundRect">
            <a:avLst/>
          </a:prstGeom>
          <a:gradFill flip="none" rotWithShape="1"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  <a:tileRect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PROCESS FLOW DIAGRAM</a:t>
            </a:r>
            <a:endParaRPr lang="en-US" sz="7200" dirty="0"/>
          </a:p>
        </p:txBody>
      </p:sp>
      <p:pic>
        <p:nvPicPr>
          <p:cNvPr id="20" name="Picture 19" descr="wav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229" y="17649639"/>
            <a:ext cx="5935168" cy="4781889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33622347" y="5002902"/>
            <a:ext cx="9625483" cy="1136269"/>
          </a:xfrm>
          <a:prstGeom prst="roundRect">
            <a:avLst/>
          </a:prstGeom>
          <a:gradFill flip="none" rotWithShape="1"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  <a:tileRect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PURIFICATION</a:t>
            </a:r>
            <a:endParaRPr lang="en-US" sz="7200" dirty="0"/>
          </a:p>
        </p:txBody>
      </p:sp>
      <p:sp>
        <p:nvSpPr>
          <p:cNvPr id="33" name="Rounded Rectangle 32"/>
          <p:cNvSpPr/>
          <p:nvPr/>
        </p:nvSpPr>
        <p:spPr>
          <a:xfrm>
            <a:off x="524043" y="16242380"/>
            <a:ext cx="9625483" cy="1136269"/>
          </a:xfrm>
          <a:prstGeom prst="roundRect">
            <a:avLst/>
          </a:prstGeom>
          <a:gradFill flip="none" rotWithShape="1"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  <a:tileRect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WAVE BIOREACTOR</a:t>
            </a:r>
            <a:endParaRPr lang="en-US" sz="7200" dirty="0"/>
          </a:p>
        </p:txBody>
      </p:sp>
      <p:sp>
        <p:nvSpPr>
          <p:cNvPr id="34" name="Rectangle 33"/>
          <p:cNvSpPr/>
          <p:nvPr/>
        </p:nvSpPr>
        <p:spPr>
          <a:xfrm>
            <a:off x="766451" y="6543146"/>
            <a:ext cx="8952723" cy="29340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rgbClr val="000000"/>
                </a:solidFill>
              </a:rPr>
              <a:t>250,000 people suffer from spinal cord injuries (SCI) in the US, with 12,000 new cases each year.  There is a growing need for treatment.  </a:t>
            </a:r>
            <a:endParaRPr lang="en-US" sz="4000" dirty="0">
              <a:solidFill>
                <a:srgbClr val="000000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24042" y="11035073"/>
            <a:ext cx="9625483" cy="487374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chemeClr val="tx1"/>
                </a:solidFill>
              </a:rPr>
              <a:t>From a starting vial of 100,000 adult mesenchymal stem cells, </a:t>
            </a:r>
            <a:r>
              <a:rPr lang="en-US" sz="4000" dirty="0" smtClean="0">
                <a:solidFill>
                  <a:schemeClr val="tx1"/>
                </a:solidFill>
              </a:rPr>
              <a:t>we aim to manufacture a neural cell therapy to treat 12,500 SCI patients each year. Our neural cell therapy consists of 70% neurons and 30% astrocytes to replenish damaged cells within the patient.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53992" y="22233619"/>
            <a:ext cx="10374893" cy="289409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/>
              <a:buChar char="•"/>
            </a:pPr>
            <a:r>
              <a:rPr lang="en-US" sz="3600" dirty="0" smtClean="0">
                <a:solidFill>
                  <a:srgbClr val="000000"/>
                </a:solidFill>
              </a:rPr>
              <a:t>Used to expand and differentiate cells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solidFill>
                  <a:srgbClr val="000000"/>
                </a:solidFill>
              </a:rPr>
              <a:t>Low shear rocking system prevents cell damage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solidFill>
                  <a:srgbClr val="000000"/>
                </a:solidFill>
              </a:rPr>
              <a:t>Disposable bags prevent contamination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>
                <a:solidFill>
                  <a:srgbClr val="000000"/>
                </a:solidFill>
              </a:rPr>
              <a:t>Bag sizes range from 2 to 50 liters during scale-up</a:t>
            </a:r>
          </a:p>
          <a:p>
            <a:pPr marL="571500" indent="-571500">
              <a:buFont typeface="Arial"/>
              <a:buChar char="•"/>
            </a:pPr>
            <a:endParaRPr lang="en-US" sz="3600" dirty="0" smtClean="0">
              <a:solidFill>
                <a:srgbClr val="000000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33576626" y="27536316"/>
            <a:ext cx="9625483" cy="1136269"/>
          </a:xfrm>
          <a:prstGeom prst="roundRect">
            <a:avLst/>
          </a:prstGeom>
          <a:gradFill flip="none" rotWithShape="1">
            <a:gsLst>
              <a:gs pos="20000">
                <a:srgbClr val="0000BF"/>
              </a:gs>
              <a:gs pos="100000">
                <a:srgbClr val="0100FB"/>
              </a:gs>
            </a:gsLst>
            <a:lin ang="5400000" scaled="0"/>
            <a:tileRect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/>
              <a:t>ACKNOWLEDGMENTS</a:t>
            </a:r>
            <a:endParaRPr lang="en-US" sz="7200" dirty="0"/>
          </a:p>
        </p:txBody>
      </p:sp>
      <p:pic>
        <p:nvPicPr>
          <p:cNvPr id="41" name="Picture 40" descr="Screen Shot 2016-05-03 at 4.30.59 P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7"/>
          <a:stretch/>
        </p:blipFill>
        <p:spPr>
          <a:xfrm>
            <a:off x="33337765" y="6350016"/>
            <a:ext cx="5094816" cy="7273536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3274034" y="13580108"/>
            <a:ext cx="509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 smtClean="0"/>
              <a:t>HARVESTAINER</a:t>
            </a:r>
            <a:endParaRPr lang="en-US" sz="3600" u="sng" dirty="0"/>
          </a:p>
        </p:txBody>
      </p:sp>
      <p:sp>
        <p:nvSpPr>
          <p:cNvPr id="43" name="TextBox 42"/>
          <p:cNvSpPr txBox="1"/>
          <p:nvPr/>
        </p:nvSpPr>
        <p:spPr>
          <a:xfrm>
            <a:off x="38472308" y="13580108"/>
            <a:ext cx="509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 smtClean="0"/>
              <a:t>FLOW CYTOMETRY</a:t>
            </a:r>
            <a:endParaRPr lang="en-US" sz="3600" u="sng" dirty="0"/>
          </a:p>
        </p:txBody>
      </p:sp>
      <p:sp>
        <p:nvSpPr>
          <p:cNvPr id="46" name="TextBox 45"/>
          <p:cNvSpPr txBox="1"/>
          <p:nvPr/>
        </p:nvSpPr>
        <p:spPr>
          <a:xfrm>
            <a:off x="33314247" y="14339158"/>
            <a:ext cx="51183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Separates cells from </a:t>
            </a:r>
            <a:r>
              <a:rPr lang="en-US" sz="3200" dirty="0" err="1" smtClean="0"/>
              <a:t>microcarriers</a:t>
            </a:r>
            <a:r>
              <a:rPr lang="en-US" sz="3200" dirty="0" smtClean="0"/>
              <a:t> while staining cells for flow </a:t>
            </a:r>
            <a:r>
              <a:rPr lang="en-US" sz="3200" dirty="0" err="1" smtClean="0"/>
              <a:t>cytometry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47" name="TextBox 46"/>
          <p:cNvSpPr txBox="1"/>
          <p:nvPr/>
        </p:nvSpPr>
        <p:spPr>
          <a:xfrm>
            <a:off x="38472308" y="14339158"/>
            <a:ext cx="49134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Separates neural cells from undifferentiated </a:t>
            </a:r>
            <a:r>
              <a:rPr lang="en-US" sz="3200" dirty="0" err="1" smtClean="0"/>
              <a:t>mesenchymal</a:t>
            </a:r>
            <a:r>
              <a:rPr lang="en-US" sz="3200" dirty="0" smtClean="0"/>
              <a:t> stem cells</a:t>
            </a:r>
            <a:endParaRPr lang="en-US" sz="3200" dirty="0"/>
          </a:p>
        </p:txBody>
      </p:sp>
      <p:pic>
        <p:nvPicPr>
          <p:cNvPr id="50" name="Picture 49" descr="13162134_10208633409249295_117840163_n.png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585" y="6989103"/>
            <a:ext cx="5616946" cy="6655374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33622347" y="18667084"/>
            <a:ext cx="9850850" cy="439664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/>
              <a:buChar char="•"/>
            </a:pPr>
            <a:endParaRPr lang="en-US" sz="4000" dirty="0" smtClean="0">
              <a:solidFill>
                <a:srgbClr val="000000"/>
              </a:solidFill>
            </a:endParaRP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</a:rPr>
              <a:t>Each batch is completed in 31 days</a:t>
            </a:r>
          </a:p>
          <a:p>
            <a:pPr marL="571500" indent="-571500">
              <a:buFont typeface="Arial"/>
              <a:buChar char="•"/>
            </a:pPr>
            <a:endParaRPr lang="en-US" sz="4000" dirty="0" smtClean="0">
              <a:solidFill>
                <a:srgbClr val="000000"/>
              </a:solidFill>
            </a:endParaRP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</a:rPr>
              <a:t>11 batches are run per year</a:t>
            </a:r>
            <a:endParaRPr lang="en-US" sz="4000" dirty="0">
              <a:solidFill>
                <a:srgbClr val="000000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US" sz="4000" dirty="0" smtClean="0">
              <a:solidFill>
                <a:srgbClr val="000000"/>
              </a:solidFill>
            </a:endParaRP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</a:rPr>
              <a:t>2.3x10</a:t>
            </a:r>
            <a:r>
              <a:rPr lang="en-US" sz="4000" baseline="30000" dirty="0" smtClean="0">
                <a:solidFill>
                  <a:srgbClr val="000000"/>
                </a:solidFill>
              </a:rPr>
              <a:t>11</a:t>
            </a:r>
            <a:r>
              <a:rPr lang="en-US" sz="4000" dirty="0" smtClean="0">
                <a:solidFill>
                  <a:srgbClr val="000000"/>
                </a:solidFill>
              </a:rPr>
              <a:t> neural cells</a:t>
            </a:r>
            <a:r>
              <a:rPr lang="en-US" sz="4000" dirty="0">
                <a:solidFill>
                  <a:srgbClr val="000000"/>
                </a:solidFill>
              </a:rPr>
              <a:t> </a:t>
            </a:r>
            <a:r>
              <a:rPr lang="en-US" sz="4000" dirty="0" smtClean="0">
                <a:solidFill>
                  <a:srgbClr val="000000"/>
                </a:solidFill>
              </a:rPr>
              <a:t>are produced per year</a:t>
            </a:r>
          </a:p>
          <a:p>
            <a:pPr marL="571500" indent="-571500">
              <a:buFont typeface="Arial"/>
              <a:buChar char="•"/>
            </a:pPr>
            <a:endParaRPr lang="en-US" sz="4000" dirty="0" smtClean="0">
              <a:solidFill>
                <a:srgbClr val="000000"/>
              </a:solidFill>
            </a:endParaRP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</a:rPr>
              <a:t>Enough cells are produced to treat 12,500 patients, obtaining 5% of the market share</a:t>
            </a:r>
          </a:p>
          <a:p>
            <a:endParaRPr lang="en-US" sz="4000" dirty="0" smtClean="0">
              <a:solidFill>
                <a:srgbClr val="000000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US" sz="4000" dirty="0">
              <a:solidFill>
                <a:srgbClr val="000000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US" sz="4000" dirty="0" smtClean="0">
              <a:solidFill>
                <a:srgbClr val="000000"/>
              </a:solidFill>
            </a:endParaRPr>
          </a:p>
        </p:txBody>
      </p:sp>
      <p:pic>
        <p:nvPicPr>
          <p:cNvPr id="54" name="Picture 53" descr="P3PFDposter copy.pd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195" y="6721727"/>
            <a:ext cx="22056889" cy="924966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36641" y="29591296"/>
            <a:ext cx="2063597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The DCFRR value of 31% is significantly higher than the current cost of investment in the United States, proving that this project is a good investment. NRR is also a great measure of profitability and the value of 13% indicates a successful venture. Based on these values and the low break-even times shown by PBP, NPT, and DBEP, this project demonstrates excellent profitability potential.  </a:t>
            </a:r>
            <a:endParaRPr lang="en-US" sz="40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68881" y="20998316"/>
            <a:ext cx="14271928" cy="8120462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11889102" y="18006644"/>
            <a:ext cx="99880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/>
              <a:buChar char="•"/>
            </a:pPr>
            <a:r>
              <a:rPr lang="en-US" sz="4000" dirty="0" smtClean="0"/>
              <a:t>Selling price is $</a:t>
            </a:r>
            <a:r>
              <a:rPr lang="en-US" sz="4000" dirty="0" smtClean="0"/>
              <a:t>210/dose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/>
              <a:buChar char="•"/>
            </a:pPr>
            <a:r>
              <a:rPr lang="en-US" sz="4000" dirty="0" smtClean="0"/>
              <a:t>Annual revenue </a:t>
            </a:r>
            <a:r>
              <a:rPr lang="en-US" sz="4000" dirty="0" smtClean="0"/>
              <a:t>of </a:t>
            </a:r>
            <a:r>
              <a:rPr lang="en-US" sz="4000" dirty="0" smtClean="0"/>
              <a:t>$</a:t>
            </a:r>
            <a:r>
              <a:rPr lang="en-US" sz="4000" dirty="0" smtClean="0"/>
              <a:t>2,600,000 </a:t>
            </a:r>
            <a:r>
              <a:rPr lang="en-US" sz="4000" dirty="0" smtClean="0"/>
              <a:t>is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4000" dirty="0" smtClean="0"/>
              <a:t>   </a:t>
            </a:r>
            <a:r>
              <a:rPr lang="en-US" sz="4000" dirty="0" smtClean="0"/>
              <a:t>achiev</a:t>
            </a:r>
            <a:r>
              <a:rPr lang="en-US" sz="4000" dirty="0" smtClean="0"/>
              <a:t>ed by </a:t>
            </a:r>
            <a:r>
              <a:rPr lang="en-US" sz="4000" dirty="0" smtClean="0"/>
              <a:t>selling 12,500 doses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6414" y="24981002"/>
            <a:ext cx="6849901" cy="4520201"/>
          </a:xfrm>
          <a:prstGeom prst="rect">
            <a:avLst/>
          </a:prstGeom>
        </p:spPr>
      </p:pic>
      <p:sp>
        <p:nvSpPr>
          <p:cNvPr id="39" name="Rectangle 38"/>
          <p:cNvSpPr/>
          <p:nvPr/>
        </p:nvSpPr>
        <p:spPr>
          <a:xfrm>
            <a:off x="253992" y="29864232"/>
            <a:ext cx="10374893" cy="241881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/>
              <a:buChar char="•"/>
            </a:pPr>
            <a:r>
              <a:rPr lang="en-US" sz="3600" dirty="0" smtClean="0">
                <a:solidFill>
                  <a:srgbClr val="000000"/>
                </a:solidFill>
              </a:rPr>
              <a:t>Mesenchymal stem cells are anchorage-dependent and require a large surface area for expansion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err="1">
                <a:solidFill>
                  <a:srgbClr val="000000"/>
                </a:solidFill>
              </a:rPr>
              <a:t>Cytodex</a:t>
            </a:r>
            <a:r>
              <a:rPr lang="en-US" sz="3600" dirty="0">
                <a:solidFill>
                  <a:srgbClr val="000000"/>
                </a:solidFill>
              </a:rPr>
              <a:t> 1 </a:t>
            </a:r>
            <a:r>
              <a:rPr lang="en-US" sz="3600" dirty="0" err="1">
                <a:solidFill>
                  <a:srgbClr val="000000"/>
                </a:solidFill>
              </a:rPr>
              <a:t>microcarriers</a:t>
            </a:r>
            <a:r>
              <a:rPr lang="en-US" sz="3600" dirty="0">
                <a:solidFill>
                  <a:srgbClr val="000000"/>
                </a:solidFill>
              </a:rPr>
              <a:t> provide surface area for cell expansion and </a:t>
            </a:r>
            <a:r>
              <a:rPr lang="en-US" sz="3600" dirty="0" smtClean="0">
                <a:solidFill>
                  <a:srgbClr val="000000"/>
                </a:solidFill>
              </a:rPr>
              <a:t>differentiation</a:t>
            </a:r>
          </a:p>
          <a:p>
            <a:endParaRPr lang="en-US" sz="4000" dirty="0" smtClean="0">
              <a:solidFill>
                <a:srgbClr val="000000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56555" y="20681694"/>
            <a:ext cx="6662076" cy="749380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0231378" y="18006644"/>
            <a:ext cx="11764061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/>
              <a:buChar char="•"/>
            </a:pPr>
            <a:r>
              <a:rPr lang="en-US" sz="4000" dirty="0"/>
              <a:t>Y</a:t>
            </a:r>
            <a:r>
              <a:rPr lang="en-US" sz="4000" dirty="0" smtClean="0"/>
              <a:t>early </a:t>
            </a:r>
            <a:r>
              <a:rPr lang="en-US" sz="4000" dirty="0"/>
              <a:t>operating </a:t>
            </a:r>
            <a:r>
              <a:rPr lang="en-US" sz="4000" dirty="0" smtClean="0"/>
              <a:t>cost is $1,700,000</a:t>
            </a:r>
            <a:endParaRPr lang="en-US" sz="4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/>
              <a:buChar char="•"/>
            </a:pPr>
            <a:r>
              <a:rPr lang="en-US" sz="4000" dirty="0"/>
              <a:t>$580,000 net annual profit is accumulated after </a:t>
            </a:r>
            <a:r>
              <a:rPr lang="en-US" sz="4000" dirty="0" smtClean="0"/>
              <a:t>taxes</a:t>
            </a:r>
            <a:endParaRPr lang="en-US" sz="4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/>
              <a:buChar char="•"/>
            </a:pPr>
            <a:r>
              <a:rPr lang="en-US" sz="4000" dirty="0" smtClean="0"/>
              <a:t>Total capital cost of facility </a:t>
            </a:r>
            <a:r>
              <a:rPr lang="en-US" sz="4000" dirty="0" smtClean="0"/>
              <a:t>is</a:t>
            </a:r>
            <a:r>
              <a:rPr lang="en-US" sz="4000" dirty="0" smtClean="0"/>
              <a:t> </a:t>
            </a:r>
            <a:r>
              <a:rPr lang="en-US" sz="4000" dirty="0"/>
              <a:t>$</a:t>
            </a:r>
            <a:r>
              <a:rPr lang="en-US" sz="4000" dirty="0" smtClean="0"/>
              <a:t>2,400,000</a:t>
            </a:r>
            <a:endParaRPr lang="en-US" sz="40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-328986" y="0"/>
            <a:ext cx="44412295" cy="4583313"/>
          </a:xfrm>
          <a:prstGeom prst="rect">
            <a:avLst/>
          </a:prstGeom>
          <a:solidFill>
            <a:srgbClr val="0000B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847714" y="777326"/>
            <a:ext cx="96254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Beirut"/>
                <a:cs typeface="Beirut"/>
              </a:rPr>
              <a:t>	     </a:t>
            </a:r>
            <a:r>
              <a:rPr lang="en-US" dirty="0" smtClean="0">
                <a:solidFill>
                  <a:schemeClr val="bg1"/>
                </a:solidFill>
                <a:latin typeface="Beirut"/>
                <a:cs typeface="Beirut"/>
              </a:rPr>
              <a:t>   </a:t>
            </a:r>
            <a:r>
              <a:rPr lang="en-US" b="1" dirty="0" err="1" smtClean="0">
                <a:solidFill>
                  <a:schemeClr val="bg1"/>
                </a:solidFill>
                <a:latin typeface="Beirut"/>
                <a:cs typeface="Beirut"/>
              </a:rPr>
              <a:t>Plus</a:t>
            </a:r>
            <a:r>
              <a:rPr lang="en-US" dirty="0" err="1" smtClean="0">
                <a:solidFill>
                  <a:schemeClr val="bg1"/>
                </a:solidFill>
                <a:latin typeface="Beirut"/>
                <a:cs typeface="Beirut"/>
              </a:rPr>
              <a:t>One</a:t>
            </a:r>
            <a:r>
              <a:rPr lang="en-US" b="1" dirty="0" smtClean="0">
                <a:solidFill>
                  <a:schemeClr val="bg1"/>
                </a:solidFill>
                <a:latin typeface="Beirut"/>
                <a:cs typeface="Beirut"/>
              </a:rPr>
              <a:t> </a:t>
            </a:r>
            <a:endParaRPr lang="en-US" b="1" dirty="0" smtClean="0">
              <a:solidFill>
                <a:schemeClr val="bg1"/>
              </a:solidFill>
              <a:latin typeface="Beirut"/>
              <a:cs typeface="Beirut"/>
            </a:endParaRPr>
          </a:p>
          <a:p>
            <a:r>
              <a:rPr lang="en-US" b="1" dirty="0" smtClean="0">
                <a:solidFill>
                  <a:schemeClr val="bg1"/>
                </a:solidFill>
                <a:latin typeface="Beirut"/>
                <a:cs typeface="Beirut"/>
              </a:rPr>
              <a:t>	     </a:t>
            </a:r>
            <a:r>
              <a:rPr lang="en-US" b="1" dirty="0" smtClean="0">
                <a:solidFill>
                  <a:schemeClr val="bg1"/>
                </a:solidFill>
                <a:latin typeface="Beirut"/>
                <a:cs typeface="Beirut"/>
              </a:rPr>
              <a:t>   Engineering</a:t>
            </a:r>
            <a:endParaRPr lang="en-US" b="1" dirty="0">
              <a:solidFill>
                <a:schemeClr val="bg1"/>
              </a:solidFill>
              <a:latin typeface="Beirut"/>
              <a:cs typeface="Beirut"/>
            </a:endParaRPr>
          </a:p>
        </p:txBody>
      </p:sp>
      <p:sp>
        <p:nvSpPr>
          <p:cNvPr id="5" name="Plus 4"/>
          <p:cNvSpPr/>
          <p:nvPr/>
        </p:nvSpPr>
        <p:spPr>
          <a:xfrm>
            <a:off x="34970068" y="777326"/>
            <a:ext cx="2473214" cy="2677656"/>
          </a:xfrm>
          <a:prstGeom prst="mathPlus">
            <a:avLst/>
          </a:prstGeom>
          <a:gradFill flip="none" rotWithShape="1">
            <a:gsLst>
              <a:gs pos="0">
                <a:srgbClr val="0000BF"/>
              </a:gs>
              <a:gs pos="100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95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44061" y="253363"/>
            <a:ext cx="23561157" cy="2616455"/>
          </a:xfrm>
        </p:spPr>
        <p:txBody>
          <a:bodyPr>
            <a:noAutofit/>
          </a:bodyPr>
          <a:lstStyle/>
          <a:p>
            <a:r>
              <a:rPr lang="en-US" sz="10800" b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Cell Therapy for Spinal Cord Injuries</a:t>
            </a:r>
            <a:endParaRPr lang="en-US" sz="10800" b="1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0996195" y="2729109"/>
            <a:ext cx="21943426" cy="1451746"/>
          </a:xfrm>
          <a:prstGeom prst="rect">
            <a:avLst/>
          </a:prstGeom>
        </p:spPr>
        <p:txBody>
          <a:bodyPr vert="horz" lIns="428460" tIns="214230" rIns="428460" bIns="214230" rtlCol="0" anchor="ctr">
            <a:normAutofit fontScale="32500" lnSpcReduction="20000"/>
          </a:bodyPr>
          <a:lstStyle>
            <a:lvl1pPr algn="ctr" defTabSz="2142302" rtl="0" eaLnBrk="1" latinLnBrk="0" hangingPunct="1">
              <a:spcBef>
                <a:spcPct val="0"/>
              </a:spcBef>
              <a:buNone/>
              <a:defRPr sz="20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FFFFFF"/>
                </a:solidFill>
                <a:latin typeface="Times New Roman"/>
                <a:cs typeface="Times New Roman"/>
              </a:rPr>
              <a:t>Logan Almquist, Holly Eliades, and Ryan McEachern</a:t>
            </a:r>
            <a:endParaRPr lang="en-US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pic>
        <p:nvPicPr>
          <p:cNvPr id="7" name="Picture 6" descr="ceps_stacked-white-web-hr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2" y="450969"/>
            <a:ext cx="9953130" cy="3997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7711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403</Words>
  <Application>Microsoft Macintosh PowerPoint</Application>
  <PresentationFormat>Custom</PresentationFormat>
  <Paragraphs>43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Cell Therapy for Spinal Cord Injuries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Cell Therapy for Spinal Cord Injuries</dc:title>
  <dc:creator>Holly Eliades</dc:creator>
  <cp:lastModifiedBy>Holly Eliades</cp:lastModifiedBy>
  <cp:revision>84</cp:revision>
  <dcterms:created xsi:type="dcterms:W3CDTF">2016-04-27T19:01:51Z</dcterms:created>
  <dcterms:modified xsi:type="dcterms:W3CDTF">2016-05-04T19:10:56Z</dcterms:modified>
</cp:coreProperties>
</file>