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48" autoAdjust="0"/>
    <p:restoredTop sz="98743" autoAdjust="0"/>
  </p:normalViewPr>
  <p:slideViewPr>
    <p:cSldViewPr>
      <p:cViewPr>
        <p:scale>
          <a:sx n="50" d="100"/>
          <a:sy n="50" d="100"/>
        </p:scale>
        <p:origin x="4068" y="-7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7" Type="http://schemas.openxmlformats.org/officeDocument/2006/relationships/image" Target="../media/image6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3429000" y="0"/>
            <a:ext cx="304038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72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UNH Chemistry </a:t>
            </a:r>
            <a:r>
              <a:rPr lang="en-US" altLang="en-US" sz="72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775: Synthesis of Two </a:t>
            </a:r>
            <a:r>
              <a:rPr lang="en-US" altLang="en-US" sz="72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Tetrahalodimolybdenum</a:t>
            </a:r>
            <a:r>
              <a:rPr lang="en-US" altLang="en-US" sz="72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(II) Complexes</a:t>
            </a:r>
            <a:endParaRPr lang="en-US" altLang="en-US" sz="72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7963753" y="23178788"/>
            <a:ext cx="18064424" cy="1784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Thanks to the UNH Chemistry Department for providing funding for this project as part of the CHEM 775 course, and to Luke Fulton for assisting with much of the procedure.</a:t>
            </a:r>
            <a:endParaRPr lang="en-US" altLang="en-US" sz="30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140575" y="1661000"/>
            <a:ext cx="228600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Anthony Jennings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Luke Fulton,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Dr.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Roy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asu54@wildcats.unh.edu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746126" y="3352800"/>
            <a:ext cx="16804480" cy="6385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200" dirty="0" err="1" smtClean="0">
                <a:solidFill>
                  <a:schemeClr val="tx1"/>
                </a:solidFill>
              </a:rPr>
              <a:t>Tetrahalodimolybdenum</a:t>
            </a:r>
            <a:r>
              <a:rPr lang="en-US" sz="3200" dirty="0" smtClean="0">
                <a:solidFill>
                  <a:schemeClr val="tx1"/>
                </a:solidFill>
              </a:rPr>
              <a:t>(II) complexes are a class of molybdenum coordination complexes which contain a Mo-Mo quadruple bond. </a:t>
            </a:r>
            <a:r>
              <a:rPr lang="en-US" sz="3200" dirty="0" err="1" smtClean="0">
                <a:solidFill>
                  <a:schemeClr val="tx1"/>
                </a:solidFill>
              </a:rPr>
              <a:t>Dimolybdenum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tetraacetate</a:t>
            </a:r>
            <a:r>
              <a:rPr lang="en-US" sz="3200" dirty="0" smtClean="0">
                <a:solidFill>
                  <a:schemeClr val="tx1"/>
                </a:solidFill>
              </a:rPr>
              <a:t> can be synthesized from molybdenum </a:t>
            </a:r>
            <a:r>
              <a:rPr lang="en-US" sz="3200" dirty="0" err="1" smtClean="0">
                <a:solidFill>
                  <a:schemeClr val="tx1"/>
                </a:solidFill>
              </a:rPr>
              <a:t>hexacarbonyl</a:t>
            </a:r>
            <a:r>
              <a:rPr lang="en-US" sz="3200" dirty="0" smtClean="0">
                <a:solidFill>
                  <a:schemeClr val="tx1"/>
                </a:solidFill>
              </a:rPr>
              <a:t>, and </a:t>
            </a:r>
            <a:r>
              <a:rPr lang="en-US" sz="3200" dirty="0" smtClean="0">
                <a:solidFill>
                  <a:schemeClr val="tx1"/>
                </a:solidFill>
              </a:rPr>
              <a:t>was used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smtClean="0">
                <a:solidFill>
                  <a:schemeClr val="tx1"/>
                </a:solidFill>
              </a:rPr>
              <a:t>as a precursor in the synthesis of two other </a:t>
            </a:r>
            <a:r>
              <a:rPr lang="en-US" sz="3200" dirty="0" smtClean="0">
                <a:solidFill>
                  <a:schemeClr val="tx1"/>
                </a:solidFill>
              </a:rPr>
              <a:t>complexes. The </a:t>
            </a:r>
            <a:r>
              <a:rPr lang="en-US" sz="3200" dirty="0" smtClean="0">
                <a:solidFill>
                  <a:schemeClr val="tx1"/>
                </a:solidFill>
              </a:rPr>
              <a:t>goal of this study was to synthesize three of these complexes and study the effects of different ligands on the energy of this bond </a:t>
            </a:r>
            <a:r>
              <a:rPr lang="en-US" sz="3200" dirty="0" smtClean="0">
                <a:solidFill>
                  <a:schemeClr val="tx1"/>
                </a:solidFill>
              </a:rPr>
              <a:t>by observing its Raman scattering</a:t>
            </a:r>
            <a:r>
              <a:rPr lang="en-US" sz="3200" dirty="0" smtClean="0">
                <a:solidFill>
                  <a:schemeClr val="tx1"/>
                </a:solidFill>
              </a:rPr>
              <a:t>. </a:t>
            </a:r>
            <a:r>
              <a:rPr lang="en-US" sz="3200" dirty="0" smtClean="0">
                <a:solidFill>
                  <a:schemeClr val="tx1"/>
                </a:solidFill>
              </a:rPr>
              <a:t>Raman spectroscopy was chosen over FTIR because the Mo-Mo quadruple </a:t>
            </a:r>
            <a:r>
              <a:rPr lang="en-US" sz="3200" dirty="0" smtClean="0">
                <a:solidFill>
                  <a:schemeClr val="tx1"/>
                </a:solidFill>
              </a:rPr>
              <a:t>bond is both IR and Raman active. The bond is very weakl</a:t>
            </a:r>
            <a:r>
              <a:rPr lang="en-US" sz="3200" dirty="0" smtClean="0">
                <a:solidFill>
                  <a:schemeClr val="tx1"/>
                </a:solidFill>
              </a:rPr>
              <a:t>y IR active and is difficult to detect by that method, but is strongly Raman active</a:t>
            </a:r>
            <a:r>
              <a:rPr lang="en-US" sz="3200" dirty="0" smtClean="0">
                <a:solidFill>
                  <a:schemeClr val="tx1"/>
                </a:solidFill>
              </a:rPr>
              <a:t>. </a:t>
            </a:r>
            <a:r>
              <a:rPr lang="en-US" sz="3200" dirty="0" smtClean="0">
                <a:solidFill>
                  <a:schemeClr val="tx1"/>
                </a:solidFill>
              </a:rPr>
              <a:t>It was also planned to investigate other parts of the complexes, such as the halogen-molybdenum bond stretches and the coordinate covalent bonds.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17858447" y="24886176"/>
            <a:ext cx="18317105" cy="475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</a:p>
          <a:p>
            <a:pPr lvl="0">
              <a:buFont typeface="+mj-lt"/>
              <a:buAutoNum type="arabicPeriod"/>
            </a:pP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Brencic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J. V. and F. A. Cotton. Stoichiometric and Structural Characterization of the Compound (NH4)5Mo2Cl9 ● H2O. Inorganic Chemistry. 1970. 9. 346-351..</a:t>
            </a:r>
          </a:p>
          <a:p>
            <a:pPr lvl="0">
              <a:buFont typeface="+mj-lt"/>
              <a:buAutoNum type="arabicPeriod"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San Filippo, J. Jr., H. J.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Sniadoch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and R. L. Grayson. Preparation and Characterization of Some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Tetrahalodimolybdenum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(II) Complexes. Inorganic Chemistry. 1974. 9. </a:t>
            </a:r>
          </a:p>
          <a:p>
            <a:pPr lvl="0">
              <a:buFont typeface="+mj-lt"/>
              <a:buAutoNum type="arabicPeriod"/>
            </a:pP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Planalp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R. Metal-Metal Quadruple Bonds. CHEM 775 Lab Handout. 2016.</a:t>
            </a:r>
          </a:p>
          <a:p>
            <a:pPr lvl="0">
              <a:buFont typeface="+mj-lt"/>
              <a:buAutoNum type="arabicPeriod"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Clark, R. J., A. J.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Hempleman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and M. </a:t>
            </a:r>
            <a:r>
              <a:rPr lang="en-US" sz="30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Kurmoo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. Infrared, Raman, and Resonance-Raman Spectra 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</a:rPr>
              <a:t>of [Mo2(O2CCH3)4] and [Mo2(O2CCD3)4</a:t>
            </a: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]. Journal of the Chemical Society, Dalton Transactions. 1988. 4. 973-981.</a:t>
            </a:r>
            <a:endParaRPr lang="en-US" sz="30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7709488" y="19499658"/>
            <a:ext cx="18615025" cy="367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Both 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dimolybdenum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tetraacetate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and 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tetrachlorobis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bipy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)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dimolybdenum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(II) were successfully synthesized as confirmed by FTIR analysis. Potassium </a:t>
            </a:r>
            <a:r>
              <a:rPr lang="en-US" sz="36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octabromodimolybdate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(II) could not be synthesized, which was the expected 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result due to deviations from the procedure. </a:t>
            </a:r>
            <a:r>
              <a:rPr lang="en-US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FTIR analysis using the spectrometer in the CHEM 775 lab is inadequate to study the characteristics of Mo-Mo quadruple bonds.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7685676" y="17144999"/>
            <a:ext cx="18615024" cy="326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	Further analysis of the complexes would consist of collecting quality Raman spectra of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dimolybdenum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tetraacetate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Tetrachlorobis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bipy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dimolybdenum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(II). The results would be compared with literature values and any trends in the Mo-Mo stretches would be determined.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309033" y="22653273"/>
            <a:ext cx="17394237" cy="630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synthesized from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using excess acetic anhydride, bright yellow product was collected on glass frit, washed with ethanol and diethyl ether(55.2% yield)</a:t>
            </a: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(1 eq.) was dissolved in concentrated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HCl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cooled to 0°C, NH</a:t>
            </a:r>
            <a:r>
              <a:rPr lang="en-US" altLang="en-US" sz="3600" b="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Cl(8 eq.) was added, stirred for 1 hour at room temperature.  Violet precipitate was  collected on glass frit, washed with ethanol. (0.514g, 52.3% yield)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converted to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using 2,2-bipyridine in excess. Black crystals were collected by vacuum filtration, washed with  methanol, water and ether. (250 mg, 49.4% yield)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In attempt to synthesize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5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,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2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 was dissolved in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HBr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, heated for 1 hr. Solution of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KBr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        (5 eq.) in </a:t>
            </a:r>
            <a:r>
              <a:rPr lang="en-US" alt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HBr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 was added. No reaction appeared to occur.</a:t>
            </a: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270350"/>
            <a:ext cx="2286000" cy="2781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0" y="3191902"/>
            <a:ext cx="670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5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Discussion</a:t>
            </a:r>
            <a:endParaRPr lang="en-US" altLang="en-US" sz="5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449580" y="20837391"/>
            <a:ext cx="75514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1. Synthetic </a:t>
            </a:r>
            <a:r>
              <a:rPr lang="en-US" sz="2800" b="0" dirty="0">
                <a:solidFill>
                  <a:schemeClr val="tx1"/>
                </a:solidFill>
              </a:rPr>
              <a:t>scheme for </a:t>
            </a:r>
            <a:r>
              <a:rPr lang="en-US" sz="2800" b="0" dirty="0" err="1">
                <a:solidFill>
                  <a:schemeClr val="tx1"/>
                </a:solidFill>
              </a:rPr>
              <a:t>tetrachlorobis</a:t>
            </a:r>
            <a:r>
              <a:rPr lang="en-US" sz="2800" b="0" dirty="0">
                <a:solidFill>
                  <a:schemeClr val="tx1"/>
                </a:solidFill>
              </a:rPr>
              <a:t>(</a:t>
            </a:r>
            <a:r>
              <a:rPr lang="en-US" sz="2800" b="0" dirty="0" err="1">
                <a:solidFill>
                  <a:schemeClr val="tx1"/>
                </a:solidFill>
              </a:rPr>
              <a:t>bipy</a:t>
            </a:r>
            <a:r>
              <a:rPr lang="en-US" sz="2800" b="0" dirty="0">
                <a:solidFill>
                  <a:schemeClr val="tx1"/>
                </a:solidFill>
              </a:rPr>
              <a:t>)</a:t>
            </a:r>
            <a:r>
              <a:rPr lang="en-US" sz="2800" b="0" dirty="0" err="1">
                <a:solidFill>
                  <a:schemeClr val="tx1"/>
                </a:solidFill>
              </a:rPr>
              <a:t>dimolybdenum</a:t>
            </a:r>
            <a:r>
              <a:rPr lang="en-US" sz="2800" b="0" dirty="0">
                <a:solidFill>
                  <a:schemeClr val="tx1"/>
                </a:solidFill>
              </a:rPr>
              <a:t>(II</a:t>
            </a:r>
            <a:r>
              <a:rPr lang="en-US" sz="2800" b="0" dirty="0" smtClean="0">
                <a:solidFill>
                  <a:schemeClr val="tx1"/>
                </a:solidFill>
              </a:rPr>
              <a:t>) and the </a:t>
            </a:r>
            <a:r>
              <a:rPr lang="en-US" sz="2800" b="0" dirty="0" err="1" smtClean="0">
                <a:solidFill>
                  <a:schemeClr val="tx1"/>
                </a:solidFill>
              </a:rPr>
              <a:t>octachloromolybdate</a:t>
            </a:r>
            <a:r>
              <a:rPr lang="en-US" sz="2800" b="0" dirty="0" smtClean="0">
                <a:solidFill>
                  <a:schemeClr val="tx1"/>
                </a:solidFill>
              </a:rPr>
              <a:t> ion.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256713" y="10024689"/>
            <a:ext cx="9067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4. FTIR spectrum </a:t>
            </a:r>
            <a:r>
              <a:rPr lang="en-US" sz="2800" b="0" dirty="0">
                <a:solidFill>
                  <a:schemeClr val="tx1"/>
                </a:solidFill>
              </a:rPr>
              <a:t>for </a:t>
            </a:r>
            <a:r>
              <a:rPr lang="en-US" sz="2800" b="0" dirty="0" err="1" smtClean="0">
                <a:solidFill>
                  <a:schemeClr val="tx1"/>
                </a:solidFill>
              </a:rPr>
              <a:t>tetrachlorobis</a:t>
            </a:r>
            <a:r>
              <a:rPr lang="en-US" sz="2800" b="0" dirty="0" smtClean="0">
                <a:solidFill>
                  <a:schemeClr val="tx1"/>
                </a:solidFill>
              </a:rPr>
              <a:t>(</a:t>
            </a:r>
            <a:r>
              <a:rPr lang="en-US" sz="2800" b="0" dirty="0" err="1" smtClean="0">
                <a:solidFill>
                  <a:schemeClr val="tx1"/>
                </a:solidFill>
              </a:rPr>
              <a:t>bipy</a:t>
            </a:r>
            <a:r>
              <a:rPr lang="en-US" sz="2800" b="0" dirty="0" smtClean="0">
                <a:solidFill>
                  <a:schemeClr val="tx1"/>
                </a:solidFill>
              </a:rPr>
              <a:t>)</a:t>
            </a:r>
            <a:r>
              <a:rPr lang="en-US" sz="2800" b="0" dirty="0" err="1" smtClean="0">
                <a:solidFill>
                  <a:schemeClr val="tx1"/>
                </a:solidFill>
              </a:rPr>
              <a:t>dimolybdenum</a:t>
            </a:r>
            <a:r>
              <a:rPr lang="en-US" sz="2800" b="0" dirty="0" smtClean="0">
                <a:solidFill>
                  <a:schemeClr val="tx1"/>
                </a:solidFill>
              </a:rPr>
              <a:t>(II</a:t>
            </a:r>
            <a:r>
              <a:rPr lang="en-US" sz="2800" b="0" dirty="0">
                <a:solidFill>
                  <a:schemeClr val="tx1"/>
                </a:solidFill>
              </a:rPr>
              <a:t>)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787936" y="9918089"/>
            <a:ext cx="9059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3. FTIR spectrum for </a:t>
            </a:r>
            <a:r>
              <a:rPr lang="en-US" sz="2800" b="0" dirty="0" err="1" smtClean="0">
                <a:solidFill>
                  <a:schemeClr val="tx1"/>
                </a:solidFill>
              </a:rPr>
              <a:t>dimolybdenum</a:t>
            </a:r>
            <a:r>
              <a:rPr lang="en-US" sz="2800" b="0" dirty="0" smtClean="0">
                <a:solidFill>
                  <a:schemeClr val="tx1"/>
                </a:solidFill>
              </a:rPr>
              <a:t>  </a:t>
            </a:r>
            <a:r>
              <a:rPr lang="en-US" sz="2800" b="0" dirty="0" err="1" smtClean="0">
                <a:solidFill>
                  <a:schemeClr val="tx1"/>
                </a:solidFill>
              </a:rPr>
              <a:t>tetraacetate</a:t>
            </a:r>
            <a:endParaRPr lang="en-US" sz="2800" b="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470" y="4358664"/>
            <a:ext cx="9067800" cy="5534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6713" y="4344832"/>
            <a:ext cx="9067800" cy="5534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0179699"/>
            <a:ext cx="11734800" cy="106576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855670" y="11353800"/>
            <a:ext cx="1816973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Two peaks near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1500 cm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-1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and a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strong peak at 671 cm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-1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in figure 3.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matched up well with literature values, confirming the formation of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dimolybdenum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tetraacetate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Bipyridine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complex formation confirmed by position and magnitude of four peaks at 957, 897, 772 and 726 cm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-1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closely matching literature values. Mo-Cl stretch expected at 304</a:t>
            </a:r>
            <a:r>
              <a:rPr lang="en-US" sz="3600" b="0" dirty="0">
                <a:solidFill>
                  <a:schemeClr val="tx1"/>
                </a:solidFill>
                <a:latin typeface="Calibri" panose="020F0502020204030204" pitchFamily="34" charset="0"/>
              </a:rPr>
              <a:t> cm</a:t>
            </a:r>
            <a:r>
              <a:rPr lang="en-US" sz="3600" b="0" baseline="30000" dirty="0">
                <a:solidFill>
                  <a:schemeClr val="tx1"/>
                </a:solidFill>
                <a:latin typeface="Calibri" panose="020F0502020204030204" pitchFamily="34" charset="0"/>
              </a:rPr>
              <a:t>-1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Mo-Mo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stretching bands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were expected to appear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in the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Raman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spectra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at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403</a:t>
            </a:r>
            <a:r>
              <a:rPr lang="en-US" sz="3600" b="0" dirty="0">
                <a:solidFill>
                  <a:schemeClr val="tx1"/>
                </a:solidFill>
                <a:latin typeface="Calibri" panose="020F0502020204030204" pitchFamily="34" charset="0"/>
              </a:rPr>
              <a:t> cm</a:t>
            </a:r>
            <a:r>
              <a:rPr lang="en-US" sz="3600" b="0" baseline="30000" dirty="0">
                <a:solidFill>
                  <a:schemeClr val="tx1"/>
                </a:solidFill>
                <a:latin typeface="Calibri" panose="020F0502020204030204" pitchFamily="34" charset="0"/>
              </a:rPr>
              <a:t>-1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for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dimolybdenum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tetraacetate</a:t>
            </a:r>
            <a:r>
              <a:rPr lang="en-US" sz="3600" b="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and 338</a:t>
            </a:r>
            <a:r>
              <a:rPr lang="en-US" sz="3600" b="0" dirty="0">
                <a:solidFill>
                  <a:schemeClr val="tx1"/>
                </a:solidFill>
                <a:latin typeface="Calibri" panose="020F0502020204030204" pitchFamily="34" charset="0"/>
              </a:rPr>
              <a:t> cm</a:t>
            </a:r>
            <a:r>
              <a:rPr lang="en-US" sz="3600" b="0" baseline="30000" dirty="0">
                <a:solidFill>
                  <a:schemeClr val="tx1"/>
                </a:solidFill>
                <a:latin typeface="Calibri" panose="020F0502020204030204" pitchFamily="34" charset="0"/>
              </a:rPr>
              <a:t>-1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for the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bipyridine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complex. 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This makes sense as the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acetato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ligand is weaker field than the </a:t>
            </a:r>
            <a:r>
              <a:rPr lang="en-US" sz="3600" b="0" smtClean="0">
                <a:solidFill>
                  <a:schemeClr val="tx1"/>
                </a:solidFill>
                <a:latin typeface="Calibri" panose="020F0502020204030204" pitchFamily="34" charset="0"/>
              </a:rPr>
              <a:t>2,2-bipyridine ligand.  </a:t>
            </a:r>
            <a:endParaRPr lang="en-US" sz="3600" b="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Consistent yields of around 50% were significantly lower than in literature, likely caused mostly by transfer loss and dissolution during high-volume wash steps.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Quality of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hydrobromic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acid was suspect in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octabromomolybdate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synthesis, and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KBr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was used in place of </a:t>
            </a:r>
            <a:r>
              <a:rPr lang="en-US" sz="36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CsBr</a:t>
            </a:r>
            <a:r>
              <a:rPr lang="en-US" sz="36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causing the failure of the synthesis.</a:t>
            </a: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7296150" y="18458922"/>
            <a:ext cx="0" cy="1813716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Connector 12"/>
          <p:cNvCxnSpPr/>
          <p:nvPr/>
        </p:nvCxnSpPr>
        <p:spPr bwMode="auto">
          <a:xfrm>
            <a:off x="7296150" y="18458922"/>
            <a:ext cx="457200" cy="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Straight Connector 15"/>
          <p:cNvCxnSpPr/>
          <p:nvPr/>
        </p:nvCxnSpPr>
        <p:spPr bwMode="auto">
          <a:xfrm>
            <a:off x="7296150" y="20272638"/>
            <a:ext cx="457200" cy="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Connector 17"/>
          <p:cNvCxnSpPr/>
          <p:nvPr/>
        </p:nvCxnSpPr>
        <p:spPr bwMode="auto">
          <a:xfrm>
            <a:off x="10039350" y="18458922"/>
            <a:ext cx="0" cy="1813716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Connector 19"/>
          <p:cNvCxnSpPr/>
          <p:nvPr/>
        </p:nvCxnSpPr>
        <p:spPr bwMode="auto">
          <a:xfrm flipH="1">
            <a:off x="9582150" y="18458922"/>
            <a:ext cx="457200" cy="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Straight Connector 24"/>
          <p:cNvCxnSpPr/>
          <p:nvPr/>
        </p:nvCxnSpPr>
        <p:spPr bwMode="auto">
          <a:xfrm flipH="1">
            <a:off x="9582150" y="20272638"/>
            <a:ext cx="457200" cy="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TextBox 25"/>
          <p:cNvSpPr txBox="1"/>
          <p:nvPr/>
        </p:nvSpPr>
        <p:spPr>
          <a:xfrm>
            <a:off x="10061804" y="18441824"/>
            <a:ext cx="412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3-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7524750" y="18641879"/>
            <a:ext cx="2286000" cy="134104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762" y="18695258"/>
            <a:ext cx="2541976" cy="1341043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 bwMode="auto">
          <a:xfrm flipV="1">
            <a:off x="7396762" y="10616042"/>
            <a:ext cx="127988" cy="242458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Straight Connector 16"/>
          <p:cNvCxnSpPr/>
          <p:nvPr/>
        </p:nvCxnSpPr>
        <p:spPr bwMode="auto">
          <a:xfrm>
            <a:off x="7460756" y="12420600"/>
            <a:ext cx="0" cy="22860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4" name="Picture 33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4"/>
          <a:stretch/>
        </p:blipFill>
        <p:spPr bwMode="auto">
          <a:xfrm>
            <a:off x="11079162" y="16682646"/>
            <a:ext cx="6452394" cy="41547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0474096" y="20837391"/>
            <a:ext cx="72115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2. General structure for </a:t>
            </a:r>
            <a:r>
              <a:rPr lang="en-US" sz="2800" b="0" dirty="0" err="1" smtClean="0">
                <a:solidFill>
                  <a:schemeClr val="tx1"/>
                </a:solidFill>
              </a:rPr>
              <a:t>dimolybdenum</a:t>
            </a:r>
            <a:r>
              <a:rPr lang="en-US" sz="2800" b="0" dirty="0" smtClean="0">
                <a:solidFill>
                  <a:schemeClr val="tx1"/>
                </a:solidFill>
              </a:rPr>
              <a:t> complexes. In the </a:t>
            </a:r>
            <a:r>
              <a:rPr lang="en-US" sz="2800" b="0" dirty="0" err="1" smtClean="0">
                <a:solidFill>
                  <a:schemeClr val="tx1"/>
                </a:solidFill>
              </a:rPr>
              <a:t>bipyridine</a:t>
            </a:r>
            <a:r>
              <a:rPr lang="en-US" sz="2800" b="0" dirty="0" smtClean="0">
                <a:solidFill>
                  <a:schemeClr val="tx1"/>
                </a:solidFill>
              </a:rPr>
              <a:t> complex, 2,2-bipyridine ligands may bridge the Mo-Mo bond or simply coordinate with one Mo atom. X = Cl.</a:t>
            </a:r>
            <a:endParaRPr lang="en-US" sz="28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4678</TotalTime>
  <Words>521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Anthony Jennings</cp:lastModifiedBy>
  <cp:revision>188</cp:revision>
  <cp:lastPrinted>2003-04-18T14:25:05Z</cp:lastPrinted>
  <dcterms:created xsi:type="dcterms:W3CDTF">2003-04-11T15:30:44Z</dcterms:created>
  <dcterms:modified xsi:type="dcterms:W3CDTF">2016-05-04T16:32:31Z</dcterms:modified>
</cp:coreProperties>
</file>