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36">
          <p15:clr>
            <a:srgbClr val="A4A3A4"/>
          </p15:clr>
        </p15:guide>
        <p15:guide id="2" pos="1387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202" autoAdjust="0"/>
    <p:restoredTop sz="94660"/>
  </p:normalViewPr>
  <p:slideViewPr>
    <p:cSldViewPr snapToGrid="0">
      <p:cViewPr>
        <p:scale>
          <a:sx n="33" d="100"/>
          <a:sy n="33" d="100"/>
        </p:scale>
        <p:origin x="24" y="96"/>
      </p:cViewPr>
      <p:guideLst>
        <p:guide orient="horz" pos="11536"/>
        <p:guide pos="1387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06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pPr/>
              <a:t>5/4/2016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pPr/>
              <a:t>5/4/2016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nstructions"/>
          <p:cNvSpPr/>
          <p:nvPr userDrawn="1"/>
        </p:nvSpPr>
        <p:spPr>
          <a:xfrm>
            <a:off x="44302680" y="-1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rIns="274320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60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8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formatted for you.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add or remove bullet points from text,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or body text, 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make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s</a:t>
            </a:r>
            <a:r>
              <a:rPr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instead of ours? No problem!</a:t>
            </a:r>
            <a:r>
              <a:rPr lang="en-US" sz="6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Just click a picture, press the Delete key, then click the icon to add your picture.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1158240" y="4093905"/>
            <a:ext cx="30174412" cy="646331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3600">
                <a:solidFill>
                  <a:schemeClr val="bg1">
                    <a:lumMod val="75000"/>
                  </a:schemeClr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5669280"/>
            <a:ext cx="12801600" cy="128016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9" hasCustomPrompt="1"/>
          </p:nvPr>
        </p:nvSpPr>
        <p:spPr bwMode="ltGray">
          <a:xfrm>
            <a:off x="1143000" y="7114032"/>
            <a:ext cx="12801600" cy="2732574"/>
          </a:xfrm>
          <a:solidFill>
            <a:schemeClr val="tx2">
              <a:lumMod val="10000"/>
              <a:lumOff val="90000"/>
            </a:schemeClr>
          </a:solidFill>
        </p:spPr>
        <p:txBody>
          <a:bodyPr lIns="365760" rIns="365760" anchor="ctr">
            <a:noAutofit/>
          </a:bodyPr>
          <a:lstStyle>
            <a:lvl1pPr marL="0" indent="0">
              <a:spcBef>
                <a:spcPts val="1200"/>
              </a:spcBef>
              <a:buFont typeface="Arial" panose="020B0604020202020204" pitchFamily="34" charset="0"/>
              <a:buNone/>
              <a:defRPr sz="4400" baseline="0"/>
            </a:lvl1pPr>
            <a:lvl2pPr marL="571500" indent="-571500">
              <a:spcBef>
                <a:spcPts val="1200"/>
              </a:spcBef>
              <a:buFont typeface="Arial" panose="020B0604020202020204" pitchFamily="34" charset="0"/>
              <a:buChar char="•"/>
              <a:defRPr sz="4400"/>
            </a:lvl2pPr>
            <a:lvl3pPr marL="571500" indent="-571500">
              <a:spcBef>
                <a:spcPts val="1200"/>
              </a:spcBef>
              <a:buFont typeface="Arial" panose="020B0604020202020204" pitchFamily="34" charset="0"/>
              <a:buChar char="•"/>
              <a:defRPr sz="4400"/>
            </a:lvl3pPr>
            <a:lvl4pPr marL="0" indent="0">
              <a:spcBef>
                <a:spcPts val="1200"/>
              </a:spcBef>
              <a:buNone/>
              <a:defRPr sz="4400"/>
            </a:lvl4pPr>
            <a:lvl5pPr marL="0" indent="0">
              <a:spcBef>
                <a:spcPts val="1200"/>
              </a:spcBef>
              <a:buNone/>
              <a:defRPr sz="4400"/>
            </a:lvl5pPr>
            <a:lvl6pPr marL="0" indent="0">
              <a:spcBef>
                <a:spcPts val="1200"/>
              </a:spcBef>
              <a:buNone/>
              <a:defRPr sz="4400"/>
            </a:lvl6pPr>
            <a:lvl7pPr marL="0" indent="0">
              <a:spcBef>
                <a:spcPts val="1200"/>
              </a:spcBef>
              <a:buNone/>
              <a:defRPr sz="4400"/>
            </a:lvl7pPr>
            <a:lvl8pPr marL="0" indent="0">
              <a:spcBef>
                <a:spcPts val="1200"/>
              </a:spcBef>
              <a:buNone/>
              <a:defRPr sz="4400"/>
            </a:lvl8pPr>
            <a:lvl9pPr marL="0" indent="0">
              <a:spcBef>
                <a:spcPts val="1200"/>
              </a:spcBef>
              <a:buNone/>
              <a:defRPr sz="4400"/>
            </a:lvl9pPr>
          </a:lstStyle>
          <a:p>
            <a:pPr lvl="0"/>
            <a:r>
              <a:rPr lang="en-US" dirty="0" smtClean="0"/>
              <a:t>Type your question or a statement of the problem here</a:t>
            </a:r>
            <a:endParaRPr lang="en-US" dirty="0"/>
          </a:p>
        </p:txBody>
      </p:sp>
      <p:sp>
        <p:nvSpPr>
          <p:cNvPr id="36" name="Text Placeholder 6"/>
          <p:cNvSpPr>
            <a:spLocks noGrp="1"/>
          </p:cNvSpPr>
          <p:nvPr>
            <p:ph type="body" sz="quarter" idx="37" hasCustomPrompt="1"/>
          </p:nvPr>
        </p:nvSpPr>
        <p:spPr>
          <a:xfrm>
            <a:off x="1143000" y="10497312"/>
            <a:ext cx="12801600" cy="128016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7" name="Content Placeholder 17"/>
          <p:cNvSpPr>
            <a:spLocks noGrp="1"/>
          </p:cNvSpPr>
          <p:nvPr>
            <p:ph sz="quarter" idx="38" hasCustomPrompt="1"/>
          </p:nvPr>
        </p:nvSpPr>
        <p:spPr>
          <a:xfrm>
            <a:off x="1143000" y="11868912"/>
            <a:ext cx="12801600" cy="280750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14950440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1143000" y="16440912"/>
            <a:ext cx="12801600" cy="6027461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22887432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1143000" y="24332184"/>
            <a:ext cx="12801600" cy="729691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5544800" y="5669280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5544800" y="7114032"/>
            <a:ext cx="12801600" cy="679555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38" name="Text Placeholder 6"/>
          <p:cNvSpPr>
            <a:spLocks noGrp="1"/>
          </p:cNvSpPr>
          <p:nvPr>
            <p:ph type="body" sz="quarter" idx="40" hasCustomPrompt="1"/>
          </p:nvPr>
        </p:nvSpPr>
        <p:spPr>
          <a:xfrm>
            <a:off x="15544800" y="14328648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5544800" y="15773399"/>
            <a:ext cx="12801600" cy="6694973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5544800" y="22887432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5544800" y="24332184"/>
            <a:ext cx="12801600" cy="729691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9900880" y="5669280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9900880" y="7114032"/>
            <a:ext cx="12801600" cy="7315200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9900880" y="14914834"/>
            <a:ext cx="12801600" cy="4538610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39" name="Text Placeholder 6"/>
          <p:cNvSpPr>
            <a:spLocks noGrp="1"/>
          </p:cNvSpPr>
          <p:nvPr>
            <p:ph type="body" sz="quarter" idx="41" hasCustomPrompt="1"/>
          </p:nvPr>
        </p:nvSpPr>
        <p:spPr>
          <a:xfrm>
            <a:off x="29900880" y="19767596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40" name="Content Placeholder 17"/>
          <p:cNvSpPr>
            <a:spLocks noGrp="1"/>
          </p:cNvSpPr>
          <p:nvPr>
            <p:ph sz="quarter" idx="42" hasCustomPrompt="1"/>
          </p:nvPr>
        </p:nvSpPr>
        <p:spPr>
          <a:xfrm>
            <a:off x="29900880" y="21212348"/>
            <a:ext cx="12801600" cy="4344786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9900880" y="25722072"/>
            <a:ext cx="12801600" cy="1219200"/>
          </a:xfrm>
          <a:prstGeom prst="rect">
            <a:avLst/>
          </a:prstGeom>
          <a:gradFill>
            <a:gsLst>
              <a:gs pos="0">
                <a:schemeClr val="tx1">
                  <a:lumMod val="65000"/>
                  <a:lumOff val="35000"/>
                </a:schemeClr>
              </a:gs>
              <a:gs pos="91000">
                <a:schemeClr val="accent1"/>
              </a:gs>
              <a:gs pos="90000">
                <a:schemeClr val="tx1">
                  <a:lumMod val="65000"/>
                  <a:lumOff val="35000"/>
                </a:schemeClr>
              </a:gs>
              <a:gs pos="100000">
                <a:schemeClr val="accent1"/>
              </a:gs>
            </a:gsLst>
            <a:lin ang="5400000" scaled="1"/>
          </a:gradFill>
        </p:spPr>
        <p:txBody>
          <a:bodyPr lIns="36576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60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9900880" y="27166824"/>
            <a:ext cx="12801600" cy="4462272"/>
          </a:xfrm>
        </p:spPr>
        <p:txBody>
          <a:bodyPr lIns="91440" tIns="182880"/>
          <a:lstStyle>
            <a:lvl1pPr>
              <a:defRPr sz="3200" baseline="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5/4/2016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43"/>
          </p:nvPr>
        </p:nvSpPr>
        <p:spPr>
          <a:xfrm>
            <a:off x="32270700" y="0"/>
            <a:ext cx="11620500" cy="3842445"/>
          </a:xfrm>
          <a:effectDag name="">
            <a:cont type="tree" name="">
              <a:effect ref="fillLine"/>
              <a:alphaMod>
                <a:cont name="">
                  <a:fill>
                    <a:gradFill>
                      <a:gsLst>
                        <a:gs pos="60000">
                          <a:srgbClr val="000000">
                            <a:alpha val="100000"/>
                          </a:srgbClr>
                        </a:gs>
                        <a:gs pos="97000">
                          <a:srgbClr val="000000">
                            <a:alpha val="0"/>
                          </a:srgbClr>
                        </a:gs>
                      </a:gsLst>
                      <a:lin ang="10800000"/>
                    </a:gradFill>
                  </a:fill>
                </a:cont>
              </a:alphaMod>
            </a:cont>
          </a:effectDag>
        </p:spPr>
        <p:txBody>
          <a:bodyPr lIns="91440" tIns="457200" rIns="91440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ltGray">
          <a:xfrm>
            <a:off x="0" y="0"/>
            <a:ext cx="43891200" cy="5029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158240" y="685860"/>
            <a:ext cx="30175200" cy="2971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8240" y="6019800"/>
            <a:ext cx="41589960" cy="23629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300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5/4/2016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18520" y="32114698"/>
            <a:ext cx="2185416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872680" y="32114698"/>
            <a:ext cx="987552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0" y="3886200"/>
            <a:ext cx="43891200" cy="1143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3886200"/>
            <a:ext cx="43891200" cy="0"/>
          </a:xfrm>
          <a:prstGeom prst="line">
            <a:avLst/>
          </a:prstGeom>
          <a:ln w="114300"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11500" b="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1097280" indent="-457200" algn="l" defTabSz="4389120" rtl="0" eaLnBrk="1" latinLnBrk="0" hangingPunct="1">
        <a:lnSpc>
          <a:spcPct val="100000"/>
        </a:lnSpc>
        <a:spcBef>
          <a:spcPts val="1200"/>
        </a:spcBef>
        <a:buClr>
          <a:schemeClr val="bg1">
            <a:lumMod val="65000"/>
          </a:schemeClr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jpe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-2" y="3287609"/>
            <a:ext cx="43891202" cy="18834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smtClean="0"/>
          </a:p>
        </p:txBody>
      </p:sp>
      <p:sp>
        <p:nvSpPr>
          <p:cNvPr id="68" name="Text Placeholder 67"/>
          <p:cNvSpPr>
            <a:spLocks noGrp="1"/>
          </p:cNvSpPr>
          <p:nvPr>
            <p:ph type="body" sz="quarter" idx="37"/>
          </p:nvPr>
        </p:nvSpPr>
        <p:spPr>
          <a:xfrm>
            <a:off x="1107226" y="3713729"/>
            <a:ext cx="14028500" cy="1280160"/>
          </a:xfrm>
        </p:spPr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81" name="Rectangle 80"/>
          <p:cNvSpPr/>
          <p:nvPr/>
        </p:nvSpPr>
        <p:spPr>
          <a:xfrm>
            <a:off x="-2" y="0"/>
            <a:ext cx="43891199" cy="3486209"/>
          </a:xfrm>
          <a:prstGeom prst="rect">
            <a:avLst/>
          </a:prstGeom>
          <a:gradFill flip="none" rotWithShape="1">
            <a:gsLst>
              <a:gs pos="6000">
                <a:schemeClr val="accent1"/>
              </a:gs>
              <a:gs pos="44000">
                <a:schemeClr val="accent1">
                  <a:lumMod val="40000"/>
                  <a:lumOff val="60000"/>
                </a:schemeClr>
              </a:gs>
              <a:gs pos="78000">
                <a:schemeClr val="bg1"/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smtClean="0"/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41"/>
          </p:nvPr>
        </p:nvSpPr>
        <p:spPr>
          <a:xfrm>
            <a:off x="28603417" y="20156622"/>
            <a:ext cx="13514988" cy="1219200"/>
          </a:xfrm>
        </p:spPr>
        <p:txBody>
          <a:bodyPr/>
          <a:lstStyle/>
          <a:p>
            <a:r>
              <a:rPr lang="en-US" dirty="0" smtClean="0"/>
              <a:t>Conclusions and Recommendations</a:t>
            </a: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28603417" y="28759355"/>
            <a:ext cx="13514988" cy="1219200"/>
          </a:xfrm>
        </p:spPr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13968" y="348147"/>
            <a:ext cx="35202327" cy="3118789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en-US" sz="9600" b="1" dirty="0" smtClean="0">
                <a:solidFill>
                  <a:sysClr val="windowText" lastClr="000000"/>
                </a:solidFill>
              </a:rPr>
              <a:t>The Design of a New Phthalic Anhydride Production Facility</a:t>
            </a:r>
            <a:br>
              <a:rPr lang="en-US" sz="9600" b="1" dirty="0" smtClean="0">
                <a:solidFill>
                  <a:sysClr val="windowText" lastClr="000000"/>
                </a:solidFill>
              </a:rPr>
            </a:br>
            <a:r>
              <a:rPr lang="en-US" sz="8000" b="1" dirty="0" smtClean="0">
                <a:solidFill>
                  <a:sysClr val="windowText" lastClr="000000"/>
                </a:solidFill>
              </a:rPr>
              <a:t>Ram Subedi, Lev Levintov, Nick </a:t>
            </a:r>
            <a:r>
              <a:rPr lang="en-US" sz="8000" b="1" dirty="0" err="1" smtClean="0">
                <a:solidFill>
                  <a:sysClr val="windowText" lastClr="000000"/>
                </a:solidFill>
              </a:rPr>
              <a:t>Tancrede</a:t>
            </a:r>
            <a:endParaRPr lang="en-US" sz="8000" b="1" dirty="0">
              <a:solidFill>
                <a:sysClr val="windowText" lastClr="0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1"/>
          </p:nvPr>
        </p:nvSpPr>
        <p:spPr>
          <a:xfrm>
            <a:off x="15544797" y="3720425"/>
            <a:ext cx="26573608" cy="1219200"/>
          </a:xfrm>
        </p:spPr>
        <p:txBody>
          <a:bodyPr/>
          <a:lstStyle/>
          <a:p>
            <a:r>
              <a:rPr lang="en-US" dirty="0" smtClean="0"/>
              <a:t>Process Flow Diagram and Material Balance</a:t>
            </a:r>
            <a:endParaRPr lang="en-US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4797" y="21619581"/>
            <a:ext cx="11887200" cy="772191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80570" y="5802892"/>
            <a:ext cx="13992726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Production of Phthalic Anhydride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100,000 metric </a:t>
            </a:r>
            <a:r>
              <a:rPr lang="en-US" sz="6000" dirty="0"/>
              <a:t>t</a:t>
            </a:r>
            <a:r>
              <a:rPr lang="en-US" sz="6000" dirty="0" smtClean="0"/>
              <a:t>ons per year</a:t>
            </a:r>
            <a:endParaRPr lang="en-US" sz="6000" dirty="0"/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6.90 billion dollar market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The reaction must occur between 300</a:t>
            </a:r>
            <a:r>
              <a:rPr lang="en-US" sz="6000" baseline="30000" dirty="0" smtClean="0"/>
              <a:t>o</a:t>
            </a:r>
            <a:r>
              <a:rPr lang="en-US" sz="6000" dirty="0" smtClean="0"/>
              <a:t>C and </a:t>
            </a:r>
            <a:r>
              <a:rPr lang="en-US" sz="6000" dirty="0" smtClean="0"/>
              <a:t>400</a:t>
            </a:r>
            <a:r>
              <a:rPr lang="en-US" sz="6000" baseline="30000" dirty="0" smtClean="0"/>
              <a:t>o</a:t>
            </a:r>
            <a:r>
              <a:rPr lang="en-US" sz="6000" dirty="0" smtClean="0"/>
              <a:t>C</a:t>
            </a:r>
            <a:endParaRPr lang="en-US" sz="6000" dirty="0"/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US" sz="6000" dirty="0" smtClean="0"/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US" sz="6000" dirty="0" smtClean="0"/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US" sz="6000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15544797" y="20107333"/>
            <a:ext cx="12070170" cy="1219200"/>
          </a:xfrm>
        </p:spPr>
        <p:txBody>
          <a:bodyPr/>
          <a:lstStyle/>
          <a:p>
            <a:r>
              <a:rPr lang="en-US" dirty="0" smtClean="0"/>
              <a:t>Economic Analysis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28603417" y="30043086"/>
            <a:ext cx="135149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We express our deep sense of gratitude to Brian Zukas for being available to answer all our questions and </a:t>
            </a:r>
            <a:r>
              <a:rPr lang="en-US" sz="3600" dirty="0" smtClean="0"/>
              <a:t>concerns. </a:t>
            </a:r>
            <a:r>
              <a:rPr lang="en-US" sz="3600" dirty="0"/>
              <a:t>We sincerely thank Dr. Halpern for his guidance and encouragement in carrying out this project. </a:t>
            </a:r>
            <a:endParaRPr lang="en-US" sz="3600" dirty="0" smtClean="0"/>
          </a:p>
        </p:txBody>
      </p:sp>
      <p:pic>
        <p:nvPicPr>
          <p:cNvPr id="130" name="Picture 129" descr="https://s-media-cache-ak0.pinimg.com/564x/a8/76/90/a876903518f3ff9c1e375122eb2f64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8844" y="578976"/>
            <a:ext cx="2474903" cy="20916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2" y="183431"/>
            <a:ext cx="7801408" cy="3160597"/>
          </a:xfrm>
          <a:prstGeom prst="rect">
            <a:avLst/>
          </a:prstGeom>
        </p:spPr>
      </p:pic>
      <p:sp>
        <p:nvSpPr>
          <p:cNvPr id="23" name="Text Placeholder 69"/>
          <p:cNvSpPr>
            <a:spLocks noGrp="1"/>
          </p:cNvSpPr>
          <p:nvPr>
            <p:ph type="body" sz="quarter" idx="40"/>
          </p:nvPr>
        </p:nvSpPr>
        <p:spPr>
          <a:xfrm>
            <a:off x="1143000" y="20083784"/>
            <a:ext cx="13992726" cy="1219200"/>
          </a:xfrm>
        </p:spPr>
        <p:txBody>
          <a:bodyPr/>
          <a:lstStyle/>
          <a:p>
            <a:r>
              <a:rPr lang="en-US" dirty="0" smtClean="0"/>
              <a:t>Reactor Design </a:t>
            </a:r>
            <a:endParaRPr lang="en-US" dirty="0"/>
          </a:p>
        </p:txBody>
      </p:sp>
      <p:pic>
        <p:nvPicPr>
          <p:cNvPr id="31" name="Picture 3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4797" y="5196559"/>
            <a:ext cx="26573608" cy="8041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4797" y="13382696"/>
            <a:ext cx="26573608" cy="603249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1143000" y="31831726"/>
            <a:ext cx="135463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Volume: 170m</a:t>
            </a:r>
            <a:r>
              <a:rPr lang="en-US" sz="6000" baseline="30000" dirty="0" smtClean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63900" y="29673755"/>
            <a:ext cx="114680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ROI: 23%</a:t>
            </a:r>
          </a:p>
          <a:p>
            <a:r>
              <a:rPr lang="en-US" sz="6000" dirty="0" smtClean="0"/>
              <a:t>DCFRR: 17%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07226" y="17995708"/>
            <a:ext cx="12496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55% of volume of market share is used for phthalate plasticizer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831601" y="22021800"/>
            <a:ext cx="132868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Net annual profit of $8.46MM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DBEP: 7 years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NPT: 6 </a:t>
            </a:r>
            <a:r>
              <a:rPr lang="en-US" sz="6000" dirty="0" smtClean="0"/>
              <a:t>years</a:t>
            </a:r>
            <a:endParaRPr lang="en-US" sz="6000" dirty="0" smtClean="0"/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/>
              <a:t>P</a:t>
            </a:r>
            <a:r>
              <a:rPr lang="en-US" sz="6000" dirty="0" smtClean="0"/>
              <a:t>hthalic anhydride= $</a:t>
            </a:r>
            <a:r>
              <a:rPr lang="en-US" sz="6000" dirty="0" smtClean="0"/>
              <a:t>2 per kg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Suggesting a GO for this project</a:t>
            </a:r>
            <a:endParaRPr lang="en-US" sz="6000" dirty="0" smtClean="0"/>
          </a:p>
          <a:p>
            <a:endParaRPr lang="en-US" sz="6000" dirty="0" smtClean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53558" y="10288131"/>
            <a:ext cx="13582168" cy="76232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3000" y="21480010"/>
            <a:ext cx="14201382" cy="1063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ience Poster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A3AC1795-03CA-4218-8E9C-394F2C72EB71}" vid="{9E91E023-53D0-48CE-AFD1-CE3DA49243D0}"/>
    </a:ext>
  </a:extLst>
</a:theme>
</file>

<file path=ppt/theme/theme2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cience Poster">
      <a:dk1>
        <a:srgbClr val="000000"/>
      </a:dk1>
      <a:lt1>
        <a:sysClr val="window" lastClr="FFFFFF"/>
      </a:lt1>
      <a:dk2>
        <a:srgbClr val="1B1B1B"/>
      </a:dk2>
      <a:lt2>
        <a:srgbClr val="E5E8E8"/>
      </a:lt2>
      <a:accent1>
        <a:srgbClr val="00B0EA"/>
      </a:accent1>
      <a:accent2>
        <a:srgbClr val="45AE22"/>
      </a:accent2>
      <a:accent3>
        <a:srgbClr val="FFFF00"/>
      </a:accent3>
      <a:accent4>
        <a:srgbClr val="F2760D"/>
      </a:accent4>
      <a:accent5>
        <a:srgbClr val="BB2B35"/>
      </a:accent5>
      <a:accent6>
        <a:srgbClr val="6C3CA2"/>
      </a:accent6>
      <a:hlink>
        <a:srgbClr val="00B0EA"/>
      </a:hlink>
      <a:folHlink>
        <a:srgbClr val="969696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9B7E175-EA31-4EB5-9BCC-A945A81036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Science project poster</Template>
  <TotalTime>0</TotalTime>
  <Words>133</Words>
  <Application>Microsoft Office PowerPoint</Application>
  <PresentationFormat>Custom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Science Poster</vt:lpstr>
      <vt:lpstr>The Design of a New Phthalic Anhydride Production Facility Ram Subedi, Lev Levintov, Nick Tancrede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2015-04-16T18:43:19Z</dcterms:created>
  <dcterms:modified xsi:type="dcterms:W3CDTF">2016-05-04T16:31:50Z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TC040013439991</vt:lpwstr>
  </property>
</Properties>
</file>