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8" r:id="rId1"/>
  </p:sldMasterIdLst>
  <p:notesMasterIdLst>
    <p:notesMasterId r:id="rId3"/>
  </p:notesMasterIdLst>
  <p:handoutMasterIdLst>
    <p:handoutMasterId r:id="rId4"/>
  </p:handoutMasterIdLst>
  <p:sldIdLst>
    <p:sldId id="258" r:id="rId2"/>
  </p:sldIdLst>
  <p:sldSz cx="43891200" cy="32918400"/>
  <p:notesSz cx="9388475" cy="127714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930" kern="1200">
        <a:solidFill>
          <a:schemeClr val="tx1"/>
        </a:solidFill>
        <a:latin typeface="Times New Roman" pitchFamily="27" charset="0"/>
        <a:ea typeface="+mn-ea"/>
        <a:cs typeface="+mn-cs"/>
      </a:defRPr>
    </a:lvl1pPr>
    <a:lvl2pPr marL="457175" algn="l" rtl="0" fontAlgn="base">
      <a:spcBef>
        <a:spcPct val="0"/>
      </a:spcBef>
      <a:spcAft>
        <a:spcPct val="0"/>
      </a:spcAft>
      <a:defRPr sz="2930" kern="1200">
        <a:solidFill>
          <a:schemeClr val="tx1"/>
        </a:solidFill>
        <a:latin typeface="Times New Roman" pitchFamily="27" charset="0"/>
        <a:ea typeface="+mn-ea"/>
        <a:cs typeface="+mn-cs"/>
      </a:defRPr>
    </a:lvl2pPr>
    <a:lvl3pPr marL="914350" algn="l" rtl="0" fontAlgn="base">
      <a:spcBef>
        <a:spcPct val="0"/>
      </a:spcBef>
      <a:spcAft>
        <a:spcPct val="0"/>
      </a:spcAft>
      <a:defRPr sz="2930" kern="1200">
        <a:solidFill>
          <a:schemeClr val="tx1"/>
        </a:solidFill>
        <a:latin typeface="Times New Roman" pitchFamily="27" charset="0"/>
        <a:ea typeface="+mn-ea"/>
        <a:cs typeface="+mn-cs"/>
      </a:defRPr>
    </a:lvl3pPr>
    <a:lvl4pPr marL="1371525" algn="l" rtl="0" fontAlgn="base">
      <a:spcBef>
        <a:spcPct val="0"/>
      </a:spcBef>
      <a:spcAft>
        <a:spcPct val="0"/>
      </a:spcAft>
      <a:defRPr sz="2930" kern="1200">
        <a:solidFill>
          <a:schemeClr val="tx1"/>
        </a:solidFill>
        <a:latin typeface="Times New Roman" pitchFamily="27" charset="0"/>
        <a:ea typeface="+mn-ea"/>
        <a:cs typeface="+mn-cs"/>
      </a:defRPr>
    </a:lvl4pPr>
    <a:lvl5pPr marL="1828700" algn="l" rtl="0" fontAlgn="base">
      <a:spcBef>
        <a:spcPct val="0"/>
      </a:spcBef>
      <a:spcAft>
        <a:spcPct val="0"/>
      </a:spcAft>
      <a:defRPr sz="2930" kern="1200">
        <a:solidFill>
          <a:schemeClr val="tx1"/>
        </a:solidFill>
        <a:latin typeface="Times New Roman" pitchFamily="27" charset="0"/>
        <a:ea typeface="+mn-ea"/>
        <a:cs typeface="+mn-cs"/>
      </a:defRPr>
    </a:lvl5pPr>
    <a:lvl6pPr marL="2285876" algn="l" defTabSz="914350" rtl="0" eaLnBrk="1" latinLnBrk="0" hangingPunct="1">
      <a:defRPr sz="2930" kern="1200">
        <a:solidFill>
          <a:schemeClr val="tx1"/>
        </a:solidFill>
        <a:latin typeface="Times New Roman" pitchFamily="27" charset="0"/>
        <a:ea typeface="+mn-ea"/>
        <a:cs typeface="+mn-cs"/>
      </a:defRPr>
    </a:lvl6pPr>
    <a:lvl7pPr marL="2743050" algn="l" defTabSz="914350" rtl="0" eaLnBrk="1" latinLnBrk="0" hangingPunct="1">
      <a:defRPr sz="2930" kern="1200">
        <a:solidFill>
          <a:schemeClr val="tx1"/>
        </a:solidFill>
        <a:latin typeface="Times New Roman" pitchFamily="27" charset="0"/>
        <a:ea typeface="+mn-ea"/>
        <a:cs typeface="+mn-cs"/>
      </a:defRPr>
    </a:lvl7pPr>
    <a:lvl8pPr marL="3200226" algn="l" defTabSz="914350" rtl="0" eaLnBrk="1" latinLnBrk="0" hangingPunct="1">
      <a:defRPr sz="2930" kern="1200">
        <a:solidFill>
          <a:schemeClr val="tx1"/>
        </a:solidFill>
        <a:latin typeface="Times New Roman" pitchFamily="27" charset="0"/>
        <a:ea typeface="+mn-ea"/>
        <a:cs typeface="+mn-cs"/>
      </a:defRPr>
    </a:lvl8pPr>
    <a:lvl9pPr marL="3657401" algn="l" defTabSz="914350" rtl="0" eaLnBrk="1" latinLnBrk="0" hangingPunct="1">
      <a:defRPr sz="2930" kern="1200">
        <a:solidFill>
          <a:schemeClr val="tx1"/>
        </a:solidFill>
        <a:latin typeface="Times New Roman" pitchFamily="27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D1D66394-F16A-4C42-A702-14DBE7E2A304}">
          <p14:sldIdLst>
            <p14:sldId id="25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7349" userDrawn="1">
          <p15:clr>
            <a:srgbClr val="A4A3A4"/>
          </p15:clr>
        </p15:guide>
        <p15:guide id="2" pos="105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987D6"/>
    <a:srgbClr val="DDA3DD"/>
    <a:srgbClr val="FF66FF"/>
    <a:srgbClr val="87212E"/>
    <a:srgbClr val="9BAABF"/>
    <a:srgbClr val="4F496B"/>
    <a:srgbClr val="494470"/>
    <a:srgbClr val="000066"/>
    <a:srgbClr val="B6D6DC"/>
    <a:srgbClr val="49517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953" autoAdjust="0"/>
    <p:restoredTop sz="94660"/>
  </p:normalViewPr>
  <p:slideViewPr>
    <p:cSldViewPr snapToGrid="0" showGuides="1">
      <p:cViewPr>
        <p:scale>
          <a:sx n="20" d="100"/>
          <a:sy n="20" d="100"/>
        </p:scale>
        <p:origin x="636" y="24"/>
      </p:cViewPr>
      <p:guideLst>
        <p:guide orient="horz" pos="7349"/>
        <p:guide pos="105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Jessica\Downloads\Fiddle%20(3)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Jessica\Downloads\Fiddle%20(3)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800">
                <a:solidFill>
                  <a:schemeClr val="bg1"/>
                </a:solidFill>
              </a:defRPr>
            </a:pPr>
            <a:r>
              <a:rPr lang="en-US" sz="2800">
                <a:solidFill>
                  <a:schemeClr val="bg1"/>
                </a:solidFill>
              </a:rPr>
              <a:t>Breakdown of Manufacturing Expenses</a:t>
            </a:r>
          </a:p>
        </c:rich>
      </c:tx>
      <c:layout>
        <c:manualLayout>
          <c:xMode val="edge"/>
          <c:yMode val="edge"/>
          <c:x val="0.210400468809323"/>
          <c:y val="4.1289238845144398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8.6215850377193398E-2"/>
          <c:y val="0.15895215021199299"/>
          <c:w val="0.56341735584938701"/>
          <c:h val="0.71286493034524501"/>
        </c:manualLayout>
      </c:layout>
      <c:pieChart>
        <c:varyColors val="1"/>
        <c:ser>
          <c:idx val="0"/>
          <c:order val="0"/>
          <c:dLbls>
            <c:dLbl>
              <c:idx val="0"/>
              <c:layout>
                <c:manualLayout>
                  <c:x val="-0.119617264353892"/>
                  <c:y val="-0.19721932523335201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456E-4CA8-BDFB-E948C4680FD6}"/>
                </c:ext>
              </c:extLst>
            </c:dLbl>
            <c:dLbl>
              <c:idx val="4"/>
              <c:layout>
                <c:manualLayout>
                  <c:x val="-4.8891860215586197E-2"/>
                  <c:y val="6.5327034120735402E-3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456E-4CA8-BDFB-E948C4680FD6}"/>
                </c:ext>
              </c:extLst>
            </c:dLbl>
            <c:dLbl>
              <c:idx val="5"/>
              <c:layout>
                <c:manualLayout>
                  <c:x val="2.1790033208713599E-2"/>
                  <c:y val="2.0321218125879999E-3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456E-4CA8-BDFB-E948C4680FD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2000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'[Fiddle (3).xlsx]Tables'!$W$4:$W$10</c:f>
              <c:strCache>
                <c:ptCount val="7"/>
                <c:pt idx="0">
                  <c:v>Raw Materials</c:v>
                </c:pt>
                <c:pt idx="1">
                  <c:v>Single Use Equipment </c:v>
                </c:pt>
                <c:pt idx="2">
                  <c:v>Patents and Royalties</c:v>
                </c:pt>
                <c:pt idx="3">
                  <c:v>Operating Labor &amp; Supervisory and Clerical Labor</c:v>
                </c:pt>
                <c:pt idx="4">
                  <c:v>Maintenance and Repairs &amp; Utilities </c:v>
                </c:pt>
                <c:pt idx="5">
                  <c:v>Operating Supplies &amp; Laboratory Charges</c:v>
                </c:pt>
                <c:pt idx="6">
                  <c:v>Overhead &amp; Local Taxes &amp; Insurance</c:v>
                </c:pt>
              </c:strCache>
            </c:strRef>
          </c:cat>
          <c:val>
            <c:numRef>
              <c:f>'[Fiddle (3).xlsx]Tables'!$X$4:$X$10</c:f>
              <c:numCache>
                <c:formatCode>#,##0</c:formatCode>
                <c:ptCount val="7"/>
                <c:pt idx="0">
                  <c:v>91612600.135925338</c:v>
                </c:pt>
                <c:pt idx="1">
                  <c:v>3950166.7586666667</c:v>
                </c:pt>
                <c:pt idx="2">
                  <c:v>3940447.6592862569</c:v>
                </c:pt>
                <c:pt idx="3">
                  <c:v>3592150.9457996013</c:v>
                </c:pt>
                <c:pt idx="4">
                  <c:v>2149904.1977059999</c:v>
                </c:pt>
                <c:pt idx="5">
                  <c:v>710960.4985808502</c:v>
                </c:pt>
                <c:pt idx="6" formatCode="General">
                  <c:v>4755561.8328824202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456E-4CA8-BDFB-E948C4680FD6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265161597348895"/>
          <c:y val="0.122237900262467"/>
          <c:w val="0.34832664725182827"/>
          <c:h val="0.79776209973753298"/>
        </c:manualLayout>
      </c:layout>
      <c:overlay val="0"/>
      <c:spPr>
        <a:noFill/>
      </c:spPr>
      <c:txPr>
        <a:bodyPr/>
        <a:lstStyle/>
        <a:p>
          <a:pPr>
            <a:defRPr sz="2000">
              <a:solidFill>
                <a:schemeClr val="bg1"/>
              </a:solidFill>
            </a:defRPr>
          </a:pPr>
          <a:endParaRPr lang="en-US"/>
        </a:p>
      </c:txPr>
    </c:legend>
    <c:plotVisOnly val="1"/>
    <c:dispBlanksAs val="gap"/>
    <c:showDLblsOverMax val="0"/>
  </c:chart>
  <c:spPr>
    <a:noFill/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800" b="1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en-US" sz="2800">
                <a:solidFill>
                  <a:schemeClr val="bg1"/>
                </a:solidFill>
              </a:rPr>
              <a:t>Break</a:t>
            </a:r>
            <a:r>
              <a:rPr lang="en-US" sz="2800" baseline="0">
                <a:solidFill>
                  <a:schemeClr val="bg1"/>
                </a:solidFill>
              </a:rPr>
              <a:t>down of Fixed Capital</a:t>
            </a:r>
            <a:endParaRPr lang="en-US" sz="2800">
              <a:solidFill>
                <a:schemeClr val="bg1"/>
              </a:solidFill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800" b="1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2533019051526095"/>
          <c:y val="0.20229376828065199"/>
          <c:w val="0.48985185862853581"/>
          <c:h val="0.78960491087367624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87212E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5CE0-41D1-9CF7-B74C5E4ECC9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5CE0-41D1-9CF7-B74C5E4ECC9D}"/>
              </c:ext>
            </c:extLst>
          </c:dPt>
          <c:dPt>
            <c:idx val="2"/>
            <c:bubble3D val="0"/>
            <c:spPr>
              <a:solidFill>
                <a:schemeClr val="accent1">
                  <a:lumMod val="7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5CE0-41D1-9CF7-B74C5E4ECC9D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5CE0-41D1-9CF7-B74C5E4ECC9D}"/>
              </c:ext>
            </c:extLst>
          </c:dPt>
          <c:dPt>
            <c:idx val="4"/>
            <c:bubble3D val="0"/>
            <c:spPr>
              <a:solidFill>
                <a:srgbClr val="E987D6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5CE0-41D1-9CF7-B74C5E4ECC9D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5CE0-41D1-9CF7-B74C5E4ECC9D}"/>
              </c:ext>
            </c:extLst>
          </c:dPt>
          <c:dPt>
            <c:idx val="6"/>
            <c:bubble3D val="0"/>
            <c:spPr>
              <a:solidFill>
                <a:schemeClr val="bg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5CE0-41D1-9CF7-B74C5E4ECC9D}"/>
              </c:ext>
            </c:extLst>
          </c:dPt>
          <c:dLbls>
            <c:dLbl>
              <c:idx val="0"/>
              <c:layout>
                <c:manualLayout>
                  <c:x val="-0.13086558833760201"/>
                  <c:y val="-0.208545275590551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5CE0-41D1-9CF7-B74C5E4ECC9D}"/>
                </c:ext>
              </c:extLst>
            </c:dLbl>
            <c:dLbl>
              <c:idx val="1"/>
              <c:layout>
                <c:manualLayout>
                  <c:x val="9.1547607753849999E-2"/>
                  <c:y val="8.7931758530183701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5CE0-41D1-9CF7-B74C5E4ECC9D}"/>
                </c:ext>
              </c:extLst>
            </c:dLbl>
            <c:dLbl>
              <c:idx val="4"/>
              <c:layout>
                <c:manualLayout>
                  <c:x val="-2.1953404167852499E-2"/>
                  <c:y val="-3.8974190726159198E-3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9-5CE0-41D1-9CF7-B74C5E4ECC9D}"/>
                </c:ext>
              </c:extLst>
            </c:dLbl>
            <c:dLbl>
              <c:idx val="5"/>
              <c:layout>
                <c:manualLayout>
                  <c:x val="-3.1417006609113599E-4"/>
                  <c:y val="-3.3185476815398102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B-5CE0-41D1-9CF7-B74C5E4ECC9D}"/>
                </c:ext>
              </c:extLst>
            </c:dLbl>
            <c:dLbl>
              <c:idx val="6"/>
              <c:layout>
                <c:manualLayout>
                  <c:x val="2.98792018467571E-2"/>
                  <c:y val="-2.3886701662292199E-3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D-5CE0-41D1-9CF7-B74C5E4ECC9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0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shade val="95000"/>
                      <a:satMod val="105000"/>
                    </a:schemeClr>
                  </a:solidFill>
                  <a:prstDash val="solid"/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'[Fiddle (3).xlsx]Tables'!$W$18:$W$24</c:f>
              <c:strCache>
                <c:ptCount val="7"/>
                <c:pt idx="0">
                  <c:v>Reactors</c:v>
                </c:pt>
                <c:pt idx="1">
                  <c:v>Separators</c:v>
                </c:pt>
                <c:pt idx="2">
                  <c:v>Mixers</c:v>
                </c:pt>
                <c:pt idx="3">
                  <c:v>Storage Vessels</c:v>
                </c:pt>
                <c:pt idx="4">
                  <c:v>Pumps</c:v>
                </c:pt>
                <c:pt idx="5">
                  <c:v>Heat Exchangers</c:v>
                </c:pt>
                <c:pt idx="6">
                  <c:v>Compressors</c:v>
                </c:pt>
              </c:strCache>
            </c:strRef>
          </c:cat>
          <c:val>
            <c:numRef>
              <c:f>'[Fiddle (3).xlsx]Tables'!$X$18:$X$24</c:f>
              <c:numCache>
                <c:formatCode>#,##0</c:formatCode>
                <c:ptCount val="7"/>
                <c:pt idx="0">
                  <c:v>19185457.5</c:v>
                </c:pt>
                <c:pt idx="1">
                  <c:v>3584960.6000000006</c:v>
                </c:pt>
                <c:pt idx="2">
                  <c:v>1039099.5</c:v>
                </c:pt>
                <c:pt idx="3">
                  <c:v>360030.34499999997</c:v>
                </c:pt>
                <c:pt idx="4">
                  <c:v>282893</c:v>
                </c:pt>
                <c:pt idx="5">
                  <c:v>132783</c:v>
                </c:pt>
                <c:pt idx="6">
                  <c:v>79713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5CE0-41D1-9CF7-B74C5E4ECC9D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2611159784883275"/>
          <c:y val="0.16178676532642899"/>
          <c:w val="0.37111049634273091"/>
          <c:h val="0.7622417411295320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 cap="flat" cmpd="sng" algn="ctr">
      <a:noFill/>
      <a:prstDash val="solid"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067175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7382" tIns="63690" rIns="127382" bIns="63690" numCol="1" anchor="t" anchorCtr="0" compatLnSpc="1">
            <a:prstTxWarp prst="textNoShape">
              <a:avLst/>
            </a:prstTxWarp>
          </a:bodyPr>
          <a:lstStyle>
            <a:lvl1pPr defTabSz="1273175">
              <a:defRPr sz="16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321300" y="0"/>
            <a:ext cx="4067175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7382" tIns="63690" rIns="127382" bIns="63690" numCol="1" anchor="t" anchorCtr="0" compatLnSpc="1">
            <a:prstTxWarp prst="textNoShape">
              <a:avLst/>
            </a:prstTxWarp>
          </a:bodyPr>
          <a:lstStyle>
            <a:lvl1pPr algn="r" defTabSz="1273175">
              <a:defRPr sz="16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12133263"/>
            <a:ext cx="4067175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7382" tIns="63690" rIns="127382" bIns="63690" numCol="1" anchor="b" anchorCtr="0" compatLnSpc="1">
            <a:prstTxWarp prst="textNoShape">
              <a:avLst/>
            </a:prstTxWarp>
          </a:bodyPr>
          <a:lstStyle>
            <a:lvl1pPr defTabSz="1273175">
              <a:defRPr sz="16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321300" y="12133263"/>
            <a:ext cx="4067175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7382" tIns="63690" rIns="127382" bIns="63690" numCol="1" anchor="b" anchorCtr="0" compatLnSpc="1">
            <a:prstTxWarp prst="textNoShape">
              <a:avLst/>
            </a:prstTxWarp>
          </a:bodyPr>
          <a:lstStyle>
            <a:lvl1pPr algn="r" defTabSz="1273175">
              <a:defRPr sz="1600" smtClean="0"/>
            </a:lvl1pPr>
          </a:lstStyle>
          <a:p>
            <a:pPr>
              <a:defRPr/>
            </a:pPr>
            <a:fld id="{12B199BC-D0CF-4DA5-9741-A0772C9FED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1388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0592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7240" tIns="13620" rIns="27240" bIns="13620" numCol="1" anchor="t" anchorCtr="0" compatLnSpc="1">
            <a:prstTxWarp prst="textNoShape">
              <a:avLst/>
            </a:prstTxWarp>
          </a:bodyPr>
          <a:lstStyle>
            <a:lvl1pPr defTabSz="273050">
              <a:defRPr sz="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314950" y="0"/>
            <a:ext cx="40814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7240" tIns="13620" rIns="27240" bIns="13620" numCol="1" anchor="t" anchorCtr="0" compatLnSpc="1">
            <a:prstTxWarp prst="textNoShape">
              <a:avLst/>
            </a:prstTxWarp>
          </a:bodyPr>
          <a:lstStyle>
            <a:lvl1pPr algn="r" defTabSz="273050">
              <a:defRPr sz="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506538" y="962025"/>
            <a:ext cx="6383337" cy="47894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255713" y="6072188"/>
            <a:ext cx="6884987" cy="575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7240" tIns="13620" rIns="27240" bIns="136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12122150"/>
            <a:ext cx="40592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7240" tIns="13620" rIns="27240" bIns="13620" numCol="1" anchor="b" anchorCtr="0" compatLnSpc="1">
            <a:prstTxWarp prst="textNoShape">
              <a:avLst/>
            </a:prstTxWarp>
          </a:bodyPr>
          <a:lstStyle>
            <a:lvl1pPr defTabSz="273050">
              <a:defRPr sz="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314950" y="12122150"/>
            <a:ext cx="40814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7240" tIns="13620" rIns="27240" bIns="13620" numCol="1" anchor="b" anchorCtr="0" compatLnSpc="1">
            <a:prstTxWarp prst="textNoShape">
              <a:avLst/>
            </a:prstTxWarp>
          </a:bodyPr>
          <a:lstStyle>
            <a:lvl1pPr algn="r" defTabSz="273050">
              <a:defRPr sz="400" smtClean="0"/>
            </a:lvl1pPr>
          </a:lstStyle>
          <a:p>
            <a:pPr>
              <a:defRPr/>
            </a:pPr>
            <a:fld id="{0D4418BF-7CE8-4AC4-BC3B-111C6909691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313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172" kern="1200">
        <a:solidFill>
          <a:schemeClr val="tx1"/>
        </a:solidFill>
        <a:latin typeface="Times New Roman" pitchFamily="27" charset="0"/>
        <a:ea typeface="+mn-ea"/>
        <a:cs typeface="+mn-cs"/>
      </a:defRPr>
    </a:lvl1pPr>
    <a:lvl2pPr marL="457175" algn="l" rtl="0" eaLnBrk="0" fontAlgn="base" hangingPunct="0">
      <a:spcBef>
        <a:spcPct val="30000"/>
      </a:spcBef>
      <a:spcAft>
        <a:spcPct val="0"/>
      </a:spcAft>
      <a:defRPr sz="1172" kern="1200">
        <a:solidFill>
          <a:schemeClr val="tx1"/>
        </a:solidFill>
        <a:latin typeface="Times New Roman" pitchFamily="27" charset="0"/>
        <a:ea typeface="+mn-ea"/>
        <a:cs typeface="+mn-cs"/>
      </a:defRPr>
    </a:lvl2pPr>
    <a:lvl3pPr marL="914350" algn="l" rtl="0" eaLnBrk="0" fontAlgn="base" hangingPunct="0">
      <a:spcBef>
        <a:spcPct val="30000"/>
      </a:spcBef>
      <a:spcAft>
        <a:spcPct val="0"/>
      </a:spcAft>
      <a:defRPr sz="1172" kern="1200">
        <a:solidFill>
          <a:schemeClr val="tx1"/>
        </a:solidFill>
        <a:latin typeface="Times New Roman" pitchFamily="27" charset="0"/>
        <a:ea typeface="+mn-ea"/>
        <a:cs typeface="+mn-cs"/>
      </a:defRPr>
    </a:lvl3pPr>
    <a:lvl4pPr marL="1371525" algn="l" rtl="0" eaLnBrk="0" fontAlgn="base" hangingPunct="0">
      <a:spcBef>
        <a:spcPct val="30000"/>
      </a:spcBef>
      <a:spcAft>
        <a:spcPct val="0"/>
      </a:spcAft>
      <a:defRPr sz="1172" kern="1200">
        <a:solidFill>
          <a:schemeClr val="tx1"/>
        </a:solidFill>
        <a:latin typeface="Times New Roman" pitchFamily="27" charset="0"/>
        <a:ea typeface="+mn-ea"/>
        <a:cs typeface="+mn-cs"/>
      </a:defRPr>
    </a:lvl4pPr>
    <a:lvl5pPr marL="1828700" algn="l" rtl="0" eaLnBrk="0" fontAlgn="base" hangingPunct="0">
      <a:spcBef>
        <a:spcPct val="30000"/>
      </a:spcBef>
      <a:spcAft>
        <a:spcPct val="0"/>
      </a:spcAft>
      <a:defRPr sz="1172" kern="1200">
        <a:solidFill>
          <a:schemeClr val="tx1"/>
        </a:solidFill>
        <a:latin typeface="Times New Roman" pitchFamily="27" charset="0"/>
        <a:ea typeface="+mn-ea"/>
        <a:cs typeface="+mn-cs"/>
      </a:defRPr>
    </a:lvl5pPr>
    <a:lvl6pPr marL="2285876" algn="l" defTabSz="914350" rtl="0" eaLnBrk="1" latinLnBrk="0" hangingPunct="1">
      <a:defRPr sz="1172" kern="1200">
        <a:solidFill>
          <a:schemeClr val="tx1"/>
        </a:solidFill>
        <a:latin typeface="+mn-lt"/>
        <a:ea typeface="+mn-ea"/>
        <a:cs typeface="+mn-cs"/>
      </a:defRPr>
    </a:lvl6pPr>
    <a:lvl7pPr marL="2743050" algn="l" defTabSz="914350" rtl="0" eaLnBrk="1" latinLnBrk="0" hangingPunct="1">
      <a:defRPr sz="1172" kern="1200">
        <a:solidFill>
          <a:schemeClr val="tx1"/>
        </a:solidFill>
        <a:latin typeface="+mn-lt"/>
        <a:ea typeface="+mn-ea"/>
        <a:cs typeface="+mn-cs"/>
      </a:defRPr>
    </a:lvl7pPr>
    <a:lvl8pPr marL="3200226" algn="l" defTabSz="914350" rtl="0" eaLnBrk="1" latinLnBrk="0" hangingPunct="1">
      <a:defRPr sz="1172" kern="1200">
        <a:solidFill>
          <a:schemeClr val="tx1"/>
        </a:solidFill>
        <a:latin typeface="+mn-lt"/>
        <a:ea typeface="+mn-ea"/>
        <a:cs typeface="+mn-cs"/>
      </a:defRPr>
    </a:lvl8pPr>
    <a:lvl9pPr marL="3657401" algn="l" defTabSz="914350" rtl="0" eaLnBrk="1" latinLnBrk="0" hangingPunct="1">
      <a:defRPr sz="1172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D4418BF-7CE8-4AC4-BC3B-111C69096913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76038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D4991-B0AA-4C78-9F45-3F23A133B37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09760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C8139-951B-4346-AB20-7923F52BA5A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97670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00EBC-7D1B-49A5-86C2-37AAAE67778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7551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96770-0A6D-4276-A1D0-832F75DE5CD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0189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BEA6E-6B58-4CC6-8D61-D7A483A2103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87614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FA94F-F46C-4767-8B52-928E2037B1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20838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B4570-57DB-462E-93B8-C404F64FC1A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527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BBA61-B487-4C09-AFBE-F608CC08827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55074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DBD1D-0B06-493F-9B9E-7B6F9BBD042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2548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42859-F12A-449A-AC2B-FAA8DA0E01C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83700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F5ECC-1565-4C5A-A3E7-30DD94B6534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9593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70CD87-B729-45C9-B46A-E130E2DB8C2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 bwMode="auto">
          <a:xfrm>
            <a:off x="447870" y="444843"/>
            <a:ext cx="42995461" cy="32028714"/>
          </a:xfrm>
          <a:prstGeom prst="rect">
            <a:avLst/>
          </a:prstGeom>
          <a:blipFill rotWithShape="1">
            <a:blip r:embed="rId13"/>
            <a:tile tx="0" ty="0" sx="100000" sy="100000" flip="none" algn="tl"/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8969" tIns="44484" rIns="88969" bIns="44484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07042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22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27" charset="0"/>
            </a:endParaRPr>
          </a:p>
        </p:txBody>
      </p:sp>
      <p:sp>
        <p:nvSpPr>
          <p:cNvPr id="8" name="Rectangle 7"/>
          <p:cNvSpPr/>
          <p:nvPr userDrawn="1"/>
        </p:nvSpPr>
        <p:spPr bwMode="auto">
          <a:xfrm>
            <a:off x="1093275" y="5350074"/>
            <a:ext cx="9853127" cy="26772821"/>
          </a:xfrm>
          <a:prstGeom prst="rect">
            <a:avLst/>
          </a:prstGeom>
          <a:solidFill>
            <a:schemeClr val="bg1"/>
          </a:solidFill>
          <a:ln w="31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8969" tIns="44484" rIns="88969" bIns="44484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07042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22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27" charset="0"/>
            </a:endParaRPr>
          </a:p>
        </p:txBody>
      </p:sp>
      <p:sp>
        <p:nvSpPr>
          <p:cNvPr id="9" name="Rectangle 8"/>
          <p:cNvSpPr/>
          <p:nvPr userDrawn="1"/>
        </p:nvSpPr>
        <p:spPr bwMode="auto">
          <a:xfrm>
            <a:off x="11710354" y="5350074"/>
            <a:ext cx="9853127" cy="26772821"/>
          </a:xfrm>
          <a:prstGeom prst="rect">
            <a:avLst/>
          </a:prstGeom>
          <a:solidFill>
            <a:schemeClr val="bg1"/>
          </a:solidFill>
          <a:ln w="31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8969" tIns="44484" rIns="88969" bIns="44484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07042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22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27" charset="0"/>
            </a:endParaRPr>
          </a:p>
        </p:txBody>
      </p:sp>
      <p:sp>
        <p:nvSpPr>
          <p:cNvPr id="10" name="Rectangle 9"/>
          <p:cNvSpPr/>
          <p:nvPr userDrawn="1"/>
        </p:nvSpPr>
        <p:spPr bwMode="auto">
          <a:xfrm>
            <a:off x="22327434" y="5350074"/>
            <a:ext cx="9853127" cy="26772821"/>
          </a:xfrm>
          <a:prstGeom prst="rect">
            <a:avLst/>
          </a:prstGeom>
          <a:solidFill>
            <a:schemeClr val="bg1"/>
          </a:solidFill>
          <a:ln w="31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8969" tIns="44484" rIns="88969" bIns="44484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07042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22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27" charset="0"/>
            </a:endParaRPr>
          </a:p>
        </p:txBody>
      </p:sp>
      <p:sp>
        <p:nvSpPr>
          <p:cNvPr id="11" name="Rectangle 10"/>
          <p:cNvSpPr/>
          <p:nvPr userDrawn="1"/>
        </p:nvSpPr>
        <p:spPr bwMode="auto">
          <a:xfrm>
            <a:off x="32944513" y="5350074"/>
            <a:ext cx="9853127" cy="26772821"/>
          </a:xfrm>
          <a:prstGeom prst="rect">
            <a:avLst/>
          </a:prstGeom>
          <a:solidFill>
            <a:schemeClr val="bg1"/>
          </a:solidFill>
          <a:ln w="31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8969" tIns="44484" rIns="88969" bIns="44484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07042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22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27" charset="0"/>
            </a:endParaRPr>
          </a:p>
        </p:txBody>
      </p:sp>
      <p:sp>
        <p:nvSpPr>
          <p:cNvPr id="12" name="Rectangle 11"/>
          <p:cNvSpPr/>
          <p:nvPr userDrawn="1"/>
        </p:nvSpPr>
        <p:spPr bwMode="auto">
          <a:xfrm>
            <a:off x="452389" y="486783"/>
            <a:ext cx="42939297" cy="4343558"/>
          </a:xfrm>
          <a:prstGeom prst="rect">
            <a:avLst/>
          </a:prstGeom>
          <a:solidFill>
            <a:srgbClr val="87212E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8969" tIns="44484" rIns="88969" bIns="44484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107042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22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27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2171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9" r:id="rId1"/>
    <p:sldLayoutId id="2147483810" r:id="rId2"/>
    <p:sldLayoutId id="2147483811" r:id="rId3"/>
    <p:sldLayoutId id="2147483812" r:id="rId4"/>
    <p:sldLayoutId id="2147483813" r:id="rId5"/>
    <p:sldLayoutId id="2147483814" r:id="rId6"/>
    <p:sldLayoutId id="2147483815" r:id="rId7"/>
    <p:sldLayoutId id="2147483816" r:id="rId8"/>
    <p:sldLayoutId id="2147483817" r:id="rId9"/>
    <p:sldLayoutId id="2147483818" r:id="rId10"/>
    <p:sldLayoutId id="2147483819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2.xml"/><Relationship Id="rId3" Type="http://schemas.openxmlformats.org/officeDocument/2006/relationships/image" Target="../media/image2.png"/><Relationship Id="rId7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rgbClr val="9BAABF"/>
            </a:gs>
            <a:gs pos="50000">
              <a:schemeClr val="accent1">
                <a:lumMod val="45000"/>
                <a:lumOff val="55000"/>
              </a:schemeClr>
            </a:gs>
            <a:gs pos="100000">
              <a:srgbClr val="4F496B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0073559"/>
              </p:ext>
            </p:extLst>
          </p:nvPr>
        </p:nvGraphicFramePr>
        <p:xfrm>
          <a:off x="13351922" y="26161998"/>
          <a:ext cx="14348543" cy="5960558"/>
        </p:xfrm>
        <a:graphic>
          <a:graphicData uri="http://schemas.openxmlformats.org/drawingml/2006/table">
            <a:tbl>
              <a:tblPr/>
              <a:tblGrid>
                <a:gridCol w="103899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585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462155">
                <a:tc>
                  <a:txBody>
                    <a:bodyPr/>
                    <a:lstStyle/>
                    <a:p>
                      <a:pPr algn="ctr" fontAlgn="b"/>
                      <a:r>
                        <a:rPr lang="en-US" sz="38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#</a:t>
                      </a:r>
                      <a:r>
                        <a:rPr lang="en-US" sz="3800" b="1" i="0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of Neural Stem Cells Produced/ Year</a:t>
                      </a:r>
                      <a:endParaRPr lang="en-US" sz="3800" b="1" i="0" u="none" strike="noStrike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068" marR="9068" marT="9068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42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3.42</a:t>
                      </a:r>
                      <a:r>
                        <a:rPr lang="en-US" sz="4200" b="0" i="0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x </a:t>
                      </a:r>
                      <a:r>
                        <a:rPr lang="en-US" sz="42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r>
                        <a:rPr lang="en-US" sz="4200" b="0" i="0" u="none" strike="noStrike" baseline="3000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</a:t>
                      </a:r>
                      <a:endParaRPr lang="en-US" sz="4200" b="0" i="0" u="none" strike="noStrike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068" marR="9068" marT="9068" marB="0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01316">
                <a:tc>
                  <a:txBody>
                    <a:bodyPr/>
                    <a:lstStyle/>
                    <a:p>
                      <a:pPr algn="ctr" fontAlgn="b"/>
                      <a:r>
                        <a:rPr lang="en-US" sz="38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# of Neural Cells</a:t>
                      </a:r>
                      <a:r>
                        <a:rPr lang="en-US" sz="3800" b="1" i="0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/Dose</a:t>
                      </a:r>
                      <a:endParaRPr lang="en-US" sz="3800" b="1" i="0" u="none" strike="noStrike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068" marR="9068" marT="9068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42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</a:t>
                      </a:r>
                      <a:r>
                        <a:rPr lang="en-US" sz="4200" b="0" i="0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x 10</a:t>
                      </a:r>
                      <a:r>
                        <a:rPr lang="en-US" sz="4200" b="0" i="0" u="none" strike="noStrike" baseline="30000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endParaRPr lang="en-US" sz="4200" b="0" i="0" u="none" strike="noStrike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068" marR="9068" marT="9068" marB="0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62155">
                <a:tc>
                  <a:txBody>
                    <a:bodyPr/>
                    <a:lstStyle/>
                    <a:p>
                      <a:pPr algn="ctr" fontAlgn="b"/>
                      <a:r>
                        <a:rPr lang="en-US" sz="38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Doses/ </a:t>
                      </a:r>
                      <a:r>
                        <a:rPr lang="en-US" sz="3800" b="1" i="0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Year</a:t>
                      </a:r>
                    </a:p>
                  </a:txBody>
                  <a:tcPr marL="9068" marR="9068" marT="9068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42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170,946</a:t>
                      </a:r>
                      <a:endParaRPr lang="en-US" sz="4200" b="0" i="0" u="none" strike="noStrike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068" marR="9068" marT="9068" marB="0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01316">
                <a:tc>
                  <a:txBody>
                    <a:bodyPr/>
                    <a:lstStyle/>
                    <a:p>
                      <a:pPr algn="ctr" fontAlgn="b"/>
                      <a:r>
                        <a:rPr lang="en-US" sz="3800" b="1" i="0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Price Per </a:t>
                      </a:r>
                      <a:r>
                        <a:rPr lang="en-US" sz="38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Dose</a:t>
                      </a:r>
                      <a:endParaRPr lang="en-US" sz="3800" b="1" i="0" u="none" strike="noStrike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068" marR="9068" marT="9068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4200" b="0" i="0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r>
                        <a:rPr lang="en-US" sz="42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$905</a:t>
                      </a:r>
                      <a:endParaRPr lang="en-US" sz="4200" b="0" i="0" u="none" strike="noStrike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068" marR="9068" marT="9068" marB="0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33616">
                <a:tc>
                  <a:txBody>
                    <a:bodyPr/>
                    <a:lstStyle/>
                    <a:p>
                      <a:pPr algn="ctr" fontAlgn="b"/>
                      <a:r>
                        <a:rPr lang="en-US" sz="3800" b="1" i="0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Revenue Per Year</a:t>
                      </a:r>
                    </a:p>
                  </a:txBody>
                  <a:tcPr marL="9068" marR="9068" marT="9068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42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$155 M</a:t>
                      </a:r>
                      <a:r>
                        <a:rPr lang="en-US" sz="4200" b="0" i="0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9068" marR="9068" marT="9068" marB="0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Rectangle 1"/>
          <p:cNvSpPr/>
          <p:nvPr/>
        </p:nvSpPr>
        <p:spPr>
          <a:xfrm>
            <a:off x="336884" y="217182"/>
            <a:ext cx="43217432" cy="4884207"/>
          </a:xfrm>
          <a:prstGeom prst="rect">
            <a:avLst/>
          </a:prstGeom>
          <a:solidFill>
            <a:srgbClr val="495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  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75346" y="311527"/>
            <a:ext cx="27303663" cy="4170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500" dirty="0" smtClean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Cell Therapy for Spinal Cord Injuries: </a:t>
            </a:r>
          </a:p>
          <a:p>
            <a:r>
              <a:rPr lang="en-US" sz="9600" dirty="0" smtClean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Commercial Manufacturing Facility                                 </a:t>
            </a:r>
          </a:p>
          <a:p>
            <a:r>
              <a:rPr lang="en-US" sz="5400" dirty="0" smtClean="0">
                <a:solidFill>
                  <a:schemeClr val="bg1"/>
                </a:solidFill>
                <a:latin typeface="Simplified Arabic Fixed" panose="02070309020205020404" pitchFamily="49" charset="-78"/>
                <a:cs typeface="Simplified Arabic Fixed" panose="02070309020205020404" pitchFamily="49" charset="-78"/>
              </a:rPr>
              <a:t>A Class 4 Study on the Feasibility of Industrial Scale Production    </a:t>
            </a:r>
            <a:endParaRPr lang="en-US" sz="5400" dirty="0">
              <a:solidFill>
                <a:schemeClr val="bg1"/>
              </a:solidFill>
              <a:latin typeface="Simplified Arabic Fixed" panose="02070309020205020404" pitchFamily="49" charset="-78"/>
              <a:cs typeface="Simplified Arabic Fixed" panose="02070309020205020404" pitchFamily="49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4736" y="687023"/>
            <a:ext cx="7440188" cy="1972263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8085143" y="528982"/>
            <a:ext cx="716271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i="1" u="sng" dirty="0" smtClean="0">
                <a:solidFill>
                  <a:schemeClr val="bg1"/>
                </a:solidFill>
                <a:latin typeface="Century Schoolbook" panose="02040604050505020304" pitchFamily="18" charset="0"/>
                <a:ea typeface="Microsoft YaHei" panose="020B0503020204020204" pitchFamily="34" charset="-122"/>
              </a:rPr>
              <a:t>Shear Stress</a:t>
            </a:r>
          </a:p>
          <a:p>
            <a:pPr algn="ctr"/>
            <a:r>
              <a:rPr lang="en-US" sz="4800" dirty="0" smtClean="0">
                <a:solidFill>
                  <a:schemeClr val="bg1"/>
                </a:solidFill>
                <a:latin typeface="Century Schoolbook" panose="02040604050505020304" pitchFamily="18" charset="0"/>
                <a:cs typeface="Shruti" panose="020B0502040204020203" pitchFamily="34" charset="0"/>
              </a:rPr>
              <a:t>Chris Redus</a:t>
            </a:r>
          </a:p>
          <a:p>
            <a:pPr algn="ctr"/>
            <a:r>
              <a:rPr lang="en-US" sz="4800" dirty="0" smtClean="0">
                <a:solidFill>
                  <a:schemeClr val="bg1"/>
                </a:solidFill>
                <a:latin typeface="Century Schoolbook" panose="02040604050505020304" pitchFamily="18" charset="0"/>
                <a:cs typeface="Shruti" panose="020B0502040204020203" pitchFamily="34" charset="0"/>
              </a:rPr>
              <a:t>Jessica </a:t>
            </a:r>
            <a:r>
              <a:rPr lang="en-US" sz="4800" dirty="0" err="1" smtClean="0">
                <a:solidFill>
                  <a:schemeClr val="bg1"/>
                </a:solidFill>
                <a:latin typeface="Century Schoolbook" panose="02040604050505020304" pitchFamily="18" charset="0"/>
                <a:cs typeface="Shruti" panose="020B0502040204020203" pitchFamily="34" charset="0"/>
              </a:rPr>
              <a:t>Verbisky</a:t>
            </a:r>
            <a:endParaRPr lang="en-US" sz="4800" dirty="0" smtClean="0">
              <a:solidFill>
                <a:schemeClr val="bg1"/>
              </a:solidFill>
              <a:latin typeface="Century Schoolbook" panose="02040604050505020304" pitchFamily="18" charset="0"/>
              <a:cs typeface="Shruti" panose="020B0502040204020203" pitchFamily="34" charset="0"/>
            </a:endParaRPr>
          </a:p>
          <a:p>
            <a:pPr algn="ctr"/>
            <a:r>
              <a:rPr lang="en-US" sz="4800" dirty="0" smtClean="0">
                <a:solidFill>
                  <a:schemeClr val="bg1"/>
                </a:solidFill>
                <a:latin typeface="Century Schoolbook" panose="02040604050505020304" pitchFamily="18" charset="0"/>
                <a:cs typeface="Shruti" panose="020B0502040204020203" pitchFamily="34" charset="0"/>
              </a:rPr>
              <a:t>Hannah </a:t>
            </a:r>
            <a:r>
              <a:rPr lang="en-US" sz="4800" dirty="0" err="1" smtClean="0">
                <a:solidFill>
                  <a:schemeClr val="bg1"/>
                </a:solidFill>
                <a:latin typeface="Century Schoolbook" panose="02040604050505020304" pitchFamily="18" charset="0"/>
                <a:cs typeface="Shruti" panose="020B0502040204020203" pitchFamily="34" charset="0"/>
              </a:rPr>
              <a:t>Pinard</a:t>
            </a:r>
            <a:endParaRPr lang="en-US" sz="4800" dirty="0">
              <a:solidFill>
                <a:schemeClr val="bg1"/>
              </a:solidFill>
              <a:latin typeface="Century Schoolbook" panose="02040604050505020304" pitchFamily="18" charset="0"/>
              <a:cs typeface="Shruti" panose="020B0502040204020203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5590328" y="2753631"/>
            <a:ext cx="830087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chemeClr val="bg1"/>
                </a:solidFill>
                <a:latin typeface="Gadugi" panose="020B0502040204020203" pitchFamily="34" charset="0"/>
              </a:rPr>
              <a:t>Department of Chemical Engineering</a:t>
            </a:r>
            <a:endParaRPr lang="en-US" sz="6000" dirty="0">
              <a:solidFill>
                <a:schemeClr val="bg1"/>
              </a:solidFill>
              <a:latin typeface="Gadugi" panose="020B050204020402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7836566" y="27049114"/>
            <a:ext cx="6054635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Acknowledgements: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Connie Sutton (Sartorius Group North America)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Paul Todd (IKOTECH)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Gale Ulrich and P.T. Vasu for creating Econ </a:t>
            </a:r>
            <a:r>
              <a:rPr lang="en-US" sz="2000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Expert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Adam Steinberg (STERIS)</a:t>
            </a:r>
            <a:endParaRPr lang="en-US" sz="2000" dirty="0" smtClean="0">
              <a:solidFill>
                <a:schemeClr val="bg1">
                  <a:lumMod val="9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6881" y="5413190"/>
            <a:ext cx="43217436" cy="1172306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2562367" y="17682757"/>
            <a:ext cx="15522776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Conclusions:</a:t>
            </a:r>
            <a:endParaRPr lang="en-US" sz="48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485850" lvl="2" indent="-571500">
              <a:buFont typeface="Arial" panose="020B0604020202020204" pitchFamily="34" charset="0"/>
              <a:buChar char="•"/>
            </a:pPr>
            <a:r>
              <a:rPr lang="en-US" sz="4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Plant produces </a:t>
            </a:r>
            <a:r>
              <a:rPr lang="en-US" sz="4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170,946 doses/year (42,750 treatments)</a:t>
            </a:r>
            <a:endParaRPr lang="en-US" sz="48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485850" lvl="2" indent="-571500">
              <a:buFont typeface="Arial" panose="020B0604020202020204" pitchFamily="34" charset="0"/>
              <a:buChar char="•"/>
            </a:pPr>
            <a:r>
              <a:rPr lang="en-US" sz="4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To achieve a </a:t>
            </a:r>
            <a:r>
              <a:rPr lang="en-US" sz="4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internal rate of return of </a:t>
            </a:r>
            <a:r>
              <a:rPr lang="en-US" sz="4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50%, the </a:t>
            </a:r>
            <a:r>
              <a:rPr lang="en-US" sz="4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price of a dose is set to be $905</a:t>
            </a:r>
          </a:p>
          <a:p>
            <a:pPr marL="1485850" lvl="2" indent="-571500">
              <a:buFont typeface="Arial" panose="020B0604020202020204" pitchFamily="34" charset="0"/>
              <a:buChar char="•"/>
            </a:pPr>
            <a:r>
              <a:rPr lang="en-US" sz="4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plant lifetime is 15 years with a 1 year startup period</a:t>
            </a:r>
            <a:endParaRPr lang="en-US" sz="48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sz="48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Recommendations:</a:t>
            </a:r>
          </a:p>
          <a:p>
            <a:pPr lvl="1" algn="ctr"/>
            <a:r>
              <a:rPr lang="en-US" sz="4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Our team recommends continuing with the construction of this facility</a:t>
            </a: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401081" y="17448059"/>
            <a:ext cx="15062470" cy="8061959"/>
          </a:xfrm>
          <a:prstGeom prst="rect">
            <a:avLst/>
          </a:prstGeom>
        </p:spPr>
      </p:pic>
      <p:pic>
        <p:nvPicPr>
          <p:cNvPr id="1025" name="Picture 10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6881" y="17448058"/>
            <a:ext cx="11909548" cy="7795913"/>
          </a:xfrm>
          <a:prstGeom prst="rect">
            <a:avLst/>
          </a:prstGeom>
        </p:spPr>
      </p:pic>
      <p:graphicFrame>
        <p:nvGraphicFramePr>
          <p:cNvPr id="36" name="Chart 3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76603391"/>
              </p:ext>
            </p:extLst>
          </p:nvPr>
        </p:nvGraphicFramePr>
        <p:xfrm>
          <a:off x="203750" y="25555771"/>
          <a:ext cx="12042679" cy="70945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38" name="Chart 3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84717998"/>
              </p:ext>
            </p:extLst>
          </p:nvPr>
        </p:nvGraphicFramePr>
        <p:xfrm>
          <a:off x="27791229" y="26111199"/>
          <a:ext cx="10045337" cy="62318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1027" name="TextBox 1026"/>
          <p:cNvSpPr txBox="1"/>
          <p:nvPr/>
        </p:nvSpPr>
        <p:spPr>
          <a:xfrm>
            <a:off x="37927330" y="29687610"/>
            <a:ext cx="562698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References:</a:t>
            </a:r>
          </a:p>
          <a:p>
            <a:r>
              <a:rPr lang="en-US" sz="1800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Sharma, A., </a:t>
            </a:r>
            <a:r>
              <a:rPr lang="en-US" sz="1800" dirty="0" err="1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Gokulchandran</a:t>
            </a:r>
            <a:r>
              <a:rPr lang="en-US" sz="1800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N., Sane, H., </a:t>
            </a:r>
            <a:r>
              <a:rPr lang="en-US" sz="1800" dirty="0" err="1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Badhe</a:t>
            </a:r>
            <a:r>
              <a:rPr lang="en-US" sz="1800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P., Kulkarni, P., </a:t>
            </a:r>
            <a:r>
              <a:rPr lang="en-US" sz="1800" dirty="0" err="1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Lohia</a:t>
            </a:r>
            <a:r>
              <a:rPr lang="en-US" sz="1800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M., . . . Thomas, N. (2013). Detailed Analysis of the Clinical Effects </a:t>
            </a:r>
            <a:r>
              <a:rPr lang="en-US" sz="1600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lang="en-US" sz="1800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Cell Therapy for Thoracolumbar Spinal Cord Injury: An </a:t>
            </a:r>
            <a:r>
              <a:rPr lang="en-US" sz="1800" dirty="0" err="1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Orginal</a:t>
            </a:r>
            <a:r>
              <a:rPr lang="en-US" sz="1800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Study. </a:t>
            </a:r>
            <a:r>
              <a:rPr lang="en-US" sz="1800" i="1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Journal of </a:t>
            </a:r>
            <a:r>
              <a:rPr lang="en-US" sz="1800" i="1" dirty="0" err="1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Neurorestoratology</a:t>
            </a:r>
            <a:r>
              <a:rPr lang="en-US" sz="1800" i="1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r>
              <a:rPr lang="en-US" sz="1800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r>
              <a:rPr lang="en-US" sz="1800" i="1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r>
              <a:rPr lang="en-US" sz="1800" dirty="0">
                <a:solidFill>
                  <a:schemeClr val="bg1">
                    <a:lumMod val="8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(13), 22nd ser., 13-22. Retrieved May 4, 2016.</a:t>
            </a:r>
            <a:endParaRPr lang="en-US" sz="1800" dirty="0">
              <a:solidFill>
                <a:schemeClr val="bg1">
                  <a:lumMod val="8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9935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5639</TotalTime>
  <Words>170</Words>
  <Application>Microsoft Office PowerPoint</Application>
  <PresentationFormat>Custom</PresentationFormat>
  <Paragraphs>43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3" baseType="lpstr">
      <vt:lpstr>Microsoft YaHei</vt:lpstr>
      <vt:lpstr>Arial</vt:lpstr>
      <vt:lpstr>Calibri</vt:lpstr>
      <vt:lpstr>Calibri Light</vt:lpstr>
      <vt:lpstr>Century Schoolbook</vt:lpstr>
      <vt:lpstr>Ebrima</vt:lpstr>
      <vt:lpstr>Gadugi</vt:lpstr>
      <vt:lpstr>Shruti</vt:lpstr>
      <vt:lpstr>Simplified Arabic Fixed</vt:lpstr>
      <vt:lpstr>Tahoma</vt:lpstr>
      <vt:lpstr>Times New Roman</vt:lpstr>
      <vt:lpstr>Office Theme</vt:lpstr>
      <vt:lpstr>PowerPoint Presentation</vt:lpstr>
    </vt:vector>
  </TitlesOfParts>
  <Manager/>
  <Company>Calvin College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Ellen Alderink</dc:creator>
  <cp:keywords/>
  <dc:description/>
  <cp:lastModifiedBy>Jessica Verbisky</cp:lastModifiedBy>
  <cp:revision>164</cp:revision>
  <cp:lastPrinted>2002-12-02T18:20:07Z</cp:lastPrinted>
  <dcterms:created xsi:type="dcterms:W3CDTF">2011-03-15T12:21:07Z</dcterms:created>
  <dcterms:modified xsi:type="dcterms:W3CDTF">2016-05-04T17:25:40Z</dcterms:modified>
  <cp:category/>
</cp:coreProperties>
</file>