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DA"/>
    <a:srgbClr val="BA8BDD"/>
    <a:srgbClr val="A162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433" autoAdjust="0"/>
  </p:normalViewPr>
  <p:slideViewPr>
    <p:cSldViewPr snapToGrid="0">
      <p:cViewPr>
        <p:scale>
          <a:sx n="33" d="100"/>
          <a:sy n="33" d="100"/>
        </p:scale>
        <p:origin x="372" y="-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A02F-467F-4156-86C3-702768AC0F9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5276B-3EE1-41E1-9612-E1EF4F97F0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2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</a:t>
            </a:r>
            <a:r>
              <a:rPr lang="en-US" baseline="0" dirty="0" smtClean="0"/>
              <a:t> is only a template. You may chose to use or not use this format. I highly recommend you use a format that works for your group.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5276B-3EE1-41E1-9612-E1EF4F97F0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6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41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191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073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445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39" y="12024360"/>
            <a:ext cx="18568033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150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371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067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765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566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788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545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315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323" y="805791"/>
            <a:ext cx="6263640" cy="25375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90963" y="912939"/>
            <a:ext cx="30518100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BA8BDD"/>
                </a:solidFill>
                <a:latin typeface="Arial Rounded MT Bold" panose="020F0704030504030204" pitchFamily="34" charset="0"/>
              </a:rPr>
              <a:t>A Practical Approach to Neural-Progenitor Cell Manufacturing</a:t>
            </a:r>
            <a:endParaRPr lang="en-US" dirty="0">
              <a:solidFill>
                <a:srgbClr val="BA8BDD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0" y="2132741"/>
            <a:ext cx="27746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B482DA"/>
                </a:solidFill>
              </a:rPr>
              <a:t>Manlet</a:t>
            </a:r>
            <a:r>
              <a:rPr lang="en-US" sz="4800" b="1" dirty="0" smtClean="0">
                <a:solidFill>
                  <a:srgbClr val="B482DA"/>
                </a:solidFill>
              </a:rPr>
              <a:t>:</a:t>
            </a:r>
            <a:r>
              <a:rPr lang="en-US" sz="4800" dirty="0" smtClean="0">
                <a:solidFill>
                  <a:srgbClr val="B482DA"/>
                </a:solidFill>
              </a:rPr>
              <a:t> Jon Silva, Nick Sweeney Cook, Aguedo De Los Santos</a:t>
            </a:r>
            <a:endParaRPr lang="en-US" sz="4800" dirty="0">
              <a:solidFill>
                <a:srgbClr val="B482DA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4401800" y="21505766"/>
            <a:ext cx="14345350" cy="12074112"/>
            <a:chOff x="345653" y="23122161"/>
            <a:chExt cx="14945848" cy="1207411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4738" y="23122161"/>
              <a:ext cx="14826763" cy="10823537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345653" y="24060150"/>
              <a:ext cx="14935200" cy="11136123"/>
            </a:xfrm>
            <a:prstGeom prst="rect">
              <a:avLst/>
            </a:prstGeom>
            <a:no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419100"/>
              <a:r>
                <a:rPr lang="en-US" sz="7200" dirty="0" smtClean="0">
                  <a:solidFill>
                    <a:schemeClr val="bg1"/>
                  </a:solidFill>
                </a:rPr>
                <a:t>Economic Analysis</a:t>
              </a:r>
            </a:p>
            <a:p>
              <a:pPr marL="419100"/>
              <a:endParaRPr lang="en-US" sz="48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34671000" y="22349356"/>
            <a:ext cx="599705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https://www.clevelandclinic.org/reproductiveresearchcenter/imglarge/innomale07_1.jpg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70733" y="3706099"/>
            <a:ext cx="30864810" cy="17558810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13027069" y="4675437"/>
            <a:ext cx="20841715" cy="1493331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7200" dirty="0" smtClean="0">
                <a:solidFill>
                  <a:schemeClr val="bg1"/>
                </a:solidFill>
              </a:rPr>
              <a:t>Process Flow Diagram and Material Balances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19157" y="3723943"/>
            <a:ext cx="12366738" cy="10170498"/>
            <a:chOff x="7195029" y="2162128"/>
            <a:chExt cx="13168253" cy="10811286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195029" y="2162128"/>
              <a:ext cx="13168253" cy="9063861"/>
            </a:xfrm>
            <a:prstGeom prst="rect">
              <a:avLst/>
            </a:prstGeom>
          </p:spPr>
        </p:pic>
        <p:sp>
          <p:nvSpPr>
            <p:cNvPr id="35" name="Rectangle 34"/>
            <p:cNvSpPr/>
            <p:nvPr/>
          </p:nvSpPr>
          <p:spPr>
            <a:xfrm>
              <a:off x="7451236" y="3222592"/>
              <a:ext cx="11786535" cy="9750822"/>
            </a:xfrm>
            <a:prstGeom prst="rect">
              <a:avLst/>
            </a:prstGeom>
            <a:noFill/>
            <a:ln w="38100"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marL="419100"/>
              <a:r>
                <a:rPr lang="en-US" sz="7200" dirty="0" smtClean="0">
                  <a:solidFill>
                    <a:schemeClr val="bg1"/>
                  </a:solidFill>
                </a:rPr>
                <a:t>Objectives:</a:t>
              </a:r>
            </a:p>
            <a:p>
              <a:pPr marL="1104900" indent="-685800">
                <a:buFont typeface="Arial" panose="020B0604020202020204" pitchFamily="34" charset="0"/>
                <a:buChar char="•"/>
              </a:pPr>
              <a:endParaRPr lang="en-US" sz="4800" dirty="0" smtClean="0">
                <a:solidFill>
                  <a:schemeClr val="tx1"/>
                </a:solidFill>
              </a:endParaRPr>
            </a:p>
            <a:p>
              <a:pPr marL="419100"/>
              <a:r>
                <a:rPr lang="en-US" sz="4000" dirty="0" smtClean="0">
                  <a:solidFill>
                    <a:schemeClr val="tx1"/>
                  </a:solidFill>
                </a:rPr>
                <a:t>Design a practical process for the production of 100% pure Neural Progenitor cells for cellular therapy</a:t>
              </a:r>
            </a:p>
            <a:p>
              <a:pPr marL="419100"/>
              <a:endParaRPr lang="en-US" sz="4000" dirty="0" smtClean="0">
                <a:solidFill>
                  <a:schemeClr val="tx1"/>
                </a:solidFill>
              </a:endParaRPr>
            </a:p>
            <a:p>
              <a:pPr marL="419100"/>
              <a:r>
                <a:rPr lang="en-US" sz="4000" dirty="0" smtClean="0">
                  <a:solidFill>
                    <a:schemeClr val="tx1"/>
                  </a:solidFill>
                </a:rPr>
                <a:t>Produce a cost-effective treatment option for Americans suffering from spinal cord injuries (SCI’s)</a:t>
              </a:r>
            </a:p>
            <a:p>
              <a:pPr marL="419100"/>
              <a:endParaRPr lang="en-US" sz="4800" b="1" dirty="0">
                <a:solidFill>
                  <a:schemeClr val="tx1"/>
                </a:solidFill>
              </a:endParaRPr>
            </a:p>
            <a:p>
              <a:pPr marL="419100"/>
              <a:endParaRPr lang="en-US" sz="4800" b="1" dirty="0" smtClean="0">
                <a:solidFill>
                  <a:schemeClr val="tx1"/>
                </a:solidFill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-61727" y="12505927"/>
            <a:ext cx="12447622" cy="10170498"/>
            <a:chOff x="-61727" y="11667727"/>
            <a:chExt cx="12447622" cy="10170498"/>
          </a:xfrm>
        </p:grpSpPr>
        <p:grpSp>
          <p:nvGrpSpPr>
            <p:cNvPr id="39" name="Group 38"/>
            <p:cNvGrpSpPr/>
            <p:nvPr/>
          </p:nvGrpSpPr>
          <p:grpSpPr>
            <a:xfrm>
              <a:off x="-61727" y="11667727"/>
              <a:ext cx="12447622" cy="10170498"/>
              <a:chOff x="7195028" y="2162128"/>
              <a:chExt cx="13168253" cy="10811286"/>
            </a:xfrm>
          </p:grpSpPr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7195028" y="2162128"/>
                <a:ext cx="13168253" cy="9063861"/>
              </a:xfrm>
              <a:prstGeom prst="rect">
                <a:avLst/>
              </a:prstGeom>
            </p:spPr>
          </p:pic>
          <p:sp>
            <p:nvSpPr>
              <p:cNvPr id="41" name="Rectangle 40"/>
              <p:cNvSpPr/>
              <p:nvPr/>
            </p:nvSpPr>
            <p:spPr>
              <a:xfrm>
                <a:off x="7451236" y="3222592"/>
                <a:ext cx="11786535" cy="9750822"/>
              </a:xfrm>
              <a:prstGeom prst="rect">
                <a:avLst/>
              </a:prstGeom>
              <a:noFill/>
              <a:ln w="38100">
                <a:noFill/>
              </a:ln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t"/>
              <a:lstStyle/>
              <a:p>
                <a:pPr marL="419100"/>
                <a:r>
                  <a:rPr lang="en-US" sz="7200" dirty="0" smtClean="0">
                    <a:solidFill>
                      <a:schemeClr val="bg1"/>
                    </a:solidFill>
                  </a:rPr>
                  <a:t>Neural Cell Purification: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endParaRPr lang="en-US" sz="4800" dirty="0" smtClean="0">
                  <a:solidFill>
                    <a:schemeClr val="tx1"/>
                  </a:solidFill>
                </a:endParaRPr>
              </a:p>
              <a:p>
                <a:pPr marL="419100"/>
                <a:endParaRPr lang="en-US" sz="4800" b="1" dirty="0">
                  <a:solidFill>
                    <a:schemeClr val="tx1"/>
                  </a:solidFill>
                </a:endParaRPr>
              </a:p>
              <a:p>
                <a:pPr marL="419100"/>
                <a:endParaRPr lang="en-US" sz="4800" b="1" dirty="0" smtClean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030" name="Picture 6" descr="https://www.clevelandclinic.org/reproductiveresearchcenter/imglarge/innomale07_1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9189" y="14451677"/>
              <a:ext cx="10417074" cy="51564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2" name="Rectangle 41"/>
          <p:cNvSpPr/>
          <p:nvPr/>
        </p:nvSpPr>
        <p:spPr>
          <a:xfrm>
            <a:off x="3348306" y="19300396"/>
            <a:ext cx="8461600" cy="94541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t"/>
          <a:lstStyle/>
          <a:p>
            <a:pPr marL="419100"/>
            <a:r>
              <a:rPr lang="en-US" sz="4800" dirty="0" smtClean="0">
                <a:solidFill>
                  <a:schemeClr val="tx1"/>
                </a:solidFill>
              </a:rPr>
              <a:t>Immunomagnetic Cell Sorting</a:t>
            </a:r>
          </a:p>
          <a:p>
            <a:pPr marL="419100"/>
            <a:endParaRPr lang="en-US" sz="4000" b="1" dirty="0">
              <a:solidFill>
                <a:schemeClr val="tx1"/>
              </a:solidFill>
            </a:endParaRPr>
          </a:p>
          <a:p>
            <a:pPr marL="419100"/>
            <a:endParaRPr lang="en-US" sz="4800" b="1" dirty="0" smtClean="0">
              <a:solidFill>
                <a:schemeClr val="tx1"/>
              </a:solidFill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28660730" y="21495682"/>
            <a:ext cx="14960513" cy="10823537"/>
            <a:chOff x="17491381" y="19630886"/>
            <a:chExt cx="14960513" cy="10823537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625131" y="19630886"/>
              <a:ext cx="14826763" cy="10823537"/>
            </a:xfrm>
            <a:prstGeom prst="rect">
              <a:avLst/>
            </a:prstGeom>
          </p:spPr>
        </p:pic>
        <p:sp>
          <p:nvSpPr>
            <p:cNvPr id="52" name="Rectangle 51"/>
            <p:cNvSpPr/>
            <p:nvPr/>
          </p:nvSpPr>
          <p:spPr>
            <a:xfrm>
              <a:off x="17491381" y="20457223"/>
              <a:ext cx="14935200" cy="7965377"/>
            </a:xfrm>
            <a:prstGeom prst="rect">
              <a:avLst/>
            </a:prstGeom>
            <a:no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419100"/>
              <a:r>
                <a:rPr lang="en-US" sz="7200" dirty="0" smtClean="0">
                  <a:solidFill>
                    <a:schemeClr val="bg1"/>
                  </a:solidFill>
                </a:rPr>
                <a:t>Conclusions &amp; Recommendations</a:t>
              </a:r>
            </a:p>
            <a:p>
              <a:pPr marL="1104900" indent="-685800">
                <a:buFont typeface="Arial" panose="020B0604020202020204" pitchFamily="34" charset="0"/>
                <a:buChar char="•"/>
              </a:pPr>
              <a:endParaRPr lang="en-US" sz="4800" dirty="0" smtClean="0">
                <a:solidFill>
                  <a:schemeClr val="tx1"/>
                </a:solidFill>
              </a:endParaRPr>
            </a:p>
            <a:p>
              <a:pPr marL="419100"/>
              <a:r>
                <a:rPr lang="en-US" sz="4800" dirty="0" smtClean="0">
                  <a:solidFill>
                    <a:schemeClr val="tx1"/>
                  </a:solidFill>
                </a:rPr>
                <a:t>Stem cell therapies are budding technologies that are still in development, but appear to be profitable. </a:t>
              </a:r>
            </a:p>
            <a:p>
              <a:pPr marL="419100"/>
              <a:endParaRPr lang="en-US" sz="4800" dirty="0" smtClean="0">
                <a:solidFill>
                  <a:schemeClr val="tx1"/>
                </a:solidFill>
              </a:endParaRPr>
            </a:p>
            <a:p>
              <a:pPr marL="419100"/>
              <a:r>
                <a:rPr lang="en-US" sz="4800" dirty="0" smtClean="0">
                  <a:solidFill>
                    <a:schemeClr val="tx1"/>
                  </a:solidFill>
                </a:rPr>
                <a:t>Cutting-edge technologies like MACS may be used to produce high-purity cells for injury treatment. </a:t>
              </a:r>
            </a:p>
            <a:p>
              <a:pPr marL="419100"/>
              <a:endParaRPr lang="en-US" sz="4800" dirty="0">
                <a:solidFill>
                  <a:schemeClr val="tx1"/>
                </a:solidFill>
              </a:endParaRPr>
            </a:p>
            <a:p>
              <a:pPr marL="419100"/>
              <a:r>
                <a:rPr lang="en-US" sz="4800" dirty="0" smtClean="0">
                  <a:solidFill>
                    <a:schemeClr val="tx1"/>
                  </a:solidFill>
                </a:rPr>
                <a:t>We highly recommend this process, or elements of this process, for the large-scale manufacture of neural progenitor cells for cellular therapies.</a:t>
              </a:r>
              <a:endParaRPr lang="en-US" sz="48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80460" y="21570130"/>
            <a:ext cx="14335130" cy="12074112"/>
            <a:chOff x="345653" y="23122161"/>
            <a:chExt cx="14935200" cy="12074112"/>
          </a:xfrm>
        </p:grpSpPr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5653" y="23122161"/>
              <a:ext cx="14826764" cy="10823537"/>
            </a:xfrm>
            <a:prstGeom prst="rect">
              <a:avLst/>
            </a:prstGeom>
          </p:spPr>
        </p:pic>
        <p:sp>
          <p:nvSpPr>
            <p:cNvPr id="61" name="Rectangle 60"/>
            <p:cNvSpPr/>
            <p:nvPr/>
          </p:nvSpPr>
          <p:spPr>
            <a:xfrm>
              <a:off x="345653" y="24060150"/>
              <a:ext cx="14935200" cy="11136123"/>
            </a:xfrm>
            <a:prstGeom prst="rect">
              <a:avLst/>
            </a:prstGeom>
            <a:no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419100"/>
              <a:r>
                <a:rPr lang="en-US" sz="7200" dirty="0" smtClean="0">
                  <a:solidFill>
                    <a:schemeClr val="bg1"/>
                  </a:solidFill>
                </a:rPr>
                <a:t>Pricing Contributions:</a:t>
              </a:r>
              <a:endParaRPr lang="en-US" sz="4800" dirty="0" smtClean="0">
                <a:solidFill>
                  <a:schemeClr val="tx1"/>
                </a:solidFill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8"/>
          <a:srcRect l="1562" r="1771" b="3351"/>
          <a:stretch/>
        </p:blipFill>
        <p:spPr>
          <a:xfrm>
            <a:off x="14820899" y="23983950"/>
            <a:ext cx="13525501" cy="7143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/>
          <a:srcRect l="8429" t="7631" r="13019"/>
          <a:stretch/>
        </p:blipFill>
        <p:spPr>
          <a:xfrm>
            <a:off x="259769" y="24002585"/>
            <a:ext cx="8882081" cy="706492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077320" y="24191178"/>
            <a:ext cx="5010150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/>
              <a:t>$1,775/dose</a:t>
            </a:r>
            <a:endParaRPr lang="en-US" sz="7200" dirty="0"/>
          </a:p>
        </p:txBody>
      </p:sp>
      <p:sp>
        <p:nvSpPr>
          <p:cNvPr id="34" name="TextBox 33"/>
          <p:cNvSpPr txBox="1"/>
          <p:nvPr/>
        </p:nvSpPr>
        <p:spPr>
          <a:xfrm>
            <a:off x="9806034" y="26907450"/>
            <a:ext cx="34191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R&amp;D Focused</a:t>
            </a:r>
            <a:endParaRPr lang="en-US" sz="4400" dirty="0"/>
          </a:p>
        </p:txBody>
      </p:sp>
      <p:sp>
        <p:nvSpPr>
          <p:cNvPr id="37" name="TextBox 36"/>
          <p:cNvSpPr txBox="1"/>
          <p:nvPr/>
        </p:nvSpPr>
        <p:spPr>
          <a:xfrm>
            <a:off x="9794004" y="26085716"/>
            <a:ext cx="43758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cGMP Compliant</a:t>
            </a:r>
            <a:endParaRPr lang="en-US" sz="4400" dirty="0"/>
          </a:p>
        </p:txBody>
      </p:sp>
      <p:sp>
        <p:nvSpPr>
          <p:cNvPr id="43" name="TextBox 42"/>
          <p:cNvSpPr txBox="1"/>
          <p:nvPr/>
        </p:nvSpPr>
        <p:spPr>
          <a:xfrm>
            <a:off x="8459499" y="25300100"/>
            <a:ext cx="60089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100% Patient Acquisition</a:t>
            </a:r>
            <a:endParaRPr lang="en-US" sz="44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5188" y="6530277"/>
            <a:ext cx="29741417" cy="12997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10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</TotalTime>
  <Words>176</Words>
  <Application>Microsoft Office PowerPoint</Application>
  <PresentationFormat>Custom</PresentationFormat>
  <Paragraphs>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 MT Bold</vt:lpstr>
      <vt:lpstr>Calibri</vt:lpstr>
      <vt:lpstr>Calibri Light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Halpern</dc:creator>
  <cp:lastModifiedBy>Jonathan W Silva</cp:lastModifiedBy>
  <cp:revision>29</cp:revision>
  <dcterms:created xsi:type="dcterms:W3CDTF">2016-04-28T01:04:40Z</dcterms:created>
  <dcterms:modified xsi:type="dcterms:W3CDTF">2016-05-04T20:16:47Z</dcterms:modified>
</cp:coreProperties>
</file>