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xlsx" ContentType="application/vnd.openxmlformats-officedocument.spreadsheetml.sheet"/>
  <Default Extension="vml" ContentType="application/vnd.openxmlformats-officedocument.vmlDrawing"/>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0" autoAdjust="0"/>
    <p:restoredTop sz="95219" autoAdjust="0"/>
  </p:normalViewPr>
  <p:slideViewPr>
    <p:cSldViewPr snapToGrid="0">
      <p:cViewPr>
        <p:scale>
          <a:sx n="22" d="100"/>
          <a:sy n="22" d="100"/>
        </p:scale>
        <p:origin x="1200" y="26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EBA02F-467F-4156-86C3-702768AC0F9A}" type="datetimeFigureOut">
              <a:rPr lang="en-US" smtClean="0"/>
              <a:t>5/4/16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05276B-3EE1-41E1-9612-E1EF4F97F082}" type="slidenum">
              <a:rPr lang="en-US" smtClean="0"/>
              <a:t>‹#›</a:t>
            </a:fld>
            <a:endParaRPr lang="en-US"/>
          </a:p>
        </p:txBody>
      </p:sp>
    </p:spTree>
    <p:extLst>
      <p:ext uri="{BB962C8B-B14F-4D97-AF65-F5344CB8AC3E}">
        <p14:creationId xmlns:p14="http://schemas.microsoft.com/office/powerpoint/2010/main" val="736621326"/>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is only a template. You may chose to use or not use this format. I highly recommend you use a </a:t>
            </a:r>
            <a:r>
              <a:rPr lang="en-US" baseline="0" smtClean="0"/>
              <a:t>format that works for your group. </a:t>
            </a:r>
            <a:endParaRPr lang="en-US" dirty="0"/>
          </a:p>
        </p:txBody>
      </p:sp>
      <p:sp>
        <p:nvSpPr>
          <p:cNvPr id="4" name="Slide Number Placeholder 3"/>
          <p:cNvSpPr>
            <a:spLocks noGrp="1"/>
          </p:cNvSpPr>
          <p:nvPr>
            <p:ph type="sldNum" sz="quarter" idx="10"/>
          </p:nvPr>
        </p:nvSpPr>
        <p:spPr/>
        <p:txBody>
          <a:bodyPr/>
          <a:lstStyle/>
          <a:p>
            <a:fld id="{8705276B-3EE1-41E1-9612-E1EF4F97F082}" type="slidenum">
              <a:rPr lang="en-US" smtClean="0"/>
              <a:t>1</a:t>
            </a:fld>
            <a:endParaRPr lang="en-US"/>
          </a:p>
        </p:txBody>
      </p:sp>
    </p:spTree>
    <p:extLst>
      <p:ext uri="{BB962C8B-B14F-4D97-AF65-F5344CB8AC3E}">
        <p14:creationId xmlns:p14="http://schemas.microsoft.com/office/powerpoint/2010/main" val="2993068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464570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394793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DA61C5-38A2-42C9-AB3F-12AEA901594A}" type="datetimeFigureOut">
              <a:rPr lang="en-US" smtClean="0"/>
              <a:t>5/4/16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381747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DA61C5-38A2-42C9-AB3F-12AEA901594A}" type="datetimeFigureOut">
              <a:rPr lang="en-US" smtClean="0"/>
              <a:t>5/4/16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881535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DA61C5-38A2-42C9-AB3F-12AEA901594A}" type="datetimeFigureOut">
              <a:rPr lang="en-US" smtClean="0"/>
              <a:t>5/4/16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1921581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DA61C5-38A2-42C9-AB3F-12AEA901594A}" type="datetimeFigureOut">
              <a:rPr lang="en-US" smtClean="0"/>
              <a:t>5/4/16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962763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A61C5-38A2-42C9-AB3F-12AEA901594A}" type="datetimeFigureOut">
              <a:rPr lang="en-US" smtClean="0"/>
              <a:t>5/4/16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587586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DA61C5-38A2-42C9-AB3F-12AEA901594A}" type="datetimeFigureOut">
              <a:rPr lang="en-US" smtClean="0"/>
              <a:t>5/4/16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257915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DA61C5-38A2-42C9-AB3F-12AEA901594A}" type="datetimeFigureOut">
              <a:rPr lang="en-US" smtClean="0"/>
              <a:t>5/4/16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1223500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535147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14181472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93DA61C5-38A2-42C9-AB3F-12AEA901594A}" type="datetimeFigureOut">
              <a:rPr lang="en-US" smtClean="0"/>
              <a:t>5/4/16</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4900E4F4-B427-4A47-9FFA-AAAF58146637}" type="slidenum">
              <a:rPr lang="en-US" smtClean="0"/>
              <a:t>‹#›</a:t>
            </a:fld>
            <a:endParaRPr lang="en-US"/>
          </a:p>
        </p:txBody>
      </p:sp>
    </p:spTree>
    <p:extLst>
      <p:ext uri="{BB962C8B-B14F-4D97-AF65-F5344CB8AC3E}">
        <p14:creationId xmlns:p14="http://schemas.microsoft.com/office/powerpoint/2010/main" val="29497659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4" Type="http://schemas.openxmlformats.org/officeDocument/2006/relationships/image" Target="../media/image2.png"/><Relationship Id="rId5" Type="http://schemas.openxmlformats.org/officeDocument/2006/relationships/image" Target="../media/image3.emf"/><Relationship Id="rId6" Type="http://schemas.openxmlformats.org/officeDocument/2006/relationships/package" Target="../embeddings/Microsoft_Excel_Worksheet1.xlsx"/><Relationship Id="rId7" Type="http://schemas.openxmlformats.org/officeDocument/2006/relationships/image" Target="../media/image1.emf"/><Relationship Id="rId8" Type="http://schemas.openxmlformats.org/officeDocument/2006/relationships/image" Target="../media/image4.png"/><Relationship Id="rId9" Type="http://schemas.openxmlformats.org/officeDocument/2006/relationships/image" Target="../media/image5.jpeg"/><Relationship Id="rId10" Type="http://schemas.openxmlformats.org/officeDocument/2006/relationships/image" Target="../media/image6.jpeg"/><Relationship Id="rId11" Type="http://schemas.openxmlformats.org/officeDocument/2006/relationships/image" Target="../media/image7.png"/><Relationship Id="rId1" Type="http://schemas.openxmlformats.org/officeDocument/2006/relationships/vmlDrawing" Target="../drawings/vmlDrawing1.vml"/><Relationship Id="rId2"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49000">
              <a:schemeClr val="bg2">
                <a:lumMod val="90000"/>
                <a:alpha val="16000"/>
              </a:schemeClr>
            </a:gs>
            <a:gs pos="95000">
              <a:schemeClr val="bg2">
                <a:lumMod val="75000"/>
              </a:schemeClr>
            </a:gs>
            <a:gs pos="1000">
              <a:schemeClr val="bg2">
                <a:lumMod val="75000"/>
              </a:schemeClr>
            </a:gs>
          </a:gsLst>
          <a:lin ang="5400000" scaled="0"/>
        </a:gra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5720" y="1049482"/>
            <a:ext cx="7801408" cy="3160597"/>
          </a:xfrm>
          <a:prstGeom prst="rect">
            <a:avLst/>
          </a:prstGeom>
        </p:spPr>
      </p:pic>
      <p:sp>
        <p:nvSpPr>
          <p:cNvPr id="6" name="TextBox 5"/>
          <p:cNvSpPr txBox="1"/>
          <p:nvPr/>
        </p:nvSpPr>
        <p:spPr>
          <a:xfrm>
            <a:off x="10388430" y="841155"/>
            <a:ext cx="32472529" cy="1862048"/>
          </a:xfrm>
          <a:prstGeom prst="rect">
            <a:avLst/>
          </a:prstGeom>
          <a:noFill/>
        </p:spPr>
        <p:txBody>
          <a:bodyPr wrap="square" rtlCol="0">
            <a:spAutoFit/>
          </a:bodyPr>
          <a:lstStyle/>
          <a:p>
            <a:pPr algn="ctr"/>
            <a:r>
              <a:rPr lang="en-US" sz="11500" dirty="0" smtClean="0">
                <a:solidFill>
                  <a:schemeClr val="bg1"/>
                </a:solidFill>
              </a:rPr>
              <a:t>Manufacturing of Neural Stem Cells</a:t>
            </a:r>
            <a:endParaRPr lang="en-US" sz="11500" dirty="0">
              <a:solidFill>
                <a:schemeClr val="bg1"/>
              </a:solidFill>
            </a:endParaRPr>
          </a:p>
        </p:txBody>
      </p:sp>
      <p:sp>
        <p:nvSpPr>
          <p:cNvPr id="7" name="TextBox 6"/>
          <p:cNvSpPr txBox="1"/>
          <p:nvPr/>
        </p:nvSpPr>
        <p:spPr>
          <a:xfrm>
            <a:off x="11365644" y="2407453"/>
            <a:ext cx="30518100" cy="1107996"/>
          </a:xfrm>
          <a:prstGeom prst="rect">
            <a:avLst/>
          </a:prstGeom>
          <a:noFill/>
        </p:spPr>
        <p:txBody>
          <a:bodyPr wrap="square" rtlCol="0">
            <a:spAutoFit/>
          </a:bodyPr>
          <a:lstStyle/>
          <a:p>
            <a:pPr algn="ctr"/>
            <a:r>
              <a:rPr lang="en-US" sz="6600" dirty="0" smtClean="0">
                <a:solidFill>
                  <a:schemeClr val="bg1"/>
                </a:solidFill>
              </a:rPr>
              <a:t>The Atoms Family</a:t>
            </a:r>
          </a:p>
        </p:txBody>
      </p:sp>
      <p:cxnSp>
        <p:nvCxnSpPr>
          <p:cNvPr id="10" name="Straight Connector 9"/>
          <p:cNvCxnSpPr/>
          <p:nvPr/>
        </p:nvCxnSpPr>
        <p:spPr>
          <a:xfrm>
            <a:off x="952500" y="4400579"/>
            <a:ext cx="42070020" cy="0"/>
          </a:xfrm>
          <a:prstGeom prst="line">
            <a:avLst/>
          </a:prstGeom>
          <a:ln w="38100">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1750190" y="3352729"/>
            <a:ext cx="30518100" cy="923330"/>
          </a:xfrm>
          <a:prstGeom prst="rect">
            <a:avLst/>
          </a:prstGeom>
          <a:noFill/>
        </p:spPr>
        <p:txBody>
          <a:bodyPr wrap="square" rtlCol="0">
            <a:spAutoFit/>
          </a:bodyPr>
          <a:lstStyle/>
          <a:p>
            <a:pPr algn="ctr"/>
            <a:r>
              <a:rPr lang="en-US" sz="5400" dirty="0" smtClean="0">
                <a:solidFill>
                  <a:schemeClr val="bg1"/>
                </a:solidFill>
              </a:rPr>
              <a:t>Michael Pappas, Sean </a:t>
            </a:r>
            <a:r>
              <a:rPr lang="en-US" sz="5400" dirty="0" err="1" smtClean="0">
                <a:solidFill>
                  <a:schemeClr val="bg1"/>
                </a:solidFill>
              </a:rPr>
              <a:t>Towler</a:t>
            </a:r>
            <a:r>
              <a:rPr lang="en-US" sz="5400" dirty="0" smtClean="0">
                <a:solidFill>
                  <a:schemeClr val="bg1"/>
                </a:solidFill>
              </a:rPr>
              <a:t>, and Halie White</a:t>
            </a:r>
          </a:p>
        </p:txBody>
      </p:sp>
      <p:sp>
        <p:nvSpPr>
          <p:cNvPr id="8" name="Rectangle 4"/>
          <p:cNvSpPr>
            <a:spLocks noChangeArrowheads="1"/>
          </p:cNvSpPr>
          <p:nvPr/>
        </p:nvSpPr>
        <p:spPr bwMode="auto">
          <a:xfrm flipV="1">
            <a:off x="13304920" y="13885279"/>
            <a:ext cx="9198806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pSp>
        <p:nvGrpSpPr>
          <p:cNvPr id="21" name="Group 20"/>
          <p:cNvGrpSpPr/>
          <p:nvPr/>
        </p:nvGrpSpPr>
        <p:grpSpPr>
          <a:xfrm>
            <a:off x="13838318" y="6790016"/>
            <a:ext cx="29717600" cy="16071121"/>
            <a:chOff x="13304921" y="4830456"/>
            <a:chExt cx="29793798" cy="17180986"/>
          </a:xfrm>
        </p:grpSpPr>
        <p:pic>
          <p:nvPicPr>
            <p:cNvPr id="3" name="Picture 2"/>
            <p:cNvPicPr>
              <a:picLocks noChangeAspect="1"/>
            </p:cNvPicPr>
            <p:nvPr/>
          </p:nvPicPr>
          <p:blipFill>
            <a:blip r:embed="rId5"/>
            <a:stretch>
              <a:fillRect/>
            </a:stretch>
          </p:blipFill>
          <p:spPr>
            <a:xfrm>
              <a:off x="13304921" y="4830456"/>
              <a:ext cx="29717600" cy="13182148"/>
            </a:xfrm>
            <a:prstGeom prst="rect">
              <a:avLst/>
            </a:prstGeom>
          </p:spPr>
        </p:pic>
        <p:graphicFrame>
          <p:nvGraphicFramePr>
            <p:cNvPr id="17" name="Object 16"/>
            <p:cNvGraphicFramePr>
              <a:graphicFrameLocks noChangeAspect="1"/>
            </p:cNvGraphicFramePr>
            <p:nvPr>
              <p:extLst>
                <p:ext uri="{D42A27DB-BD31-4B8C-83A1-F6EECF244321}">
                  <p14:modId xmlns:p14="http://schemas.microsoft.com/office/powerpoint/2010/main" val="3126018249"/>
                </p:ext>
              </p:extLst>
            </p:nvPr>
          </p:nvGraphicFramePr>
          <p:xfrm>
            <a:off x="13741346" y="18156730"/>
            <a:ext cx="29357373" cy="3854712"/>
          </p:xfrm>
          <a:graphic>
            <a:graphicData uri="http://schemas.openxmlformats.org/presentationml/2006/ole">
              <mc:AlternateContent xmlns:mc="http://schemas.openxmlformats.org/markup-compatibility/2006">
                <mc:Choice xmlns:v="urn:schemas-microsoft-com:vml" Requires="v">
                  <p:oleObj spid="_x0000_s1081" name="Worksheet" r:id="rId6" imgW="38157088" imgH="5010120" progId="Excel.Sheet.12">
                    <p:embed/>
                  </p:oleObj>
                </mc:Choice>
                <mc:Fallback>
                  <p:oleObj name="Worksheet" r:id="rId6" imgW="38157088" imgH="5010120" progId="Excel.Sheet.12">
                    <p:embed/>
                    <p:pic>
                      <p:nvPicPr>
                        <p:cNvPr id="0" name=""/>
                        <p:cNvPicPr/>
                        <p:nvPr/>
                      </p:nvPicPr>
                      <p:blipFill>
                        <a:blip r:embed="rId7"/>
                        <a:stretch>
                          <a:fillRect/>
                        </a:stretch>
                      </p:blipFill>
                      <p:spPr>
                        <a:xfrm>
                          <a:off x="13741346" y="18156730"/>
                          <a:ext cx="29357373" cy="3854712"/>
                        </a:xfrm>
                        <a:prstGeom prst="rect">
                          <a:avLst/>
                        </a:prstGeom>
                        <a:solidFill>
                          <a:schemeClr val="bg1"/>
                        </a:solidFill>
                        <a:ln>
                          <a:solidFill>
                            <a:schemeClr val="bg1"/>
                          </a:solidFill>
                        </a:ln>
                      </p:spPr>
                    </p:pic>
                  </p:oleObj>
                </mc:Fallback>
              </mc:AlternateContent>
            </a:graphicData>
          </a:graphic>
        </p:graphicFrame>
      </p:grpSp>
      <p:sp>
        <p:nvSpPr>
          <p:cNvPr id="19" name="TextBox 18"/>
          <p:cNvSpPr txBox="1"/>
          <p:nvPr/>
        </p:nvSpPr>
        <p:spPr>
          <a:xfrm>
            <a:off x="586853" y="23329515"/>
            <a:ext cx="13524932" cy="1015663"/>
          </a:xfrm>
          <a:prstGeom prst="rect">
            <a:avLst/>
          </a:prstGeom>
          <a:ln w="63500">
            <a:solidFill>
              <a:schemeClr val="bg1"/>
            </a:solidFill>
          </a:ln>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6000" dirty="0" smtClean="0">
                <a:solidFill>
                  <a:schemeClr val="bg1"/>
                </a:solidFill>
              </a:rPr>
              <a:t>Economic Analysis</a:t>
            </a:r>
            <a:endParaRPr lang="en-US" sz="6000" dirty="0">
              <a:solidFill>
                <a:schemeClr val="bg1"/>
              </a:solidFill>
            </a:endParaRPr>
          </a:p>
        </p:txBody>
      </p:sp>
      <p:sp>
        <p:nvSpPr>
          <p:cNvPr id="20" name="TextBox 19"/>
          <p:cNvSpPr txBox="1"/>
          <p:nvPr/>
        </p:nvSpPr>
        <p:spPr>
          <a:xfrm>
            <a:off x="14688439" y="5234817"/>
            <a:ext cx="28867479" cy="1015663"/>
          </a:xfrm>
          <a:prstGeom prst="rect">
            <a:avLst/>
          </a:prstGeom>
          <a:ln w="63500">
            <a:solidFill>
              <a:schemeClr val="bg1"/>
            </a:solidFill>
          </a:ln>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6000" dirty="0" smtClean="0">
                <a:solidFill>
                  <a:schemeClr val="bg1"/>
                </a:solidFill>
              </a:rPr>
              <a:t>Process Flow Diagram and Material Balance</a:t>
            </a:r>
            <a:endParaRPr lang="en-US" sz="6000" dirty="0">
              <a:solidFill>
                <a:schemeClr val="bg1"/>
              </a:solidFill>
            </a:endParaRPr>
          </a:p>
        </p:txBody>
      </p:sp>
      <p:sp>
        <p:nvSpPr>
          <p:cNvPr id="22" name="TextBox 21"/>
          <p:cNvSpPr txBox="1"/>
          <p:nvPr/>
        </p:nvSpPr>
        <p:spPr>
          <a:xfrm>
            <a:off x="30068988" y="23329514"/>
            <a:ext cx="13524931" cy="1015663"/>
          </a:xfrm>
          <a:prstGeom prst="rect">
            <a:avLst/>
          </a:prstGeom>
          <a:ln w="63500">
            <a:solidFill>
              <a:schemeClr val="bg1"/>
            </a:solidFill>
          </a:ln>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6000" dirty="0" smtClean="0">
                <a:solidFill>
                  <a:schemeClr val="bg1"/>
                </a:solidFill>
              </a:rPr>
              <a:t>Acknowledgments</a:t>
            </a:r>
            <a:endParaRPr lang="en-US" sz="6000" dirty="0">
              <a:solidFill>
                <a:schemeClr val="bg1"/>
              </a:solidFill>
            </a:endParaRPr>
          </a:p>
        </p:txBody>
      </p:sp>
      <p:sp>
        <p:nvSpPr>
          <p:cNvPr id="23" name="TextBox 22"/>
          <p:cNvSpPr txBox="1"/>
          <p:nvPr/>
        </p:nvSpPr>
        <p:spPr>
          <a:xfrm>
            <a:off x="30068988" y="24619067"/>
            <a:ext cx="13448928" cy="3170099"/>
          </a:xfrm>
          <a:prstGeom prst="rect">
            <a:avLst/>
          </a:prstGeom>
          <a:solidFill>
            <a:schemeClr val="bg1"/>
          </a:solidFill>
          <a:ln w="63500">
            <a:solidFill>
              <a:schemeClr val="tx1">
                <a:lumMod val="65000"/>
                <a:lumOff val="35000"/>
              </a:schemeClr>
            </a:solidFill>
          </a:ln>
        </p:spPr>
        <p:txBody>
          <a:bodyPr wrap="square" rtlCol="0">
            <a:spAutoFit/>
          </a:bodyPr>
          <a:lstStyle/>
          <a:p>
            <a:pPr marL="685800" indent="-685800">
              <a:buFont typeface="Wingdings" panose="05000000000000000000" pitchFamily="2" charset="2"/>
              <a:buChar char="v"/>
            </a:pPr>
            <a:r>
              <a:rPr lang="en-US" sz="4000" dirty="0" smtClean="0"/>
              <a:t>Pall Corporation customer service</a:t>
            </a:r>
          </a:p>
          <a:p>
            <a:pPr marL="685800" indent="-685800">
              <a:buFont typeface="Wingdings" panose="05000000000000000000" pitchFamily="2" charset="2"/>
              <a:buChar char="v"/>
            </a:pPr>
            <a:r>
              <a:rPr lang="en-US" sz="4000" dirty="0"/>
              <a:t>Charles Golightly, PhD of Pall Life </a:t>
            </a:r>
            <a:r>
              <a:rPr lang="en-US" sz="4000" dirty="0" smtClean="0"/>
              <a:t>Sciences</a:t>
            </a:r>
          </a:p>
          <a:p>
            <a:pPr marL="685800" indent="-685800">
              <a:buFont typeface="Wingdings" panose="05000000000000000000" pitchFamily="2" charset="2"/>
              <a:buChar char="v"/>
            </a:pPr>
            <a:r>
              <a:rPr lang="en-US" sz="4000" dirty="0" smtClean="0"/>
              <a:t>Friends, classmates, and family for their moral support</a:t>
            </a:r>
          </a:p>
          <a:p>
            <a:pPr marL="685800" indent="-685800">
              <a:buFont typeface="Wingdings" panose="05000000000000000000" pitchFamily="2" charset="2"/>
              <a:buChar char="v"/>
            </a:pPr>
            <a:r>
              <a:rPr lang="en-US" sz="4000" dirty="0" smtClean="0"/>
              <a:t>UNH Department </a:t>
            </a:r>
            <a:r>
              <a:rPr lang="en-US" sz="4000" dirty="0" smtClean="0"/>
              <a:t>of Chemical </a:t>
            </a:r>
            <a:r>
              <a:rPr lang="en-US" sz="4000" dirty="0" smtClean="0"/>
              <a:t>Engineering</a:t>
            </a:r>
            <a:endParaRPr lang="en-US" sz="4000" dirty="0" smtClean="0"/>
          </a:p>
          <a:p>
            <a:pPr marL="685800" indent="-685800">
              <a:buFont typeface="Wingdings" panose="05000000000000000000" pitchFamily="2" charset="2"/>
              <a:buChar char="v"/>
            </a:pPr>
            <a:endParaRPr lang="en-US" sz="4000" dirty="0"/>
          </a:p>
        </p:txBody>
      </p:sp>
      <p:sp>
        <p:nvSpPr>
          <p:cNvPr id="24" name="TextBox 23"/>
          <p:cNvSpPr txBox="1"/>
          <p:nvPr/>
        </p:nvSpPr>
        <p:spPr>
          <a:xfrm>
            <a:off x="15389840" y="23329514"/>
            <a:ext cx="13524931" cy="1015663"/>
          </a:xfrm>
          <a:prstGeom prst="rect">
            <a:avLst/>
          </a:prstGeom>
          <a:ln w="63500">
            <a:solidFill>
              <a:schemeClr val="bg1"/>
            </a:solidFill>
          </a:ln>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6000" dirty="0" smtClean="0">
                <a:solidFill>
                  <a:schemeClr val="bg1"/>
                </a:solidFill>
              </a:rPr>
              <a:t>Conclusions and Recommendations</a:t>
            </a:r>
            <a:endParaRPr lang="en-US" sz="6000" dirty="0">
              <a:solidFill>
                <a:schemeClr val="bg1"/>
              </a:solidFill>
            </a:endParaRPr>
          </a:p>
        </p:txBody>
      </p:sp>
      <p:sp>
        <p:nvSpPr>
          <p:cNvPr id="25" name="TextBox 24"/>
          <p:cNvSpPr txBox="1"/>
          <p:nvPr/>
        </p:nvSpPr>
        <p:spPr>
          <a:xfrm>
            <a:off x="586852" y="5234817"/>
            <a:ext cx="13251466" cy="1015663"/>
          </a:xfrm>
          <a:prstGeom prst="rect">
            <a:avLst/>
          </a:prstGeom>
          <a:ln w="63500">
            <a:solidFill>
              <a:schemeClr val="bg1"/>
            </a:solidFill>
          </a:ln>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6000" dirty="0" smtClean="0">
                <a:solidFill>
                  <a:schemeClr val="bg1"/>
                </a:solidFill>
              </a:rPr>
              <a:t>Introduction</a:t>
            </a:r>
            <a:endParaRPr lang="en-US" sz="6000" dirty="0">
              <a:solidFill>
                <a:schemeClr val="bg1"/>
              </a:solidFill>
            </a:endParaRPr>
          </a:p>
        </p:txBody>
      </p:sp>
      <p:sp>
        <p:nvSpPr>
          <p:cNvPr id="26" name="TextBox 25"/>
          <p:cNvSpPr txBox="1"/>
          <p:nvPr/>
        </p:nvSpPr>
        <p:spPr>
          <a:xfrm>
            <a:off x="15389840" y="24619067"/>
            <a:ext cx="13524931" cy="7602081"/>
          </a:xfrm>
          <a:prstGeom prst="rect">
            <a:avLst/>
          </a:prstGeom>
          <a:solidFill>
            <a:schemeClr val="bg1"/>
          </a:solidFill>
          <a:ln w="63500">
            <a:solidFill>
              <a:schemeClr val="tx1">
                <a:lumMod val="65000"/>
                <a:lumOff val="35000"/>
              </a:schemeClr>
            </a:solidFill>
          </a:ln>
        </p:spPr>
        <p:txBody>
          <a:bodyPr wrap="square" rtlCol="0">
            <a:spAutoFit/>
          </a:bodyPr>
          <a:lstStyle/>
          <a:p>
            <a:pPr marL="685800" indent="-685800">
              <a:buFont typeface="Wingdings" panose="05000000000000000000" pitchFamily="2" charset="2"/>
              <a:buChar char="v"/>
            </a:pPr>
            <a:r>
              <a:rPr lang="en-US" sz="4000" dirty="0" smtClean="0"/>
              <a:t>Batch process will take 81.2 days with 4 batches produced annually</a:t>
            </a:r>
          </a:p>
          <a:p>
            <a:pPr marL="685800" indent="-685800">
              <a:buFont typeface="Wingdings" panose="05000000000000000000" pitchFamily="2" charset="2"/>
              <a:buChar char="v"/>
            </a:pPr>
            <a:r>
              <a:rPr lang="en-US" sz="4000" dirty="0" smtClean="0"/>
              <a:t>12,400 </a:t>
            </a:r>
            <a:r>
              <a:rPr lang="en-US" sz="4000" dirty="0" smtClean="0"/>
              <a:t>treatments per batch with 12,000,000 neural stem cells per </a:t>
            </a:r>
            <a:r>
              <a:rPr lang="en-US" sz="4000" dirty="0" smtClean="0"/>
              <a:t>treatments</a:t>
            </a:r>
          </a:p>
          <a:p>
            <a:pPr marL="685800" indent="-685800">
              <a:buFont typeface="Wingdings" panose="05000000000000000000" pitchFamily="2" charset="2"/>
              <a:buChar char="v"/>
            </a:pPr>
            <a:r>
              <a:rPr lang="en-US" sz="4000" dirty="0" smtClean="0"/>
              <a:t>The cost per treatment $91.00</a:t>
            </a:r>
            <a:endParaRPr lang="en-US" sz="4000" dirty="0" smtClean="0"/>
          </a:p>
          <a:p>
            <a:pPr marL="685800" indent="-685800">
              <a:buFont typeface="Wingdings" panose="05000000000000000000" pitchFamily="2" charset="2"/>
              <a:buChar char="v"/>
            </a:pPr>
            <a:r>
              <a:rPr lang="en-US" sz="4000" dirty="0" smtClean="0"/>
              <a:t>Using Class IV analysis we recommend proceeding with this process</a:t>
            </a:r>
          </a:p>
          <a:p>
            <a:pPr marL="2529230" lvl="1" indent="-685800">
              <a:buFont typeface="Wingdings" panose="05000000000000000000" pitchFamily="2" charset="2"/>
              <a:buChar char="v"/>
            </a:pPr>
            <a:r>
              <a:rPr lang="en-US" sz="4000" dirty="0" smtClean="0"/>
              <a:t>Low breakeven and payback periods</a:t>
            </a:r>
          </a:p>
          <a:p>
            <a:pPr marL="2529230" lvl="1" indent="-685800">
              <a:buFont typeface="Wingdings" panose="05000000000000000000" pitchFamily="2" charset="2"/>
              <a:buChar char="v"/>
            </a:pPr>
            <a:r>
              <a:rPr lang="en-US" sz="4000" dirty="0" smtClean="0"/>
              <a:t>NPV = </a:t>
            </a:r>
            <a:r>
              <a:rPr lang="en-US" sz="4000" dirty="0" smtClean="0"/>
              <a:t>$7,012,000</a:t>
            </a:r>
            <a:endParaRPr lang="en-US" sz="4000" dirty="0" smtClean="0"/>
          </a:p>
          <a:p>
            <a:pPr marL="2529230" lvl="1" indent="-685800">
              <a:buFont typeface="Wingdings" panose="05000000000000000000" pitchFamily="2" charset="2"/>
              <a:buChar char="v"/>
            </a:pPr>
            <a:r>
              <a:rPr lang="en-US" sz="4000" dirty="0" smtClean="0"/>
              <a:t>NRR = 28</a:t>
            </a:r>
            <a:r>
              <a:rPr lang="en-US" sz="4000" dirty="0" smtClean="0"/>
              <a:t>%</a:t>
            </a:r>
          </a:p>
          <a:p>
            <a:pPr marL="2529230" lvl="1" indent="-685800">
              <a:buFont typeface="Wingdings" panose="05000000000000000000" pitchFamily="2" charset="2"/>
              <a:buChar char="v"/>
            </a:pPr>
            <a:r>
              <a:rPr lang="en-US" sz="4000" dirty="0" smtClean="0"/>
              <a:t>DCFRR = 41%</a:t>
            </a:r>
            <a:endParaRPr lang="en-US" sz="4800" dirty="0"/>
          </a:p>
          <a:p>
            <a:pPr marL="685800" indent="-685800">
              <a:buFont typeface="Wingdings" panose="05000000000000000000" pitchFamily="2" charset="2"/>
              <a:buChar char="v"/>
            </a:pPr>
            <a:endParaRPr lang="en-US" sz="4800" dirty="0" smtClean="0"/>
          </a:p>
        </p:txBody>
      </p:sp>
      <p:sp>
        <p:nvSpPr>
          <p:cNvPr id="27" name="TextBox 26"/>
          <p:cNvSpPr txBox="1"/>
          <p:nvPr/>
        </p:nvSpPr>
        <p:spPr>
          <a:xfrm>
            <a:off x="586852" y="6542435"/>
            <a:ext cx="13251466" cy="5016758"/>
          </a:xfrm>
          <a:prstGeom prst="rect">
            <a:avLst/>
          </a:prstGeom>
          <a:solidFill>
            <a:schemeClr val="bg1"/>
          </a:solidFill>
          <a:ln w="63500">
            <a:solidFill>
              <a:schemeClr val="tx1">
                <a:lumMod val="65000"/>
                <a:lumOff val="35000"/>
              </a:schemeClr>
            </a:solidFill>
          </a:ln>
        </p:spPr>
        <p:txBody>
          <a:bodyPr wrap="square" rtlCol="0">
            <a:spAutoFit/>
          </a:bodyPr>
          <a:lstStyle/>
          <a:p>
            <a:pPr marL="571500" indent="-571500">
              <a:buFont typeface="Wingdings" panose="05000000000000000000" pitchFamily="2" charset="2"/>
              <a:buChar char="v"/>
            </a:pPr>
            <a:r>
              <a:rPr lang="en-US" sz="4000" dirty="0" smtClean="0"/>
              <a:t>Currently 250,000 victims of spinal cord injury with 12,000 new victims every year.</a:t>
            </a:r>
          </a:p>
          <a:p>
            <a:pPr marL="571500" indent="-571500">
              <a:buFont typeface="Wingdings" panose="05000000000000000000" pitchFamily="2" charset="2"/>
              <a:buChar char="v"/>
            </a:pPr>
            <a:r>
              <a:rPr lang="en-US" sz="4000" dirty="0" smtClean="0"/>
              <a:t>Treatment only available through patient derived bone marrow or donated umbilical cords.</a:t>
            </a:r>
          </a:p>
          <a:p>
            <a:pPr marL="571500" indent="-571500">
              <a:buFont typeface="Wingdings" panose="05000000000000000000" pitchFamily="2" charset="2"/>
              <a:buChar char="v"/>
            </a:pPr>
            <a:r>
              <a:rPr lang="en-US" sz="4000" dirty="0" smtClean="0"/>
              <a:t>Large scale production facility will sustain increasing demands for treatment</a:t>
            </a:r>
          </a:p>
          <a:p>
            <a:pPr marL="571500" indent="-571500">
              <a:buFont typeface="Wingdings" panose="05000000000000000000" pitchFamily="2" charset="2"/>
              <a:buChar char="v"/>
            </a:pPr>
            <a:r>
              <a:rPr lang="en-US" sz="4000" dirty="0" smtClean="0"/>
              <a:t>Single-use biocontainers/centrifuge and gamma-irradiated microcarriers prevent contamination </a:t>
            </a:r>
          </a:p>
        </p:txBody>
      </p:sp>
      <p:pic>
        <p:nvPicPr>
          <p:cNvPr id="1036" name="Picture 12" descr="http://www.pall.com/images/Biopharmaceuticals/soloHill-graph.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6852" y="17635665"/>
            <a:ext cx="5045479" cy="4564305"/>
          </a:xfrm>
          <a:prstGeom prst="rect">
            <a:avLst/>
          </a:prstGeom>
          <a:noFill/>
          <a:ln w="63500">
            <a:solidFill>
              <a:schemeClr val="tx1">
                <a:lumMod val="65000"/>
                <a:lumOff val="35000"/>
              </a:schemeClr>
            </a:solidFill>
          </a:ln>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30030987" y="28034713"/>
            <a:ext cx="13524931" cy="1015663"/>
          </a:xfrm>
          <a:prstGeom prst="rect">
            <a:avLst/>
          </a:prstGeom>
          <a:ln w="63500">
            <a:solidFill>
              <a:schemeClr val="bg1"/>
            </a:solidFill>
          </a:ln>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6000" dirty="0" smtClean="0">
                <a:solidFill>
                  <a:schemeClr val="bg1"/>
                </a:solidFill>
              </a:rPr>
              <a:t>References</a:t>
            </a:r>
            <a:endParaRPr lang="en-US" sz="6000" dirty="0">
              <a:solidFill>
                <a:schemeClr val="bg1"/>
              </a:solidFill>
            </a:endParaRPr>
          </a:p>
        </p:txBody>
      </p:sp>
      <p:sp>
        <p:nvSpPr>
          <p:cNvPr id="30" name="TextBox 29"/>
          <p:cNvSpPr txBox="1"/>
          <p:nvPr/>
        </p:nvSpPr>
        <p:spPr>
          <a:xfrm>
            <a:off x="30030987" y="29289114"/>
            <a:ext cx="13448928" cy="3046988"/>
          </a:xfrm>
          <a:prstGeom prst="rect">
            <a:avLst/>
          </a:prstGeom>
          <a:solidFill>
            <a:schemeClr val="bg1"/>
          </a:solidFill>
          <a:ln w="63500">
            <a:solidFill>
              <a:schemeClr val="tx1">
                <a:lumMod val="65000"/>
                <a:lumOff val="35000"/>
              </a:schemeClr>
            </a:solidFill>
          </a:ln>
        </p:spPr>
        <p:txBody>
          <a:bodyPr wrap="square" rtlCol="0">
            <a:spAutoFit/>
          </a:bodyPr>
          <a:lstStyle/>
          <a:p>
            <a:pPr marL="571500" indent="-571500">
              <a:buFont typeface="Wingdings" panose="05000000000000000000" pitchFamily="2" charset="2"/>
              <a:buChar char="v"/>
            </a:pPr>
            <a:r>
              <a:rPr lang="en-US" sz="3200" dirty="0"/>
              <a:t>"</a:t>
            </a:r>
            <a:r>
              <a:rPr lang="en-US" sz="3200" dirty="0" err="1"/>
              <a:t>SoloHill</a:t>
            </a:r>
            <a:r>
              <a:rPr lang="en-US" sz="3200" dirty="0"/>
              <a:t>® Microcarriers – Animal Product Free." Pall Corporation. Pall Corporation, 2016. Web. Apr. 2016</a:t>
            </a:r>
            <a:r>
              <a:rPr lang="en-US" sz="3200" dirty="0" smtClean="0"/>
              <a:t>.</a:t>
            </a:r>
            <a:endParaRPr lang="en-US" sz="3200" dirty="0"/>
          </a:p>
          <a:p>
            <a:pPr marL="571500" indent="-571500">
              <a:buFont typeface="Wingdings" panose="05000000000000000000" pitchFamily="2" charset="2"/>
              <a:buChar char="v"/>
            </a:pPr>
            <a:r>
              <a:rPr lang="en-US" sz="3200" dirty="0"/>
              <a:t>"Allegro STR Single-use Stirred Tank Bioreactors." Pall Corporation. Pall Corporation, 2016. Web. Apr. 2016</a:t>
            </a:r>
            <a:r>
              <a:rPr lang="en-US" sz="3200" dirty="0" smtClean="0"/>
              <a:t>.</a:t>
            </a:r>
          </a:p>
          <a:p>
            <a:pPr marL="571500" indent="-571500">
              <a:buFont typeface="Wingdings" panose="05000000000000000000" pitchFamily="2" charset="2"/>
              <a:buChar char="v"/>
            </a:pPr>
            <a:r>
              <a:rPr lang="en-US" sz="3200" dirty="0"/>
              <a:t>"California's Stem Cell Agency." California's Stem Cell Agency. California Institute for Regenerative Medicine, 2015. Web. 01 May 2016</a:t>
            </a:r>
            <a:r>
              <a:rPr lang="en-US" sz="3200" dirty="0" smtClean="0"/>
              <a:t>.</a:t>
            </a:r>
            <a:endParaRPr lang="en-US" sz="3200" dirty="0"/>
          </a:p>
        </p:txBody>
      </p:sp>
      <p:pic>
        <p:nvPicPr>
          <p:cNvPr id="1038" name="Picture 14" descr="http://domino.pall.com/images/Biopharmaceuticals/Allegro_STR_graphic3.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47160" y="17635664"/>
            <a:ext cx="7791158" cy="4564305"/>
          </a:xfrm>
          <a:prstGeom prst="rect">
            <a:avLst/>
          </a:prstGeom>
          <a:noFill/>
          <a:ln w="63500">
            <a:solidFill>
              <a:schemeClr val="tx1">
                <a:lumMod val="65000"/>
                <a:lumOff val="35000"/>
              </a:schemeClr>
            </a:solidFill>
          </a:ln>
          <a:extLst>
            <a:ext uri="{909E8E84-426E-40DD-AFC4-6F175D3DCCD1}">
              <a14:hiddenFill xmlns:a14="http://schemas.microsoft.com/office/drawing/2010/main">
                <a:solidFill>
                  <a:srgbClr val="FFFFFF"/>
                </a:solidFill>
              </a14:hiddenFill>
            </a:ext>
          </a:extLst>
        </p:spPr>
      </p:pic>
      <p:pic>
        <p:nvPicPr>
          <p:cNvPr id="1044" name="Picture 20" descr="http://domino.pall.com/images/Biopharmaceuticals/Allegro_STR_graphic13.jpg"/>
          <p:cNvPicPr>
            <a:picLocks noChangeAspect="1" noChangeArrowheads="1"/>
          </p:cNvPicPr>
          <p:nvPr/>
        </p:nvPicPr>
        <p:blipFill rotWithShape="1">
          <a:blip r:embed="rId10">
            <a:extLst>
              <a:ext uri="{28A0092B-C50C-407E-A947-70E740481C1C}">
                <a14:useLocalDpi xmlns:a14="http://schemas.microsoft.com/office/drawing/2010/main" val="0"/>
              </a:ext>
            </a:extLst>
          </a:blip>
          <a:srcRect l="11257"/>
          <a:stretch/>
        </p:blipFill>
        <p:spPr bwMode="auto">
          <a:xfrm>
            <a:off x="2292518" y="11851148"/>
            <a:ext cx="9840134" cy="3686043"/>
          </a:xfrm>
          <a:prstGeom prst="rect">
            <a:avLst/>
          </a:prstGeom>
          <a:noFill/>
          <a:ln w="63500">
            <a:solidFill>
              <a:schemeClr val="tx1">
                <a:lumMod val="65000"/>
                <a:lumOff val="35000"/>
              </a:schemeClr>
            </a:solidFill>
          </a:ln>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586852" y="15628235"/>
            <a:ext cx="12901347" cy="1815882"/>
          </a:xfrm>
          <a:prstGeom prst="rect">
            <a:avLst/>
          </a:prstGeom>
          <a:noFill/>
        </p:spPr>
        <p:txBody>
          <a:bodyPr wrap="square" rtlCol="0">
            <a:spAutoFit/>
          </a:bodyPr>
          <a:lstStyle/>
          <a:p>
            <a:r>
              <a:rPr lang="en-US" sz="2800" dirty="0" smtClean="0"/>
              <a:t>The homogenous mixing profile of the 1000 liter bioreactor is shown above. </a:t>
            </a:r>
            <a:r>
              <a:rPr lang="en-US" sz="2800" dirty="0" smtClean="0"/>
              <a:t>Adult stem cells are extremely delicate and are difficult to grow in traditional suspension cultures. It is critical to minimize shear stress applied to the cells during proliferation all while keeping homogeneity. </a:t>
            </a:r>
            <a:endParaRPr lang="en-US" sz="2800" dirty="0"/>
          </a:p>
        </p:txBody>
      </p:sp>
      <p:pic>
        <p:nvPicPr>
          <p:cNvPr id="2" name="Picture 1"/>
          <p:cNvPicPr>
            <a:picLocks noChangeAspect="1"/>
          </p:cNvPicPr>
          <p:nvPr/>
        </p:nvPicPr>
        <p:blipFill rotWithShape="1">
          <a:blip r:embed="rId11">
            <a:extLst>
              <a:ext uri="{28A0092B-C50C-407E-A947-70E740481C1C}">
                <a14:useLocalDpi xmlns:a14="http://schemas.microsoft.com/office/drawing/2010/main" val="0"/>
              </a:ext>
            </a:extLst>
          </a:blip>
          <a:srcRect r="3727"/>
          <a:stretch/>
        </p:blipFill>
        <p:spPr>
          <a:xfrm>
            <a:off x="586853" y="24619067"/>
            <a:ext cx="13524932" cy="7717035"/>
          </a:xfrm>
          <a:prstGeom prst="rect">
            <a:avLst/>
          </a:prstGeom>
          <a:solidFill>
            <a:schemeClr val="bg1"/>
          </a:solidFill>
          <a:ln w="63500">
            <a:solidFill>
              <a:schemeClr val="tx1">
                <a:lumMod val="65000"/>
                <a:lumOff val="35000"/>
              </a:schemeClr>
            </a:solidFill>
          </a:ln>
        </p:spPr>
      </p:pic>
      <p:sp>
        <p:nvSpPr>
          <p:cNvPr id="4" name="TextBox 3"/>
          <p:cNvSpPr txBox="1"/>
          <p:nvPr/>
        </p:nvSpPr>
        <p:spPr>
          <a:xfrm>
            <a:off x="531039" y="22287688"/>
            <a:ext cx="13524933" cy="954107"/>
          </a:xfrm>
          <a:prstGeom prst="rect">
            <a:avLst/>
          </a:prstGeom>
          <a:noFill/>
        </p:spPr>
        <p:txBody>
          <a:bodyPr wrap="square" rtlCol="0">
            <a:spAutoFit/>
          </a:bodyPr>
          <a:lstStyle/>
          <a:p>
            <a:pPr marL="457200" indent="-457200">
              <a:buFont typeface="Arial" charset="0"/>
              <a:buChar char="•"/>
            </a:pPr>
            <a:r>
              <a:rPr lang="en-US" sz="2800" dirty="0" err="1" smtClean="0"/>
              <a:t>Microcarriers</a:t>
            </a:r>
            <a:r>
              <a:rPr lang="en-US" sz="2800" dirty="0" smtClean="0"/>
              <a:t> are a cost effective option to protect adult stem cells during proliferation.</a:t>
            </a:r>
          </a:p>
          <a:p>
            <a:pPr marL="457200" indent="-457200">
              <a:buFont typeface="Arial" charset="0"/>
              <a:buChar char="•"/>
            </a:pPr>
            <a:r>
              <a:rPr lang="en-US" sz="2800" dirty="0" smtClean="0"/>
              <a:t>Viability is maintained during scale up</a:t>
            </a:r>
            <a:endParaRPr lang="en-US" sz="2800" dirty="0"/>
          </a:p>
        </p:txBody>
      </p:sp>
    </p:spTree>
    <p:extLst>
      <p:ext uri="{BB962C8B-B14F-4D97-AF65-F5344CB8AC3E}">
        <p14:creationId xmlns:p14="http://schemas.microsoft.com/office/powerpoint/2010/main" val="34801001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426</TotalTime>
  <Words>325</Words>
  <Application>Microsoft Macintosh PowerPoint</Application>
  <PresentationFormat>Custom</PresentationFormat>
  <Paragraphs>33</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Calibri</vt:lpstr>
      <vt:lpstr>Calibri Light</vt:lpstr>
      <vt:lpstr>Wingdings</vt:lpstr>
      <vt:lpstr>Arial</vt:lpstr>
      <vt:lpstr>Office Theme</vt:lpstr>
      <vt:lpstr>Worksheet</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Jeffrey Halpern</dc:creator>
  <cp:lastModifiedBy>Halie A White</cp:lastModifiedBy>
  <cp:revision>35</cp:revision>
  <dcterms:created xsi:type="dcterms:W3CDTF">2016-04-28T01:04:40Z</dcterms:created>
  <dcterms:modified xsi:type="dcterms:W3CDTF">2016-05-04T18:18:11Z</dcterms:modified>
</cp:coreProperties>
</file>