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ED3E8"/>
    <a:srgbClr val="FF8181"/>
    <a:srgbClr val="4BB6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90" autoAdjust="0"/>
    <p:restoredTop sz="94280" autoAdjust="0"/>
  </p:normalViewPr>
  <p:slideViewPr>
    <p:cSldViewPr snapToGrid="0">
      <p:cViewPr>
        <p:scale>
          <a:sx n="25" d="100"/>
          <a:sy n="25" d="100"/>
        </p:scale>
        <p:origin x="1920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md347.WILDCAT\Downloads\economic%20analysis%20project%203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37980427292658"/>
          <c:y val="7.4407762340633787E-2"/>
          <c:w val="0.82613485950797105"/>
          <c:h val="0.82104256832252498"/>
        </c:manualLayout>
      </c:layout>
      <c:scatterChart>
        <c:scatterStyle val="lineMarker"/>
        <c:varyColors val="0"/>
        <c:ser>
          <c:idx val="0"/>
          <c:order val="0"/>
          <c:tx>
            <c:v>0%</c:v>
          </c:tx>
          <c:spPr>
            <a:ln w="9525" cap="rnd">
              <a:solidFill>
                <a:srgbClr val="92D050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xVal>
            <c:numRef>
              <c:f>'Economic Analysis'!$A$3:$A$20</c:f>
              <c:numCache>
                <c:formatCode>General</c:formatCode>
                <c:ptCount val="1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</c:numCache>
            </c:numRef>
          </c:xVal>
          <c:yVal>
            <c:numRef>
              <c:f>'Economic Analysis'!$J$3:$J$20</c:f>
              <c:numCache>
                <c:formatCode>0.00</c:formatCode>
                <c:ptCount val="18"/>
                <c:pt idx="0">
                  <c:v>-2.1588033333333332</c:v>
                </c:pt>
                <c:pt idx="1">
                  <c:v>-4.3176066666666664</c:v>
                </c:pt>
                <c:pt idx="2">
                  <c:v>-7.1240509999999997</c:v>
                </c:pt>
                <c:pt idx="3">
                  <c:v>-1.6234654001556308</c:v>
                </c:pt>
                <c:pt idx="4">
                  <c:v>3.8582306705220715</c:v>
                </c:pt>
                <c:pt idx="5">
                  <c:v>9.321037212033108</c:v>
                </c:pt>
                <c:pt idx="6">
                  <c:v>14.764954224377476</c:v>
                </c:pt>
                <c:pt idx="7">
                  <c:v>20.189981707555177</c:v>
                </c:pt>
                <c:pt idx="8">
                  <c:v>25.596119661566213</c:v>
                </c:pt>
                <c:pt idx="9">
                  <c:v>30.983368086410582</c:v>
                </c:pt>
                <c:pt idx="10">
                  <c:v>36.35172698208828</c:v>
                </c:pt>
                <c:pt idx="11">
                  <c:v>41.701196348599318</c:v>
                </c:pt>
                <c:pt idx="12">
                  <c:v>47.031776185943684</c:v>
                </c:pt>
                <c:pt idx="13">
                  <c:v>52.343466494121387</c:v>
                </c:pt>
                <c:pt idx="14">
                  <c:v>57.636267273132418</c:v>
                </c:pt>
                <c:pt idx="15">
                  <c:v>62.910178522976786</c:v>
                </c:pt>
                <c:pt idx="16">
                  <c:v>68.165200243654482</c:v>
                </c:pt>
                <c:pt idx="17">
                  <c:v>73.401332435165514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06C-4FC4-97C7-AD2F464545A1}"/>
            </c:ext>
          </c:extLst>
        </c:ser>
        <c:ser>
          <c:idx val="1"/>
          <c:order val="1"/>
          <c:tx>
            <c:v>10%</c:v>
          </c:tx>
          <c:spPr>
            <a:ln w="95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xVal>
            <c:numRef>
              <c:f>'Economic Analysis'!$A$3:$A$20</c:f>
              <c:numCache>
                <c:formatCode>General</c:formatCode>
                <c:ptCount val="1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</c:numCache>
            </c:numRef>
          </c:xVal>
          <c:yVal>
            <c:numRef>
              <c:f>'Economic Analysis'!$L$3:$L$20</c:f>
              <c:numCache>
                <c:formatCode>0.00</c:formatCode>
                <c:ptCount val="18"/>
                <c:pt idx="0">
                  <c:v>-2.1588033333333332</c:v>
                </c:pt>
                <c:pt idx="1">
                  <c:v>-4.1213518181818181</c:v>
                </c:pt>
                <c:pt idx="2">
                  <c:v>-6.4407273002754817</c:v>
                </c:pt>
                <c:pt idx="3">
                  <c:v>-2.3080559254863253</c:v>
                </c:pt>
                <c:pt idx="4">
                  <c:v>1.4360162490083819</c:v>
                </c:pt>
                <c:pt idx="5">
                  <c:v>4.8279893143796206</c:v>
                </c:pt>
                <c:pt idx="6">
                  <c:v>7.900938545224264</c:v>
                </c:pt>
                <c:pt idx="7">
                  <c:v>10.684835439841599</c:v>
                </c:pt>
                <c:pt idx="8">
                  <c:v>13.206838693819694</c:v>
                </c:pt>
                <c:pt idx="9">
                  <c:v>15.49155792037711</c:v>
                </c:pt>
                <c:pt idx="10">
                  <c:v>17.561292667854978</c:v>
                </c:pt>
                <c:pt idx="11">
                  <c:v>19.436249046279684</c:v>
                </c:pt>
                <c:pt idx="12">
                  <c:v>21.13473605872306</c:v>
                </c:pt>
                <c:pt idx="13">
                  <c:v>22.673343537194729</c:v>
                </c:pt>
                <c:pt idx="14">
                  <c:v>24.067103405123902</c:v>
                </c:pt>
                <c:pt idx="15">
                  <c:v>25.329635827415231</c:v>
                </c:pt>
                <c:pt idx="16">
                  <c:v>26.47328166304478</c:v>
                </c:pt>
                <c:pt idx="17">
                  <c:v>27.509222502791619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06C-4FC4-97C7-AD2F464545A1}"/>
            </c:ext>
          </c:extLst>
        </c:ser>
        <c:ser>
          <c:idx val="2"/>
          <c:order val="2"/>
          <c:tx>
            <c:v>other</c:v>
          </c:tx>
          <c:spPr>
            <a:ln w="9525" cap="rnd">
              <a:solidFill>
                <a:srgbClr val="FFC000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xVal>
            <c:numRef>
              <c:f>'Economic Analysis'!$A$3:$A$20</c:f>
              <c:numCache>
                <c:formatCode>General</c:formatCode>
                <c:ptCount val="1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</c:numCache>
            </c:numRef>
          </c:xVal>
          <c:yVal>
            <c:numRef>
              <c:f>'Economic Analysis'!$N$3:$N$20</c:f>
              <c:numCache>
                <c:formatCode>0.00</c:formatCode>
                <c:ptCount val="18"/>
                <c:pt idx="0">
                  <c:v>-2.1588033333333332</c:v>
                </c:pt>
                <c:pt idx="1">
                  <c:v>-3.598005555555555</c:v>
                </c:pt>
                <c:pt idx="2">
                  <c:v>-4.8453141481481481</c:v>
                </c:pt>
                <c:pt idx="3">
                  <c:v>-3.2155110074535203</c:v>
                </c:pt>
                <c:pt idx="4">
                  <c:v>-2.1327068453443445</c:v>
                </c:pt>
                <c:pt idx="5">
                  <c:v>-1.4133249139519448</c:v>
                </c:pt>
                <c:pt idx="6">
                  <c:v>-0.93539529969948987</c:v>
                </c:pt>
                <c:pt idx="7">
                  <c:v>-0.61788111687061664</c:v>
                </c:pt>
                <c:pt idx="8">
                  <c:v>-0.40694203498876558</c:v>
                </c:pt>
                <c:pt idx="9">
                  <c:v>-0.26680734040357446</c:v>
                </c:pt>
                <c:pt idx="10">
                  <c:v>-0.17371178401525345</c:v>
                </c:pt>
                <c:pt idx="11">
                  <c:v>-0.11186646197979927</c:v>
                </c:pt>
                <c:pt idx="12">
                  <c:v>-7.0781835438447488E-2</c:v>
                </c:pt>
                <c:pt idx="13">
                  <c:v>-4.3489143176846962E-2</c:v>
                </c:pt>
                <c:pt idx="14">
                  <c:v>-2.5358720846424834E-2</c:v>
                </c:pt>
                <c:pt idx="15">
                  <c:v>-1.3314909855462229E-2</c:v>
                </c:pt>
                <c:pt idx="16">
                  <c:v>-5.3144606810330338E-3</c:v>
                </c:pt>
                <c:pt idx="17">
                  <c:v>2.8969882048812678E-16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06C-4FC4-97C7-AD2F464545A1}"/>
            </c:ext>
          </c:extLst>
        </c:ser>
        <c:ser>
          <c:idx val="3"/>
          <c:order val="3"/>
          <c:tx>
            <c:v>wc</c:v>
          </c:tx>
          <c:spPr>
            <a:ln w="9525" cap="rnd">
              <a:solidFill>
                <a:schemeClr val="accent4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9525" cap="rnd">
                <a:solidFill>
                  <a:schemeClr val="tx1"/>
                </a:solidFill>
                <a:prstDash val="sysDash"/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45AD-4815-B6B7-6D6F33075302}"/>
              </c:ext>
            </c:extLst>
          </c:dPt>
          <c:xVal>
            <c:numRef>
              <c:f>'Economic Analysis'!$K$29:$K$30</c:f>
              <c:numCache>
                <c:formatCode>General</c:formatCode>
                <c:ptCount val="2"/>
                <c:pt idx="0">
                  <c:v>3.18</c:v>
                </c:pt>
                <c:pt idx="1">
                  <c:v>17</c:v>
                </c:pt>
              </c:numCache>
            </c:numRef>
          </c:xVal>
          <c:yVal>
            <c:numRef>
              <c:f>'Economic Analysis'!$J$29:$J$30</c:f>
              <c:numCache>
                <c:formatCode>0.00</c:formatCode>
                <c:ptCount val="2"/>
                <c:pt idx="0">
                  <c:v>-0.64764100000000002</c:v>
                </c:pt>
                <c:pt idx="1">
                  <c:v>-0.64764100000000002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134-4E09-9E02-89A293E0FD31}"/>
            </c:ext>
          </c:extLst>
        </c:ser>
        <c:ser>
          <c:idx val="4"/>
          <c:order val="4"/>
          <c:tx>
            <c:v>startup</c:v>
          </c:tx>
          <c:spPr>
            <a:ln w="9525" cap="rnd">
              <a:solidFill>
                <a:schemeClr val="tx1"/>
              </a:solidFill>
              <a:prstDash val="sysDash"/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xVal>
            <c:numRef>
              <c:f>'Economic Analysis'!$K$33:$K$34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xVal>
          <c:yVal>
            <c:numRef>
              <c:f>'Economic Analysis'!$J$33:$J$34</c:f>
              <c:numCache>
                <c:formatCode>General</c:formatCode>
                <c:ptCount val="2"/>
                <c:pt idx="0">
                  <c:v>10</c:v>
                </c:pt>
                <c:pt idx="1">
                  <c:v>-10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134-4E09-9E02-89A293E0FD31}"/>
            </c:ext>
          </c:extLst>
        </c:ser>
        <c:ser>
          <c:idx val="5"/>
          <c:order val="5"/>
          <c:tx>
            <c:v>.1 crosses</c:v>
          </c:tx>
          <c:spPr>
            <a:ln w="9525" cap="rnd">
              <a:solidFill>
                <a:schemeClr val="tx1"/>
              </a:solidFill>
              <a:prstDash val="sysDash"/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xVal>
            <c:numRef>
              <c:f>'Economic Analysis'!$M$33:$M$34</c:f>
              <c:numCache>
                <c:formatCode>General</c:formatCode>
                <c:ptCount val="2"/>
                <c:pt idx="0">
                  <c:v>3.6</c:v>
                </c:pt>
                <c:pt idx="1">
                  <c:v>3.6</c:v>
                </c:pt>
              </c:numCache>
            </c:numRef>
          </c:xVal>
          <c:yVal>
            <c:numRef>
              <c:f>'Economic Analysis'!$L$33:$L$34</c:f>
              <c:numCache>
                <c:formatCode>General</c:formatCode>
                <c:ptCount val="2"/>
                <c:pt idx="0">
                  <c:v>10</c:v>
                </c:pt>
                <c:pt idx="1">
                  <c:v>-10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134-4E09-9E02-89A293E0FD31}"/>
            </c:ext>
          </c:extLst>
        </c:ser>
        <c:ser>
          <c:idx val="6"/>
          <c:order val="6"/>
          <c:tx>
            <c:v>pbp</c:v>
          </c:tx>
          <c:spPr>
            <a:ln w="9525" cap="rnd">
              <a:solidFill>
                <a:schemeClr val="accent1">
                  <a:lumMod val="60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xVal>
            <c:numRef>
              <c:f>'Economic Analysis'!$M$29:$M$30</c:f>
              <c:numCache>
                <c:formatCode>General</c:formatCode>
                <c:ptCount val="2"/>
                <c:pt idx="0">
                  <c:v>3.18</c:v>
                </c:pt>
                <c:pt idx="1">
                  <c:v>3.18</c:v>
                </c:pt>
              </c:numCache>
            </c:numRef>
          </c:xVal>
          <c:yVal>
            <c:numRef>
              <c:f>'Economic Analysis'!$L$29:$L$30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-2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911-44F8-B58A-CA4F803D6B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6085472"/>
        <c:axId val="156130816"/>
      </c:scatterChart>
      <c:valAx>
        <c:axId val="156085472"/>
        <c:scaling>
          <c:orientation val="minMax"/>
          <c:max val="17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End of Year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6130816"/>
        <c:crosses val="autoZero"/>
        <c:crossBetween val="midCat"/>
      </c:valAx>
      <c:valAx>
        <c:axId val="156130816"/>
        <c:scaling>
          <c:orientation val="minMax"/>
          <c:max val="76"/>
          <c:min val="-1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Cumulative discounted cash flow ($MM)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60854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0.86889</cdr:x>
      <cdr:y>0.07036</cdr:y>
    </cdr:from>
    <cdr:to>
      <cdr:x>1</cdr:x>
      <cdr:y>0.12137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140704" y="621235"/>
          <a:ext cx="1982857" cy="4503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/>
            <a:t>NPV (</a:t>
          </a:r>
          <a:r>
            <a:rPr lang="en-US" sz="1400" dirty="0" err="1"/>
            <a:t>i</a:t>
          </a:r>
          <a:r>
            <a:rPr lang="en-US" sz="1400" dirty="0"/>
            <a:t>=0.0)</a:t>
          </a:r>
          <a:r>
            <a:rPr lang="en-US" sz="1400" baseline="0" dirty="0"/>
            <a:t> =$73.4MM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0.865</cdr:x>
      <cdr:y>0.51085</cdr:y>
    </cdr:from>
    <cdr:to>
      <cdr:x>1</cdr:x>
      <cdr:y>0.56636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4304933" y="5939256"/>
          <a:ext cx="2232585" cy="645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/>
            <a:t>NPV (</a:t>
          </a:r>
          <a:r>
            <a:rPr lang="en-US" sz="1400" dirty="0" err="1"/>
            <a:t>i</a:t>
          </a:r>
          <a:r>
            <a:rPr lang="en-US" sz="1400" dirty="0"/>
            <a:t>=0.10) =$27.51MM</a:t>
          </a:r>
        </a:p>
      </cdr:txBody>
    </cdr:sp>
  </cdr:relSizeAnchor>
  <cdr:relSizeAnchor xmlns:cdr="http://schemas.openxmlformats.org/drawingml/2006/chartDrawing">
    <cdr:from>
      <cdr:x>0.77661</cdr:x>
      <cdr:y>0.63456</cdr:y>
    </cdr:from>
    <cdr:to>
      <cdr:x>0.96859</cdr:x>
      <cdr:y>0.75354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238626" y="2133601"/>
          <a:ext cx="1047750" cy="400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0.89502</cdr:x>
      <cdr:y>0.76901</cdr:y>
    </cdr:from>
    <cdr:to>
      <cdr:x>0.9991</cdr:x>
      <cdr:y>0.82668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4801348" y="8940736"/>
          <a:ext cx="1721223" cy="6704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/>
            <a:t>NPV (</a:t>
          </a:r>
          <a:r>
            <a:rPr lang="en-US" sz="1400" dirty="0" err="1"/>
            <a:t>i</a:t>
          </a:r>
          <a:r>
            <a:rPr lang="en-US" sz="1400" dirty="0"/>
            <a:t>=0.50) =$0</a:t>
          </a:r>
        </a:p>
      </cdr:txBody>
    </cdr:sp>
  </cdr:relSizeAnchor>
  <cdr:relSizeAnchor xmlns:cdr="http://schemas.openxmlformats.org/drawingml/2006/chartDrawing">
    <cdr:from>
      <cdr:x>0.20081</cdr:x>
      <cdr:y>0.6737</cdr:y>
    </cdr:from>
    <cdr:to>
      <cdr:x>0.32738</cdr:x>
      <cdr:y>0.76307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096181" y="2275403"/>
          <a:ext cx="690898" cy="3018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0.17824</cdr:x>
      <cdr:y>0.67504</cdr:y>
    </cdr:from>
    <cdr:to>
      <cdr:x>0.38539</cdr:x>
      <cdr:y>0.71915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023724" y="5822988"/>
          <a:ext cx="2351970" cy="3805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/>
            <a:t>NPT</a:t>
          </a:r>
          <a:r>
            <a:rPr lang="en-US" sz="1400" baseline="0" dirty="0"/>
            <a:t> (</a:t>
          </a:r>
          <a:r>
            <a:rPr lang="en-US" sz="1400" baseline="0" dirty="0" err="1"/>
            <a:t>i</a:t>
          </a:r>
          <a:r>
            <a:rPr lang="en-US" sz="1400" baseline="0" dirty="0"/>
            <a:t>=0.1) = 1.6 years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0.20974</cdr:x>
      <cdr:y>0.80508</cdr:y>
    </cdr:from>
    <cdr:to>
      <cdr:x>0.26731</cdr:x>
      <cdr:y>0.80508</cdr:y>
    </cdr:to>
    <cdr:cxnSp macro="">
      <cdr:nvCxnSpPr>
        <cdr:cNvPr id="10" name="Straight Arrow Connector 9"/>
        <cdr:cNvCxnSpPr/>
      </cdr:nvCxnSpPr>
      <cdr:spPr>
        <a:xfrm xmlns:a="http://schemas.openxmlformats.org/drawingml/2006/main">
          <a:off x="1594990" y="4760273"/>
          <a:ext cx="437784" cy="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ysClr val="windowText" lastClr="000000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0.20271</cdr:x>
      <cdr:y>0.76502</cdr:y>
    </cdr:from>
    <cdr:to>
      <cdr:x>0.31288</cdr:x>
      <cdr:y>0.89005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2793145" y="7685263"/>
          <a:ext cx="1518022" cy="12560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/>
            <a:t>PBP= 1.18years</a:t>
          </a:r>
        </a:p>
      </cdr:txBody>
    </cdr:sp>
  </cdr:relSizeAnchor>
  <cdr:relSizeAnchor xmlns:cdr="http://schemas.openxmlformats.org/drawingml/2006/chartDrawing">
    <cdr:from>
      <cdr:x>0.1116</cdr:x>
      <cdr:y>0.88813</cdr:y>
    </cdr:from>
    <cdr:to>
      <cdr:x>0.3525</cdr:x>
      <cdr:y>0.9228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1041732" y="6794642"/>
          <a:ext cx="2248752" cy="2652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/>
            <a:t>DBEP</a:t>
          </a:r>
          <a:r>
            <a:rPr lang="en-US" sz="1400" baseline="0" dirty="0"/>
            <a:t> (</a:t>
          </a:r>
          <a:r>
            <a:rPr lang="en-US" sz="1400" baseline="0" dirty="0" err="1"/>
            <a:t>i</a:t>
          </a:r>
          <a:r>
            <a:rPr lang="en-US" sz="1400" baseline="0" dirty="0"/>
            <a:t>=0.1) = 3.6 years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0.20654</cdr:x>
      <cdr:y>0.70657</cdr:y>
    </cdr:from>
    <cdr:to>
      <cdr:x>0.28455</cdr:x>
      <cdr:y>0.70657</cdr:y>
    </cdr:to>
    <cdr:cxnSp macro="">
      <cdr:nvCxnSpPr>
        <cdr:cNvPr id="19" name="Straight Arrow Connector 18"/>
        <cdr:cNvCxnSpPr/>
      </cdr:nvCxnSpPr>
      <cdr:spPr>
        <a:xfrm xmlns:a="http://schemas.openxmlformats.org/drawingml/2006/main">
          <a:off x="3123629" y="5562439"/>
          <a:ext cx="1179789" cy="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ysClr val="windowText" lastClr="000000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0.11424</cdr:x>
      <cdr:y>0.88701</cdr:y>
    </cdr:from>
    <cdr:to>
      <cdr:x>0.2858</cdr:x>
      <cdr:y>0.88701</cdr:y>
    </cdr:to>
    <cdr:cxnSp macro="">
      <cdr:nvCxnSpPr>
        <cdr:cNvPr id="20" name="Straight Arrow Connector 19"/>
        <cdr:cNvCxnSpPr/>
      </cdr:nvCxnSpPr>
      <cdr:spPr>
        <a:xfrm xmlns:a="http://schemas.openxmlformats.org/drawingml/2006/main">
          <a:off x="868746" y="5244749"/>
          <a:ext cx="1304619" cy="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ysClr val="windowText" lastClr="000000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</a:t>
            </a:r>
            <a:r>
              <a:rPr lang="en-US" baseline="0"/>
              <a:t>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7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79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4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3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81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6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1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0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47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6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png"/><Relationship Id="rId7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11" Type="http://schemas.openxmlformats.org/officeDocument/2006/relationships/image" Target="../media/image8.emf"/><Relationship Id="rId5" Type="http://schemas.openxmlformats.org/officeDocument/2006/relationships/chart" Target="../charts/chart1.xml"/><Relationship Id="rId10" Type="http://schemas.openxmlformats.org/officeDocument/2006/relationships/image" Target="../media/image7.emf"/><Relationship Id="rId4" Type="http://schemas.openxmlformats.org/officeDocument/2006/relationships/image" Target="../media/image2.png"/><Relationship Id="rId9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53" y="328226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20200" y="211282"/>
            <a:ext cx="3051810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Production of Neural Stem Cells for the Treatment of Spinal Cord Injuries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1589" y="235821"/>
            <a:ext cx="3198517" cy="34892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134600" y="1220080"/>
            <a:ext cx="305181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atin typeface="+mj-lt"/>
              </a:rPr>
              <a:t>Cluster Flux</a:t>
            </a:r>
          </a:p>
          <a:p>
            <a:pPr algn="ctr"/>
            <a:r>
              <a:rPr lang="en-US" sz="5400" b="1" i="1" dirty="0">
                <a:latin typeface="+mj-lt"/>
              </a:rPr>
              <a:t>Jennifer Godin, Sean Curtin, Christian Fuller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560955"/>
            <a:ext cx="43891200" cy="58543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Chart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1279872"/>
              </p:ext>
            </p:extLst>
          </p:nvPr>
        </p:nvGraphicFramePr>
        <p:xfrm>
          <a:off x="17529797" y="24169649"/>
          <a:ext cx="15123561" cy="78724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Rectangle 12"/>
          <p:cNvSpPr/>
          <p:nvPr/>
        </p:nvSpPr>
        <p:spPr>
          <a:xfrm>
            <a:off x="17529797" y="23874781"/>
            <a:ext cx="15177713" cy="756869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Cash Flow Analysis 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8296" y="3577329"/>
            <a:ext cx="8923238" cy="20297453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</a:p>
          <a:p>
            <a:pPr marL="419100"/>
            <a:endParaRPr lang="en-US" sz="4000" dirty="0">
              <a:solidFill>
                <a:schemeClr val="tx1"/>
              </a:solidFill>
            </a:endParaRPr>
          </a:p>
          <a:p>
            <a:pPr marL="419100"/>
            <a:r>
              <a:rPr lang="en-US" sz="4000" dirty="0" smtClean="0">
                <a:solidFill>
                  <a:schemeClr val="tx1"/>
                </a:solidFill>
              </a:rPr>
              <a:t>Objectives</a:t>
            </a:r>
            <a:endParaRPr lang="en-US" sz="40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Design a production plant for the production of neural stem cells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Produce enough cells to provide for the entire market</a:t>
            </a:r>
          </a:p>
          <a:p>
            <a:pPr marL="419100"/>
            <a:r>
              <a:rPr lang="en-US" sz="4000" dirty="0" smtClean="0">
                <a:solidFill>
                  <a:schemeClr val="tx1"/>
                </a:solidFill>
              </a:rPr>
              <a:t>Market</a:t>
            </a:r>
            <a:endParaRPr lang="en-US" sz="40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In 15 years, 430,000 patients will be in need of neural stem cell treatment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Treatment = 1 million cells a week for 4 weeks</a:t>
            </a:r>
          </a:p>
          <a:p>
            <a:pPr marL="419100" algn="ctr"/>
            <a:endParaRPr lang="en-US" sz="4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 algn="ctr"/>
            <a:r>
              <a:rPr 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 Mesenchymal Stem Cell Growth Curve in </a:t>
            </a:r>
            <a:r>
              <a:rPr lang="en-US" sz="4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PADReactor</a:t>
            </a:r>
            <a:r>
              <a:rPr 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(1200L)</a:t>
            </a:r>
          </a:p>
          <a:p>
            <a:pPr marL="419100" algn="ctr"/>
            <a:endParaRPr lang="en-US" sz="4000" dirty="0">
              <a:solidFill>
                <a:schemeClr val="tx1"/>
              </a:solidFill>
            </a:endParaRPr>
          </a:p>
          <a:p>
            <a:pPr marL="419100" algn="ctr"/>
            <a:endParaRPr lang="en-US" sz="4000" dirty="0" smtClean="0">
              <a:solidFill>
                <a:schemeClr val="tx1"/>
              </a:solidFill>
            </a:endParaRPr>
          </a:p>
          <a:p>
            <a:pPr marL="419100" algn="ctr"/>
            <a:endParaRPr lang="en-US" sz="4000" dirty="0">
              <a:solidFill>
                <a:schemeClr val="tx1"/>
              </a:solidFill>
            </a:endParaRPr>
          </a:p>
          <a:p>
            <a:pPr marL="419100" algn="ctr"/>
            <a:endParaRPr lang="en-US" sz="4000" dirty="0" smtClean="0">
              <a:solidFill>
                <a:schemeClr val="tx1"/>
              </a:solidFill>
            </a:endParaRPr>
          </a:p>
          <a:p>
            <a:pPr marL="419100" algn="ctr"/>
            <a:endParaRPr lang="en-US" sz="4000" dirty="0">
              <a:solidFill>
                <a:schemeClr val="tx1"/>
              </a:solidFill>
            </a:endParaRPr>
          </a:p>
          <a:p>
            <a:pPr marL="419100" algn="ctr"/>
            <a:endParaRPr lang="en-US" sz="4000" dirty="0" smtClean="0">
              <a:solidFill>
                <a:schemeClr val="tx1"/>
              </a:solidFill>
            </a:endParaRPr>
          </a:p>
          <a:p>
            <a:pPr marL="419100" algn="ctr"/>
            <a:endParaRPr lang="en-US" sz="4000" dirty="0">
              <a:solidFill>
                <a:schemeClr val="tx1"/>
              </a:solidFill>
            </a:endParaRPr>
          </a:p>
          <a:p>
            <a:pPr marL="419100" algn="ctr"/>
            <a:endParaRPr lang="en-US" sz="4000" dirty="0" smtClean="0">
              <a:solidFill>
                <a:schemeClr val="tx1"/>
              </a:solidFill>
            </a:endParaRPr>
          </a:p>
          <a:p>
            <a:pPr marL="419100"/>
            <a:endParaRPr lang="en-US" sz="4000" dirty="0" smtClean="0">
              <a:solidFill>
                <a:schemeClr val="tx1"/>
              </a:solidFill>
            </a:endParaRPr>
          </a:p>
          <a:p>
            <a:pPr marL="419100"/>
            <a:r>
              <a:rPr lang="en-US" sz="4000" dirty="0" smtClean="0">
                <a:solidFill>
                  <a:schemeClr val="tx1"/>
                </a:solidFill>
              </a:rPr>
              <a:t>Bench-Top Analysis</a:t>
            </a:r>
          </a:p>
          <a:p>
            <a:pPr marL="1162050" indent="-742950">
              <a:buFont typeface="+mj-lt"/>
              <a:buAutoNum type="arabicPeriod"/>
            </a:pPr>
            <a:r>
              <a:rPr lang="en-US" sz="3600" dirty="0" smtClean="0">
                <a:solidFill>
                  <a:schemeClr val="tx1"/>
                </a:solidFill>
              </a:rPr>
              <a:t>Explore effect of large scale, low shear environments on </a:t>
            </a:r>
            <a:r>
              <a:rPr lang="en-US" sz="3600" dirty="0" err="1" smtClean="0">
                <a:solidFill>
                  <a:schemeClr val="tx1"/>
                </a:solidFill>
              </a:rPr>
              <a:t>hMSC</a:t>
            </a:r>
            <a:r>
              <a:rPr lang="en-US" sz="3600" dirty="0" smtClean="0">
                <a:solidFill>
                  <a:schemeClr val="tx1"/>
                </a:solidFill>
              </a:rPr>
              <a:t> doubling times</a:t>
            </a:r>
          </a:p>
          <a:p>
            <a:pPr marL="1162050" indent="-742950">
              <a:buFont typeface="+mj-lt"/>
              <a:buAutoNum type="arabicPeriod"/>
            </a:pPr>
            <a:r>
              <a:rPr lang="en-US" sz="3600" dirty="0" smtClean="0">
                <a:solidFill>
                  <a:schemeClr val="tx1"/>
                </a:solidFill>
              </a:rPr>
              <a:t>Explore effect of large pressure gradients on </a:t>
            </a:r>
            <a:r>
              <a:rPr lang="en-US" sz="3600" dirty="0" err="1" smtClean="0">
                <a:solidFill>
                  <a:schemeClr val="tx1"/>
                </a:solidFill>
              </a:rPr>
              <a:t>hMSC</a:t>
            </a:r>
            <a:r>
              <a:rPr lang="en-US" sz="3600" dirty="0" smtClean="0">
                <a:solidFill>
                  <a:schemeClr val="tx1"/>
                </a:solidFill>
              </a:rPr>
              <a:t> viability </a:t>
            </a:r>
          </a:p>
          <a:p>
            <a:pPr marL="1162050" indent="-742950">
              <a:buFont typeface="+mj-lt"/>
              <a:buAutoNum type="arabicPeriod"/>
            </a:pPr>
            <a:r>
              <a:rPr lang="en-US" sz="3600" dirty="0" smtClean="0">
                <a:solidFill>
                  <a:schemeClr val="tx1"/>
                </a:solidFill>
              </a:rPr>
              <a:t>Further define O</a:t>
            </a:r>
            <a:r>
              <a:rPr lang="en-US" sz="3600" baseline="-250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</a:rPr>
              <a:t> and CO</a:t>
            </a:r>
            <a:r>
              <a:rPr lang="en-US" sz="3600" baseline="-250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</a:rPr>
              <a:t> gas requirements</a:t>
            </a:r>
          </a:p>
          <a:p>
            <a:pPr marL="1162050" indent="-742950">
              <a:buFont typeface="+mj-lt"/>
              <a:buAutoNum type="arabicPeriod"/>
            </a:pPr>
            <a:r>
              <a:rPr lang="en-US" sz="3600" dirty="0" smtClean="0">
                <a:solidFill>
                  <a:schemeClr val="tx1"/>
                </a:solidFill>
              </a:rPr>
              <a:t>Explore inefficiencies in differentiation process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220199" y="3619498"/>
            <a:ext cx="34079907" cy="1102294"/>
          </a:xfrm>
          <a:prstGeom prst="rect">
            <a:avLst/>
          </a:prstGeom>
          <a:gradFill flip="none" rotWithShape="1">
            <a:gsLst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 Flow Diagram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0200" y="4768578"/>
            <a:ext cx="34079906" cy="15055370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2" name="Group 31"/>
          <p:cNvGrpSpPr/>
          <p:nvPr/>
        </p:nvGrpSpPr>
        <p:grpSpPr>
          <a:xfrm>
            <a:off x="34855921" y="7184940"/>
            <a:ext cx="3135357" cy="1638300"/>
            <a:chOff x="34703480" y="7334719"/>
            <a:chExt cx="3135357" cy="1638300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4703480" y="7415447"/>
              <a:ext cx="723544" cy="13716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427024" y="7334719"/>
              <a:ext cx="2411813" cy="1638300"/>
            </a:xfrm>
            <a:prstGeom prst="rect">
              <a:avLst/>
            </a:prstGeom>
          </p:spPr>
        </p:pic>
      </p:grpSp>
      <p:sp>
        <p:nvSpPr>
          <p:cNvPr id="15" name="Rectangle 14"/>
          <p:cNvSpPr/>
          <p:nvPr/>
        </p:nvSpPr>
        <p:spPr>
          <a:xfrm>
            <a:off x="32653358" y="19823948"/>
            <a:ext cx="10646748" cy="12218152"/>
          </a:xfrm>
          <a:prstGeom prst="rect">
            <a:avLst/>
          </a:prstGeom>
          <a:gradFill>
            <a:gsLst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Cash Flow Analysis</a:t>
            </a:r>
            <a:endParaRPr lang="en-US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PBP = 1.2 years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DCFRR = 50% 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NPV at 10% discount rate = $27.5MM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NRR = 36%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Sale </a:t>
            </a:r>
            <a:r>
              <a:rPr lang="en-US" sz="3600" dirty="0">
                <a:solidFill>
                  <a:schemeClr val="tx1"/>
                </a:solidFill>
              </a:rPr>
              <a:t>price = $1824 per </a:t>
            </a:r>
            <a:r>
              <a:rPr lang="en-US" sz="3600" dirty="0" smtClean="0">
                <a:solidFill>
                  <a:schemeClr val="tx1"/>
                </a:solidFill>
              </a:rPr>
              <a:t>treatment</a:t>
            </a:r>
            <a:endParaRPr lang="en-US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/>
            <a:endParaRPr lang="en-US" sz="4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/>
            <a:r>
              <a:rPr lang="en-US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Conclusions</a:t>
            </a:r>
            <a:endParaRPr lang="en-US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Process </a:t>
            </a:r>
            <a:r>
              <a:rPr lang="en-US" sz="3600" dirty="0">
                <a:solidFill>
                  <a:schemeClr val="tx1"/>
                </a:solidFill>
              </a:rPr>
              <a:t>is profitable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DCFRR and NPV are </a:t>
            </a:r>
            <a:r>
              <a:rPr lang="en-US" sz="3600" dirty="0" smtClean="0">
                <a:solidFill>
                  <a:schemeClr val="tx1"/>
                </a:solidFill>
              </a:rPr>
              <a:t>positive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Further reactor trains can be added to meet increases in market demand</a:t>
            </a:r>
            <a:endParaRPr lang="en-US" sz="3600" dirty="0">
              <a:solidFill>
                <a:schemeClr val="tx1"/>
              </a:solidFill>
            </a:endParaRPr>
          </a:p>
          <a:p>
            <a:pPr marL="419100"/>
            <a:endParaRPr lang="en-US" sz="4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/>
            <a:r>
              <a:rPr lang="en-US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Recommendations</a:t>
            </a:r>
            <a:endParaRPr lang="en-US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Project is a go 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/>
            <a:r>
              <a:rPr 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Acknowledgments</a:t>
            </a:r>
            <a:endPara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9100"/>
            <a:r>
              <a:rPr lang="en-US" sz="2800" dirty="0" smtClean="0">
                <a:solidFill>
                  <a:schemeClr val="tx1"/>
                </a:solidFill>
              </a:rPr>
              <a:t>Dr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r>
              <a:rPr lang="en-US" sz="2800" dirty="0" err="1">
                <a:solidFill>
                  <a:schemeClr val="tx1"/>
                </a:solidFill>
              </a:rPr>
              <a:t>Carr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smtClean="0">
                <a:solidFill>
                  <a:schemeClr val="tx1"/>
                </a:solidFill>
              </a:rPr>
              <a:t>Dr. Wu, Dr. </a:t>
            </a:r>
            <a:r>
              <a:rPr lang="en-US" sz="2800" dirty="0" err="1" smtClean="0">
                <a:solidFill>
                  <a:schemeClr val="tx1"/>
                </a:solidFill>
              </a:rPr>
              <a:t>Barkey</a:t>
            </a:r>
            <a:r>
              <a:rPr lang="en-US" sz="2800" dirty="0" smtClean="0">
                <a:solidFill>
                  <a:schemeClr val="tx1"/>
                </a:solidFill>
              </a:rPr>
              <a:t>, and Dr. Gupta for giving us the knowledge to complete this project. The Godin </a:t>
            </a:r>
            <a:r>
              <a:rPr lang="en-US" sz="2800" dirty="0">
                <a:solidFill>
                  <a:schemeClr val="tx1"/>
                </a:solidFill>
              </a:rPr>
              <a:t>Family, Curtin Family, </a:t>
            </a:r>
            <a:r>
              <a:rPr lang="en-US" sz="2800" dirty="0" smtClean="0">
                <a:solidFill>
                  <a:schemeClr val="tx1"/>
                </a:solidFill>
              </a:rPr>
              <a:t>Fuller Family, and our friends for keeping us sane.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20200" y="19823948"/>
            <a:ext cx="23433158" cy="40508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22123" y="19841098"/>
            <a:ext cx="23451823" cy="40336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278294" y="32042100"/>
            <a:ext cx="4302181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 smtClean="0"/>
          </a:p>
          <a:p>
            <a:endParaRPr lang="en-US" sz="1000" dirty="0"/>
          </a:p>
          <a:p>
            <a:r>
              <a:rPr lang="en-US" sz="1200" dirty="0" smtClean="0"/>
              <a:t>Citations: Ulrich</a:t>
            </a:r>
            <a:r>
              <a:rPr lang="en-US" sz="1200" dirty="0"/>
              <a:t>, Gael and </a:t>
            </a:r>
            <a:r>
              <a:rPr lang="en-US" sz="1200" dirty="0" err="1"/>
              <a:t>Palligarnai</a:t>
            </a:r>
            <a:r>
              <a:rPr lang="en-US" sz="1200" dirty="0"/>
              <a:t> </a:t>
            </a:r>
            <a:r>
              <a:rPr lang="en-US" sz="1200" dirty="0" err="1"/>
              <a:t>Vasudevan</a:t>
            </a:r>
            <a:r>
              <a:rPr lang="en-US" sz="1200" dirty="0"/>
              <a:t>, </a:t>
            </a:r>
            <a:r>
              <a:rPr lang="en-US" sz="1200" i="1" dirty="0"/>
              <a:t>Chemical Engineering</a:t>
            </a:r>
            <a:r>
              <a:rPr lang="en-US" sz="1200" dirty="0"/>
              <a:t>: </a:t>
            </a:r>
            <a:r>
              <a:rPr lang="en-US" sz="1200" i="1" dirty="0"/>
              <a:t>Process Design and Economics a Practical Guide</a:t>
            </a:r>
            <a:r>
              <a:rPr lang="en-US" sz="1200" dirty="0"/>
              <a:t>. Durham: Gael D. Ulrich, 2004. </a:t>
            </a:r>
            <a:r>
              <a:rPr lang="en-US" sz="1200" dirty="0" smtClean="0"/>
              <a:t>Print; </a:t>
            </a:r>
            <a:r>
              <a:rPr lang="en-US" sz="1200" dirty="0" err="1"/>
              <a:t>Rafiq</a:t>
            </a:r>
            <a:r>
              <a:rPr lang="en-US" sz="1200" dirty="0"/>
              <a:t>, Q. A., </a:t>
            </a:r>
            <a:r>
              <a:rPr lang="en-US" sz="1200" dirty="0" err="1"/>
              <a:t>Brosnan</a:t>
            </a:r>
            <a:r>
              <a:rPr lang="en-US" sz="1200" dirty="0"/>
              <a:t>, K. M., </a:t>
            </a:r>
            <a:r>
              <a:rPr lang="en-US" sz="1200" dirty="0" err="1"/>
              <a:t>Coopman</a:t>
            </a:r>
            <a:r>
              <a:rPr lang="en-US" sz="1200" dirty="0"/>
              <a:t>, K., </a:t>
            </a:r>
            <a:r>
              <a:rPr lang="en-US" sz="1200" dirty="0" err="1"/>
              <a:t>Nienow</a:t>
            </a:r>
            <a:r>
              <a:rPr lang="en-US" sz="1200" dirty="0"/>
              <a:t>, A. W., &amp; Hewitt, C. J. (2013). Culture of human mesenchymal stem cells on </a:t>
            </a:r>
            <a:r>
              <a:rPr lang="en-US" sz="1200" dirty="0" err="1"/>
              <a:t>microcarriers</a:t>
            </a:r>
            <a:r>
              <a:rPr lang="en-US" sz="1200" dirty="0"/>
              <a:t> in a 5 l stirred-tank bioreactor. Biotechnology Letters </a:t>
            </a:r>
            <a:r>
              <a:rPr lang="en-US" sz="1200" dirty="0" err="1"/>
              <a:t>Biotechnol</a:t>
            </a:r>
            <a:r>
              <a:rPr lang="en-US" sz="1200" dirty="0"/>
              <a:t> Lett,35(8), 1233-1245. doi:10.1007/s10529-013-1211-9</a:t>
            </a:r>
          </a:p>
          <a:p>
            <a:r>
              <a:rPr lang="en-US" sz="1000" dirty="0" smtClean="0"/>
              <a:t> </a:t>
            </a:r>
            <a:endParaRPr lang="en-US" sz="1000" dirty="0"/>
          </a:p>
          <a:p>
            <a:endParaRPr lang="en-US" sz="10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293" y="24631649"/>
            <a:ext cx="17242000" cy="74104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Rectangle 19"/>
          <p:cNvSpPr/>
          <p:nvPr/>
        </p:nvSpPr>
        <p:spPr>
          <a:xfrm>
            <a:off x="278293" y="23874783"/>
            <a:ext cx="17242000" cy="756867"/>
          </a:xfrm>
          <a:prstGeom prst="rect">
            <a:avLst/>
          </a:prstGeom>
          <a:gradFill flip="none" rotWithShape="1">
            <a:gsLst>
              <a:gs pos="50000">
                <a:schemeClr val="bg2">
                  <a:lumMod val="9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Block Flow Diagram 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3500" y="12738226"/>
            <a:ext cx="8849005" cy="49111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</TotalTime>
  <Words>391</Words>
  <Application>Microsoft Office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Jennifer M Godin</cp:lastModifiedBy>
  <cp:revision>46</cp:revision>
  <dcterms:created xsi:type="dcterms:W3CDTF">2016-04-28T01:04:40Z</dcterms:created>
  <dcterms:modified xsi:type="dcterms:W3CDTF">2016-05-04T20:03:00Z</dcterms:modified>
</cp:coreProperties>
</file>