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0E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28" autoAdjust="0"/>
    <p:restoredTop sz="84219" autoAdjust="0"/>
  </p:normalViewPr>
  <p:slideViewPr>
    <p:cSldViewPr snapToGrid="0">
      <p:cViewPr>
        <p:scale>
          <a:sx n="15" d="100"/>
          <a:sy n="15" d="100"/>
        </p:scale>
        <p:origin x="278" y="5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b14aea31ceb0eb25/CURTY_CSF/CURTY_spring2016/ChE%20Design/Group%20Project%203/ChemCorps_FinalProjec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https://d.docs.live.net/b14aea31ceb0eb25/CURTY_CSF/CURTY_spring2016/ChE%20Design/Group%20Project%203/ChemCorps_FinalProjec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v>Start</c:v>
          </c:tx>
          <c:spPr>
            <a:noFill/>
            <a:ln>
              <a:noFill/>
            </a:ln>
            <a:effectLst/>
          </c:spPr>
          <c:invertIfNegative val="0"/>
          <c:cat>
            <c:multiLvlStrRef>
              <c:f>[ChemCorps_FinalProject.xlsx]AutoGantt!$A$2:$B$13</c:f>
              <c:multiLvlStrCache>
                <c:ptCount val="12"/>
                <c:lvl>
                  <c:pt idx="0">
                    <c:v>Thawing + 1st Passage (3 days)</c:v>
                  </c:pt>
                  <c:pt idx="1">
                    <c:v>2nd Passage (4 days)</c:v>
                  </c:pt>
                  <c:pt idx="2">
                    <c:v>3rd Passage (4 days)</c:v>
                  </c:pt>
                  <c:pt idx="3">
                    <c:v>4th Passage (5 days)</c:v>
                  </c:pt>
                  <c:pt idx="4">
                    <c:v>5th Passage (4 days)</c:v>
                  </c:pt>
                  <c:pt idx="5">
                    <c:v>Differentiation (20 days)</c:v>
                  </c:pt>
                  <c:pt idx="6">
                    <c:v>Incubation 1 (15min)</c:v>
                  </c:pt>
                  <c:pt idx="7">
                    <c:v>Depletion (5min)</c:v>
                  </c:pt>
                  <c:pt idx="8">
                    <c:v>Incubation 2 (15min)</c:v>
                  </c:pt>
                  <c:pt idx="9">
                    <c:v>Positive Separation (5min)</c:v>
                  </c:pt>
                  <c:pt idx="10">
                    <c:v>Virus Inactivation (1hr)</c:v>
                  </c:pt>
                  <c:pt idx="11">
                    <c:v>Cryopreservation (1hr)</c:v>
                  </c:pt>
                </c:lvl>
                <c:lvl>
                  <c:pt idx="0">
                    <c:v>P-1</c:v>
                  </c:pt>
                  <c:pt idx="1">
                    <c:v>P-2</c:v>
                  </c:pt>
                  <c:pt idx="2">
                    <c:v>P-3</c:v>
                  </c:pt>
                  <c:pt idx="3">
                    <c:v>P-4</c:v>
                  </c:pt>
                  <c:pt idx="4">
                    <c:v>P-5</c:v>
                  </c:pt>
                  <c:pt idx="5">
                    <c:v>P-6</c:v>
                  </c:pt>
                  <c:pt idx="6">
                    <c:v>P-7</c:v>
                  </c:pt>
                  <c:pt idx="7">
                    <c:v>P-8</c:v>
                  </c:pt>
                  <c:pt idx="8">
                    <c:v>P-9</c:v>
                  </c:pt>
                  <c:pt idx="9">
                    <c:v>P-10</c:v>
                  </c:pt>
                  <c:pt idx="10">
                    <c:v>P-11</c:v>
                  </c:pt>
                  <c:pt idx="11">
                    <c:v>P-12</c:v>
                  </c:pt>
                </c:lvl>
              </c:multiLvlStrCache>
            </c:multiLvlStrRef>
          </c:cat>
          <c:val>
            <c:numRef>
              <c:f>[ChemCorps_FinalProject.xlsx]AutoGantt!$D$2:$D$13</c:f>
              <c:numCache>
                <c:formatCode>0.0</c:formatCode>
                <c:ptCount val="12"/>
                <c:pt idx="0">
                  <c:v>0</c:v>
                </c:pt>
                <c:pt idx="1">
                  <c:v>72</c:v>
                </c:pt>
                <c:pt idx="2">
                  <c:v>168</c:v>
                </c:pt>
                <c:pt idx="3">
                  <c:v>264</c:v>
                </c:pt>
                <c:pt idx="4">
                  <c:v>384</c:v>
                </c:pt>
                <c:pt idx="5">
                  <c:v>480</c:v>
                </c:pt>
                <c:pt idx="6">
                  <c:v>960</c:v>
                </c:pt>
                <c:pt idx="7">
                  <c:v>965</c:v>
                </c:pt>
                <c:pt idx="8">
                  <c:v>970</c:v>
                </c:pt>
                <c:pt idx="9">
                  <c:v>975</c:v>
                </c:pt>
                <c:pt idx="10">
                  <c:v>980</c:v>
                </c:pt>
                <c:pt idx="11">
                  <c:v>985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CDC-407C-9319-2373C364AEB7}"/>
            </c:ext>
          </c:extLst>
        </c:ser>
        <c:ser>
          <c:idx val="5"/>
          <c:order val="1"/>
          <c:tx>
            <c:v>Process1</c:v>
          </c:tx>
          <c:spPr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6600CC"/>
              </a:solidFill>
              <a:ln>
                <a:solidFill>
                  <a:srgbClr val="6600CC"/>
                </a:solidFill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9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  <a:effectLst/>
            </c:spPr>
          </c:dPt>
          <c:dPt>
            <c:idx val="11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cat>
            <c:multiLvlStrRef>
              <c:f>[ChemCorps_FinalProject.xlsx]AutoGantt!$A$2:$B$13</c:f>
              <c:multiLvlStrCache>
                <c:ptCount val="12"/>
                <c:lvl>
                  <c:pt idx="0">
                    <c:v>Thawing + 1st Passage (3 days)</c:v>
                  </c:pt>
                  <c:pt idx="1">
                    <c:v>2nd Passage (4 days)</c:v>
                  </c:pt>
                  <c:pt idx="2">
                    <c:v>3rd Passage (4 days)</c:v>
                  </c:pt>
                  <c:pt idx="3">
                    <c:v>4th Passage (5 days)</c:v>
                  </c:pt>
                  <c:pt idx="4">
                    <c:v>5th Passage (4 days)</c:v>
                  </c:pt>
                  <c:pt idx="5">
                    <c:v>Differentiation (20 days)</c:v>
                  </c:pt>
                  <c:pt idx="6">
                    <c:v>Incubation 1 (15min)</c:v>
                  </c:pt>
                  <c:pt idx="7">
                    <c:v>Depletion (5min)</c:v>
                  </c:pt>
                  <c:pt idx="8">
                    <c:v>Incubation 2 (15min)</c:v>
                  </c:pt>
                  <c:pt idx="9">
                    <c:v>Positive Separation (5min)</c:v>
                  </c:pt>
                  <c:pt idx="10">
                    <c:v>Virus Inactivation (1hr)</c:v>
                  </c:pt>
                  <c:pt idx="11">
                    <c:v>Cryopreservation (1hr)</c:v>
                  </c:pt>
                </c:lvl>
                <c:lvl>
                  <c:pt idx="0">
                    <c:v>P-1</c:v>
                  </c:pt>
                  <c:pt idx="1">
                    <c:v>P-2</c:v>
                  </c:pt>
                  <c:pt idx="2">
                    <c:v>P-3</c:v>
                  </c:pt>
                  <c:pt idx="3">
                    <c:v>P-4</c:v>
                  </c:pt>
                  <c:pt idx="4">
                    <c:v>P-5</c:v>
                  </c:pt>
                  <c:pt idx="5">
                    <c:v>P-6</c:v>
                  </c:pt>
                  <c:pt idx="6">
                    <c:v>P-7</c:v>
                  </c:pt>
                  <c:pt idx="7">
                    <c:v>P-8</c:v>
                  </c:pt>
                  <c:pt idx="8">
                    <c:v>P-9</c:v>
                  </c:pt>
                  <c:pt idx="9">
                    <c:v>P-10</c:v>
                  </c:pt>
                  <c:pt idx="10">
                    <c:v>P-11</c:v>
                  </c:pt>
                  <c:pt idx="11">
                    <c:v>P-12</c:v>
                  </c:pt>
                </c:lvl>
              </c:multiLvlStrCache>
            </c:multiLvlStrRef>
          </c:cat>
          <c:val>
            <c:numRef>
              <c:f>[ChemCorps_FinalProject.xlsx]AutoGantt!$C$2:$C$13</c:f>
              <c:numCache>
                <c:formatCode>0.0</c:formatCode>
                <c:ptCount val="12"/>
                <c:pt idx="0">
                  <c:v>72</c:v>
                </c:pt>
                <c:pt idx="1">
                  <c:v>96</c:v>
                </c:pt>
                <c:pt idx="2">
                  <c:v>96</c:v>
                </c:pt>
                <c:pt idx="3">
                  <c:v>120</c:v>
                </c:pt>
                <c:pt idx="4">
                  <c:v>96</c:v>
                </c:pt>
                <c:pt idx="5">
                  <c:v>480</c:v>
                </c:pt>
                <c:pt idx="6" formatCode="0.00">
                  <c:v>5</c:v>
                </c:pt>
                <c:pt idx="7" formatCode="0.00">
                  <c:v>5</c:v>
                </c:pt>
                <c:pt idx="8" formatCode="0.00">
                  <c:v>5</c:v>
                </c:pt>
                <c:pt idx="9" formatCode="0.00">
                  <c:v>5</c:v>
                </c:pt>
                <c:pt idx="10">
                  <c:v>5</c:v>
                </c:pt>
                <c:pt idx="1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CDC-407C-9319-2373C364AEB7}"/>
            </c:ext>
          </c:extLst>
        </c:ser>
        <c:ser>
          <c:idx val="6"/>
          <c:order val="2"/>
          <c:tx>
            <c:v>Delay1</c:v>
          </c:tx>
          <c:spPr>
            <a:noFill/>
            <a:ln>
              <a:noFill/>
            </a:ln>
            <a:effectLst/>
          </c:spPr>
          <c:invertIfNegative val="0"/>
          <c:cat>
            <c:multiLvlStrRef>
              <c:f>[ChemCorps_FinalProject.xlsx]AutoGantt!$A$2:$B$13</c:f>
              <c:multiLvlStrCache>
                <c:ptCount val="12"/>
                <c:lvl>
                  <c:pt idx="0">
                    <c:v>Thawing + 1st Passage (3 days)</c:v>
                  </c:pt>
                  <c:pt idx="1">
                    <c:v>2nd Passage (4 days)</c:v>
                  </c:pt>
                  <c:pt idx="2">
                    <c:v>3rd Passage (4 days)</c:v>
                  </c:pt>
                  <c:pt idx="3">
                    <c:v>4th Passage (5 days)</c:v>
                  </c:pt>
                  <c:pt idx="4">
                    <c:v>5th Passage (4 days)</c:v>
                  </c:pt>
                  <c:pt idx="5">
                    <c:v>Differentiation (20 days)</c:v>
                  </c:pt>
                  <c:pt idx="6">
                    <c:v>Incubation 1 (15min)</c:v>
                  </c:pt>
                  <c:pt idx="7">
                    <c:v>Depletion (5min)</c:v>
                  </c:pt>
                  <c:pt idx="8">
                    <c:v>Incubation 2 (15min)</c:v>
                  </c:pt>
                  <c:pt idx="9">
                    <c:v>Positive Separation (5min)</c:v>
                  </c:pt>
                  <c:pt idx="10">
                    <c:v>Virus Inactivation (1hr)</c:v>
                  </c:pt>
                  <c:pt idx="11">
                    <c:v>Cryopreservation (1hr)</c:v>
                  </c:pt>
                </c:lvl>
                <c:lvl>
                  <c:pt idx="0">
                    <c:v>P-1</c:v>
                  </c:pt>
                  <c:pt idx="1">
                    <c:v>P-2</c:v>
                  </c:pt>
                  <c:pt idx="2">
                    <c:v>P-3</c:v>
                  </c:pt>
                  <c:pt idx="3">
                    <c:v>P-4</c:v>
                  </c:pt>
                  <c:pt idx="4">
                    <c:v>P-5</c:v>
                  </c:pt>
                  <c:pt idx="5">
                    <c:v>P-6</c:v>
                  </c:pt>
                  <c:pt idx="6">
                    <c:v>P-7</c:v>
                  </c:pt>
                  <c:pt idx="7">
                    <c:v>P-8</c:v>
                  </c:pt>
                  <c:pt idx="8">
                    <c:v>P-9</c:v>
                  </c:pt>
                  <c:pt idx="9">
                    <c:v>P-10</c:v>
                  </c:pt>
                  <c:pt idx="10">
                    <c:v>P-11</c:v>
                  </c:pt>
                  <c:pt idx="11">
                    <c:v>P-12</c:v>
                  </c:pt>
                </c:lvl>
              </c:multiLvlStrCache>
            </c:multiLvlStrRef>
          </c:cat>
          <c:val>
            <c:numRef>
              <c:f>[ChemCorps_FinalProject.xlsx]AutoGantt!$E$2:$E$13</c:f>
              <c:numCache>
                <c:formatCode>0.0</c:formatCode>
                <c:ptCount val="12"/>
                <c:pt idx="0">
                  <c:v>408</c:v>
                </c:pt>
                <c:pt idx="1">
                  <c:v>384</c:v>
                </c:pt>
                <c:pt idx="2">
                  <c:v>384</c:v>
                </c:pt>
                <c:pt idx="3">
                  <c:v>360</c:v>
                </c:pt>
                <c:pt idx="4">
                  <c:v>384</c:v>
                </c:pt>
                <c:pt idx="5">
                  <c:v>5</c:v>
                </c:pt>
                <c:pt idx="6">
                  <c:v>480</c:v>
                </c:pt>
                <c:pt idx="7">
                  <c:v>480</c:v>
                </c:pt>
                <c:pt idx="8">
                  <c:v>480</c:v>
                </c:pt>
                <c:pt idx="9">
                  <c:v>480</c:v>
                </c:pt>
                <c:pt idx="10">
                  <c:v>480</c:v>
                </c:pt>
                <c:pt idx="11">
                  <c:v>480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CDC-407C-9319-2373C364AEB7}"/>
            </c:ext>
          </c:extLst>
        </c:ser>
        <c:ser>
          <c:idx val="7"/>
          <c:order val="3"/>
          <c:tx>
            <c:v>Process2</c:v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6600CC"/>
              </a:solidFill>
              <a:ln>
                <a:solidFill>
                  <a:srgbClr val="6600CC"/>
                </a:solidFill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9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  <a:effectLst/>
            </c:spPr>
          </c:dPt>
          <c:dPt>
            <c:idx val="11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cat>
            <c:multiLvlStrRef>
              <c:f>[ChemCorps_FinalProject.xlsx]AutoGantt!$A$2:$B$13</c:f>
              <c:multiLvlStrCache>
                <c:ptCount val="12"/>
                <c:lvl>
                  <c:pt idx="0">
                    <c:v>Thawing + 1st Passage (3 days)</c:v>
                  </c:pt>
                  <c:pt idx="1">
                    <c:v>2nd Passage (4 days)</c:v>
                  </c:pt>
                  <c:pt idx="2">
                    <c:v>3rd Passage (4 days)</c:v>
                  </c:pt>
                  <c:pt idx="3">
                    <c:v>4th Passage (5 days)</c:v>
                  </c:pt>
                  <c:pt idx="4">
                    <c:v>5th Passage (4 days)</c:v>
                  </c:pt>
                  <c:pt idx="5">
                    <c:v>Differentiation (20 days)</c:v>
                  </c:pt>
                  <c:pt idx="6">
                    <c:v>Incubation 1 (15min)</c:v>
                  </c:pt>
                  <c:pt idx="7">
                    <c:v>Depletion (5min)</c:v>
                  </c:pt>
                  <c:pt idx="8">
                    <c:v>Incubation 2 (15min)</c:v>
                  </c:pt>
                  <c:pt idx="9">
                    <c:v>Positive Separation (5min)</c:v>
                  </c:pt>
                  <c:pt idx="10">
                    <c:v>Virus Inactivation (1hr)</c:v>
                  </c:pt>
                  <c:pt idx="11">
                    <c:v>Cryopreservation (1hr)</c:v>
                  </c:pt>
                </c:lvl>
                <c:lvl>
                  <c:pt idx="0">
                    <c:v>P-1</c:v>
                  </c:pt>
                  <c:pt idx="1">
                    <c:v>P-2</c:v>
                  </c:pt>
                  <c:pt idx="2">
                    <c:v>P-3</c:v>
                  </c:pt>
                  <c:pt idx="3">
                    <c:v>P-4</c:v>
                  </c:pt>
                  <c:pt idx="4">
                    <c:v>P-5</c:v>
                  </c:pt>
                  <c:pt idx="5">
                    <c:v>P-6</c:v>
                  </c:pt>
                  <c:pt idx="6">
                    <c:v>P-7</c:v>
                  </c:pt>
                  <c:pt idx="7">
                    <c:v>P-8</c:v>
                  </c:pt>
                  <c:pt idx="8">
                    <c:v>P-9</c:v>
                  </c:pt>
                  <c:pt idx="9">
                    <c:v>P-10</c:v>
                  </c:pt>
                  <c:pt idx="10">
                    <c:v>P-11</c:v>
                  </c:pt>
                  <c:pt idx="11">
                    <c:v>P-12</c:v>
                  </c:pt>
                </c:lvl>
              </c:multiLvlStrCache>
            </c:multiLvlStrRef>
          </c:cat>
          <c:val>
            <c:numRef>
              <c:f>[ChemCorps_FinalProject.xlsx]AutoGantt!$C$2:$C$13</c:f>
              <c:numCache>
                <c:formatCode>0.0</c:formatCode>
                <c:ptCount val="12"/>
                <c:pt idx="0">
                  <c:v>72</c:v>
                </c:pt>
                <c:pt idx="1">
                  <c:v>96</c:v>
                </c:pt>
                <c:pt idx="2">
                  <c:v>96</c:v>
                </c:pt>
                <c:pt idx="3">
                  <c:v>120</c:v>
                </c:pt>
                <c:pt idx="4">
                  <c:v>96</c:v>
                </c:pt>
                <c:pt idx="5">
                  <c:v>480</c:v>
                </c:pt>
                <c:pt idx="6" formatCode="0.00">
                  <c:v>5</c:v>
                </c:pt>
                <c:pt idx="7" formatCode="0.00">
                  <c:v>5</c:v>
                </c:pt>
                <c:pt idx="8" formatCode="0.00">
                  <c:v>5</c:v>
                </c:pt>
                <c:pt idx="9" formatCode="0.00">
                  <c:v>5</c:v>
                </c:pt>
                <c:pt idx="10">
                  <c:v>5</c:v>
                </c:pt>
                <c:pt idx="1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CDC-407C-9319-2373C364AEB7}"/>
            </c:ext>
          </c:extLst>
        </c:ser>
        <c:ser>
          <c:idx val="4"/>
          <c:order val="4"/>
          <c:tx>
            <c:v>Delay1</c:v>
          </c:tx>
          <c:spPr>
            <a:noFill/>
            <a:ln>
              <a:noFill/>
            </a:ln>
            <a:effectLst/>
          </c:spPr>
          <c:invertIfNegative val="0"/>
          <c:cat>
            <c:multiLvlStrRef>
              <c:f>[ChemCorps_FinalProject.xlsx]AutoGantt!$A$2:$B$13</c:f>
              <c:multiLvlStrCache>
                <c:ptCount val="12"/>
                <c:lvl>
                  <c:pt idx="0">
                    <c:v>Thawing + 1st Passage (3 days)</c:v>
                  </c:pt>
                  <c:pt idx="1">
                    <c:v>2nd Passage (4 days)</c:v>
                  </c:pt>
                  <c:pt idx="2">
                    <c:v>3rd Passage (4 days)</c:v>
                  </c:pt>
                  <c:pt idx="3">
                    <c:v>4th Passage (5 days)</c:v>
                  </c:pt>
                  <c:pt idx="4">
                    <c:v>5th Passage (4 days)</c:v>
                  </c:pt>
                  <c:pt idx="5">
                    <c:v>Differentiation (20 days)</c:v>
                  </c:pt>
                  <c:pt idx="6">
                    <c:v>Incubation 1 (15min)</c:v>
                  </c:pt>
                  <c:pt idx="7">
                    <c:v>Depletion (5min)</c:v>
                  </c:pt>
                  <c:pt idx="8">
                    <c:v>Incubation 2 (15min)</c:v>
                  </c:pt>
                  <c:pt idx="9">
                    <c:v>Positive Separation (5min)</c:v>
                  </c:pt>
                  <c:pt idx="10">
                    <c:v>Virus Inactivation (1hr)</c:v>
                  </c:pt>
                  <c:pt idx="11">
                    <c:v>Cryopreservation (1hr)</c:v>
                  </c:pt>
                </c:lvl>
                <c:lvl>
                  <c:pt idx="0">
                    <c:v>P-1</c:v>
                  </c:pt>
                  <c:pt idx="1">
                    <c:v>P-2</c:v>
                  </c:pt>
                  <c:pt idx="2">
                    <c:v>P-3</c:v>
                  </c:pt>
                  <c:pt idx="3">
                    <c:v>P-4</c:v>
                  </c:pt>
                  <c:pt idx="4">
                    <c:v>P-5</c:v>
                  </c:pt>
                  <c:pt idx="5">
                    <c:v>P-6</c:v>
                  </c:pt>
                  <c:pt idx="6">
                    <c:v>P-7</c:v>
                  </c:pt>
                  <c:pt idx="7">
                    <c:v>P-8</c:v>
                  </c:pt>
                  <c:pt idx="8">
                    <c:v>P-9</c:v>
                  </c:pt>
                  <c:pt idx="9">
                    <c:v>P-10</c:v>
                  </c:pt>
                  <c:pt idx="10">
                    <c:v>P-11</c:v>
                  </c:pt>
                  <c:pt idx="11">
                    <c:v>P-12</c:v>
                  </c:pt>
                </c:lvl>
              </c:multiLvlStrCache>
            </c:multiLvlStrRef>
          </c:cat>
          <c:val>
            <c:numRef>
              <c:f>[ChemCorps_FinalProject.xlsx]AutoGantt!$E$2:$E$13</c:f>
              <c:numCache>
                <c:formatCode>0.0</c:formatCode>
                <c:ptCount val="12"/>
                <c:pt idx="0">
                  <c:v>408</c:v>
                </c:pt>
                <c:pt idx="1">
                  <c:v>384</c:v>
                </c:pt>
                <c:pt idx="2">
                  <c:v>384</c:v>
                </c:pt>
                <c:pt idx="3">
                  <c:v>360</c:v>
                </c:pt>
                <c:pt idx="4">
                  <c:v>384</c:v>
                </c:pt>
                <c:pt idx="5">
                  <c:v>5</c:v>
                </c:pt>
                <c:pt idx="6">
                  <c:v>480</c:v>
                </c:pt>
                <c:pt idx="7">
                  <c:v>480</c:v>
                </c:pt>
                <c:pt idx="8">
                  <c:v>480</c:v>
                </c:pt>
                <c:pt idx="9">
                  <c:v>480</c:v>
                </c:pt>
                <c:pt idx="10">
                  <c:v>480</c:v>
                </c:pt>
                <c:pt idx="11">
                  <c:v>480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CDC-407C-9319-2373C364AEB7}"/>
            </c:ext>
          </c:extLst>
        </c:ser>
        <c:ser>
          <c:idx val="1"/>
          <c:order val="5"/>
          <c:tx>
            <c:v>Process2</c:v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6600CC"/>
              </a:solidFill>
              <a:ln>
                <a:solidFill>
                  <a:srgbClr val="6600CC"/>
                </a:solidFill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9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  <a:effectLst/>
            </c:spPr>
          </c:dPt>
          <c:dPt>
            <c:idx val="11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cat>
            <c:multiLvlStrRef>
              <c:f>[ChemCorps_FinalProject.xlsx]AutoGantt!$A$2:$B$13</c:f>
              <c:multiLvlStrCache>
                <c:ptCount val="12"/>
                <c:lvl>
                  <c:pt idx="0">
                    <c:v>Thawing + 1st Passage (3 days)</c:v>
                  </c:pt>
                  <c:pt idx="1">
                    <c:v>2nd Passage (4 days)</c:v>
                  </c:pt>
                  <c:pt idx="2">
                    <c:v>3rd Passage (4 days)</c:v>
                  </c:pt>
                  <c:pt idx="3">
                    <c:v>4th Passage (5 days)</c:v>
                  </c:pt>
                  <c:pt idx="4">
                    <c:v>5th Passage (4 days)</c:v>
                  </c:pt>
                  <c:pt idx="5">
                    <c:v>Differentiation (20 days)</c:v>
                  </c:pt>
                  <c:pt idx="6">
                    <c:v>Incubation 1 (15min)</c:v>
                  </c:pt>
                  <c:pt idx="7">
                    <c:v>Depletion (5min)</c:v>
                  </c:pt>
                  <c:pt idx="8">
                    <c:v>Incubation 2 (15min)</c:v>
                  </c:pt>
                  <c:pt idx="9">
                    <c:v>Positive Separation (5min)</c:v>
                  </c:pt>
                  <c:pt idx="10">
                    <c:v>Virus Inactivation (1hr)</c:v>
                  </c:pt>
                  <c:pt idx="11">
                    <c:v>Cryopreservation (1hr)</c:v>
                  </c:pt>
                </c:lvl>
                <c:lvl>
                  <c:pt idx="0">
                    <c:v>P-1</c:v>
                  </c:pt>
                  <c:pt idx="1">
                    <c:v>P-2</c:v>
                  </c:pt>
                  <c:pt idx="2">
                    <c:v>P-3</c:v>
                  </c:pt>
                  <c:pt idx="3">
                    <c:v>P-4</c:v>
                  </c:pt>
                  <c:pt idx="4">
                    <c:v>P-5</c:v>
                  </c:pt>
                  <c:pt idx="5">
                    <c:v>P-6</c:v>
                  </c:pt>
                  <c:pt idx="6">
                    <c:v>P-7</c:v>
                  </c:pt>
                  <c:pt idx="7">
                    <c:v>P-8</c:v>
                  </c:pt>
                  <c:pt idx="8">
                    <c:v>P-9</c:v>
                  </c:pt>
                  <c:pt idx="9">
                    <c:v>P-10</c:v>
                  </c:pt>
                  <c:pt idx="10">
                    <c:v>P-11</c:v>
                  </c:pt>
                  <c:pt idx="11">
                    <c:v>P-12</c:v>
                  </c:pt>
                </c:lvl>
              </c:multiLvlStrCache>
            </c:multiLvlStrRef>
          </c:cat>
          <c:val>
            <c:numRef>
              <c:f>[ChemCorps_FinalProject.xlsx]AutoGantt!$C$2:$C$13</c:f>
              <c:numCache>
                <c:formatCode>0.0</c:formatCode>
                <c:ptCount val="12"/>
                <c:pt idx="0">
                  <c:v>72</c:v>
                </c:pt>
                <c:pt idx="1">
                  <c:v>96</c:v>
                </c:pt>
                <c:pt idx="2">
                  <c:v>96</c:v>
                </c:pt>
                <c:pt idx="3">
                  <c:v>120</c:v>
                </c:pt>
                <c:pt idx="4">
                  <c:v>96</c:v>
                </c:pt>
                <c:pt idx="5">
                  <c:v>480</c:v>
                </c:pt>
                <c:pt idx="6" formatCode="0.00">
                  <c:v>5</c:v>
                </c:pt>
                <c:pt idx="7" formatCode="0.00">
                  <c:v>5</c:v>
                </c:pt>
                <c:pt idx="8" formatCode="0.00">
                  <c:v>5</c:v>
                </c:pt>
                <c:pt idx="9" formatCode="0.00">
                  <c:v>5</c:v>
                </c:pt>
                <c:pt idx="10">
                  <c:v>5</c:v>
                </c:pt>
                <c:pt idx="1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CDC-407C-9319-2373C364AE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"/>
        <c:overlap val="100"/>
        <c:axId val="354125256"/>
        <c:axId val="354125648"/>
      </c:barChart>
      <c:catAx>
        <c:axId val="354125256"/>
        <c:scaling>
          <c:orientation val="maxMin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125648"/>
        <c:crosses val="autoZero"/>
        <c:auto val="1"/>
        <c:lblAlgn val="ctr"/>
        <c:lblOffset val="100"/>
        <c:noMultiLvlLbl val="0"/>
      </c:catAx>
      <c:valAx>
        <c:axId val="354125648"/>
        <c:scaling>
          <c:orientation val="minMax"/>
          <c:max val="2000"/>
        </c:scaling>
        <c:delete val="0"/>
        <c:axPos val="t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Time (h)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in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125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283067727635357E-2"/>
          <c:y val="8.0525427768221608E-2"/>
          <c:w val="0.90704421832572568"/>
          <c:h val="0.71321444051871841"/>
        </c:manualLayout>
      </c:layout>
      <c:barChart>
        <c:barDir val="col"/>
        <c:grouping val="clustered"/>
        <c:varyColors val="0"/>
        <c:ser>
          <c:idx val="1"/>
          <c:order val="0"/>
          <c:tx>
            <c:v>U.S. Population (millions)</c:v>
          </c:tx>
          <c:spPr>
            <a:solidFill>
              <a:schemeClr val="dk1">
                <a:tint val="55000"/>
              </a:schemeClr>
            </a:solidFill>
            <a:ln>
              <a:noFill/>
            </a:ln>
            <a:effectLst/>
          </c:spPr>
          <c:invertIfNegative val="0"/>
          <c:cat>
            <c:numRef>
              <c:f>'[ChemCorps_FinalProject.xlsx]SCI population'!$A$7:$A$17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'[ChemCorps_FinalProject.xlsx]SCI population'!$B$7:$B$17</c:f>
              <c:numCache>
                <c:formatCode>0.00</c:formatCode>
                <c:ptCount val="11"/>
                <c:pt idx="0">
                  <c:v>3</c:v>
                </c:pt>
                <c:pt idx="1">
                  <c:v>3.0225</c:v>
                </c:pt>
                <c:pt idx="2">
                  <c:v>3.0451687500000002</c:v>
                </c:pt>
                <c:pt idx="3">
                  <c:v>3.0680075156250002</c:v>
                </c:pt>
                <c:pt idx="4">
                  <c:v>3.0910175719921877</c:v>
                </c:pt>
                <c:pt idx="5">
                  <c:v>3.1142002037821293</c:v>
                </c:pt>
                <c:pt idx="6">
                  <c:v>3.1375567053104954</c:v>
                </c:pt>
                <c:pt idx="7">
                  <c:v>3.161088380600324</c:v>
                </c:pt>
                <c:pt idx="8">
                  <c:v>3.1847965434548269</c:v>
                </c:pt>
                <c:pt idx="9">
                  <c:v>3.2086825175307383</c:v>
                </c:pt>
                <c:pt idx="10">
                  <c:v>3.2327476364122192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D00-4EB1-8F50-18D576850752}"/>
            </c:ext>
          </c:extLst>
        </c:ser>
        <c:ser>
          <c:idx val="2"/>
          <c:order val="1"/>
          <c:tx>
            <c:v>SCI in U.S. (thousands)</c:v>
          </c:tx>
          <c:spPr>
            <a:solidFill>
              <a:schemeClr val="dk1">
                <a:tint val="75000"/>
              </a:schemeClr>
            </a:solidFill>
            <a:ln>
              <a:noFill/>
            </a:ln>
            <a:effectLst/>
          </c:spPr>
          <c:invertIfNegative val="0"/>
          <c:cat>
            <c:numRef>
              <c:f>'[ChemCorps_FinalProject.xlsx]SCI population'!$A$7:$A$17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'[ChemCorps_FinalProject.xlsx]SCI population'!$C$7:$C$17</c:f>
              <c:numCache>
                <c:formatCode>0.00</c:formatCode>
                <c:ptCount val="11"/>
                <c:pt idx="0">
                  <c:v>2.5</c:v>
                </c:pt>
                <c:pt idx="1">
                  <c:v>2.62</c:v>
                </c:pt>
                <c:pt idx="2">
                  <c:v>2.74</c:v>
                </c:pt>
                <c:pt idx="3">
                  <c:v>2.8600000000000003</c:v>
                </c:pt>
                <c:pt idx="4">
                  <c:v>2.9800000000000004</c:v>
                </c:pt>
                <c:pt idx="5">
                  <c:v>3.1000000000000005</c:v>
                </c:pt>
                <c:pt idx="6">
                  <c:v>3.2200000000000006</c:v>
                </c:pt>
                <c:pt idx="7">
                  <c:v>3.3400000000000007</c:v>
                </c:pt>
                <c:pt idx="8">
                  <c:v>3.4600000000000009</c:v>
                </c:pt>
                <c:pt idx="9">
                  <c:v>3.580000000000001</c:v>
                </c:pt>
                <c:pt idx="10">
                  <c:v>3.7000000000000011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D00-4EB1-8F50-18D5768507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0"/>
        <c:axId val="354126824"/>
        <c:axId val="354123688"/>
      </c:barChart>
      <c:lineChart>
        <c:grouping val="stacked"/>
        <c:varyColors val="0"/>
        <c:ser>
          <c:idx val="3"/>
          <c:order val="2"/>
          <c:tx>
            <c:v>SCI %</c:v>
          </c:tx>
          <c:spPr>
            <a:ln w="28575" cap="rnd">
              <a:solidFill>
                <a:schemeClr val="dk1">
                  <a:tint val="985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'[ChemCorps_FinalProject.xlsx]SCI population'!$A$7:$A$17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'[ChemCorps_FinalProject.xlsx]SCI population'!$D$7:$D$17</c:f>
              <c:numCache>
                <c:formatCode>0.000%</c:formatCode>
                <c:ptCount val="11"/>
                <c:pt idx="0">
                  <c:v>8.3333333333333339E-4</c:v>
                </c:pt>
                <c:pt idx="1">
                  <c:v>8.6683209263854429E-4</c:v>
                </c:pt>
                <c:pt idx="2">
                  <c:v>8.9978593140363744E-4</c:v>
                </c:pt>
                <c:pt idx="3">
                  <c:v>9.3220110623404859E-4</c:v>
                </c:pt>
                <c:pt idx="4">
                  <c:v>9.6408381078188577E-4</c:v>
                </c:pt>
                <c:pt idx="5">
                  <c:v>9.9544017633648512E-4</c:v>
                </c:pt>
                <c:pt idx="6">
                  <c:v>1.0262762724096636E-3</c:v>
                </c:pt>
                <c:pt idx="7">
                  <c:v>1.0565981073157149E-3</c:v>
                </c:pt>
                <c:pt idx="8">
                  <c:v>1.0864116287461921E-3</c:v>
                </c:pt>
                <c:pt idx="9">
                  <c:v>1.115722724339525E-3</c:v>
                </c:pt>
                <c:pt idx="10">
                  <c:v>1.1445372222455169E-3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D00-4EB1-8F50-18D5768507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4124080"/>
        <c:axId val="354126040"/>
      </c:lineChart>
      <c:valAx>
        <c:axId val="354123688"/>
        <c:scaling>
          <c:orientation val="minMax"/>
        </c:scaling>
        <c:delete val="0"/>
        <c:axPos val="l"/>
        <c:numFmt formatCode="#,##0.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126824"/>
        <c:crosses val="autoZero"/>
        <c:crossBetween val="between"/>
      </c:valAx>
      <c:catAx>
        <c:axId val="354126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123688"/>
        <c:crosses val="autoZero"/>
        <c:auto val="1"/>
        <c:lblAlgn val="ctr"/>
        <c:lblOffset val="100"/>
        <c:noMultiLvlLbl val="0"/>
      </c:catAx>
      <c:valAx>
        <c:axId val="354126040"/>
        <c:scaling>
          <c:orientation val="minMax"/>
        </c:scaling>
        <c:delete val="0"/>
        <c:axPos val="r"/>
        <c:numFmt formatCode="0.0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4124080"/>
        <c:crosses val="max"/>
        <c:crossBetween val="between"/>
      </c:valAx>
      <c:catAx>
        <c:axId val="3541240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541260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20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428359842955996"/>
          <c:y val="6.3264105519452343E-2"/>
          <c:w val="0.81161805454772507"/>
          <c:h val="0.86552333738209619"/>
        </c:manualLayout>
      </c:layout>
      <c:scatterChart>
        <c:scatterStyle val="lineMarker"/>
        <c:varyColors val="0"/>
        <c:ser>
          <c:idx val="1"/>
          <c:order val="0"/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-5.8936990998714099E-2"/>
                  <c:y val="-7.963946940464793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i = 10%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[ChemCorps_FinalProject.xlsx]FinancialPlan!$A$2:$A$13</c:f>
              <c:numCache>
                <c:formatCode>General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</c:numCache>
            </c:numRef>
          </c:xVal>
          <c:yVal>
            <c:numRef>
              <c:f>[ChemCorps_FinalProject.xlsx]FinancialPlan!$K$2:$K$13</c:f>
              <c:numCache>
                <c:formatCode>_-[$$-409]* #,##0.00_ ;_-[$$-409]* \-#,##0.00\ ;_-[$$-409]* "-"??_ ;_-@_ </c:formatCode>
                <c:ptCount val="12"/>
                <c:pt idx="0">
                  <c:v>0</c:v>
                </c:pt>
                <c:pt idx="1">
                  <c:v>-3817800.9090909087</c:v>
                </c:pt>
                <c:pt idx="2">
                  <c:v>-1963126.9400452531</c:v>
                </c:pt>
                <c:pt idx="3">
                  <c:v>-277059.69545829389</c:v>
                </c:pt>
                <c:pt idx="4">
                  <c:v>1255728.7087116693</c:v>
                </c:pt>
                <c:pt idx="5">
                  <c:v>2649172.7125025447</c:v>
                </c:pt>
                <c:pt idx="6">
                  <c:v>3915939.9886760674</c:v>
                </c:pt>
                <c:pt idx="7">
                  <c:v>5067546.6033792701</c:v>
                </c:pt>
                <c:pt idx="8">
                  <c:v>6114461.7076549092</c:v>
                </c:pt>
                <c:pt idx="9">
                  <c:v>7066202.7115418538</c:v>
                </c:pt>
                <c:pt idx="10">
                  <c:v>7931421.8059845306</c:v>
                </c:pt>
                <c:pt idx="11">
                  <c:v>8717984.6191142369</c:v>
                </c:pt>
              </c:numCache>
            </c:numRef>
          </c:yVal>
          <c:smooth val="0"/>
        </c:ser>
        <c:ser>
          <c:idx val="2"/>
          <c:order val="1"/>
          <c:spPr>
            <a:ln w="38100" cap="rnd">
              <a:solidFill>
                <a:schemeClr val="accent3">
                  <a:tint val="65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-0.10447921131590238"/>
                  <c:y val="-3.539531973539908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i = 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[ChemCorps_FinalProject.xlsx]FinancialPlan!$A$2:$A$13</c:f>
              <c:numCache>
                <c:formatCode>General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</c:numCache>
            </c:numRef>
          </c:xVal>
          <c:yVal>
            <c:numRef>
              <c:f>[ChemCorps_FinalProject.xlsx]FinancialPlan!$I$2:$I$13</c:f>
              <c:numCache>
                <c:formatCode>_-[$$-409]* #,##0.00_ ;_-[$$-409]* \-#,##0.00\ ;_-[$$-409]* "-"??_ ;_-@_ </c:formatCode>
                <c:ptCount val="12"/>
                <c:pt idx="0">
                  <c:v>0</c:v>
                </c:pt>
                <c:pt idx="1">
                  <c:v>-4199581</c:v>
                </c:pt>
                <c:pt idx="2">
                  <c:v>-1955425.4974547564</c:v>
                </c:pt>
                <c:pt idx="3">
                  <c:v>288730.00509048719</c:v>
                </c:pt>
                <c:pt idx="4">
                  <c:v>2532885.5076357308</c:v>
                </c:pt>
                <c:pt idx="5">
                  <c:v>4777041.0101809744</c:v>
                </c:pt>
                <c:pt idx="6">
                  <c:v>7021196.5127262175</c:v>
                </c:pt>
                <c:pt idx="7">
                  <c:v>9265352.0152714606</c:v>
                </c:pt>
                <c:pt idx="8">
                  <c:v>11509507.517816704</c:v>
                </c:pt>
                <c:pt idx="9">
                  <c:v>13753663.020361947</c:v>
                </c:pt>
                <c:pt idx="10">
                  <c:v>15997818.52290719</c:v>
                </c:pt>
                <c:pt idx="11">
                  <c:v>18241974.025452435</c:v>
                </c:pt>
              </c:numCache>
            </c:numRef>
          </c:yVal>
          <c:smooth val="0"/>
        </c:ser>
        <c:ser>
          <c:idx val="0"/>
          <c:order val="2"/>
          <c:spPr>
            <a:ln w="38100" cap="rnd">
              <a:solidFill>
                <a:schemeClr val="accent3">
                  <a:shade val="65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8"/>
              <c:layout>
                <c:manualLayout>
                  <c:x val="-9.3763394770681532E-2"/>
                  <c:y val="-5.75173945700235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i = 50%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[ChemCorps_FinalProject.xlsx]FinancialPlan!$A$2:$A$13</c:f>
              <c:numCache>
                <c:formatCode>General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</c:numCache>
            </c:numRef>
          </c:xVal>
          <c:yVal>
            <c:numRef>
              <c:f>[ChemCorps_FinalProject.xlsx]FinancialPlan!$O$2:$O$13</c:f>
              <c:numCache>
                <c:formatCode>_-[$$-409]* #,##0.00_ ;_-[$$-409]* \-#,##0.00\ ;_-[$$-409]* "-"??_ ;_-@_ </c:formatCode>
                <c:ptCount val="12"/>
                <c:pt idx="0">
                  <c:v>0</c:v>
                </c:pt>
                <c:pt idx="1">
                  <c:v>-2799720.6666666665</c:v>
                </c:pt>
                <c:pt idx="2">
                  <c:v>-3668798.6655354472</c:v>
                </c:pt>
                <c:pt idx="3">
                  <c:v>-3583249.0343975252</c:v>
                </c:pt>
                <c:pt idx="4">
                  <c:v>-3082925.9711608374</c:v>
                </c:pt>
                <c:pt idx="5">
                  <c:v>-2453850.6117954417</c:v>
                </c:pt>
                <c:pt idx="6">
                  <c:v>-1837449.2718578861</c:v>
                </c:pt>
                <c:pt idx="7">
                  <c:v>-1295169.8672146548</c:v>
                </c:pt>
                <c:pt idx="8">
                  <c:v>-846086.81210703764</c:v>
                </c:pt>
                <c:pt idx="9">
                  <c:v>-488322.47402720648</c:v>
                </c:pt>
                <c:pt idx="10">
                  <c:v>-210895.82552415034</c:v>
                </c:pt>
                <c:pt idx="11">
                  <c:v>-4.0745362639427185E-10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6864712"/>
        <c:axId val="356863536"/>
      </c:scatterChart>
      <c:valAx>
        <c:axId val="356864712"/>
        <c:scaling>
          <c:orientation val="minMax"/>
          <c:max val="11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2019150936072978"/>
              <c:y val="0.9061801064367921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6863536"/>
        <c:crosses val="autoZero"/>
        <c:crossBetween val="midCat"/>
        <c:majorUnit val="1"/>
      </c:valAx>
      <c:valAx>
        <c:axId val="356863536"/>
        <c:scaling>
          <c:orientation val="minMax"/>
          <c:min val="-5000000"/>
        </c:scaling>
        <c:delete val="0"/>
        <c:axPos val="l"/>
        <c:numFmt formatCode="\$0.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6864712"/>
        <c:crosses val="autoZero"/>
        <c:crossBetween val="midCat"/>
        <c:dispUnits>
          <c:builtInUnit val="millions"/>
          <c:dispUnitsLbl>
            <c:layout/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2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US"/>
                    <a:t>Millions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2000"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</a:t>
            </a:r>
            <a:r>
              <a:rPr lang="en-US" baseline="0" dirty="0" smtClean="0"/>
              <a:t> is only a template. You may chose to use or not use this format. I highly recommend you use a 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7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79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4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3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81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6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1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0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47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6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1.png"/><Relationship Id="rId7" Type="http://schemas.openxmlformats.org/officeDocument/2006/relationships/image" Target="../media/image4.emf"/><Relationship Id="rId12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chart" Target="../charts/chart3.xml"/><Relationship Id="rId4" Type="http://schemas.openxmlformats.org/officeDocument/2006/relationships/image" Target="../media/image2.png"/><Relationship Id="rId9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716424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07780" y="716424"/>
            <a:ext cx="26075640" cy="2326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/>
              <a:t>Cell Therapy for Spinal Cord Injuries: </a:t>
            </a:r>
            <a:endParaRPr lang="en-US" sz="7200" b="1" dirty="0" smtClean="0"/>
          </a:p>
          <a:p>
            <a:pPr algn="ctr"/>
            <a:r>
              <a:rPr lang="en-US" sz="7200" b="1" dirty="0" smtClean="0"/>
              <a:t>Commercial </a:t>
            </a:r>
            <a:r>
              <a:rPr lang="en-US" sz="7200" b="1" dirty="0"/>
              <a:t>Manufacturing Facility</a:t>
            </a:r>
            <a:endParaRPr lang="en-US" sz="7200" dirty="0"/>
          </a:p>
        </p:txBody>
      </p:sp>
      <p:sp>
        <p:nvSpPr>
          <p:cNvPr id="7" name="TextBox 6"/>
          <p:cNvSpPr txBox="1"/>
          <p:nvPr/>
        </p:nvSpPr>
        <p:spPr>
          <a:xfrm>
            <a:off x="6686550" y="2940173"/>
            <a:ext cx="30518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Chem</a:t>
            </a:r>
            <a:r>
              <a:rPr lang="en-US" sz="6600" dirty="0"/>
              <a:t> </a:t>
            </a:r>
            <a:r>
              <a:rPr lang="en-US" sz="6600" dirty="0" smtClean="0"/>
              <a:t>Corps: </a:t>
            </a:r>
            <a:r>
              <a:rPr lang="en-US" sz="6600" dirty="0"/>
              <a:t>Curty </a:t>
            </a:r>
            <a:r>
              <a:rPr lang="en-US" sz="6600" dirty="0" smtClean="0"/>
              <a:t>Pinheiro, </a:t>
            </a:r>
            <a:r>
              <a:rPr lang="en-US" sz="6600" dirty="0"/>
              <a:t>Jack </a:t>
            </a:r>
            <a:r>
              <a:rPr lang="en-US" sz="6600" dirty="0" smtClean="0"/>
              <a:t>Scippa</a:t>
            </a:r>
            <a:r>
              <a:rPr lang="en-US" sz="6600" dirty="0" smtClean="0"/>
              <a:t> &amp; </a:t>
            </a:r>
            <a:r>
              <a:rPr lang="en-US" sz="6600" dirty="0"/>
              <a:t>Masakazu </a:t>
            </a:r>
            <a:r>
              <a:rPr lang="en-US" sz="6600" dirty="0"/>
              <a:t>Takaki</a:t>
            </a:r>
            <a:r>
              <a:rPr lang="en-US" sz="6600" dirty="0"/>
              <a:t> </a:t>
            </a:r>
            <a:r>
              <a:rPr lang="en-US" sz="6600" dirty="0"/>
              <a:t>Neto</a:t>
            </a:r>
            <a:endParaRPr lang="en-US" sz="66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910590" y="4400579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04.png" descr="logo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5735420" y="716424"/>
            <a:ext cx="7287100" cy="2979335"/>
          </a:xfrm>
          <a:prstGeom prst="rect">
            <a:avLst/>
          </a:prstGeom>
          <a:ln/>
        </p:spPr>
      </p:pic>
      <p:grpSp>
        <p:nvGrpSpPr>
          <p:cNvPr id="26" name="Grupo 25"/>
          <p:cNvGrpSpPr/>
          <p:nvPr/>
        </p:nvGrpSpPr>
        <p:grpSpPr>
          <a:xfrm>
            <a:off x="10245600" y="5105398"/>
            <a:ext cx="23400000" cy="14508482"/>
            <a:chOff x="12496800" y="5105398"/>
            <a:chExt cx="23439120" cy="14508482"/>
          </a:xfrm>
        </p:grpSpPr>
        <p:grpSp>
          <p:nvGrpSpPr>
            <p:cNvPr id="22" name="Grupo 21"/>
            <p:cNvGrpSpPr/>
            <p:nvPr/>
          </p:nvGrpSpPr>
          <p:grpSpPr>
            <a:xfrm>
              <a:off x="12496800" y="5105398"/>
              <a:ext cx="23439120" cy="14508482"/>
              <a:chOff x="12496800" y="5105398"/>
              <a:chExt cx="30525720" cy="14508482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12496800" y="5105400"/>
                <a:ext cx="30525720" cy="1450848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endParaRPr lang="en-US" sz="48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Rectangle 10"/>
              <p:cNvSpPr>
                <a:spLocks noChangeAspect="1"/>
              </p:cNvSpPr>
              <p:nvPr/>
            </p:nvSpPr>
            <p:spPr>
              <a:xfrm>
                <a:off x="12496800" y="5105398"/>
                <a:ext cx="3052572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en-US" sz="6000" b="1" dirty="0" smtClean="0">
                    <a:solidFill>
                      <a:schemeClr val="bg1"/>
                    </a:solidFill>
                  </a:rPr>
                  <a:t>Process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6000" b="1" dirty="0" smtClean="0">
                    <a:solidFill>
                      <a:schemeClr val="bg1"/>
                    </a:solidFill>
                  </a:rPr>
                  <a:t>Flow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6000" b="1" dirty="0" smtClean="0">
                    <a:solidFill>
                      <a:schemeClr val="bg1"/>
                    </a:solidFill>
                  </a:rPr>
                  <a:t>Diagram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&amp; Material Balance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" name="Grupo 1"/>
            <p:cNvGrpSpPr>
              <a:grpSpLocks noChangeAspect="1"/>
            </p:cNvGrpSpPr>
            <p:nvPr/>
          </p:nvGrpSpPr>
          <p:grpSpPr>
            <a:xfrm>
              <a:off x="12631686" y="6321772"/>
              <a:ext cx="23169348" cy="13188314"/>
              <a:chOff x="12566072" y="5266323"/>
              <a:chExt cx="13319760" cy="7581792"/>
            </a:xfrm>
          </p:grpSpPr>
          <p:pic>
            <p:nvPicPr>
              <p:cNvPr id="17" name="Picture 1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566072" y="5266323"/>
                <a:ext cx="13319760" cy="632079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9" name="Imagem 18"/>
              <p:cNvPicPr/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66072" y="11635265"/>
                <a:ext cx="13319760" cy="121285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</p:pic>
        </p:grpSp>
      </p:grpSp>
      <p:grpSp>
        <p:nvGrpSpPr>
          <p:cNvPr id="38" name="Grupo 67"/>
          <p:cNvGrpSpPr/>
          <p:nvPr/>
        </p:nvGrpSpPr>
        <p:grpSpPr>
          <a:xfrm>
            <a:off x="856357" y="5105399"/>
            <a:ext cx="9008400" cy="26807159"/>
            <a:chOff x="952500" y="5105400"/>
            <a:chExt cx="9008400" cy="26807159"/>
          </a:xfrm>
        </p:grpSpPr>
        <p:grpSp>
          <p:nvGrpSpPr>
            <p:cNvPr id="9" name="Grupo 68"/>
            <p:cNvGrpSpPr/>
            <p:nvPr/>
          </p:nvGrpSpPr>
          <p:grpSpPr>
            <a:xfrm>
              <a:off x="952500" y="5105400"/>
              <a:ext cx="9000000" cy="4084323"/>
              <a:chOff x="952500" y="5105399"/>
              <a:chExt cx="10629900" cy="4084323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952500" y="6100770"/>
                <a:ext cx="10629900" cy="3088952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800" dirty="0" smtClean="0">
                    <a:solidFill>
                      <a:schemeClr val="tx1"/>
                    </a:solidFill>
                  </a:rPr>
                  <a:t>Design a </a:t>
                </a:r>
                <a:r>
                  <a:rPr lang="en-ID" sz="4800" dirty="0" smtClean="0">
                    <a:solidFill>
                      <a:schemeClr val="tx1"/>
                    </a:solidFill>
                  </a:rPr>
                  <a:t>manufacturing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ID" sz="4800" dirty="0" smtClean="0">
                    <a:solidFill>
                      <a:schemeClr val="tx1"/>
                    </a:solidFill>
                  </a:rPr>
                  <a:t>process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JM" sz="4800" dirty="0" smtClean="0">
                    <a:solidFill>
                      <a:schemeClr val="tx1"/>
                    </a:solidFill>
                  </a:rPr>
                  <a:t>to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MY" sz="4800" dirty="0" smtClean="0">
                    <a:solidFill>
                      <a:schemeClr val="tx1"/>
                    </a:solidFill>
                  </a:rPr>
                  <a:t>produce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JM" sz="4800" dirty="0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ID" sz="4800" dirty="0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IN" sz="4800" dirty="0" smtClean="0">
                    <a:solidFill>
                      <a:schemeClr val="tx1"/>
                    </a:solidFill>
                  </a:rPr>
                  <a:t>therapy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for </a:t>
                </a:r>
                <a:r>
                  <a:rPr lang="en-IN" sz="4800" dirty="0" smtClean="0">
                    <a:solidFill>
                      <a:schemeClr val="tx1"/>
                    </a:solidFill>
                  </a:rPr>
                  <a:t>Spinal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Cord Injuries (SCI).</a:t>
                </a:r>
                <a:endParaRPr lang="en-US" sz="48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Rectangle 10"/>
              <p:cNvSpPr>
                <a:spLocks noChangeAspect="1"/>
              </p:cNvSpPr>
              <p:nvPr/>
            </p:nvSpPr>
            <p:spPr>
              <a:xfrm>
                <a:off x="952500" y="5105399"/>
                <a:ext cx="106299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en-US" sz="6000" b="1" dirty="0" smtClean="0">
                    <a:solidFill>
                      <a:schemeClr val="bg1"/>
                    </a:solidFill>
                  </a:rPr>
                  <a:t>Objectives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2" name="Grupo 69"/>
            <p:cNvGrpSpPr/>
            <p:nvPr/>
          </p:nvGrpSpPr>
          <p:grpSpPr>
            <a:xfrm>
              <a:off x="952500" y="9633305"/>
              <a:ext cx="9000000" cy="13195674"/>
              <a:chOff x="952500" y="549724"/>
              <a:chExt cx="10629900" cy="13195676"/>
            </a:xfrm>
          </p:grpSpPr>
          <p:sp>
            <p:nvSpPr>
              <p:cNvPr id="33" name="Rectangle 10"/>
              <p:cNvSpPr/>
              <p:nvPr/>
            </p:nvSpPr>
            <p:spPr>
              <a:xfrm>
                <a:off x="952500" y="1545096"/>
                <a:ext cx="10629900" cy="12200304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b"/>
              <a:lstStyle/>
              <a:p>
                <a:pPr marL="419100" algn="ctr"/>
                <a:r>
                  <a:rPr lang="pt-BR" sz="2000" b="1" dirty="0" smtClean="0">
                    <a:solidFill>
                      <a:schemeClr val="tx1"/>
                    </a:solidFill>
                  </a:rPr>
                  <a:t>Figure 1: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20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20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2000" dirty="0" err="1" smtClean="0">
                    <a:solidFill>
                      <a:schemeClr val="tx1"/>
                    </a:solidFill>
                  </a:rPr>
                  <a:t>therapy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(</a:t>
                </a:r>
                <a:r>
                  <a:rPr lang="pt-BR" sz="20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20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2000" dirty="0" err="1" smtClean="0">
                    <a:solidFill>
                      <a:schemeClr val="tx1"/>
                    </a:solidFill>
                  </a:rPr>
                  <a:t>Worx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).</a:t>
                </a:r>
                <a:endParaRPr lang="pt-BR" sz="2000" b="1" dirty="0" smtClean="0">
                  <a:solidFill>
                    <a:schemeClr val="tx1"/>
                  </a:solidFill>
                </a:endParaRP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800" dirty="0" err="1" smtClean="0">
                    <a:solidFill>
                      <a:schemeClr val="tx1"/>
                    </a:solidFill>
                  </a:rPr>
                  <a:t>Adult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can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obtained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from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several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parts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the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human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body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800" dirty="0" err="1" smtClean="0">
                    <a:solidFill>
                      <a:schemeClr val="tx1"/>
                    </a:solidFill>
                  </a:rPr>
                  <a:t>These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can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expanded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and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differentiated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into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any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kind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or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tissue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800" dirty="0" smtClean="0">
                    <a:solidFill>
                      <a:schemeClr val="tx1"/>
                    </a:solidFill>
                  </a:rPr>
                  <a:t>Neural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are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used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to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treat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SCI.</a:t>
                </a:r>
                <a:endParaRPr lang="pt-BR" sz="4800" dirty="0">
                  <a:solidFill>
                    <a:schemeClr val="tx1"/>
                  </a:solidFill>
                </a:endParaRP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8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clinical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trials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this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therapyuse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4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injections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NSC in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the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patients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spine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,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with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a total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20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million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.</a:t>
                </a:r>
                <a:endParaRPr lang="en-US" sz="48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Rectangle 10"/>
              <p:cNvSpPr>
                <a:spLocks noChangeAspect="1"/>
              </p:cNvSpPr>
              <p:nvPr/>
            </p:nvSpPr>
            <p:spPr>
              <a:xfrm>
                <a:off x="952500" y="549724"/>
                <a:ext cx="106299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err="1" smtClean="0">
                    <a:solidFill>
                      <a:schemeClr val="bg1"/>
                    </a:solidFill>
                  </a:rPr>
                  <a:t>Introduction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5" name="Grupo 70"/>
            <p:cNvGrpSpPr/>
            <p:nvPr/>
          </p:nvGrpSpPr>
          <p:grpSpPr>
            <a:xfrm>
              <a:off x="960900" y="23272560"/>
              <a:ext cx="9000000" cy="8639999"/>
              <a:chOff x="952500" y="5105399"/>
              <a:chExt cx="10629900" cy="8640000"/>
            </a:xfrm>
          </p:grpSpPr>
          <p:sp>
            <p:nvSpPr>
              <p:cNvPr id="36" name="Rectangle 10"/>
              <p:cNvSpPr/>
              <p:nvPr/>
            </p:nvSpPr>
            <p:spPr>
              <a:xfrm>
                <a:off x="952500" y="6100769"/>
                <a:ext cx="10629900" cy="764463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b"/>
              <a:lstStyle/>
              <a:p>
                <a:pPr marL="419100" algn="ctr"/>
                <a:r>
                  <a:rPr lang="pt-BR" sz="2000" b="1" dirty="0">
                    <a:solidFill>
                      <a:schemeClr val="tx1"/>
                    </a:solidFill>
                  </a:rPr>
                  <a:t>Figure </a:t>
                </a:r>
                <a:r>
                  <a:rPr lang="pt-BR" sz="2000" b="1" dirty="0" smtClean="0">
                    <a:solidFill>
                      <a:schemeClr val="tx1"/>
                    </a:solidFill>
                  </a:rPr>
                  <a:t>2: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>
                    <a:solidFill>
                      <a:schemeClr val="tx1"/>
                    </a:solidFill>
                  </a:rPr>
                  <a:t>Spinal Cord </a:t>
                </a:r>
                <a:r>
                  <a:rPr lang="en-US" sz="2000" dirty="0" err="1">
                    <a:solidFill>
                      <a:schemeClr val="tx1"/>
                    </a:solidFill>
                  </a:rPr>
                  <a:t>Inuries</a:t>
                </a:r>
                <a:r>
                  <a:rPr lang="en-US" sz="2000" dirty="0">
                    <a:solidFill>
                      <a:schemeClr val="tx1"/>
                    </a:solidFill>
                  </a:rPr>
                  <a:t> in U.S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419100" algn="ctr"/>
                <a:endParaRPr lang="pt-BR" sz="2000" dirty="0" smtClean="0">
                  <a:solidFill>
                    <a:schemeClr val="tx1"/>
                  </a:solidFill>
                </a:endParaRP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800" dirty="0" err="1" smtClean="0">
                    <a:solidFill>
                      <a:schemeClr val="tx1"/>
                    </a:solidFill>
                  </a:rPr>
                  <a:t>Approximately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75%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SCI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patients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are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treatable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with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therapy</a:t>
                </a:r>
                <a:endParaRPr lang="pt-BR" sz="4800" dirty="0" smtClean="0">
                  <a:solidFill>
                    <a:schemeClr val="tx1"/>
                  </a:solidFill>
                </a:endParaRPr>
              </a:p>
              <a:p>
                <a:pPr marL="419100" algn="just"/>
                <a:r>
                  <a:rPr lang="pt-BR" sz="2400" dirty="0">
                    <a:solidFill>
                      <a:schemeClr val="bg1"/>
                    </a:solidFill>
                  </a:rPr>
                  <a:t>a</a:t>
                </a:r>
                <a:endParaRPr lang="en-US" sz="4400" dirty="0" smtClean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Rectangle 10"/>
              <p:cNvSpPr>
                <a:spLocks noChangeAspect="1"/>
              </p:cNvSpPr>
              <p:nvPr/>
            </p:nvSpPr>
            <p:spPr>
              <a:xfrm>
                <a:off x="952500" y="5105399"/>
                <a:ext cx="106299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smtClean="0">
                    <a:solidFill>
                      <a:schemeClr val="bg1"/>
                    </a:solidFill>
                  </a:rPr>
                  <a:t>Market </a:t>
                </a:r>
                <a:r>
                  <a:rPr lang="pt-BR" sz="6000" b="1" dirty="0" err="1" smtClean="0">
                    <a:solidFill>
                      <a:schemeClr val="bg1"/>
                    </a:solidFill>
                  </a:rPr>
                  <a:t>Analysis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39" name="Grupo 38"/>
          <p:cNvGrpSpPr/>
          <p:nvPr/>
        </p:nvGrpSpPr>
        <p:grpSpPr>
          <a:xfrm>
            <a:off x="34014120" y="5105398"/>
            <a:ext cx="9000000" cy="26807161"/>
            <a:chOff x="952500" y="5105399"/>
            <a:chExt cx="9000000" cy="26807161"/>
          </a:xfrm>
        </p:grpSpPr>
        <p:grpSp>
          <p:nvGrpSpPr>
            <p:cNvPr id="40" name="Grupo 39"/>
            <p:cNvGrpSpPr/>
            <p:nvPr/>
          </p:nvGrpSpPr>
          <p:grpSpPr>
            <a:xfrm>
              <a:off x="952500" y="5105399"/>
              <a:ext cx="9000000" cy="10503546"/>
              <a:chOff x="952500" y="5105399"/>
              <a:chExt cx="10629900" cy="10503547"/>
            </a:xfrm>
          </p:grpSpPr>
          <p:sp>
            <p:nvSpPr>
              <p:cNvPr id="47" name="Rectangle 10"/>
              <p:cNvSpPr/>
              <p:nvPr/>
            </p:nvSpPr>
            <p:spPr>
              <a:xfrm>
                <a:off x="952500" y="7010401"/>
                <a:ext cx="10629900" cy="859854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100" dirty="0" smtClean="0">
                    <a:solidFill>
                      <a:schemeClr val="tx1"/>
                    </a:solidFill>
                  </a:rPr>
                  <a:t>The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production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Stem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therapy</a:t>
                </a:r>
                <a:r>
                  <a:rPr lang="pt-BR" sz="4100" dirty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for SCI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is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profitable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and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can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scaled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up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100" dirty="0" smtClean="0">
                    <a:solidFill>
                      <a:schemeClr val="tx1"/>
                    </a:solidFill>
                  </a:rPr>
                  <a:t>The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expansion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can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optimized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and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doubled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,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and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the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other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sections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can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done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for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bigger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quantities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of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cells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100" dirty="0" smtClean="0">
                    <a:solidFill>
                      <a:schemeClr val="tx1"/>
                    </a:solidFill>
                  </a:rPr>
                  <a:t>The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process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conditions</a:t>
                </a:r>
                <a:r>
                  <a:rPr lang="pt-BR" sz="4100" dirty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for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cell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culture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, media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composition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and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cryopreservation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protocol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should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improved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100" dirty="0" err="1" smtClean="0">
                    <a:solidFill>
                      <a:schemeClr val="tx1"/>
                    </a:solidFill>
                  </a:rPr>
                  <a:t>We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recommend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the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manufacturing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facility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to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be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built</a:t>
                </a:r>
                <a:r>
                  <a:rPr lang="pt-BR" sz="4100" dirty="0" smtClean="0">
                    <a:solidFill>
                      <a:schemeClr val="tx1"/>
                    </a:solidFill>
                  </a:rPr>
                  <a:t>.</a:t>
                </a:r>
                <a:endParaRPr lang="en-US" sz="41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8" name="Rectangle 10"/>
              <p:cNvSpPr>
                <a:spLocks noChangeAspect="1"/>
              </p:cNvSpPr>
              <p:nvPr/>
            </p:nvSpPr>
            <p:spPr>
              <a:xfrm>
                <a:off x="952500" y="5105399"/>
                <a:ext cx="10629900" cy="190500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err="1" smtClean="0">
                    <a:solidFill>
                      <a:schemeClr val="bg1"/>
                    </a:solidFill>
                  </a:rPr>
                  <a:t>Conclusion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 &amp; </a:t>
                </a:r>
                <a:r>
                  <a:rPr lang="pt-BR" sz="6000" b="1" dirty="0" err="1" smtClean="0">
                    <a:solidFill>
                      <a:schemeClr val="bg1"/>
                    </a:solidFill>
                  </a:rPr>
                  <a:t>Recommendation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1" name="Grupo 40"/>
            <p:cNvGrpSpPr/>
            <p:nvPr/>
          </p:nvGrpSpPr>
          <p:grpSpPr>
            <a:xfrm>
              <a:off x="952500" y="15959130"/>
              <a:ext cx="9000000" cy="5300671"/>
              <a:chOff x="952500" y="6875550"/>
              <a:chExt cx="10629900" cy="5300672"/>
            </a:xfrm>
          </p:grpSpPr>
          <p:sp>
            <p:nvSpPr>
              <p:cNvPr id="45" name="Rectangle 10"/>
              <p:cNvSpPr/>
              <p:nvPr/>
            </p:nvSpPr>
            <p:spPr>
              <a:xfrm>
                <a:off x="952500" y="7870921"/>
                <a:ext cx="10629900" cy="430530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dirty="0" err="1" smtClean="0">
                    <a:solidFill>
                      <a:schemeClr val="tx1"/>
                    </a:solidFill>
                  </a:rPr>
                  <a:t>AIChE</a:t>
                </a:r>
                <a:endParaRPr lang="en-US" sz="4100" dirty="0" smtClean="0">
                  <a:solidFill>
                    <a:schemeClr val="tx1"/>
                  </a:solidFill>
                </a:endParaRP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dirty="0" smtClean="0">
                    <a:solidFill>
                      <a:schemeClr val="tx1"/>
                    </a:solidFill>
                  </a:rPr>
                  <a:t>ISPE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dirty="0" smtClean="0">
                    <a:solidFill>
                      <a:schemeClr val="tx1"/>
                    </a:solidFill>
                  </a:rPr>
                  <a:t>GE </a:t>
                </a:r>
                <a:r>
                  <a:rPr lang="en-US" sz="4100" dirty="0">
                    <a:solidFill>
                      <a:schemeClr val="tx1"/>
                    </a:solidFill>
                  </a:rPr>
                  <a:t>Health Care Life </a:t>
                </a:r>
                <a:r>
                  <a:rPr lang="en-US" sz="4100" dirty="0" smtClean="0">
                    <a:solidFill>
                      <a:schemeClr val="tx1"/>
                    </a:solidFill>
                  </a:rPr>
                  <a:t>Sciences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dirty="0" smtClean="0">
                    <a:solidFill>
                      <a:schemeClr val="tx1"/>
                    </a:solidFill>
                  </a:rPr>
                  <a:t>UNH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100" dirty="0" smtClean="0">
                    <a:solidFill>
                      <a:schemeClr val="tx1"/>
                    </a:solidFill>
                  </a:rPr>
                  <a:t>Dr. Jeffrey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Halpern</a:t>
                </a:r>
                <a:endParaRPr lang="pt-BR" sz="4100" dirty="0" smtClean="0">
                  <a:solidFill>
                    <a:schemeClr val="tx1"/>
                  </a:solidFill>
                </a:endParaRP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pt-BR" sz="4100" dirty="0" smtClean="0">
                    <a:solidFill>
                      <a:schemeClr val="tx1"/>
                    </a:solidFill>
                  </a:rPr>
                  <a:t>Brian </a:t>
                </a:r>
                <a:r>
                  <a:rPr lang="pt-BR" sz="4100" dirty="0" err="1" smtClean="0">
                    <a:solidFill>
                      <a:schemeClr val="tx1"/>
                    </a:solidFill>
                  </a:rPr>
                  <a:t>Zukas</a:t>
                </a:r>
                <a:endParaRPr lang="en-US" sz="41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6" name="Rectangle 10"/>
              <p:cNvSpPr>
                <a:spLocks noChangeAspect="1"/>
              </p:cNvSpPr>
              <p:nvPr/>
            </p:nvSpPr>
            <p:spPr>
              <a:xfrm>
                <a:off x="952500" y="6875550"/>
                <a:ext cx="106299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err="1" smtClean="0">
                    <a:solidFill>
                      <a:schemeClr val="bg1"/>
                    </a:solidFill>
                  </a:rPr>
                  <a:t>Acknowledgements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2" name="Grupo 41"/>
            <p:cNvGrpSpPr/>
            <p:nvPr/>
          </p:nvGrpSpPr>
          <p:grpSpPr>
            <a:xfrm>
              <a:off x="952500" y="21609986"/>
              <a:ext cx="9000000" cy="10302574"/>
              <a:chOff x="942579" y="3442825"/>
              <a:chExt cx="10629900" cy="10302575"/>
            </a:xfrm>
          </p:grpSpPr>
          <p:sp>
            <p:nvSpPr>
              <p:cNvPr id="43" name="Rectangle 10"/>
              <p:cNvSpPr/>
              <p:nvPr/>
            </p:nvSpPr>
            <p:spPr>
              <a:xfrm>
                <a:off x="942579" y="4438196"/>
                <a:ext cx="10629900" cy="9307204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b="1" dirty="0">
                    <a:solidFill>
                      <a:schemeClr val="tx1"/>
                    </a:solidFill>
                  </a:rPr>
                  <a:t>Stem Cell </a:t>
                </a:r>
                <a:r>
                  <a:rPr lang="en-US" sz="4100" b="1" dirty="0" err="1">
                    <a:solidFill>
                      <a:schemeClr val="tx1"/>
                    </a:solidFill>
                  </a:rPr>
                  <a:t>Worx</a:t>
                </a:r>
                <a:r>
                  <a:rPr lang="en-US" sz="4100" dirty="0">
                    <a:solidFill>
                      <a:schemeClr val="tx1"/>
                    </a:solidFill>
                  </a:rPr>
                  <a:t> StemCellWorx.com [Online] // Adult Stem Cell Therapy for Spinal Cord Injuries. - January 10, 2014. - May 3, 2016.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b="1" dirty="0">
                    <a:solidFill>
                      <a:schemeClr val="tx1"/>
                    </a:solidFill>
                  </a:rPr>
                  <a:t>United Nations</a:t>
                </a:r>
                <a:r>
                  <a:rPr lang="en-US" sz="4100" dirty="0">
                    <a:solidFill>
                      <a:schemeClr val="tx1"/>
                    </a:solidFill>
                  </a:rPr>
                  <a:t> esa.un.org [Online] // Department of Economic and Social Affairs. - May 3, 2016. - http://esa.un.org/unpd/wpp/Download/Standard/Population/.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r>
                  <a:rPr lang="en-US" sz="4100" b="1" dirty="0">
                    <a:solidFill>
                      <a:schemeClr val="tx1"/>
                    </a:solidFill>
                  </a:rPr>
                  <a:t>Spinal Cord Injury Zone</a:t>
                </a:r>
                <a:r>
                  <a:rPr lang="en-US" sz="4100" dirty="0">
                    <a:solidFill>
                      <a:schemeClr val="tx1"/>
                    </a:solidFill>
                  </a:rPr>
                  <a:t> </a:t>
                </a:r>
                <a:r>
                  <a:rPr lang="en-US" sz="4100" dirty="0" err="1">
                    <a:solidFill>
                      <a:schemeClr val="tx1"/>
                    </a:solidFill>
                  </a:rPr>
                  <a:t>TheSCIZone</a:t>
                </a:r>
                <a:r>
                  <a:rPr lang="en-US" sz="4100" dirty="0">
                    <a:solidFill>
                      <a:schemeClr val="tx1"/>
                    </a:solidFill>
                  </a:rPr>
                  <a:t> [Online]. - May 3, 2016. - http://www.spinalcordinjuryzone.com/info/11498/the-race-to-cure-spinal-cord-injuries.</a:t>
                </a:r>
              </a:p>
              <a:p>
                <a:pPr marL="1104900" indent="-685800">
                  <a:buFont typeface="Arial" panose="020B0604020202020204" pitchFamily="34" charset="0"/>
                  <a:buChar char="•"/>
                </a:pPr>
                <a:endParaRPr lang="en-US" sz="42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Rectangle 10"/>
              <p:cNvSpPr>
                <a:spLocks noChangeAspect="1"/>
              </p:cNvSpPr>
              <p:nvPr/>
            </p:nvSpPr>
            <p:spPr>
              <a:xfrm>
                <a:off x="942579" y="3442825"/>
                <a:ext cx="106299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err="1" smtClean="0">
                    <a:solidFill>
                      <a:schemeClr val="bg1"/>
                    </a:solidFill>
                  </a:rPr>
                  <a:t>References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7" name="Grupo 56"/>
          <p:cNvGrpSpPr/>
          <p:nvPr/>
        </p:nvGrpSpPr>
        <p:grpSpPr>
          <a:xfrm>
            <a:off x="10245600" y="20046990"/>
            <a:ext cx="23400000" cy="11865569"/>
            <a:chOff x="10259550" y="20046990"/>
            <a:chExt cx="23447520" cy="11865569"/>
          </a:xfrm>
        </p:grpSpPr>
        <p:grpSp>
          <p:nvGrpSpPr>
            <p:cNvPr id="52" name="Grupo 51"/>
            <p:cNvGrpSpPr/>
            <p:nvPr/>
          </p:nvGrpSpPr>
          <p:grpSpPr>
            <a:xfrm>
              <a:off x="10259550" y="20046990"/>
              <a:ext cx="11568720" cy="11865569"/>
              <a:chOff x="12051420" y="21625656"/>
              <a:chExt cx="9000000" cy="11865569"/>
            </a:xfrm>
          </p:grpSpPr>
          <p:sp>
            <p:nvSpPr>
              <p:cNvPr id="50" name="Rectangle 10"/>
              <p:cNvSpPr/>
              <p:nvPr/>
            </p:nvSpPr>
            <p:spPr>
              <a:xfrm>
                <a:off x="12051420" y="22621027"/>
                <a:ext cx="9000000" cy="1087019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b"/>
              <a:lstStyle/>
              <a:p>
                <a:pPr marL="419100" algn="ctr">
                  <a:lnSpc>
                    <a:spcPct val="150000"/>
                  </a:lnSpc>
                </a:pPr>
                <a:r>
                  <a:rPr lang="pt-BR" sz="2000" b="1" dirty="0" smtClean="0">
                    <a:solidFill>
                      <a:schemeClr val="tx1"/>
                    </a:solidFill>
                  </a:rPr>
                  <a:t>Figure 3:</a:t>
                </a:r>
                <a:r>
                  <a:rPr lang="pt-BR" sz="2000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Gantt Chart for Stem Cell manufacturing process.</a:t>
                </a: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pt-BR" sz="4800" dirty="0" err="1" smtClean="0">
                    <a:solidFill>
                      <a:schemeClr val="tx1"/>
                    </a:solidFill>
                  </a:rPr>
                  <a:t>Nearly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40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days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per batch</a:t>
                </a: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pt-BR" sz="4800" dirty="0" smtClean="0">
                    <a:solidFill>
                      <a:schemeClr val="tx1"/>
                    </a:solidFill>
                  </a:rPr>
                  <a:t>300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treatments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per batch</a:t>
                </a: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pt-BR" sz="4800" dirty="0" smtClean="0">
                    <a:solidFill>
                      <a:schemeClr val="tx1"/>
                    </a:solidFill>
                  </a:rPr>
                  <a:t>17 batches a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year</a:t>
                </a:r>
                <a:endParaRPr lang="pt-BR" sz="4800" dirty="0" smtClean="0">
                  <a:solidFill>
                    <a:schemeClr val="tx1"/>
                  </a:solidFill>
                </a:endParaRP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pt-BR" sz="4800" dirty="0" smtClean="0">
                    <a:solidFill>
                      <a:schemeClr val="tx1"/>
                    </a:solidFill>
                  </a:rPr>
                  <a:t>Total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treatments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expected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: 5,100/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yr</a:t>
                </a:r>
                <a:endParaRPr lang="en-US" sz="4800" dirty="0">
                  <a:solidFill>
                    <a:schemeClr val="tx1"/>
                  </a:solidFill>
                </a:endParaRPr>
              </a:p>
              <a:p>
                <a:pPr marL="419100">
                  <a:lnSpc>
                    <a:spcPct val="150000"/>
                  </a:lnSpc>
                </a:pPr>
                <a:r>
                  <a:rPr lang="pt-BR" sz="2400" dirty="0" smtClean="0">
                    <a:solidFill>
                      <a:schemeClr val="bg1"/>
                    </a:solidFill>
                  </a:rPr>
                  <a:t>a</a:t>
                </a:r>
              </a:p>
            </p:txBody>
          </p:sp>
          <p:sp>
            <p:nvSpPr>
              <p:cNvPr id="51" name="Rectangle 10"/>
              <p:cNvSpPr>
                <a:spLocks noChangeAspect="1"/>
              </p:cNvSpPr>
              <p:nvPr/>
            </p:nvSpPr>
            <p:spPr>
              <a:xfrm>
                <a:off x="12051420" y="21625656"/>
                <a:ext cx="90000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err="1" smtClean="0">
                    <a:solidFill>
                      <a:schemeClr val="bg1"/>
                    </a:solidFill>
                  </a:rPr>
                  <a:t>Gantt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 Chart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4" name="Grupo 53"/>
            <p:cNvGrpSpPr/>
            <p:nvPr/>
          </p:nvGrpSpPr>
          <p:grpSpPr>
            <a:xfrm>
              <a:off x="22143720" y="20046990"/>
              <a:ext cx="11563350" cy="11865569"/>
              <a:chOff x="12051420" y="21625656"/>
              <a:chExt cx="9000000" cy="11865569"/>
            </a:xfrm>
          </p:grpSpPr>
          <p:sp>
            <p:nvSpPr>
              <p:cNvPr id="55" name="Rectangle 10"/>
              <p:cNvSpPr/>
              <p:nvPr/>
            </p:nvSpPr>
            <p:spPr>
              <a:xfrm>
                <a:off x="12051420" y="22621027"/>
                <a:ext cx="9000000" cy="1087019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b"/>
              <a:lstStyle/>
              <a:p>
                <a:pPr marL="419100" algn="ctr">
                  <a:lnSpc>
                    <a:spcPct val="150000"/>
                  </a:lnSpc>
                </a:pPr>
                <a:r>
                  <a:rPr lang="pt-BR" sz="2000" b="1" dirty="0">
                    <a:solidFill>
                      <a:schemeClr val="tx1"/>
                    </a:solidFill>
                  </a:rPr>
                  <a:t>Figure 3:</a:t>
                </a:r>
                <a:r>
                  <a:rPr lang="pt-BR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sz="2000" dirty="0">
                    <a:solidFill>
                      <a:schemeClr val="tx1"/>
                    </a:solidFill>
                  </a:rPr>
                  <a:t>Discounted Cash Flow </a:t>
                </a:r>
                <a:r>
                  <a:rPr lang="en-US" sz="2000" dirty="0" smtClean="0">
                    <a:solidFill>
                      <a:schemeClr val="tx1"/>
                    </a:solidFill>
                  </a:rPr>
                  <a:t>Diagram.</a:t>
                </a:r>
                <a:endParaRPr lang="en-US" sz="2000" dirty="0">
                  <a:solidFill>
                    <a:schemeClr val="tx1"/>
                  </a:solidFill>
                </a:endParaRP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4800" dirty="0" smtClean="0">
                    <a:solidFill>
                      <a:schemeClr val="tx1"/>
                    </a:solidFill>
                  </a:rPr>
                  <a:t>Income Tax Considered: 40%</a:t>
                </a: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pt-BR" sz="4800" dirty="0" err="1" smtClean="0">
                    <a:solidFill>
                      <a:schemeClr val="tx1"/>
                    </a:solidFill>
                  </a:rPr>
                  <a:t>Discount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Rate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Considered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: 10%</a:t>
                </a: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pt-BR" sz="4800" dirty="0" smtClean="0">
                    <a:solidFill>
                      <a:schemeClr val="tx1"/>
                    </a:solidFill>
                  </a:rPr>
                  <a:t>Net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Present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 </a:t>
                </a:r>
                <a:r>
                  <a:rPr lang="pt-BR" sz="4800" dirty="0" err="1" smtClean="0">
                    <a:solidFill>
                      <a:schemeClr val="tx1"/>
                    </a:solidFill>
                  </a:rPr>
                  <a:t>Value</a:t>
                </a:r>
                <a:r>
                  <a:rPr lang="pt-BR" sz="4800" dirty="0" smtClean="0">
                    <a:solidFill>
                      <a:schemeClr val="tx1"/>
                    </a:solidFill>
                  </a:rPr>
                  <a:t>: $8,717,984.62</a:t>
                </a:r>
                <a:endParaRPr lang="en-US" sz="4800" dirty="0" smtClean="0">
                  <a:solidFill>
                    <a:schemeClr val="tx1"/>
                  </a:solidFill>
                </a:endParaRPr>
              </a:p>
              <a:p>
                <a:pPr marL="1104900" indent="-6858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4800" dirty="0" smtClean="0">
                    <a:solidFill>
                      <a:schemeClr val="tx1"/>
                    </a:solidFill>
                  </a:rPr>
                  <a:t>Price for 50% IRR: $982.60</a:t>
                </a:r>
              </a:p>
              <a:p>
                <a:pPr marL="419100">
                  <a:lnSpc>
                    <a:spcPct val="150000"/>
                  </a:lnSpc>
                </a:pPr>
                <a:r>
                  <a:rPr lang="pt-BR" sz="2400" dirty="0" smtClean="0">
                    <a:solidFill>
                      <a:schemeClr val="bg1"/>
                    </a:solidFill>
                  </a:rPr>
                  <a:t>a</a:t>
                </a:r>
                <a:endParaRPr lang="en-US" sz="4400" dirty="0" smtClean="0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Rectangle 10"/>
              <p:cNvSpPr>
                <a:spLocks noChangeAspect="1"/>
              </p:cNvSpPr>
              <p:nvPr/>
            </p:nvSpPr>
            <p:spPr>
              <a:xfrm>
                <a:off x="12051420" y="21625656"/>
                <a:ext cx="9000000" cy="995371"/>
              </a:xfrm>
              <a:prstGeom prst="rect">
                <a:avLst/>
              </a:prstGeom>
              <a:solidFill>
                <a:srgbClr val="B60E16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19100" algn="ctr"/>
                <a:r>
                  <a:rPr lang="pt-BR" sz="6000" b="1" dirty="0" err="1" smtClean="0">
                    <a:solidFill>
                      <a:schemeClr val="bg1"/>
                    </a:solidFill>
                  </a:rPr>
                  <a:t>Economic</a:t>
                </a:r>
                <a:r>
                  <a:rPr lang="pt-BR" sz="6000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pt-BR" sz="6000" b="1" dirty="0" err="1" smtClean="0">
                    <a:solidFill>
                      <a:schemeClr val="bg1"/>
                    </a:solidFill>
                  </a:rPr>
                  <a:t>Analysis</a:t>
                </a:r>
                <a:endParaRPr lang="en-US" sz="4800" b="1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63" name="Chart 1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1879364"/>
              </p:ext>
            </p:extLst>
          </p:nvPr>
        </p:nvGraphicFramePr>
        <p:xfrm>
          <a:off x="10479407" y="21077460"/>
          <a:ext cx="11077660" cy="5415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64" name="Gráfico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3705092"/>
              </p:ext>
            </p:extLst>
          </p:nvPr>
        </p:nvGraphicFramePr>
        <p:xfrm>
          <a:off x="1032175" y="24441777"/>
          <a:ext cx="8665163" cy="4293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66" name="Gráfico 6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6892885"/>
              </p:ext>
            </p:extLst>
          </p:nvPr>
        </p:nvGraphicFramePr>
        <p:xfrm>
          <a:off x="22336175" y="21077460"/>
          <a:ext cx="11078933" cy="5415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67" name="Imagem 66" descr="http://www.stemcellworx.com.au/blog/wp-content/uploads/2014/01/Spinal-Cord-Trial-with-Adult-Stem-Cells.jpg"/>
          <p:cNvPicPr/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950"/>
          <a:stretch/>
        </p:blipFill>
        <p:spPr bwMode="auto">
          <a:xfrm>
            <a:off x="1275032" y="10794902"/>
            <a:ext cx="8162649" cy="29504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4025</TotalTime>
  <Words>348</Words>
  <Application>Microsoft Office PowerPoint</Application>
  <PresentationFormat>Personalizar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Apresentação do PowerPoint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Curty D. A. Pinheiro Junior</cp:lastModifiedBy>
  <cp:revision>31</cp:revision>
  <dcterms:created xsi:type="dcterms:W3CDTF">2016-04-28T01:04:40Z</dcterms:created>
  <dcterms:modified xsi:type="dcterms:W3CDTF">2016-05-04T18:18:24Z</dcterms:modified>
</cp:coreProperties>
</file>