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
  </p:notesMasterIdLst>
  <p:handoutMasterIdLst>
    <p:handoutMasterId r:id="rId4"/>
  </p:handoutMasterIdLst>
  <p:sldIdLst>
    <p:sldId id="256" r:id="rId2"/>
  </p:sldIdLst>
  <p:sldSz cx="36576000" cy="29260800"/>
  <p:notesSz cx="9601200" cy="7315200"/>
  <p:defaultTextStyle>
    <a:defPPr>
      <a:defRPr lang="en-US"/>
    </a:defPPr>
    <a:lvl1pPr algn="l" rtl="0" eaLnBrk="0" fontAlgn="base" hangingPunct="0">
      <a:spcBef>
        <a:spcPct val="0"/>
      </a:spcBef>
      <a:spcAft>
        <a:spcPct val="0"/>
      </a:spcAft>
      <a:defRPr sz="4000" b="1" kern="1200">
        <a:solidFill>
          <a:srgbClr val="003399"/>
        </a:solidFill>
        <a:latin typeface="Arial" charset="0"/>
        <a:ea typeface="+mn-ea"/>
        <a:cs typeface="+mn-cs"/>
      </a:defRPr>
    </a:lvl1pPr>
    <a:lvl2pPr marL="457200" algn="l" rtl="0" eaLnBrk="0" fontAlgn="base" hangingPunct="0">
      <a:spcBef>
        <a:spcPct val="0"/>
      </a:spcBef>
      <a:spcAft>
        <a:spcPct val="0"/>
      </a:spcAft>
      <a:defRPr sz="4000" b="1" kern="1200">
        <a:solidFill>
          <a:srgbClr val="003399"/>
        </a:solidFill>
        <a:latin typeface="Arial" charset="0"/>
        <a:ea typeface="+mn-ea"/>
        <a:cs typeface="+mn-cs"/>
      </a:defRPr>
    </a:lvl2pPr>
    <a:lvl3pPr marL="914400" algn="l" rtl="0" eaLnBrk="0" fontAlgn="base" hangingPunct="0">
      <a:spcBef>
        <a:spcPct val="0"/>
      </a:spcBef>
      <a:spcAft>
        <a:spcPct val="0"/>
      </a:spcAft>
      <a:defRPr sz="4000" b="1" kern="1200">
        <a:solidFill>
          <a:srgbClr val="003399"/>
        </a:solidFill>
        <a:latin typeface="Arial" charset="0"/>
        <a:ea typeface="+mn-ea"/>
        <a:cs typeface="+mn-cs"/>
      </a:defRPr>
    </a:lvl3pPr>
    <a:lvl4pPr marL="1371600" algn="l" rtl="0" eaLnBrk="0" fontAlgn="base" hangingPunct="0">
      <a:spcBef>
        <a:spcPct val="0"/>
      </a:spcBef>
      <a:spcAft>
        <a:spcPct val="0"/>
      </a:spcAft>
      <a:defRPr sz="4000" b="1" kern="1200">
        <a:solidFill>
          <a:srgbClr val="003399"/>
        </a:solidFill>
        <a:latin typeface="Arial" charset="0"/>
        <a:ea typeface="+mn-ea"/>
        <a:cs typeface="+mn-cs"/>
      </a:defRPr>
    </a:lvl4pPr>
    <a:lvl5pPr marL="1828800" algn="l" rtl="0" eaLnBrk="0" fontAlgn="base" hangingPunct="0">
      <a:spcBef>
        <a:spcPct val="0"/>
      </a:spcBef>
      <a:spcAft>
        <a:spcPct val="0"/>
      </a:spcAft>
      <a:defRPr sz="4000" b="1" kern="1200">
        <a:solidFill>
          <a:srgbClr val="003399"/>
        </a:solidFill>
        <a:latin typeface="Arial" charset="0"/>
        <a:ea typeface="+mn-ea"/>
        <a:cs typeface="+mn-cs"/>
      </a:defRPr>
    </a:lvl5pPr>
    <a:lvl6pPr marL="2286000" algn="l" defTabSz="914400" rtl="0" eaLnBrk="1" latinLnBrk="0" hangingPunct="1">
      <a:defRPr sz="4000" b="1" kern="1200">
        <a:solidFill>
          <a:srgbClr val="003399"/>
        </a:solidFill>
        <a:latin typeface="Arial" charset="0"/>
        <a:ea typeface="+mn-ea"/>
        <a:cs typeface="+mn-cs"/>
      </a:defRPr>
    </a:lvl6pPr>
    <a:lvl7pPr marL="2743200" algn="l" defTabSz="914400" rtl="0" eaLnBrk="1" latinLnBrk="0" hangingPunct="1">
      <a:defRPr sz="4000" b="1" kern="1200">
        <a:solidFill>
          <a:srgbClr val="003399"/>
        </a:solidFill>
        <a:latin typeface="Arial" charset="0"/>
        <a:ea typeface="+mn-ea"/>
        <a:cs typeface="+mn-cs"/>
      </a:defRPr>
    </a:lvl7pPr>
    <a:lvl8pPr marL="3200400" algn="l" defTabSz="914400" rtl="0" eaLnBrk="1" latinLnBrk="0" hangingPunct="1">
      <a:defRPr sz="4000" b="1" kern="1200">
        <a:solidFill>
          <a:srgbClr val="003399"/>
        </a:solidFill>
        <a:latin typeface="Arial" charset="0"/>
        <a:ea typeface="+mn-ea"/>
        <a:cs typeface="+mn-cs"/>
      </a:defRPr>
    </a:lvl8pPr>
    <a:lvl9pPr marL="3657600" algn="l" defTabSz="914400" rtl="0" eaLnBrk="1" latinLnBrk="0" hangingPunct="1">
      <a:defRPr sz="4000" b="1" kern="1200">
        <a:solidFill>
          <a:srgbClr val="003399"/>
        </a:solidFill>
        <a:latin typeface="Arial" charset="0"/>
        <a:ea typeface="+mn-ea"/>
        <a:cs typeface="+mn-cs"/>
      </a:defRPr>
    </a:lvl9pPr>
  </p:defaultTextStyle>
  <p:extLst>
    <p:ext uri="{EFAFB233-063F-42B5-8137-9DF3F51BA10A}">
      <p15:sldGuideLst xmlns:p15="http://schemas.microsoft.com/office/powerpoint/2012/main">
        <p15:guide id="1" orient="horz" pos="9216">
          <p15:clr>
            <a:srgbClr val="A4A3A4"/>
          </p15:clr>
        </p15:guide>
        <p15:guide id="2" pos="115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66"/>
    <a:srgbClr val="000099"/>
    <a:srgbClr val="A50021"/>
    <a:srgbClr val="F8F8F8"/>
    <a:srgbClr val="EAEAEA"/>
    <a:srgbClr val="00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348" autoAdjust="0"/>
    <p:restoredTop sz="87521" autoAdjust="0"/>
  </p:normalViewPr>
  <p:slideViewPr>
    <p:cSldViewPr>
      <p:cViewPr varScale="1">
        <p:scale>
          <a:sx n="42" d="100"/>
          <a:sy n="42" d="100"/>
        </p:scale>
        <p:origin x="30" y="108"/>
      </p:cViewPr>
      <p:guideLst>
        <p:guide orient="horz" pos="9216"/>
        <p:guide pos="1152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4099" name="Rectangle 3"/>
          <p:cNvSpPr>
            <a:spLocks noGrp="1" noChangeArrowheads="1"/>
          </p:cNvSpPr>
          <p:nvPr>
            <p:ph type="dt" sz="quarter" idx="1"/>
          </p:nvPr>
        </p:nvSpPr>
        <p:spPr bwMode="auto">
          <a:xfrm>
            <a:off x="5437188" y="0"/>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endParaRPr lang="en-US"/>
          </a:p>
        </p:txBody>
      </p:sp>
      <p:sp>
        <p:nvSpPr>
          <p:cNvPr id="4100" name="Rectangle 4"/>
          <p:cNvSpPr>
            <a:spLocks noGrp="1" noChangeArrowheads="1"/>
          </p:cNvSpPr>
          <p:nvPr>
            <p:ph type="ftr" sz="quarter" idx="2"/>
          </p:nvPr>
        </p:nvSpPr>
        <p:spPr bwMode="auto">
          <a:xfrm>
            <a:off x="0" y="6948488"/>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4101" name="Rectangle 5"/>
          <p:cNvSpPr>
            <a:spLocks noGrp="1" noChangeArrowheads="1"/>
          </p:cNvSpPr>
          <p:nvPr>
            <p:ph type="sldNum" sz="quarter" idx="3"/>
          </p:nvPr>
        </p:nvSpPr>
        <p:spPr bwMode="auto">
          <a:xfrm>
            <a:off x="5437188" y="6948488"/>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fld id="{92699507-D242-4391-9150-FC8998A964F5}" type="slidenum">
              <a:rPr lang="en-US"/>
              <a:pPr>
                <a:defRPr/>
              </a:pPr>
              <a:t>‹#›</a:t>
            </a:fld>
            <a:endParaRPr lang="en-US"/>
          </a:p>
        </p:txBody>
      </p:sp>
    </p:spTree>
    <p:extLst>
      <p:ext uri="{BB962C8B-B14F-4D97-AF65-F5344CB8AC3E}">
        <p14:creationId xmlns:p14="http://schemas.microsoft.com/office/powerpoint/2010/main" val="14283690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3075" name="Rectangle 3"/>
          <p:cNvSpPr>
            <a:spLocks noGrp="1" noChangeArrowheads="1"/>
          </p:cNvSpPr>
          <p:nvPr>
            <p:ph type="dt" idx="1"/>
          </p:nvPr>
        </p:nvSpPr>
        <p:spPr bwMode="auto">
          <a:xfrm>
            <a:off x="5437188" y="0"/>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endParaRPr lang="en-US"/>
          </a:p>
        </p:txBody>
      </p:sp>
      <p:sp>
        <p:nvSpPr>
          <p:cNvPr id="3076" name="Rectangle 4"/>
          <p:cNvSpPr>
            <a:spLocks noGrp="1" noRot="1" noChangeAspect="1" noChangeArrowheads="1" noTextEdit="1"/>
          </p:cNvSpPr>
          <p:nvPr>
            <p:ph type="sldImg" idx="2"/>
          </p:nvPr>
        </p:nvSpPr>
        <p:spPr bwMode="auto">
          <a:xfrm>
            <a:off x="3086100" y="549275"/>
            <a:ext cx="3429000" cy="27432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077" name="Rectangle 5"/>
          <p:cNvSpPr>
            <a:spLocks noGrp="1" noChangeArrowheads="1"/>
          </p:cNvSpPr>
          <p:nvPr>
            <p:ph type="body" sz="quarter" idx="3"/>
          </p:nvPr>
        </p:nvSpPr>
        <p:spPr bwMode="auto">
          <a:xfrm>
            <a:off x="960438" y="3475038"/>
            <a:ext cx="7681912" cy="329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078" name="Rectangle 6"/>
          <p:cNvSpPr>
            <a:spLocks noGrp="1" noChangeArrowheads="1"/>
          </p:cNvSpPr>
          <p:nvPr>
            <p:ph type="ftr" sz="quarter" idx="4"/>
          </p:nvPr>
        </p:nvSpPr>
        <p:spPr bwMode="auto">
          <a:xfrm>
            <a:off x="0" y="6948488"/>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3079" name="Rectangle 7"/>
          <p:cNvSpPr>
            <a:spLocks noGrp="1" noChangeArrowheads="1"/>
          </p:cNvSpPr>
          <p:nvPr>
            <p:ph type="sldNum" sz="quarter" idx="5"/>
          </p:nvPr>
        </p:nvSpPr>
        <p:spPr bwMode="auto">
          <a:xfrm>
            <a:off x="5437188" y="6948488"/>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fld id="{0309C706-E669-44D0-84E9-EC6629D10FC4}" type="slidenum">
              <a:rPr lang="en-US"/>
              <a:pPr>
                <a:defRPr/>
              </a:pPr>
              <a:t>‹#›</a:t>
            </a:fld>
            <a:endParaRPr lang="en-US"/>
          </a:p>
        </p:txBody>
      </p:sp>
    </p:spTree>
    <p:extLst>
      <p:ext uri="{BB962C8B-B14F-4D97-AF65-F5344CB8AC3E}">
        <p14:creationId xmlns:p14="http://schemas.microsoft.com/office/powerpoint/2010/main" val="86670638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0309C706-E669-44D0-84E9-EC6629D10FC4}" type="slidenum">
              <a:rPr lang="en-US" smtClean="0"/>
              <a:pPr>
                <a:defRPr/>
              </a:pPr>
              <a:t>1</a:t>
            </a:fld>
            <a:endParaRPr lang="en-US"/>
          </a:p>
        </p:txBody>
      </p:sp>
    </p:spTree>
    <p:extLst>
      <p:ext uri="{BB962C8B-B14F-4D97-AF65-F5344CB8AC3E}">
        <p14:creationId xmlns:p14="http://schemas.microsoft.com/office/powerpoint/2010/main" val="8512663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9090025"/>
            <a:ext cx="31089600" cy="6272213"/>
          </a:xfrm>
        </p:spPr>
        <p:txBody>
          <a:bodyPr/>
          <a:lstStyle/>
          <a:p>
            <a:r>
              <a:rPr lang="en-US" smtClean="0"/>
              <a:t>Click to edit Master title style</a:t>
            </a:r>
            <a:endParaRPr lang="en-US"/>
          </a:p>
        </p:txBody>
      </p:sp>
      <p:sp>
        <p:nvSpPr>
          <p:cNvPr id="3" name="Subtitle 2"/>
          <p:cNvSpPr>
            <a:spLocks noGrp="1"/>
          </p:cNvSpPr>
          <p:nvPr>
            <p:ph type="subTitle" idx="1"/>
          </p:nvPr>
        </p:nvSpPr>
        <p:spPr>
          <a:xfrm>
            <a:off x="5486400" y="16581438"/>
            <a:ext cx="25603200" cy="747712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F1C8006-FACE-40FE-8A0C-807A243C6D31}" type="slidenum">
              <a:rPr lang="en-US"/>
              <a:pPr>
                <a:defRPr/>
              </a:pPr>
              <a:t>‹#›</a:t>
            </a:fld>
            <a:endParaRPr lang="en-US"/>
          </a:p>
        </p:txBody>
      </p:sp>
    </p:spTree>
    <p:extLst>
      <p:ext uri="{BB962C8B-B14F-4D97-AF65-F5344CB8AC3E}">
        <p14:creationId xmlns:p14="http://schemas.microsoft.com/office/powerpoint/2010/main" val="3001104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5A887F7-588A-4B87-900A-93D071BD906A}" type="slidenum">
              <a:rPr lang="en-US"/>
              <a:pPr>
                <a:defRPr/>
              </a:pPr>
              <a:t>‹#›</a:t>
            </a:fld>
            <a:endParaRPr lang="en-US"/>
          </a:p>
        </p:txBody>
      </p:sp>
    </p:spTree>
    <p:extLst>
      <p:ext uri="{BB962C8B-B14F-4D97-AF65-F5344CB8AC3E}">
        <p14:creationId xmlns:p14="http://schemas.microsoft.com/office/powerpoint/2010/main" val="3496327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89250" y="18802350"/>
            <a:ext cx="31089600" cy="5811838"/>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2889250" y="12401550"/>
            <a:ext cx="31089600" cy="64008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7ECC3DE-5D7E-40EF-98D9-1CC0D680ED93}" type="slidenum">
              <a:rPr lang="en-US"/>
              <a:pPr>
                <a:defRPr/>
              </a:pPr>
              <a:t>‹#›</a:t>
            </a:fld>
            <a:endParaRPr lang="en-US"/>
          </a:p>
        </p:txBody>
      </p:sp>
    </p:spTree>
    <p:extLst>
      <p:ext uri="{BB962C8B-B14F-4D97-AF65-F5344CB8AC3E}">
        <p14:creationId xmlns:p14="http://schemas.microsoft.com/office/powerpoint/2010/main" val="25650079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751138" y="8432800"/>
            <a:ext cx="15460662" cy="175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8364200" y="8432800"/>
            <a:ext cx="15462250" cy="175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990B410-E75A-4B08-B224-07F9C8F6EC7B}" type="slidenum">
              <a:rPr lang="en-US"/>
              <a:pPr>
                <a:defRPr/>
              </a:pPr>
              <a:t>‹#›</a:t>
            </a:fld>
            <a:endParaRPr lang="en-US"/>
          </a:p>
        </p:txBody>
      </p:sp>
    </p:spTree>
    <p:extLst>
      <p:ext uri="{BB962C8B-B14F-4D97-AF65-F5344CB8AC3E}">
        <p14:creationId xmlns:p14="http://schemas.microsoft.com/office/powerpoint/2010/main" val="9960385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828800" y="1171575"/>
            <a:ext cx="32918400" cy="48768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828800" y="6550025"/>
            <a:ext cx="16160750" cy="272891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828800" y="9278938"/>
            <a:ext cx="16160750" cy="168592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8580100" y="6550025"/>
            <a:ext cx="16167100" cy="272891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8580100" y="9278938"/>
            <a:ext cx="16167100" cy="168592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F2CDC093-7A6F-4E5D-9FFF-DBD5AB893B0A}" type="slidenum">
              <a:rPr lang="en-US"/>
              <a:pPr>
                <a:defRPr/>
              </a:pPr>
              <a:t>‹#›</a:t>
            </a:fld>
            <a:endParaRPr lang="en-US"/>
          </a:p>
        </p:txBody>
      </p:sp>
    </p:spTree>
    <p:extLst>
      <p:ext uri="{BB962C8B-B14F-4D97-AF65-F5344CB8AC3E}">
        <p14:creationId xmlns:p14="http://schemas.microsoft.com/office/powerpoint/2010/main" val="7922939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DF0A30D8-122F-4F6F-B8D9-294F0B5A2E27}" type="slidenum">
              <a:rPr lang="en-US"/>
              <a:pPr>
                <a:defRPr/>
              </a:pPr>
              <a:t>‹#›</a:t>
            </a:fld>
            <a:endParaRPr lang="en-US"/>
          </a:p>
        </p:txBody>
      </p:sp>
    </p:spTree>
    <p:extLst>
      <p:ext uri="{BB962C8B-B14F-4D97-AF65-F5344CB8AC3E}">
        <p14:creationId xmlns:p14="http://schemas.microsoft.com/office/powerpoint/2010/main" val="40904540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1B433658-D803-4156-B2D5-E4B16BCD34D5}" type="slidenum">
              <a:rPr lang="en-US"/>
              <a:pPr>
                <a:defRPr/>
              </a:pPr>
              <a:t>‹#›</a:t>
            </a:fld>
            <a:endParaRPr lang="en-US"/>
          </a:p>
        </p:txBody>
      </p:sp>
    </p:spTree>
    <p:extLst>
      <p:ext uri="{BB962C8B-B14F-4D97-AF65-F5344CB8AC3E}">
        <p14:creationId xmlns:p14="http://schemas.microsoft.com/office/powerpoint/2010/main" val="3004532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1165225"/>
            <a:ext cx="12033250" cy="4957763"/>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4300200" y="1165225"/>
            <a:ext cx="20447000" cy="2497296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828800" y="6122988"/>
            <a:ext cx="12033250" cy="200152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C708428-1668-41D4-8D7B-862DD2F49187}" type="slidenum">
              <a:rPr lang="en-US"/>
              <a:pPr>
                <a:defRPr/>
              </a:pPr>
              <a:t>‹#›</a:t>
            </a:fld>
            <a:endParaRPr lang="en-US"/>
          </a:p>
        </p:txBody>
      </p:sp>
    </p:spTree>
    <p:extLst>
      <p:ext uri="{BB962C8B-B14F-4D97-AF65-F5344CB8AC3E}">
        <p14:creationId xmlns:p14="http://schemas.microsoft.com/office/powerpoint/2010/main" val="10738891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69150" y="20481925"/>
            <a:ext cx="21945600" cy="24193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7169150" y="2614613"/>
            <a:ext cx="21945600" cy="1755616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7169150" y="22901275"/>
            <a:ext cx="21945600" cy="34337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AB63446-ED7B-4437-B77A-CAFEC137F522}" type="slidenum">
              <a:rPr lang="en-US"/>
              <a:pPr>
                <a:defRPr/>
              </a:pPr>
              <a:t>‹#›</a:t>
            </a:fld>
            <a:endParaRPr lang="en-US"/>
          </a:p>
        </p:txBody>
      </p:sp>
    </p:spTree>
    <p:extLst>
      <p:ext uri="{BB962C8B-B14F-4D97-AF65-F5344CB8AC3E}">
        <p14:creationId xmlns:p14="http://schemas.microsoft.com/office/powerpoint/2010/main" val="32524108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D9E2E4C-86EF-408B-B88F-E45D3FBCA48C}" type="slidenum">
              <a:rPr lang="en-US"/>
              <a:pPr>
                <a:defRPr/>
              </a:pPr>
              <a:t>‹#›</a:t>
            </a:fld>
            <a:endParaRPr lang="en-US"/>
          </a:p>
        </p:txBody>
      </p:sp>
    </p:spTree>
    <p:extLst>
      <p:ext uri="{BB962C8B-B14F-4D97-AF65-F5344CB8AC3E}">
        <p14:creationId xmlns:p14="http://schemas.microsoft.com/office/powerpoint/2010/main" val="31942589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058813" y="2601913"/>
            <a:ext cx="7767637" cy="234076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751138" y="2601913"/>
            <a:ext cx="23155275" cy="234076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4B1C51D-C423-4C9A-B7D2-7CD5680ACC53}" type="slidenum">
              <a:rPr lang="en-US"/>
              <a:pPr>
                <a:defRPr/>
              </a:pPr>
              <a:t>‹#›</a:t>
            </a:fld>
            <a:endParaRPr lang="en-US"/>
          </a:p>
        </p:txBody>
      </p:sp>
    </p:spTree>
    <p:extLst>
      <p:ext uri="{BB962C8B-B14F-4D97-AF65-F5344CB8AC3E}">
        <p14:creationId xmlns:p14="http://schemas.microsoft.com/office/powerpoint/2010/main" val="26132153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2751138" y="2601913"/>
            <a:ext cx="31075312"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ctr" anchorCtr="0" compatLnSpc="1">
            <a:prstTxWarp prst="textNoShape">
              <a:avLst/>
            </a:prstTxWarp>
          </a:bodyPr>
          <a:lstStyle/>
          <a:p>
            <a:pPr lvl="0"/>
            <a:r>
              <a:rPr lang="en-US" altLang="en-US" smtClean="0"/>
              <a:t>Click to edit Master title style</a:t>
            </a:r>
          </a:p>
        </p:txBody>
      </p:sp>
      <p:sp>
        <p:nvSpPr>
          <p:cNvPr id="2051" name="Rectangle 3"/>
          <p:cNvSpPr>
            <a:spLocks noGrp="1" noChangeArrowheads="1"/>
          </p:cNvSpPr>
          <p:nvPr>
            <p:ph type="body" idx="1"/>
          </p:nvPr>
        </p:nvSpPr>
        <p:spPr bwMode="auto">
          <a:xfrm>
            <a:off x="2751138" y="8432800"/>
            <a:ext cx="31075312" cy="175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2751138" y="26681113"/>
            <a:ext cx="7620000" cy="193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lvl1pPr defTabSz="4351338">
              <a:defRPr sz="6100" b="0">
                <a:solidFill>
                  <a:schemeClr val="tx1"/>
                </a:solidFill>
                <a:latin typeface="+mn-lt"/>
              </a:defRPr>
            </a:lvl1pPr>
          </a:lstStyle>
          <a:p>
            <a:pPr>
              <a:defRPr/>
            </a:pPr>
            <a:endParaRPr lang="en-US"/>
          </a:p>
        </p:txBody>
      </p:sp>
      <p:sp>
        <p:nvSpPr>
          <p:cNvPr id="1029" name="Rectangle 5"/>
          <p:cNvSpPr>
            <a:spLocks noGrp="1" noChangeArrowheads="1"/>
          </p:cNvSpPr>
          <p:nvPr>
            <p:ph type="ftr" sz="quarter" idx="3"/>
          </p:nvPr>
        </p:nvSpPr>
        <p:spPr bwMode="auto">
          <a:xfrm>
            <a:off x="12490450" y="26681113"/>
            <a:ext cx="11596688" cy="193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lvl1pPr algn="ctr" defTabSz="4351338">
              <a:defRPr sz="6100" b="0">
                <a:solidFill>
                  <a:schemeClr val="tx1"/>
                </a:solidFill>
                <a:latin typeface="+mn-lt"/>
              </a:defRPr>
            </a:lvl1pPr>
          </a:lstStyle>
          <a:p>
            <a:pPr>
              <a:defRPr/>
            </a:pPr>
            <a:endParaRPr lang="en-US"/>
          </a:p>
        </p:txBody>
      </p:sp>
      <p:sp>
        <p:nvSpPr>
          <p:cNvPr id="1030" name="Rectangle 6"/>
          <p:cNvSpPr>
            <a:spLocks noGrp="1" noChangeArrowheads="1"/>
          </p:cNvSpPr>
          <p:nvPr>
            <p:ph type="sldNum" sz="quarter" idx="4"/>
          </p:nvPr>
        </p:nvSpPr>
        <p:spPr bwMode="auto">
          <a:xfrm>
            <a:off x="26206450" y="26681113"/>
            <a:ext cx="7620000" cy="193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lvl1pPr algn="r" defTabSz="4351338">
              <a:defRPr sz="6100" b="0">
                <a:solidFill>
                  <a:schemeClr val="tx1"/>
                </a:solidFill>
                <a:latin typeface="+mn-lt"/>
              </a:defRPr>
            </a:lvl1pPr>
          </a:lstStyle>
          <a:p>
            <a:pPr>
              <a:defRPr/>
            </a:pPr>
            <a:fld id="{A7320CF9-FB07-47BA-9C43-BFFE8E1C20D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51338" rtl="0" eaLnBrk="0" fontAlgn="base" hangingPunct="0">
        <a:spcBef>
          <a:spcPct val="0"/>
        </a:spcBef>
        <a:spcAft>
          <a:spcPct val="0"/>
        </a:spcAft>
        <a:defRPr sz="21200">
          <a:solidFill>
            <a:schemeClr val="tx2"/>
          </a:solidFill>
          <a:latin typeface="+mj-lt"/>
          <a:ea typeface="+mj-ea"/>
          <a:cs typeface="+mj-cs"/>
        </a:defRPr>
      </a:lvl1pPr>
      <a:lvl2pPr algn="ctr" defTabSz="4351338" rtl="0" eaLnBrk="0" fontAlgn="base" hangingPunct="0">
        <a:spcBef>
          <a:spcPct val="0"/>
        </a:spcBef>
        <a:spcAft>
          <a:spcPct val="0"/>
        </a:spcAft>
        <a:defRPr sz="21200">
          <a:solidFill>
            <a:schemeClr val="tx2"/>
          </a:solidFill>
          <a:latin typeface="Times New Roman" pitchFamily="18" charset="0"/>
        </a:defRPr>
      </a:lvl2pPr>
      <a:lvl3pPr algn="ctr" defTabSz="4351338" rtl="0" eaLnBrk="0" fontAlgn="base" hangingPunct="0">
        <a:spcBef>
          <a:spcPct val="0"/>
        </a:spcBef>
        <a:spcAft>
          <a:spcPct val="0"/>
        </a:spcAft>
        <a:defRPr sz="21200">
          <a:solidFill>
            <a:schemeClr val="tx2"/>
          </a:solidFill>
          <a:latin typeface="Times New Roman" pitchFamily="18" charset="0"/>
        </a:defRPr>
      </a:lvl3pPr>
      <a:lvl4pPr algn="ctr" defTabSz="4351338" rtl="0" eaLnBrk="0" fontAlgn="base" hangingPunct="0">
        <a:spcBef>
          <a:spcPct val="0"/>
        </a:spcBef>
        <a:spcAft>
          <a:spcPct val="0"/>
        </a:spcAft>
        <a:defRPr sz="21200">
          <a:solidFill>
            <a:schemeClr val="tx2"/>
          </a:solidFill>
          <a:latin typeface="Times New Roman" pitchFamily="18" charset="0"/>
        </a:defRPr>
      </a:lvl4pPr>
      <a:lvl5pPr algn="ctr" defTabSz="4351338" rtl="0" eaLnBrk="0" fontAlgn="base" hangingPunct="0">
        <a:spcBef>
          <a:spcPct val="0"/>
        </a:spcBef>
        <a:spcAft>
          <a:spcPct val="0"/>
        </a:spcAft>
        <a:defRPr sz="21200">
          <a:solidFill>
            <a:schemeClr val="tx2"/>
          </a:solidFill>
          <a:latin typeface="Times New Roman" pitchFamily="18" charset="0"/>
        </a:defRPr>
      </a:lvl5pPr>
      <a:lvl6pPr marL="457200" algn="ctr" defTabSz="4351338" rtl="0" eaLnBrk="0" fontAlgn="base" hangingPunct="0">
        <a:spcBef>
          <a:spcPct val="0"/>
        </a:spcBef>
        <a:spcAft>
          <a:spcPct val="0"/>
        </a:spcAft>
        <a:defRPr sz="21200">
          <a:solidFill>
            <a:schemeClr val="tx2"/>
          </a:solidFill>
          <a:latin typeface="Times New Roman" pitchFamily="18" charset="0"/>
        </a:defRPr>
      </a:lvl6pPr>
      <a:lvl7pPr marL="914400" algn="ctr" defTabSz="4351338" rtl="0" eaLnBrk="0" fontAlgn="base" hangingPunct="0">
        <a:spcBef>
          <a:spcPct val="0"/>
        </a:spcBef>
        <a:spcAft>
          <a:spcPct val="0"/>
        </a:spcAft>
        <a:defRPr sz="21200">
          <a:solidFill>
            <a:schemeClr val="tx2"/>
          </a:solidFill>
          <a:latin typeface="Times New Roman" pitchFamily="18" charset="0"/>
        </a:defRPr>
      </a:lvl7pPr>
      <a:lvl8pPr marL="1371600" algn="ctr" defTabSz="4351338" rtl="0" eaLnBrk="0" fontAlgn="base" hangingPunct="0">
        <a:spcBef>
          <a:spcPct val="0"/>
        </a:spcBef>
        <a:spcAft>
          <a:spcPct val="0"/>
        </a:spcAft>
        <a:defRPr sz="21200">
          <a:solidFill>
            <a:schemeClr val="tx2"/>
          </a:solidFill>
          <a:latin typeface="Times New Roman" pitchFamily="18" charset="0"/>
        </a:defRPr>
      </a:lvl8pPr>
      <a:lvl9pPr marL="1828800" algn="ctr" defTabSz="4351338" rtl="0" eaLnBrk="0" fontAlgn="base" hangingPunct="0">
        <a:spcBef>
          <a:spcPct val="0"/>
        </a:spcBef>
        <a:spcAft>
          <a:spcPct val="0"/>
        </a:spcAft>
        <a:defRPr sz="21200">
          <a:solidFill>
            <a:schemeClr val="tx2"/>
          </a:solidFill>
          <a:latin typeface="Times New Roman" pitchFamily="18" charset="0"/>
        </a:defRPr>
      </a:lvl9pPr>
    </p:titleStyle>
    <p:bodyStyle>
      <a:lvl1pPr marL="1628775" indent="-1628775" algn="l" defTabSz="4351338" rtl="0" eaLnBrk="0" fontAlgn="base" hangingPunct="0">
        <a:spcBef>
          <a:spcPct val="20000"/>
        </a:spcBef>
        <a:spcAft>
          <a:spcPct val="0"/>
        </a:spcAft>
        <a:buChar char="•"/>
        <a:defRPr sz="14500">
          <a:solidFill>
            <a:schemeClr val="tx1"/>
          </a:solidFill>
          <a:latin typeface="+mn-lt"/>
          <a:ea typeface="+mn-ea"/>
          <a:cs typeface="+mn-cs"/>
        </a:defRPr>
      </a:lvl1pPr>
      <a:lvl2pPr marL="3533775" indent="-1362075" algn="l" defTabSz="4351338" rtl="0" eaLnBrk="0" fontAlgn="base" hangingPunct="0">
        <a:spcBef>
          <a:spcPct val="20000"/>
        </a:spcBef>
        <a:spcAft>
          <a:spcPct val="0"/>
        </a:spcAft>
        <a:buChar char="–"/>
        <a:defRPr sz="13200">
          <a:solidFill>
            <a:schemeClr val="tx1"/>
          </a:solidFill>
          <a:latin typeface="+mn-lt"/>
        </a:defRPr>
      </a:lvl2pPr>
      <a:lvl3pPr marL="5427663" indent="-1076325" algn="l" defTabSz="4351338" rtl="0" eaLnBrk="0" fontAlgn="base" hangingPunct="0">
        <a:spcBef>
          <a:spcPct val="20000"/>
        </a:spcBef>
        <a:spcAft>
          <a:spcPct val="0"/>
        </a:spcAft>
        <a:buChar char="•"/>
        <a:defRPr sz="11000">
          <a:solidFill>
            <a:schemeClr val="tx1"/>
          </a:solidFill>
          <a:latin typeface="+mn-lt"/>
        </a:defRPr>
      </a:lvl3pPr>
      <a:lvl4pPr marL="7607300" indent="-1098550" algn="l" defTabSz="4351338" rtl="0" eaLnBrk="0" fontAlgn="base" hangingPunct="0">
        <a:spcBef>
          <a:spcPct val="20000"/>
        </a:spcBef>
        <a:spcAft>
          <a:spcPct val="0"/>
        </a:spcAft>
        <a:buChar char="–"/>
        <a:defRPr sz="9300">
          <a:solidFill>
            <a:schemeClr val="tx1"/>
          </a:solidFill>
          <a:latin typeface="+mn-lt"/>
        </a:defRPr>
      </a:lvl4pPr>
      <a:lvl5pPr marL="9769475" indent="-1081088" algn="l" defTabSz="4351338" rtl="0" eaLnBrk="0" fontAlgn="base" hangingPunct="0">
        <a:spcBef>
          <a:spcPct val="20000"/>
        </a:spcBef>
        <a:spcAft>
          <a:spcPct val="0"/>
        </a:spcAft>
        <a:buChar char="»"/>
        <a:defRPr sz="9300">
          <a:solidFill>
            <a:schemeClr val="tx1"/>
          </a:solidFill>
          <a:latin typeface="+mn-lt"/>
        </a:defRPr>
      </a:lvl5pPr>
      <a:lvl6pPr marL="10226675" indent="-1081088" algn="l" defTabSz="4351338" rtl="0" eaLnBrk="0" fontAlgn="base" hangingPunct="0">
        <a:spcBef>
          <a:spcPct val="20000"/>
        </a:spcBef>
        <a:spcAft>
          <a:spcPct val="0"/>
        </a:spcAft>
        <a:buChar char="»"/>
        <a:defRPr sz="9300">
          <a:solidFill>
            <a:schemeClr val="tx1"/>
          </a:solidFill>
          <a:latin typeface="+mn-lt"/>
        </a:defRPr>
      </a:lvl6pPr>
      <a:lvl7pPr marL="10683875" indent="-1081088" algn="l" defTabSz="4351338" rtl="0" eaLnBrk="0" fontAlgn="base" hangingPunct="0">
        <a:spcBef>
          <a:spcPct val="20000"/>
        </a:spcBef>
        <a:spcAft>
          <a:spcPct val="0"/>
        </a:spcAft>
        <a:buChar char="»"/>
        <a:defRPr sz="9300">
          <a:solidFill>
            <a:schemeClr val="tx1"/>
          </a:solidFill>
          <a:latin typeface="+mn-lt"/>
        </a:defRPr>
      </a:lvl7pPr>
      <a:lvl8pPr marL="11141075" indent="-1081088" algn="l" defTabSz="4351338" rtl="0" eaLnBrk="0" fontAlgn="base" hangingPunct="0">
        <a:spcBef>
          <a:spcPct val="20000"/>
        </a:spcBef>
        <a:spcAft>
          <a:spcPct val="0"/>
        </a:spcAft>
        <a:buChar char="»"/>
        <a:defRPr sz="9300">
          <a:solidFill>
            <a:schemeClr val="tx1"/>
          </a:solidFill>
          <a:latin typeface="+mn-lt"/>
        </a:defRPr>
      </a:lvl8pPr>
      <a:lvl9pPr marL="11598275" indent="-1081088" algn="l" defTabSz="4351338" rtl="0" eaLnBrk="0" fontAlgn="base" hangingPunct="0">
        <a:spcBef>
          <a:spcPct val="20000"/>
        </a:spcBef>
        <a:spcAft>
          <a:spcPct val="0"/>
        </a:spcAft>
        <a:buChar char="»"/>
        <a:defRPr sz="93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wmf"/><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 name="Text Box 2"/>
          <p:cNvSpPr txBox="1">
            <a:spLocks noChangeArrowheads="1"/>
          </p:cNvSpPr>
          <p:nvPr/>
        </p:nvSpPr>
        <p:spPr bwMode="auto">
          <a:xfrm>
            <a:off x="5018378" y="188533"/>
            <a:ext cx="27839987" cy="29546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0" tIns="457200" rIns="457200" bIns="457200">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lgn="ctr"/>
            <a:r>
              <a:rPr lang="en-US" altLang="en-US" sz="6600" dirty="0" smtClean="0">
                <a:solidFill>
                  <a:srgbClr val="000066"/>
                </a:solidFill>
                <a:latin typeface="Calibri" pitchFamily="34" charset="0"/>
                <a:ea typeface="Calibri" pitchFamily="34" charset="0"/>
                <a:cs typeface="Calibri" pitchFamily="34" charset="0"/>
              </a:rPr>
              <a:t> </a:t>
            </a:r>
            <a:endParaRPr lang="en-US" altLang="en-US" sz="6600" dirty="0">
              <a:solidFill>
                <a:srgbClr val="000066"/>
              </a:solidFill>
              <a:latin typeface="Calibri" pitchFamily="34" charset="0"/>
              <a:ea typeface="Calibri" pitchFamily="34" charset="0"/>
              <a:cs typeface="Calibri" pitchFamily="34" charset="0"/>
            </a:endParaRPr>
          </a:p>
          <a:p>
            <a:pPr algn="ctr"/>
            <a:r>
              <a:rPr lang="en-US" altLang="en-US" sz="6600" dirty="0" smtClean="0">
                <a:solidFill>
                  <a:srgbClr val="000066"/>
                </a:solidFill>
                <a:latin typeface="Calibri" pitchFamily="34" charset="0"/>
                <a:ea typeface="Calibri" pitchFamily="34" charset="0"/>
                <a:cs typeface="Calibri" pitchFamily="34" charset="0"/>
              </a:rPr>
              <a:t>Towards the Synthesis of P</a:t>
            </a:r>
            <a:r>
              <a:rPr lang="en-US" altLang="zh-CN" sz="6600" dirty="0" smtClean="0">
                <a:solidFill>
                  <a:srgbClr val="000066"/>
                </a:solidFill>
                <a:latin typeface="Calibri" pitchFamily="34" charset="0"/>
                <a:ea typeface="Calibri" pitchFamily="34" charset="0"/>
                <a:cs typeface="Calibri" pitchFamily="34" charset="0"/>
              </a:rPr>
              <a:t>t(IV) Analogs of </a:t>
            </a:r>
            <a:r>
              <a:rPr lang="en-US" altLang="zh-CN" sz="6600" dirty="0" err="1" smtClean="0">
                <a:solidFill>
                  <a:srgbClr val="000066"/>
                </a:solidFill>
                <a:latin typeface="Calibri" pitchFamily="34" charset="0"/>
                <a:ea typeface="Calibri" pitchFamily="34" charset="0"/>
                <a:cs typeface="Calibri" pitchFamily="34" charset="0"/>
              </a:rPr>
              <a:t>Oxaliplatin</a:t>
            </a:r>
            <a:endParaRPr lang="en-US" altLang="en-US" sz="6600" dirty="0" smtClean="0">
              <a:solidFill>
                <a:srgbClr val="000066"/>
              </a:solidFill>
              <a:latin typeface="Calibri" pitchFamily="34" charset="0"/>
              <a:ea typeface="Calibri" pitchFamily="34" charset="0"/>
              <a:cs typeface="Calibri" pitchFamily="34" charset="0"/>
            </a:endParaRPr>
          </a:p>
        </p:txBody>
      </p:sp>
      <p:sp>
        <p:nvSpPr>
          <p:cNvPr id="1035" name="Line 72"/>
          <p:cNvSpPr>
            <a:spLocks noChangeShapeType="1"/>
          </p:cNvSpPr>
          <p:nvPr/>
        </p:nvSpPr>
        <p:spPr bwMode="auto">
          <a:xfrm>
            <a:off x="31750" y="3922713"/>
            <a:ext cx="0" cy="25338087"/>
          </a:xfrm>
          <a:prstGeom prst="line">
            <a:avLst/>
          </a:prstGeom>
          <a:noFill/>
          <a:ln w="9525">
            <a:solidFill>
              <a:srgbClr val="F8F8F8"/>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37" name="Text Box 96"/>
          <p:cNvSpPr txBox="1">
            <a:spLocks noChangeArrowheads="1"/>
          </p:cNvSpPr>
          <p:nvPr/>
        </p:nvSpPr>
        <p:spPr bwMode="auto">
          <a:xfrm>
            <a:off x="6891338" y="3145975"/>
            <a:ext cx="22860000" cy="11994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19070" tIns="45267" rIns="41907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lgn="ctr"/>
            <a:r>
              <a:rPr lang="en-AU" altLang="en-US" sz="3600" u="sng" dirty="0" err="1" smtClean="0">
                <a:solidFill>
                  <a:srgbClr val="000066"/>
                </a:solidFill>
                <a:latin typeface="Calibri" pitchFamily="34" charset="0"/>
                <a:ea typeface="Calibri" pitchFamily="34" charset="0"/>
                <a:cs typeface="Calibri" pitchFamily="34" charset="0"/>
              </a:rPr>
              <a:t>Anyu</a:t>
            </a:r>
            <a:r>
              <a:rPr lang="en-AU" altLang="en-US" sz="3600" u="sng" dirty="0" smtClean="0">
                <a:solidFill>
                  <a:srgbClr val="000066"/>
                </a:solidFill>
                <a:latin typeface="Calibri" pitchFamily="34" charset="0"/>
                <a:ea typeface="Calibri" pitchFamily="34" charset="0"/>
                <a:cs typeface="Calibri" pitchFamily="34" charset="0"/>
              </a:rPr>
              <a:t> Gao</a:t>
            </a:r>
            <a:r>
              <a:rPr lang="en-AU" altLang="en-US" sz="3600" dirty="0" smtClean="0">
                <a:solidFill>
                  <a:srgbClr val="000066"/>
                </a:solidFill>
                <a:latin typeface="Calibri" pitchFamily="34" charset="0"/>
                <a:ea typeface="Calibri" pitchFamily="34" charset="0"/>
                <a:cs typeface="Calibri" pitchFamily="34" charset="0"/>
              </a:rPr>
              <a:t>, </a:t>
            </a:r>
            <a:r>
              <a:rPr lang="en-AU" altLang="en-US" sz="3600" dirty="0">
                <a:solidFill>
                  <a:srgbClr val="000066"/>
                </a:solidFill>
                <a:latin typeface="Calibri" pitchFamily="34" charset="0"/>
                <a:ea typeface="Calibri" pitchFamily="34" charset="0"/>
                <a:cs typeface="Calibri" pitchFamily="34" charset="0"/>
              </a:rPr>
              <a:t>Lea </a:t>
            </a:r>
            <a:r>
              <a:rPr lang="en-AU" altLang="en-US" sz="3600" dirty="0" err="1" smtClean="0">
                <a:solidFill>
                  <a:srgbClr val="000066"/>
                </a:solidFill>
                <a:latin typeface="Calibri" pitchFamily="34" charset="0"/>
                <a:ea typeface="Calibri" pitchFamily="34" charset="0"/>
                <a:cs typeface="Calibri" pitchFamily="34" charset="0"/>
              </a:rPr>
              <a:t>Nyiranshuti</a:t>
            </a:r>
            <a:r>
              <a:rPr lang="en-AU" altLang="en-US" sz="3600" dirty="0" smtClean="0">
                <a:solidFill>
                  <a:srgbClr val="000066"/>
                </a:solidFill>
                <a:latin typeface="Calibri" pitchFamily="34" charset="0"/>
                <a:ea typeface="Calibri" pitchFamily="34" charset="0"/>
                <a:cs typeface="Calibri" pitchFamily="34" charset="0"/>
              </a:rPr>
              <a:t> </a:t>
            </a:r>
            <a:r>
              <a:rPr lang="en-US" altLang="zh-CN" sz="3600" dirty="0" smtClean="0">
                <a:solidFill>
                  <a:srgbClr val="000066"/>
                </a:solidFill>
                <a:latin typeface="Calibri" pitchFamily="34" charset="0"/>
                <a:ea typeface="Calibri" pitchFamily="34" charset="0"/>
                <a:cs typeface="Calibri" pitchFamily="34" charset="0"/>
              </a:rPr>
              <a:t>and Dr. Roy </a:t>
            </a:r>
            <a:r>
              <a:rPr lang="en-US" altLang="zh-CN" sz="3600" dirty="0" err="1" smtClean="0">
                <a:solidFill>
                  <a:srgbClr val="000066"/>
                </a:solidFill>
                <a:latin typeface="Calibri" pitchFamily="34" charset="0"/>
                <a:ea typeface="Calibri" pitchFamily="34" charset="0"/>
                <a:cs typeface="Calibri" pitchFamily="34" charset="0"/>
              </a:rPr>
              <a:t>Planalp</a:t>
            </a:r>
            <a:r>
              <a:rPr lang="en-AU" altLang="en-US" sz="3600" dirty="0">
                <a:solidFill>
                  <a:srgbClr val="000066"/>
                </a:solidFill>
                <a:latin typeface="Calibri" pitchFamily="34" charset="0"/>
                <a:ea typeface="Calibri" pitchFamily="34" charset="0"/>
                <a:cs typeface="Calibri" pitchFamily="34" charset="0"/>
              </a:rPr>
              <a:t/>
            </a:r>
            <a:br>
              <a:rPr lang="en-AU" altLang="en-US" sz="3600" dirty="0">
                <a:solidFill>
                  <a:srgbClr val="000066"/>
                </a:solidFill>
                <a:latin typeface="Calibri" pitchFamily="34" charset="0"/>
                <a:ea typeface="Calibri" pitchFamily="34" charset="0"/>
                <a:cs typeface="Calibri" pitchFamily="34" charset="0"/>
              </a:rPr>
            </a:br>
            <a:r>
              <a:rPr lang="en-AU" altLang="en-US" sz="3600" dirty="0">
                <a:solidFill>
                  <a:srgbClr val="000066"/>
                </a:solidFill>
                <a:latin typeface="Calibri" pitchFamily="34" charset="0"/>
                <a:ea typeface="Calibri" pitchFamily="34" charset="0"/>
                <a:cs typeface="Calibri" pitchFamily="34" charset="0"/>
              </a:rPr>
              <a:t>aay55@wildcats.unh.edu; Parsons Hall, 23 Academic Way, Durham NH 03824</a:t>
            </a:r>
            <a:endParaRPr lang="en-US" altLang="en-US" sz="3600" dirty="0">
              <a:solidFill>
                <a:srgbClr val="000066"/>
              </a:solidFill>
              <a:latin typeface="Calibri" pitchFamily="34" charset="0"/>
              <a:ea typeface="Calibri" pitchFamily="34" charset="0"/>
              <a:cs typeface="Calibri" pitchFamily="34" charset="0"/>
            </a:endParaRPr>
          </a:p>
        </p:txBody>
      </p:sp>
      <p:sp>
        <p:nvSpPr>
          <p:cNvPr id="1038" name="Text Box 3"/>
          <p:cNvSpPr txBox="1">
            <a:spLocks noChangeArrowheads="1"/>
          </p:cNvSpPr>
          <p:nvPr/>
        </p:nvSpPr>
        <p:spPr bwMode="auto">
          <a:xfrm>
            <a:off x="228600" y="4475771"/>
            <a:ext cx="17454563" cy="101864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0" tIns="45267" rIns="2286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smtClean="0">
                <a:solidFill>
                  <a:srgbClr val="000066"/>
                </a:solidFill>
                <a:latin typeface="Calibri" pitchFamily="34" charset="0"/>
                <a:ea typeface="Calibri" pitchFamily="34" charset="0"/>
                <a:cs typeface="Calibri" pitchFamily="34" charset="0"/>
              </a:rPr>
              <a:t>Background</a:t>
            </a:r>
          </a:p>
          <a:p>
            <a:r>
              <a:rPr lang="en-US" sz="3600" i="1" dirty="0" smtClean="0">
                <a:solidFill>
                  <a:schemeClr val="tx1"/>
                </a:solidFill>
                <a:latin typeface="Calibri" panose="020F0502020204030204" pitchFamily="34" charset="0"/>
              </a:rPr>
              <a:t>The oxidation of  Pt(II) precursor:</a:t>
            </a:r>
            <a:endParaRPr lang="en-US" sz="3600" dirty="0">
              <a:solidFill>
                <a:schemeClr val="tx1"/>
              </a:solidFill>
              <a:latin typeface="Calibri" panose="020F0502020204030204" pitchFamily="34" charset="0"/>
            </a:endParaRPr>
          </a:p>
          <a:p>
            <a:r>
              <a:rPr lang="en-US" sz="3600" dirty="0" smtClean="0">
                <a:solidFill>
                  <a:schemeClr val="tx1"/>
                </a:solidFill>
                <a:latin typeface="Calibri" panose="020F0502020204030204" pitchFamily="34" charset="0"/>
              </a:rPr>
              <a:t>	</a:t>
            </a:r>
            <a:r>
              <a:rPr lang="en-US" altLang="zh-CN" sz="3600" dirty="0">
                <a:solidFill>
                  <a:schemeClr val="tx1"/>
                </a:solidFill>
                <a:latin typeface="Calibri" panose="020F0502020204030204" pitchFamily="34" charset="0"/>
              </a:rPr>
              <a:t>Platinum(IV)-based anticancer compounds have enormous potential for overcoming the limitations of platinum(II)-based chemotherapies. Platinum(IV)-based compounds have two axial ligands, which are able to influence the reduction kinetics, lipophilicity, cellular accumulation and activity of the platinum species. So, Platinum (IV) can have prolonged stability in the bloodstream and lower toxicity. Due to their increased stability platinum (IV) complexes may be furthermore suitable for oral application</a:t>
            </a:r>
            <a:r>
              <a:rPr lang="en-US" altLang="zh-CN" sz="3600" dirty="0" smtClean="0">
                <a:solidFill>
                  <a:schemeClr val="tx1"/>
                </a:solidFill>
                <a:latin typeface="Calibri" panose="020F0502020204030204" pitchFamily="34" charset="0"/>
              </a:rPr>
              <a:t>.</a:t>
            </a:r>
            <a:r>
              <a:rPr lang="en-US" altLang="zh-CN" sz="3600" dirty="0"/>
              <a:t> </a:t>
            </a:r>
            <a:r>
              <a:rPr lang="en-US" altLang="zh-CN" sz="3600" dirty="0">
                <a:solidFill>
                  <a:schemeClr val="tx1"/>
                </a:solidFill>
                <a:latin typeface="Calibri" panose="020F0502020204030204" pitchFamily="34" charset="0"/>
              </a:rPr>
              <a:t>A further orally applicable platinum(IV) anticancer drug currently under development is cis, trans, cis -</a:t>
            </a:r>
            <a:r>
              <a:rPr lang="en-US" altLang="zh-CN" sz="3600" dirty="0" err="1">
                <a:solidFill>
                  <a:schemeClr val="tx1"/>
                </a:solidFill>
                <a:latin typeface="Calibri" panose="020F0502020204030204" pitchFamily="34" charset="0"/>
              </a:rPr>
              <a:t>diammine</a:t>
            </a:r>
            <a:r>
              <a:rPr lang="en-US" altLang="zh-CN" sz="3600" dirty="0">
                <a:solidFill>
                  <a:schemeClr val="tx1"/>
                </a:solidFill>
                <a:latin typeface="Calibri" panose="020F0502020204030204" pitchFamily="34" charset="0"/>
              </a:rPr>
              <a:t>-</a:t>
            </a:r>
            <a:r>
              <a:rPr lang="en-US" altLang="zh-CN" sz="3600" dirty="0" err="1">
                <a:solidFill>
                  <a:schemeClr val="tx1"/>
                </a:solidFill>
                <a:latin typeface="Calibri" panose="020F0502020204030204" pitchFamily="34" charset="0"/>
              </a:rPr>
              <a:t>dihydroxido</a:t>
            </a:r>
            <a:r>
              <a:rPr lang="en-US" altLang="zh-CN" sz="3600" dirty="0">
                <a:solidFill>
                  <a:schemeClr val="tx1"/>
                </a:solidFill>
                <a:latin typeface="Calibri" panose="020F0502020204030204" pitchFamily="34" charset="0"/>
              </a:rPr>
              <a:t>-</a:t>
            </a:r>
            <a:r>
              <a:rPr lang="en-US" altLang="zh-CN" sz="3600" dirty="0" err="1">
                <a:solidFill>
                  <a:schemeClr val="tx1"/>
                </a:solidFill>
                <a:latin typeface="Calibri" panose="020F0502020204030204" pitchFamily="34" charset="0"/>
              </a:rPr>
              <a:t>dichlorido</a:t>
            </a:r>
            <a:r>
              <a:rPr lang="en-US" altLang="zh-CN" sz="3600" dirty="0">
                <a:solidFill>
                  <a:schemeClr val="tx1"/>
                </a:solidFill>
                <a:latin typeface="Calibri" panose="020F0502020204030204" pitchFamily="34" charset="0"/>
              </a:rPr>
              <a:t>-platinum(IV) (</a:t>
            </a:r>
            <a:r>
              <a:rPr lang="en-US" altLang="zh-CN" sz="3600" dirty="0" err="1">
                <a:solidFill>
                  <a:schemeClr val="tx1"/>
                </a:solidFill>
                <a:latin typeface="Calibri" panose="020F0502020204030204" pitchFamily="34" charset="0"/>
              </a:rPr>
              <a:t>oxoplatin</a:t>
            </a:r>
            <a:r>
              <a:rPr lang="en-US" altLang="zh-CN" sz="3600" dirty="0">
                <a:solidFill>
                  <a:schemeClr val="tx1"/>
                </a:solidFill>
                <a:latin typeface="Calibri" panose="020F0502020204030204" pitchFamily="34" charset="0"/>
              </a:rPr>
              <a:t>) which was synthesized by </a:t>
            </a:r>
            <a:r>
              <a:rPr lang="en-US" altLang="zh-CN" sz="3600" dirty="0" err="1">
                <a:solidFill>
                  <a:schemeClr val="tx1"/>
                </a:solidFill>
                <a:latin typeface="Calibri" panose="020F0502020204030204" pitchFamily="34" charset="0"/>
              </a:rPr>
              <a:t>Chugaev</a:t>
            </a:r>
            <a:r>
              <a:rPr lang="en-US" altLang="zh-CN" sz="3600" dirty="0">
                <a:solidFill>
                  <a:schemeClr val="tx1"/>
                </a:solidFill>
                <a:latin typeface="Calibri" panose="020F0502020204030204" pitchFamily="34" charset="0"/>
              </a:rPr>
              <a:t> and </a:t>
            </a:r>
            <a:r>
              <a:rPr lang="en-US" altLang="zh-CN" sz="3600" dirty="0" err="1">
                <a:solidFill>
                  <a:schemeClr val="tx1"/>
                </a:solidFill>
                <a:latin typeface="Calibri" panose="020F0502020204030204" pitchFamily="34" charset="0"/>
              </a:rPr>
              <a:t>Khlopin</a:t>
            </a:r>
            <a:r>
              <a:rPr lang="en-US" altLang="zh-CN" sz="3600" dirty="0">
                <a:solidFill>
                  <a:schemeClr val="tx1"/>
                </a:solidFill>
                <a:latin typeface="Calibri" panose="020F0502020204030204" pitchFamily="34" charset="0"/>
              </a:rPr>
              <a:t> for the first time in the Russian Federation in 1927.  During the reduction, the axial ligands are released, this makes platinum(IV)-base compounds have more potential usage to be exploited in drug design. </a:t>
            </a:r>
            <a:endParaRPr lang="en-US" sz="3600" dirty="0" smtClean="0">
              <a:solidFill>
                <a:schemeClr val="tx1"/>
              </a:solidFill>
              <a:latin typeface="Calibri" panose="020F0502020204030204" pitchFamily="34" charset="0"/>
            </a:endParaRPr>
          </a:p>
          <a:p>
            <a:r>
              <a:rPr lang="en-US" sz="3600" dirty="0">
                <a:solidFill>
                  <a:schemeClr val="tx1"/>
                </a:solidFill>
                <a:latin typeface="Calibri" panose="020F0502020204030204" pitchFamily="34" charset="0"/>
              </a:rPr>
              <a:t>	</a:t>
            </a:r>
            <a:r>
              <a:rPr lang="en-US" sz="3600" dirty="0" smtClean="0">
                <a:solidFill>
                  <a:schemeClr val="tx1"/>
                </a:solidFill>
                <a:latin typeface="Calibri" panose="020F0502020204030204" pitchFamily="34" charset="0"/>
              </a:rPr>
              <a:t>In order to synthesize platinum (IV) complex, a platinum (II) precursor (</a:t>
            </a:r>
            <a:r>
              <a:rPr lang="en-US" sz="3600" dirty="0" err="1" smtClean="0">
                <a:solidFill>
                  <a:schemeClr val="tx1"/>
                </a:solidFill>
                <a:latin typeface="Calibri" panose="020F0502020204030204" pitchFamily="34" charset="0"/>
              </a:rPr>
              <a:t>oxaliplatin</a:t>
            </a:r>
            <a:r>
              <a:rPr lang="en-US" sz="3600" dirty="0" smtClean="0">
                <a:solidFill>
                  <a:schemeClr val="tx1"/>
                </a:solidFill>
                <a:latin typeface="Calibri" panose="020F0502020204030204" pitchFamily="34" charset="0"/>
              </a:rPr>
              <a:t>) 1 was oxidized to the platinum (IV) complex using a large excess of a carboxylic acid to dissolve in a polar solvent THF, and </a:t>
            </a:r>
            <a:r>
              <a:rPr lang="en-US" altLang="zh-CN" sz="3600" dirty="0">
                <a:solidFill>
                  <a:schemeClr val="tx1"/>
                </a:solidFill>
                <a:latin typeface="Calibri" panose="020F0502020204030204" pitchFamily="34" charset="0"/>
              </a:rPr>
              <a:t>30% hydrogen peroxide </a:t>
            </a:r>
            <a:r>
              <a:rPr lang="en-US" altLang="zh-CN" sz="3600" dirty="0" smtClean="0">
                <a:solidFill>
                  <a:schemeClr val="tx1"/>
                </a:solidFill>
                <a:latin typeface="Calibri" panose="020F0502020204030204" pitchFamily="34" charset="0"/>
              </a:rPr>
              <a:t>as </a:t>
            </a:r>
            <a:r>
              <a:rPr lang="en-US" altLang="zh-CN" sz="3600" dirty="0">
                <a:solidFill>
                  <a:schemeClr val="tx1"/>
                </a:solidFill>
                <a:latin typeface="Calibri" panose="020F0502020204030204" pitchFamily="34" charset="0"/>
              </a:rPr>
              <a:t>the oxidizing </a:t>
            </a:r>
            <a:r>
              <a:rPr lang="en-US" altLang="zh-CN" sz="3600" dirty="0" smtClean="0">
                <a:solidFill>
                  <a:schemeClr val="tx1"/>
                </a:solidFill>
                <a:latin typeface="Calibri" panose="020F0502020204030204" pitchFamily="34" charset="0"/>
              </a:rPr>
              <a:t>agent,</a:t>
            </a:r>
            <a:r>
              <a:rPr lang="en-US" sz="3600" dirty="0" smtClean="0">
                <a:solidFill>
                  <a:schemeClr val="tx1"/>
                </a:solidFill>
                <a:latin typeface="Calibri" panose="020F0502020204030204" pitchFamily="34" charset="0"/>
              </a:rPr>
              <a:t> to generate </a:t>
            </a:r>
            <a:r>
              <a:rPr lang="en-US" altLang="zh-CN" sz="3600" dirty="0">
                <a:solidFill>
                  <a:schemeClr val="tx1"/>
                </a:solidFill>
                <a:latin typeface="Calibri" panose="020F0502020204030204" pitchFamily="34" charset="0"/>
              </a:rPr>
              <a:t>a </a:t>
            </a:r>
            <a:r>
              <a:rPr lang="en-US" altLang="zh-CN" sz="3600" dirty="0" err="1">
                <a:solidFill>
                  <a:schemeClr val="tx1"/>
                </a:solidFill>
                <a:latin typeface="Calibri" panose="020F0502020204030204" pitchFamily="34" charset="0"/>
              </a:rPr>
              <a:t>monocarboxylato</a:t>
            </a:r>
            <a:r>
              <a:rPr lang="en-US" altLang="zh-CN" sz="3600" dirty="0">
                <a:solidFill>
                  <a:schemeClr val="tx1"/>
                </a:solidFill>
                <a:latin typeface="Calibri" panose="020F0502020204030204" pitchFamily="34" charset="0"/>
              </a:rPr>
              <a:t> platinum (IV) complex </a:t>
            </a:r>
            <a:r>
              <a:rPr lang="en-US" altLang="zh-CN" sz="3600" dirty="0" smtClean="0">
                <a:solidFill>
                  <a:schemeClr val="tx1"/>
                </a:solidFill>
                <a:latin typeface="Calibri" panose="020F0502020204030204" pitchFamily="34" charset="0"/>
              </a:rPr>
              <a:t>2.</a:t>
            </a:r>
            <a:endParaRPr lang="en-US" sz="3600" dirty="0">
              <a:solidFill>
                <a:schemeClr val="tx1"/>
              </a:solidFill>
              <a:latin typeface="Calibri" panose="020F0502020204030204" pitchFamily="34" charset="0"/>
            </a:endParaRPr>
          </a:p>
          <a:p>
            <a:endParaRPr lang="en-US" altLang="en-US" sz="3600" dirty="0">
              <a:latin typeface="Calibri" pitchFamily="34" charset="0"/>
              <a:ea typeface="Calibri" pitchFamily="34" charset="0"/>
              <a:cs typeface="Calibri" pitchFamily="34" charset="0"/>
            </a:endParaRPr>
          </a:p>
        </p:txBody>
      </p:sp>
      <p:sp>
        <p:nvSpPr>
          <p:cNvPr id="1039" name="Text Box 126"/>
          <p:cNvSpPr txBox="1">
            <a:spLocks noChangeArrowheads="1"/>
          </p:cNvSpPr>
          <p:nvPr/>
        </p:nvSpPr>
        <p:spPr bwMode="auto">
          <a:xfrm>
            <a:off x="1869281" y="18048018"/>
            <a:ext cx="14173200" cy="5838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19070" tIns="45267" rIns="41907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lgn="ctr"/>
            <a:r>
              <a:rPr lang="en-US" altLang="en-US" sz="3200" dirty="0" smtClean="0">
                <a:solidFill>
                  <a:schemeClr val="tx1"/>
                </a:solidFill>
                <a:latin typeface="Calibri" panose="020F0502020204030204" pitchFamily="34" charset="0"/>
              </a:rPr>
              <a:t>Figure 1. The Pt (IV) analogs of </a:t>
            </a:r>
            <a:r>
              <a:rPr lang="en-US" altLang="en-US" sz="3200" dirty="0" err="1" smtClean="0">
                <a:solidFill>
                  <a:schemeClr val="tx1"/>
                </a:solidFill>
                <a:latin typeface="Calibri" panose="020F0502020204030204" pitchFamily="34" charset="0"/>
              </a:rPr>
              <a:t>oxaliplatin</a:t>
            </a:r>
            <a:r>
              <a:rPr lang="en-US" altLang="en-US" sz="3200" dirty="0" smtClean="0">
                <a:solidFill>
                  <a:schemeClr val="tx1"/>
                </a:solidFill>
                <a:latin typeface="Calibri" panose="020F0502020204030204" pitchFamily="34" charset="0"/>
              </a:rPr>
              <a:t> synthesized in this lab.</a:t>
            </a:r>
            <a:endParaRPr lang="en-US" altLang="en-US" sz="3200" dirty="0">
              <a:solidFill>
                <a:schemeClr val="tx1"/>
              </a:solidFill>
              <a:latin typeface="Calibri" pitchFamily="34" charset="0"/>
              <a:ea typeface="Calibri" pitchFamily="34" charset="0"/>
              <a:cs typeface="Calibri" pitchFamily="34" charset="0"/>
            </a:endParaRPr>
          </a:p>
        </p:txBody>
      </p:sp>
      <p:sp>
        <p:nvSpPr>
          <p:cNvPr id="1040" name="Text Box 238"/>
          <p:cNvSpPr txBox="1">
            <a:spLocks noChangeArrowheads="1"/>
          </p:cNvSpPr>
          <p:nvPr/>
        </p:nvSpPr>
        <p:spPr bwMode="auto">
          <a:xfrm>
            <a:off x="18160204" y="25308445"/>
            <a:ext cx="17573625" cy="40160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7200">
            <a:spAutoFit/>
          </a:bodyPr>
          <a:lstStyle>
            <a:lvl1pPr marL="877888" indent="-877888"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r>
              <a:rPr lang="en-US" altLang="en-US" sz="3600" dirty="0" smtClean="0">
                <a:solidFill>
                  <a:srgbClr val="000066"/>
                </a:solidFill>
                <a:latin typeface="Calibri" pitchFamily="34" charset="0"/>
                <a:ea typeface="Calibri" pitchFamily="34" charset="0"/>
                <a:cs typeface="Calibri" pitchFamily="34" charset="0"/>
              </a:rPr>
              <a:t>References and Acknowledgments</a:t>
            </a:r>
            <a:endParaRPr lang="en-US" altLang="en-US" sz="3600" dirty="0">
              <a:solidFill>
                <a:srgbClr val="000066"/>
              </a:solidFill>
              <a:latin typeface="Calibri" pitchFamily="34" charset="0"/>
              <a:ea typeface="Calibri" pitchFamily="34" charset="0"/>
              <a:cs typeface="Calibri" pitchFamily="34" charset="0"/>
            </a:endParaRPr>
          </a:p>
          <a:p>
            <a:pPr lvl="0"/>
            <a:r>
              <a:rPr lang="en-US" altLang="zh-CN" sz="3200" dirty="0" smtClean="0">
                <a:solidFill>
                  <a:schemeClr val="tx1"/>
                </a:solidFill>
                <a:latin typeface="Calibri" panose="020F0502020204030204" pitchFamily="34" charset="0"/>
              </a:rPr>
              <a:t>1. Zhang </a:t>
            </a:r>
            <a:r>
              <a:rPr lang="en-US" altLang="zh-CN" sz="3200" dirty="0">
                <a:solidFill>
                  <a:schemeClr val="tx1"/>
                </a:solidFill>
                <a:latin typeface="Calibri" panose="020F0502020204030204" pitchFamily="34" charset="0"/>
              </a:rPr>
              <a:t>JZ, </a:t>
            </a:r>
            <a:r>
              <a:rPr lang="en-US" altLang="zh-CN" sz="3200" dirty="0" err="1">
                <a:solidFill>
                  <a:schemeClr val="tx1"/>
                </a:solidFill>
                <a:latin typeface="Calibri" panose="020F0502020204030204" pitchFamily="34" charset="0"/>
              </a:rPr>
              <a:t>Bonnitcha</a:t>
            </a:r>
            <a:r>
              <a:rPr lang="en-US" altLang="zh-CN" sz="3200" dirty="0">
                <a:solidFill>
                  <a:schemeClr val="tx1"/>
                </a:solidFill>
                <a:latin typeface="Calibri" panose="020F0502020204030204" pitchFamily="34" charset="0"/>
              </a:rPr>
              <a:t> P, </a:t>
            </a:r>
            <a:r>
              <a:rPr lang="en-US" altLang="zh-CN" sz="3200" dirty="0" err="1">
                <a:solidFill>
                  <a:schemeClr val="tx1"/>
                </a:solidFill>
                <a:latin typeface="Calibri" panose="020F0502020204030204" pitchFamily="34" charset="0"/>
              </a:rPr>
              <a:t>Wexselblatt</a:t>
            </a:r>
            <a:r>
              <a:rPr lang="en-US" altLang="zh-CN" sz="3200" dirty="0">
                <a:solidFill>
                  <a:schemeClr val="tx1"/>
                </a:solidFill>
                <a:latin typeface="Calibri" panose="020F0502020204030204" pitchFamily="34" charset="0"/>
              </a:rPr>
              <a:t> E, Klein AV, </a:t>
            </a:r>
            <a:r>
              <a:rPr lang="en-US" altLang="zh-CN" sz="3200" dirty="0" err="1">
                <a:solidFill>
                  <a:schemeClr val="tx1"/>
                </a:solidFill>
                <a:latin typeface="Calibri" panose="020F0502020204030204" pitchFamily="34" charset="0"/>
              </a:rPr>
              <a:t>Najajreh</a:t>
            </a:r>
            <a:r>
              <a:rPr lang="en-US" altLang="zh-CN" sz="3200" dirty="0">
                <a:solidFill>
                  <a:schemeClr val="tx1"/>
                </a:solidFill>
                <a:latin typeface="Calibri" panose="020F0502020204030204" pitchFamily="34" charset="0"/>
              </a:rPr>
              <a:t> Y, Gibson D, et al. Chemistry A European Journal. Facile preparation of Mono-, Di- and Mixed-</a:t>
            </a:r>
            <a:r>
              <a:rPr lang="en-US" altLang="zh-CN" sz="3200" dirty="0" err="1">
                <a:solidFill>
                  <a:schemeClr val="tx1"/>
                </a:solidFill>
                <a:latin typeface="Calibri" panose="020F0502020204030204" pitchFamily="34" charset="0"/>
              </a:rPr>
              <a:t>Carboxylato</a:t>
            </a:r>
            <a:r>
              <a:rPr lang="en-US" altLang="zh-CN" sz="3200" dirty="0">
                <a:solidFill>
                  <a:schemeClr val="tx1"/>
                </a:solidFill>
                <a:latin typeface="Calibri" panose="020F0502020204030204" pitchFamily="34" charset="0"/>
              </a:rPr>
              <a:t> Platinum(IV) Complexes for Versatile Anticancer Prodrug Design . 2013;1–7. </a:t>
            </a:r>
            <a:endParaRPr lang="zh-CN" altLang="zh-CN" sz="3200" dirty="0">
              <a:solidFill>
                <a:schemeClr val="tx1"/>
              </a:solidFill>
              <a:latin typeface="Calibri" panose="020F0502020204030204" pitchFamily="34" charset="0"/>
            </a:endParaRPr>
          </a:p>
          <a:p>
            <a:pPr marL="0" indent="0"/>
            <a:r>
              <a:rPr lang="en-US" sz="3200" dirty="0" smtClean="0">
                <a:solidFill>
                  <a:schemeClr val="tx1"/>
                </a:solidFill>
                <a:latin typeface="Calibri" panose="020F0502020204030204" pitchFamily="34" charset="0"/>
              </a:rPr>
              <a:t>The author gratefully acknowledge </a:t>
            </a:r>
            <a:r>
              <a:rPr lang="en-AU" altLang="en-US" sz="3200" dirty="0" smtClean="0">
                <a:solidFill>
                  <a:schemeClr val="tx1"/>
                </a:solidFill>
                <a:latin typeface="Calibri" pitchFamily="34" charset="0"/>
                <a:ea typeface="Calibri" pitchFamily="34" charset="0"/>
                <a:cs typeface="Calibri" pitchFamily="34" charset="0"/>
              </a:rPr>
              <a:t>Lea </a:t>
            </a:r>
            <a:r>
              <a:rPr lang="en-AU" altLang="en-US" sz="3200" dirty="0" err="1" smtClean="0">
                <a:solidFill>
                  <a:schemeClr val="tx1"/>
                </a:solidFill>
                <a:latin typeface="Calibri" pitchFamily="34" charset="0"/>
                <a:ea typeface="Calibri" pitchFamily="34" charset="0"/>
                <a:cs typeface="Calibri" pitchFamily="34" charset="0"/>
              </a:rPr>
              <a:t>Nyiranshuti</a:t>
            </a:r>
            <a:r>
              <a:rPr lang="en-AU" altLang="en-US" sz="3200" dirty="0" smtClean="0">
                <a:solidFill>
                  <a:schemeClr val="tx1"/>
                </a:solidFill>
                <a:latin typeface="Calibri" pitchFamily="34" charset="0"/>
                <a:ea typeface="Calibri" pitchFamily="34" charset="0"/>
                <a:cs typeface="Calibri" pitchFamily="34" charset="0"/>
              </a:rPr>
              <a:t>, </a:t>
            </a:r>
            <a:r>
              <a:rPr lang="en-AU" altLang="en-US" sz="3200" dirty="0" err="1" smtClean="0">
                <a:solidFill>
                  <a:schemeClr val="tx1"/>
                </a:solidFill>
                <a:latin typeface="Calibri" pitchFamily="34" charset="0"/>
                <a:ea typeface="Calibri" pitchFamily="34" charset="0"/>
                <a:cs typeface="Calibri" pitchFamily="34" charset="0"/>
              </a:rPr>
              <a:t>Dr.</a:t>
            </a:r>
            <a:r>
              <a:rPr lang="en-AU" altLang="en-US" sz="3200" dirty="0" smtClean="0">
                <a:solidFill>
                  <a:schemeClr val="tx1"/>
                </a:solidFill>
                <a:latin typeface="Calibri" pitchFamily="34" charset="0"/>
                <a:ea typeface="Calibri" pitchFamily="34" charset="0"/>
                <a:cs typeface="Calibri" pitchFamily="34" charset="0"/>
              </a:rPr>
              <a:t> Roy </a:t>
            </a:r>
            <a:r>
              <a:rPr lang="en-AU" altLang="en-US" sz="3200" dirty="0" err="1" smtClean="0">
                <a:solidFill>
                  <a:schemeClr val="tx1"/>
                </a:solidFill>
                <a:latin typeface="Calibri" pitchFamily="34" charset="0"/>
                <a:ea typeface="Calibri" pitchFamily="34" charset="0"/>
                <a:cs typeface="Calibri" pitchFamily="34" charset="0"/>
              </a:rPr>
              <a:t>Planalp</a:t>
            </a:r>
            <a:r>
              <a:rPr lang="en-AU" altLang="en-US" sz="3200" dirty="0" smtClean="0">
                <a:solidFill>
                  <a:schemeClr val="tx1"/>
                </a:solidFill>
                <a:latin typeface="Calibri" pitchFamily="34" charset="0"/>
                <a:ea typeface="Calibri" pitchFamily="34" charset="0"/>
                <a:cs typeface="Calibri" pitchFamily="34" charset="0"/>
              </a:rPr>
              <a:t> and the University of New Hampshire Department of Chemistry</a:t>
            </a:r>
            <a:r>
              <a:rPr lang="en-AU" altLang="en-US" sz="3200" dirty="0">
                <a:solidFill>
                  <a:srgbClr val="000066"/>
                </a:solidFill>
                <a:latin typeface="Calibri" pitchFamily="34" charset="0"/>
                <a:ea typeface="Calibri" pitchFamily="34" charset="0"/>
                <a:cs typeface="Calibri" pitchFamily="34" charset="0"/>
              </a:rPr>
              <a:t/>
            </a:r>
            <a:br>
              <a:rPr lang="en-AU" altLang="en-US" sz="3200" dirty="0">
                <a:solidFill>
                  <a:srgbClr val="000066"/>
                </a:solidFill>
                <a:latin typeface="Calibri" pitchFamily="34" charset="0"/>
                <a:ea typeface="Calibri" pitchFamily="34" charset="0"/>
                <a:cs typeface="Calibri" pitchFamily="34" charset="0"/>
              </a:rPr>
            </a:br>
            <a:r>
              <a:rPr lang="en-US" sz="3200" dirty="0" smtClean="0">
                <a:solidFill>
                  <a:schemeClr val="tx1"/>
                </a:solidFill>
                <a:latin typeface="Calibri" panose="020F0502020204030204" pitchFamily="34" charset="0"/>
              </a:rPr>
              <a:t> </a:t>
            </a:r>
            <a:endParaRPr lang="en-US" sz="3200" dirty="0">
              <a:solidFill>
                <a:schemeClr val="tx1"/>
              </a:solidFill>
              <a:latin typeface="Calibri" panose="020F0502020204030204" pitchFamily="34" charset="0"/>
            </a:endParaRPr>
          </a:p>
        </p:txBody>
      </p:sp>
      <p:sp>
        <p:nvSpPr>
          <p:cNvPr id="1041" name="Text Box 304"/>
          <p:cNvSpPr txBox="1">
            <a:spLocks noChangeArrowheads="1"/>
          </p:cNvSpPr>
          <p:nvPr/>
        </p:nvSpPr>
        <p:spPr bwMode="auto">
          <a:xfrm>
            <a:off x="18066653" y="4611293"/>
            <a:ext cx="17467263" cy="14610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0" tIns="45267" rIns="2286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a:solidFill>
                  <a:srgbClr val="000066"/>
                </a:solidFill>
                <a:latin typeface="Calibri" pitchFamily="34" charset="0"/>
                <a:ea typeface="Calibri" pitchFamily="34" charset="0"/>
                <a:cs typeface="Calibri" pitchFamily="34" charset="0"/>
              </a:rPr>
              <a:t>Results and </a:t>
            </a:r>
            <a:r>
              <a:rPr lang="en-US" altLang="en-US" sz="4400" dirty="0" smtClean="0">
                <a:solidFill>
                  <a:srgbClr val="000066"/>
                </a:solidFill>
                <a:latin typeface="Calibri" pitchFamily="34" charset="0"/>
                <a:ea typeface="Calibri" pitchFamily="34" charset="0"/>
                <a:cs typeface="Calibri" pitchFamily="34" charset="0"/>
              </a:rPr>
              <a:t>Discussion</a:t>
            </a:r>
            <a:endParaRPr lang="en-US" altLang="en-US" sz="4400" dirty="0">
              <a:solidFill>
                <a:srgbClr val="000066"/>
              </a:solidFill>
              <a:latin typeface="Calibri" pitchFamily="34" charset="0"/>
              <a:ea typeface="Calibri" pitchFamily="34" charset="0"/>
              <a:cs typeface="Calibri" pitchFamily="34" charset="0"/>
            </a:endParaRPr>
          </a:p>
          <a:p>
            <a:pPr>
              <a:spcBef>
                <a:spcPct val="25000"/>
              </a:spcBef>
            </a:pPr>
            <a:r>
              <a:rPr lang="en-US" altLang="en-US" sz="3600" dirty="0">
                <a:solidFill>
                  <a:schemeClr val="tx1"/>
                </a:solidFill>
                <a:latin typeface="Calibri" pitchFamily="34" charset="0"/>
                <a:ea typeface="Calibri" pitchFamily="34" charset="0"/>
                <a:cs typeface="Calibri" pitchFamily="34" charset="0"/>
              </a:rPr>
              <a:t>	</a:t>
            </a:r>
            <a:endParaRPr lang="en-US" altLang="en-US" sz="3600" dirty="0">
              <a:latin typeface="Calibri" pitchFamily="34" charset="0"/>
              <a:ea typeface="Calibri" pitchFamily="34" charset="0"/>
              <a:cs typeface="Calibri" pitchFamily="34" charset="0"/>
            </a:endParaRPr>
          </a:p>
        </p:txBody>
      </p:sp>
      <p:sp>
        <p:nvSpPr>
          <p:cNvPr id="1043" name="Text Box 401"/>
          <p:cNvSpPr txBox="1">
            <a:spLocks noChangeArrowheads="1"/>
          </p:cNvSpPr>
          <p:nvPr/>
        </p:nvSpPr>
        <p:spPr bwMode="auto">
          <a:xfrm>
            <a:off x="18184178" y="19720786"/>
            <a:ext cx="17394237" cy="64470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a:solidFill>
                  <a:srgbClr val="000066"/>
                </a:solidFill>
                <a:latin typeface="Calibri" pitchFamily="34" charset="0"/>
                <a:ea typeface="Calibri" pitchFamily="34" charset="0"/>
                <a:cs typeface="Calibri" pitchFamily="34" charset="0"/>
              </a:rPr>
              <a:t>Conclusions </a:t>
            </a:r>
            <a:r>
              <a:rPr lang="en-US" altLang="en-US" sz="4400" dirty="0" smtClean="0">
                <a:solidFill>
                  <a:srgbClr val="000066"/>
                </a:solidFill>
                <a:latin typeface="Calibri" pitchFamily="34" charset="0"/>
                <a:ea typeface="Calibri" pitchFamily="34" charset="0"/>
                <a:cs typeface="Calibri" pitchFamily="34" charset="0"/>
              </a:rPr>
              <a:t>and future work</a:t>
            </a:r>
            <a:endParaRPr lang="en-US" altLang="en-US" sz="4400" dirty="0">
              <a:solidFill>
                <a:srgbClr val="000066"/>
              </a:solidFill>
              <a:latin typeface="Calibri" pitchFamily="34" charset="0"/>
              <a:ea typeface="Calibri" pitchFamily="34" charset="0"/>
              <a:cs typeface="Calibri" pitchFamily="34" charset="0"/>
            </a:endParaRPr>
          </a:p>
          <a:p>
            <a:r>
              <a:rPr lang="en-US" altLang="en-US" sz="3600" b="0" dirty="0">
                <a:solidFill>
                  <a:schemeClr val="tx1"/>
                </a:solidFill>
                <a:latin typeface="Calibri" pitchFamily="34" charset="0"/>
                <a:ea typeface="Calibri" pitchFamily="34" charset="0"/>
                <a:cs typeface="Calibri" pitchFamily="34" charset="0"/>
              </a:rPr>
              <a:t>	</a:t>
            </a:r>
            <a:r>
              <a:rPr lang="en-US" altLang="zh-CN" sz="3600" dirty="0">
                <a:solidFill>
                  <a:schemeClr val="tx1"/>
                </a:solidFill>
                <a:latin typeface="Calibri" panose="020F0502020204030204" pitchFamily="34" charset="0"/>
              </a:rPr>
              <a:t>Overall, the NMR of the oxidation of </a:t>
            </a:r>
            <a:r>
              <a:rPr lang="en-US" altLang="zh-CN" sz="3600" dirty="0" err="1">
                <a:solidFill>
                  <a:schemeClr val="tx1"/>
                </a:solidFill>
                <a:latin typeface="Calibri" panose="020F0502020204030204" pitchFamily="34" charset="0"/>
              </a:rPr>
              <a:t>oxaliplatin</a:t>
            </a:r>
            <a:r>
              <a:rPr lang="en-US" altLang="zh-CN" sz="3600" dirty="0">
                <a:solidFill>
                  <a:schemeClr val="tx1"/>
                </a:solidFill>
                <a:latin typeface="Calibri" panose="020F0502020204030204" pitchFamily="34" charset="0"/>
              </a:rPr>
              <a:t> shows that the final product 2 was not successfully made. </a:t>
            </a:r>
            <a:r>
              <a:rPr lang="en-US" altLang="zh-CN" sz="3600" dirty="0" smtClean="0">
                <a:solidFill>
                  <a:schemeClr val="tx1"/>
                </a:solidFill>
                <a:latin typeface="Calibri" panose="020F0502020204030204" pitchFamily="34" charset="0"/>
              </a:rPr>
              <a:t>Moreover, the yield for the final product was really low. The </a:t>
            </a:r>
            <a:r>
              <a:rPr lang="en-US" altLang="zh-CN" sz="3600" dirty="0">
                <a:solidFill>
                  <a:schemeClr val="tx1"/>
                </a:solidFill>
                <a:latin typeface="Calibri" panose="020F0502020204030204" pitchFamily="34" charset="0"/>
              </a:rPr>
              <a:t>low solubility of starting material in the reaction mixture and higher lipophilicity of the product cause more difficult </a:t>
            </a:r>
            <a:r>
              <a:rPr lang="en-US" altLang="zh-CN" sz="3600" dirty="0" smtClean="0">
                <a:solidFill>
                  <a:schemeClr val="tx1"/>
                </a:solidFill>
                <a:latin typeface="Calibri" panose="020F0502020204030204" pitchFamily="34" charset="0"/>
              </a:rPr>
              <a:t>isolation and lower overall yield. </a:t>
            </a:r>
            <a:r>
              <a:rPr lang="en-US" altLang="zh-CN" sz="3600" dirty="0">
                <a:solidFill>
                  <a:schemeClr val="tx1"/>
                </a:solidFill>
                <a:latin typeface="Calibri" panose="020F0502020204030204" pitchFamily="34" charset="0"/>
              </a:rPr>
              <a:t>In order to solve this problem, experimenters can use more polar and acidic solvent to dissolve starting materials. For example, experimenters can use 2-bromoacetic acid to replace </a:t>
            </a:r>
            <a:r>
              <a:rPr lang="en-US" altLang="zh-CN" sz="3600" dirty="0" err="1">
                <a:solidFill>
                  <a:schemeClr val="tx1"/>
                </a:solidFill>
                <a:latin typeface="Calibri" panose="020F0502020204030204" pitchFamily="34" charset="0"/>
              </a:rPr>
              <a:t>hexanoic</a:t>
            </a:r>
            <a:r>
              <a:rPr lang="en-US" altLang="zh-CN" sz="3600" dirty="0">
                <a:solidFill>
                  <a:schemeClr val="tx1"/>
                </a:solidFill>
                <a:latin typeface="Calibri" panose="020F0502020204030204" pitchFamily="34" charset="0"/>
              </a:rPr>
              <a:t> acid to give more solubility for starting materials. Also, the higher solubility of starting material can give higher yield. The heat should be avoided all times to avoid the formation of the di-substituted product.</a:t>
            </a:r>
            <a:endParaRPr lang="zh-CN" altLang="zh-CN" sz="3600" dirty="0">
              <a:solidFill>
                <a:schemeClr val="tx1"/>
              </a:solidFill>
              <a:latin typeface="Calibri" panose="020F0502020204030204" pitchFamily="34" charset="0"/>
            </a:endParaRPr>
          </a:p>
          <a:p>
            <a:pPr>
              <a:spcBef>
                <a:spcPct val="25000"/>
              </a:spcBef>
            </a:pPr>
            <a:endParaRPr lang="en-US" altLang="en-US" sz="3600" dirty="0">
              <a:latin typeface="Calibri" pitchFamily="34" charset="0"/>
              <a:ea typeface="Calibri" pitchFamily="34" charset="0"/>
              <a:cs typeface="Calibri" pitchFamily="34" charset="0"/>
            </a:endParaRPr>
          </a:p>
        </p:txBody>
      </p:sp>
      <p:sp>
        <p:nvSpPr>
          <p:cNvPr id="1053" name="Text Box 401"/>
          <p:cNvSpPr txBox="1">
            <a:spLocks noChangeArrowheads="1"/>
          </p:cNvSpPr>
          <p:nvPr/>
        </p:nvSpPr>
        <p:spPr bwMode="auto">
          <a:xfrm>
            <a:off x="927101" y="19620783"/>
            <a:ext cx="17394237" cy="35385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a:solidFill>
                  <a:srgbClr val="000066"/>
                </a:solidFill>
                <a:latin typeface="Calibri" pitchFamily="34" charset="0"/>
                <a:ea typeface="Calibri" pitchFamily="34" charset="0"/>
                <a:cs typeface="Calibri" pitchFamily="34" charset="0"/>
              </a:rPr>
              <a:t>Experimental </a:t>
            </a:r>
            <a:endParaRPr lang="en-US" altLang="en-US" sz="4400" dirty="0" smtClean="0">
              <a:solidFill>
                <a:schemeClr val="tx1"/>
              </a:solidFill>
              <a:latin typeface="Calibri" pitchFamily="34" charset="0"/>
              <a:ea typeface="Calibri" pitchFamily="34" charset="0"/>
              <a:cs typeface="Calibri" pitchFamily="34" charset="0"/>
            </a:endParaRPr>
          </a:p>
          <a:p>
            <a:r>
              <a:rPr lang="en-US" altLang="zh-CN" sz="3600" i="1" dirty="0">
                <a:solidFill>
                  <a:schemeClr val="tx1"/>
                </a:solidFill>
                <a:latin typeface="Calibri" panose="020F0502020204030204" pitchFamily="34" charset="0"/>
              </a:rPr>
              <a:t>The </a:t>
            </a:r>
            <a:r>
              <a:rPr lang="en-US" altLang="zh-CN" sz="3600" i="1" dirty="0" smtClean="0">
                <a:solidFill>
                  <a:schemeClr val="tx1"/>
                </a:solidFill>
                <a:latin typeface="Calibri" panose="020F0502020204030204" pitchFamily="34" charset="0"/>
              </a:rPr>
              <a:t>synthesis of </a:t>
            </a:r>
            <a:r>
              <a:rPr lang="en-US" altLang="zh-CN" sz="3600" dirty="0">
                <a:solidFill>
                  <a:schemeClr val="tx1"/>
                </a:solidFill>
                <a:latin typeface="Calibri" panose="020F0502020204030204" pitchFamily="34" charset="0"/>
              </a:rPr>
              <a:t>trans-[Pt(OCOC</a:t>
            </a:r>
            <a:r>
              <a:rPr lang="en-US" altLang="zh-CN" sz="3600" baseline="-25000" dirty="0">
                <a:solidFill>
                  <a:schemeClr val="tx1"/>
                </a:solidFill>
                <a:latin typeface="Calibri" panose="020F0502020204030204" pitchFamily="34" charset="0"/>
              </a:rPr>
              <a:t>5</a:t>
            </a:r>
            <a:r>
              <a:rPr lang="en-US" altLang="zh-CN" sz="3600" dirty="0">
                <a:solidFill>
                  <a:schemeClr val="tx1"/>
                </a:solidFill>
                <a:latin typeface="Calibri" panose="020F0502020204030204" pitchFamily="34" charset="0"/>
              </a:rPr>
              <a:t>H</a:t>
            </a:r>
            <a:r>
              <a:rPr lang="en-US" altLang="zh-CN" sz="3600" baseline="-25000" dirty="0">
                <a:solidFill>
                  <a:schemeClr val="tx1"/>
                </a:solidFill>
                <a:latin typeface="Calibri" panose="020F0502020204030204" pitchFamily="34" charset="0"/>
              </a:rPr>
              <a:t>11</a:t>
            </a:r>
            <a:r>
              <a:rPr lang="en-US" altLang="zh-CN" sz="3600" dirty="0">
                <a:solidFill>
                  <a:schemeClr val="tx1"/>
                </a:solidFill>
                <a:latin typeface="Calibri" panose="020F0502020204030204" pitchFamily="34" charset="0"/>
              </a:rPr>
              <a:t>)(OH)(ox)(R,R-</a:t>
            </a:r>
            <a:r>
              <a:rPr lang="en-US" altLang="zh-CN" sz="3600" dirty="0" err="1">
                <a:solidFill>
                  <a:schemeClr val="tx1"/>
                </a:solidFill>
                <a:latin typeface="Calibri" panose="020F0502020204030204" pitchFamily="34" charset="0"/>
              </a:rPr>
              <a:t>chxn</a:t>
            </a:r>
            <a:r>
              <a:rPr lang="en-US" altLang="zh-CN" sz="3600" dirty="0">
                <a:solidFill>
                  <a:schemeClr val="tx1"/>
                </a:solidFill>
                <a:latin typeface="Calibri" panose="020F0502020204030204" pitchFamily="34" charset="0"/>
              </a:rPr>
              <a:t>)]</a:t>
            </a:r>
            <a:r>
              <a:rPr lang="en-US" altLang="zh-CN" sz="3600" i="1" dirty="0" smtClean="0">
                <a:solidFill>
                  <a:schemeClr val="tx1"/>
                </a:solidFill>
                <a:latin typeface="Calibri" panose="020F0502020204030204" pitchFamily="34" charset="0"/>
              </a:rPr>
              <a:t>:</a:t>
            </a:r>
            <a:endParaRPr lang="en-US" altLang="zh-CN" sz="3600" dirty="0">
              <a:solidFill>
                <a:schemeClr val="tx1"/>
              </a:solidFill>
              <a:latin typeface="Calibri" panose="020F0502020204030204" pitchFamily="34" charset="0"/>
            </a:endParaRPr>
          </a:p>
          <a:p>
            <a:r>
              <a:rPr lang="en-US" sz="3600" dirty="0" smtClean="0">
                <a:solidFill>
                  <a:schemeClr val="tx1"/>
                </a:solidFill>
                <a:latin typeface="Calibri" panose="020F0502020204030204" pitchFamily="34" charset="0"/>
              </a:rPr>
              <a:t>	The oxidation of </a:t>
            </a:r>
            <a:r>
              <a:rPr lang="en-US" sz="3600" dirty="0" err="1">
                <a:solidFill>
                  <a:schemeClr val="tx1"/>
                </a:solidFill>
                <a:latin typeface="Calibri" panose="020F0502020204030204" pitchFamily="34" charset="0"/>
              </a:rPr>
              <a:t>o</a:t>
            </a:r>
            <a:r>
              <a:rPr lang="en-US" sz="3600" dirty="0" err="1" smtClean="0">
                <a:solidFill>
                  <a:schemeClr val="tx1"/>
                </a:solidFill>
                <a:latin typeface="Calibri" panose="020F0502020204030204" pitchFamily="34" charset="0"/>
              </a:rPr>
              <a:t>xaliplatin</a:t>
            </a:r>
            <a:r>
              <a:rPr lang="en-US" sz="3600" dirty="0" smtClean="0">
                <a:solidFill>
                  <a:schemeClr val="tx1"/>
                </a:solidFill>
                <a:latin typeface="Calibri" panose="020F0502020204030204" pitchFamily="34" charset="0"/>
              </a:rPr>
              <a:t> 1 in </a:t>
            </a:r>
            <a:r>
              <a:rPr lang="en-US" sz="3600" dirty="0" err="1" smtClean="0">
                <a:solidFill>
                  <a:schemeClr val="tx1"/>
                </a:solidFill>
                <a:latin typeface="Calibri" panose="020F0502020204030204" pitchFamily="34" charset="0"/>
              </a:rPr>
              <a:t>hexanoic</a:t>
            </a:r>
            <a:r>
              <a:rPr lang="en-US" sz="3600" dirty="0" smtClean="0">
                <a:solidFill>
                  <a:schemeClr val="tx1"/>
                </a:solidFill>
                <a:latin typeface="Calibri" panose="020F0502020204030204" pitchFamily="34" charset="0"/>
              </a:rPr>
              <a:t> acid and THF was converted into </a:t>
            </a:r>
            <a:r>
              <a:rPr lang="en-US" altLang="zh-CN" sz="3600" dirty="0">
                <a:solidFill>
                  <a:schemeClr val="tx1"/>
                </a:solidFill>
                <a:latin typeface="Calibri" panose="020F0502020204030204" pitchFamily="34" charset="0"/>
              </a:rPr>
              <a:t>trans-[Pt(OCOC</a:t>
            </a:r>
            <a:r>
              <a:rPr lang="en-US" altLang="zh-CN" sz="3600" baseline="-25000" dirty="0">
                <a:solidFill>
                  <a:schemeClr val="tx1"/>
                </a:solidFill>
                <a:latin typeface="Calibri" panose="020F0502020204030204" pitchFamily="34" charset="0"/>
              </a:rPr>
              <a:t>5</a:t>
            </a:r>
            <a:r>
              <a:rPr lang="en-US" altLang="zh-CN" sz="3600" dirty="0">
                <a:solidFill>
                  <a:schemeClr val="tx1"/>
                </a:solidFill>
                <a:latin typeface="Calibri" panose="020F0502020204030204" pitchFamily="34" charset="0"/>
              </a:rPr>
              <a:t>H</a:t>
            </a:r>
            <a:r>
              <a:rPr lang="en-US" altLang="zh-CN" sz="3600" baseline="-25000" dirty="0">
                <a:solidFill>
                  <a:schemeClr val="tx1"/>
                </a:solidFill>
                <a:latin typeface="Calibri" panose="020F0502020204030204" pitchFamily="34" charset="0"/>
              </a:rPr>
              <a:t>11</a:t>
            </a:r>
            <a:r>
              <a:rPr lang="en-US" altLang="zh-CN" sz="3600" dirty="0">
                <a:solidFill>
                  <a:schemeClr val="tx1"/>
                </a:solidFill>
                <a:latin typeface="Calibri" panose="020F0502020204030204" pitchFamily="34" charset="0"/>
              </a:rPr>
              <a:t>)(OH)(ox)(R,R-</a:t>
            </a:r>
            <a:r>
              <a:rPr lang="en-US" altLang="zh-CN" sz="3600" dirty="0" err="1">
                <a:solidFill>
                  <a:schemeClr val="tx1"/>
                </a:solidFill>
                <a:latin typeface="Calibri" panose="020F0502020204030204" pitchFamily="34" charset="0"/>
              </a:rPr>
              <a:t>chxn</a:t>
            </a:r>
            <a:r>
              <a:rPr lang="en-US" altLang="zh-CN" sz="3600" dirty="0" smtClean="0">
                <a:solidFill>
                  <a:schemeClr val="tx1"/>
                </a:solidFill>
                <a:latin typeface="Calibri" panose="020F0502020204030204" pitchFamily="34" charset="0"/>
              </a:rPr>
              <a:t>)] 2 under nitrogen gas. 30% hydrogen peroxide was used as the oxidizing agent. The pure product 2 was precipitated out by adding diethyl ether and isolated using the centrifugation. </a:t>
            </a:r>
            <a:endParaRPr lang="en-US" sz="3600" dirty="0">
              <a:solidFill>
                <a:schemeClr val="tx1"/>
              </a:solidFill>
              <a:latin typeface="Calibri" panose="020F0502020204030204" pitchFamily="34" charset="0"/>
            </a:endParaRPr>
          </a:p>
        </p:txBody>
      </p:sp>
      <p:pic>
        <p:nvPicPr>
          <p:cNvPr id="1238" name="Picture 123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0600" y="1028700"/>
            <a:ext cx="2286000" cy="2781300"/>
          </a:xfrm>
          <a:prstGeom prst="rect">
            <a:avLst/>
          </a:prstGeom>
        </p:spPr>
      </p:pic>
      <p:sp>
        <p:nvSpPr>
          <p:cNvPr id="3" name="Rectangle 2"/>
          <p:cNvSpPr>
            <a:spLocks noChangeArrowheads="1"/>
          </p:cNvSpPr>
          <p:nvPr/>
        </p:nvSpPr>
        <p:spPr bwMode="auto">
          <a:xfrm>
            <a:off x="469901" y="10779097"/>
            <a:ext cx="6152714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10" name="Rectangle 10"/>
          <p:cNvSpPr>
            <a:spLocks noChangeArrowheads="1"/>
          </p:cNvSpPr>
          <p:nvPr/>
        </p:nvSpPr>
        <p:spPr bwMode="auto">
          <a:xfrm>
            <a:off x="18448583" y="4674750"/>
            <a:ext cx="101063523"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13" name="Rectangle 12"/>
          <p:cNvSpPr>
            <a:spLocks noChangeArrowheads="1"/>
          </p:cNvSpPr>
          <p:nvPr/>
        </p:nvSpPr>
        <p:spPr bwMode="auto">
          <a:xfrm>
            <a:off x="19992937" y="14790373"/>
            <a:ext cx="89093632"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15" name="TextBox 14"/>
          <p:cNvSpPr txBox="1"/>
          <p:nvPr/>
        </p:nvSpPr>
        <p:spPr>
          <a:xfrm>
            <a:off x="32766000" y="17918609"/>
            <a:ext cx="184731" cy="707886"/>
          </a:xfrm>
          <a:prstGeom prst="rect">
            <a:avLst/>
          </a:prstGeom>
          <a:noFill/>
        </p:spPr>
        <p:txBody>
          <a:bodyPr wrap="none" rtlCol="0">
            <a:spAutoFit/>
          </a:bodyPr>
          <a:lstStyle/>
          <a:p>
            <a:endParaRPr lang="en-US" dirty="0"/>
          </a:p>
        </p:txBody>
      </p:sp>
      <p:sp>
        <p:nvSpPr>
          <p:cNvPr id="16" name="TextBox 15"/>
          <p:cNvSpPr txBox="1"/>
          <p:nvPr/>
        </p:nvSpPr>
        <p:spPr>
          <a:xfrm>
            <a:off x="24917400" y="20405156"/>
            <a:ext cx="2518038" cy="707886"/>
          </a:xfrm>
          <a:prstGeom prst="rect">
            <a:avLst/>
          </a:prstGeom>
          <a:noFill/>
        </p:spPr>
        <p:txBody>
          <a:bodyPr wrap="square" rtlCol="0">
            <a:spAutoFit/>
          </a:bodyPr>
          <a:lstStyle/>
          <a:p>
            <a:endParaRPr lang="en-US" dirty="0"/>
          </a:p>
        </p:txBody>
      </p:sp>
      <p:sp>
        <p:nvSpPr>
          <p:cNvPr id="6" name="TextBox 5"/>
          <p:cNvSpPr txBox="1"/>
          <p:nvPr/>
        </p:nvSpPr>
        <p:spPr>
          <a:xfrm>
            <a:off x="18335193" y="12729689"/>
            <a:ext cx="18261954" cy="6740307"/>
          </a:xfrm>
          <a:prstGeom prst="rect">
            <a:avLst/>
          </a:prstGeom>
          <a:noFill/>
        </p:spPr>
        <p:txBody>
          <a:bodyPr wrap="square" rtlCol="0">
            <a:spAutoFit/>
          </a:bodyPr>
          <a:lstStyle/>
          <a:p>
            <a:r>
              <a:rPr lang="en-US" altLang="zh-CN" sz="3600" dirty="0">
                <a:solidFill>
                  <a:schemeClr val="tx1"/>
                </a:solidFill>
                <a:latin typeface="Calibri" panose="020F0502020204030204" pitchFamily="34" charset="0"/>
              </a:rPr>
              <a:t>According to the literature NMR data of trans-[Pt(OCOC</a:t>
            </a:r>
            <a:r>
              <a:rPr lang="en-US" altLang="zh-CN" sz="3600" baseline="-25000" dirty="0">
                <a:solidFill>
                  <a:schemeClr val="tx1"/>
                </a:solidFill>
                <a:latin typeface="Calibri" panose="020F0502020204030204" pitchFamily="34" charset="0"/>
              </a:rPr>
              <a:t>5</a:t>
            </a:r>
            <a:r>
              <a:rPr lang="en-US" altLang="zh-CN" sz="3600" dirty="0">
                <a:solidFill>
                  <a:schemeClr val="tx1"/>
                </a:solidFill>
                <a:latin typeface="Calibri" panose="020F0502020204030204" pitchFamily="34" charset="0"/>
              </a:rPr>
              <a:t>H</a:t>
            </a:r>
            <a:r>
              <a:rPr lang="en-US" altLang="zh-CN" sz="3600" baseline="-25000" dirty="0">
                <a:solidFill>
                  <a:schemeClr val="tx1"/>
                </a:solidFill>
                <a:latin typeface="Calibri" panose="020F0502020204030204" pitchFamily="34" charset="0"/>
              </a:rPr>
              <a:t>11</a:t>
            </a:r>
            <a:r>
              <a:rPr lang="en-US" altLang="zh-CN" sz="3600" dirty="0">
                <a:solidFill>
                  <a:schemeClr val="tx1"/>
                </a:solidFill>
                <a:latin typeface="Calibri" panose="020F0502020204030204" pitchFamily="34" charset="0"/>
              </a:rPr>
              <a:t>)(OH)(ox)(R,R-</a:t>
            </a:r>
            <a:r>
              <a:rPr lang="en-US" altLang="zh-CN" sz="3600" dirty="0" err="1">
                <a:solidFill>
                  <a:schemeClr val="tx1"/>
                </a:solidFill>
                <a:latin typeface="Calibri" panose="020F0502020204030204" pitchFamily="34" charset="0"/>
              </a:rPr>
              <a:t>chxn</a:t>
            </a:r>
            <a:r>
              <a:rPr lang="en-US" altLang="zh-CN" sz="3600" dirty="0">
                <a:solidFill>
                  <a:schemeClr val="tx1"/>
                </a:solidFill>
                <a:latin typeface="Calibri" panose="020F0502020204030204" pitchFamily="34" charset="0"/>
              </a:rPr>
              <a:t>)] 2 ,it indicates that the final product 2 was not successfully made. </a:t>
            </a:r>
            <a:r>
              <a:rPr lang="en-US" altLang="zh-CN" sz="3600" dirty="0" smtClean="0">
                <a:solidFill>
                  <a:schemeClr val="tx1"/>
                </a:solidFill>
                <a:latin typeface="Calibri" panose="020F0502020204030204" pitchFamily="34" charset="0"/>
              </a:rPr>
              <a:t>Also, the yield of the final product 2 was 12.5%, and it was really low. There </a:t>
            </a:r>
            <a:r>
              <a:rPr lang="en-US" altLang="zh-CN" sz="3600" dirty="0">
                <a:solidFill>
                  <a:schemeClr val="tx1"/>
                </a:solidFill>
                <a:latin typeface="Calibri" panose="020F0502020204030204" pitchFamily="34" charset="0"/>
              </a:rPr>
              <a:t>is two reasons to explain it. First, the difficulty in the isolation might cause the </a:t>
            </a:r>
            <a:r>
              <a:rPr lang="en-US" altLang="zh-CN" sz="3600" dirty="0" smtClean="0">
                <a:solidFill>
                  <a:schemeClr val="tx1"/>
                </a:solidFill>
                <a:latin typeface="Calibri" panose="020F0502020204030204" pitchFamily="34" charset="0"/>
              </a:rPr>
              <a:t>lower overall yield and final </a:t>
            </a:r>
            <a:r>
              <a:rPr lang="en-US" altLang="zh-CN" sz="3600" dirty="0">
                <a:solidFill>
                  <a:schemeClr val="tx1"/>
                </a:solidFill>
                <a:latin typeface="Calibri" panose="020F0502020204030204" pitchFamily="34" charset="0"/>
              </a:rPr>
              <a:t>product lost during the </a:t>
            </a:r>
            <a:r>
              <a:rPr lang="en-US" altLang="zh-CN" sz="3600" dirty="0" smtClean="0">
                <a:solidFill>
                  <a:schemeClr val="tx1"/>
                </a:solidFill>
                <a:latin typeface="Calibri" panose="020F0502020204030204" pitchFamily="34" charset="0"/>
              </a:rPr>
              <a:t>isolation </a:t>
            </a:r>
            <a:r>
              <a:rPr lang="en-US" altLang="zh-CN" sz="3600" dirty="0">
                <a:solidFill>
                  <a:schemeClr val="tx1"/>
                </a:solidFill>
                <a:latin typeface="Calibri" panose="020F0502020204030204" pitchFamily="34" charset="0"/>
              </a:rPr>
              <a:t>because the low solubility of the </a:t>
            </a:r>
            <a:r>
              <a:rPr lang="en-US" altLang="zh-CN" sz="3600" dirty="0" err="1">
                <a:solidFill>
                  <a:schemeClr val="tx1"/>
                </a:solidFill>
                <a:latin typeface="Calibri" panose="020F0502020204030204" pitchFamily="34" charset="0"/>
              </a:rPr>
              <a:t>oxaliplatin</a:t>
            </a:r>
            <a:r>
              <a:rPr lang="en-US" altLang="zh-CN" sz="3600" dirty="0">
                <a:solidFill>
                  <a:schemeClr val="tx1"/>
                </a:solidFill>
                <a:latin typeface="Calibri" panose="020F0502020204030204" pitchFamily="34" charset="0"/>
              </a:rPr>
              <a:t> in the reaction mixtures and higher lipophilicity of the product cause more difficult isolation. After diethyl ether added to the crude product, there were lots of white precipitates. However, the crude product can not be isolated completely during the centrifugation. It was supposed to be white solid, but the final product was in a yellow oil form. So, the final product 2 might be lost during the isolation. Second, </a:t>
            </a:r>
            <a:r>
              <a:rPr lang="en-US" altLang="zh-CN" sz="3600" dirty="0" smtClean="0">
                <a:solidFill>
                  <a:schemeClr val="tx1"/>
                </a:solidFill>
                <a:latin typeface="Calibri" panose="020F0502020204030204" pitchFamily="34" charset="0"/>
              </a:rPr>
              <a:t>during the first try in the experiment, the product was heated during the rotating evaporation. However, the </a:t>
            </a:r>
            <a:r>
              <a:rPr lang="en-US" altLang="zh-CN" sz="3600" dirty="0">
                <a:solidFill>
                  <a:schemeClr val="tx1"/>
                </a:solidFill>
                <a:latin typeface="Calibri" panose="020F0502020204030204" pitchFamily="34" charset="0"/>
              </a:rPr>
              <a:t>heat causes the formation of the di-substituted product. So, the heat should be avoided at all times.</a:t>
            </a:r>
            <a:endParaRPr lang="zh-CN" altLang="zh-CN" sz="3600" dirty="0">
              <a:solidFill>
                <a:schemeClr val="tx1"/>
              </a:solidFill>
              <a:latin typeface="Calibri" panose="020F0502020204030204" pitchFamily="34" charset="0"/>
            </a:endParaRPr>
          </a:p>
        </p:txBody>
      </p:sp>
      <p:sp>
        <p:nvSpPr>
          <p:cNvPr id="8" name="TextBox 7"/>
          <p:cNvSpPr txBox="1"/>
          <p:nvPr/>
        </p:nvSpPr>
        <p:spPr>
          <a:xfrm>
            <a:off x="27573216" y="11930432"/>
            <a:ext cx="9023931" cy="584775"/>
          </a:xfrm>
          <a:prstGeom prst="rect">
            <a:avLst/>
          </a:prstGeom>
          <a:noFill/>
        </p:spPr>
        <p:txBody>
          <a:bodyPr wrap="square" rtlCol="0">
            <a:spAutoFit/>
          </a:bodyPr>
          <a:lstStyle/>
          <a:p>
            <a:r>
              <a:rPr lang="en-US" altLang="zh-CN" sz="3200" dirty="0" err="1" smtClean="0">
                <a:solidFill>
                  <a:schemeClr val="tx1"/>
                </a:solidFill>
                <a:latin typeface="Calibri" panose="020F0502020204030204" pitchFamily="34" charset="0"/>
              </a:rPr>
              <a:t>Figuer</a:t>
            </a:r>
            <a:r>
              <a:rPr lang="en-US" altLang="zh-CN" sz="3200" dirty="0" smtClean="0">
                <a:solidFill>
                  <a:schemeClr val="tx1"/>
                </a:solidFill>
                <a:latin typeface="Calibri" panose="020F0502020204030204" pitchFamily="34" charset="0"/>
              </a:rPr>
              <a:t> 3.NMR of the oxidation of </a:t>
            </a:r>
            <a:r>
              <a:rPr lang="en-US" altLang="zh-CN" sz="3200" dirty="0" err="1" smtClean="0">
                <a:solidFill>
                  <a:schemeClr val="tx1"/>
                </a:solidFill>
                <a:latin typeface="Calibri" panose="020F0502020204030204" pitchFamily="34" charset="0"/>
              </a:rPr>
              <a:t>oxaliplatin</a:t>
            </a:r>
            <a:endParaRPr lang="en-US" dirty="0"/>
          </a:p>
        </p:txBody>
      </p:sp>
      <p:pic>
        <p:nvPicPr>
          <p:cNvPr id="18" name="Picture 17"/>
          <p:cNvPicPr>
            <a:picLocks noChangeAspect="1"/>
          </p:cNvPicPr>
          <p:nvPr/>
        </p:nvPicPr>
        <p:blipFill>
          <a:blip r:embed="rId4"/>
          <a:stretch>
            <a:fillRect/>
          </a:stretch>
        </p:blipFill>
        <p:spPr>
          <a:xfrm>
            <a:off x="6891338" y="14265983"/>
            <a:ext cx="3636711" cy="3297887"/>
          </a:xfrm>
          <a:prstGeom prst="rect">
            <a:avLst/>
          </a:prstGeom>
        </p:spPr>
      </p:pic>
      <p:pic>
        <p:nvPicPr>
          <p:cNvPr id="20" name="Picture 19"/>
          <p:cNvPicPr>
            <a:picLocks noChangeAspect="1"/>
          </p:cNvPicPr>
          <p:nvPr/>
        </p:nvPicPr>
        <p:blipFill>
          <a:blip r:embed="rId5"/>
          <a:stretch>
            <a:fillRect/>
          </a:stretch>
        </p:blipFill>
        <p:spPr>
          <a:xfrm>
            <a:off x="1526381" y="23315577"/>
            <a:ext cx="14859000" cy="4112269"/>
          </a:xfrm>
          <a:prstGeom prst="rect">
            <a:avLst/>
          </a:prstGeom>
        </p:spPr>
      </p:pic>
      <p:sp>
        <p:nvSpPr>
          <p:cNvPr id="24" name="TextBox 23"/>
          <p:cNvSpPr txBox="1"/>
          <p:nvPr/>
        </p:nvSpPr>
        <p:spPr>
          <a:xfrm>
            <a:off x="3284220" y="27502566"/>
            <a:ext cx="14097000" cy="584775"/>
          </a:xfrm>
          <a:prstGeom prst="rect">
            <a:avLst/>
          </a:prstGeom>
          <a:noFill/>
        </p:spPr>
        <p:txBody>
          <a:bodyPr wrap="square" rtlCol="0">
            <a:spAutoFit/>
          </a:bodyPr>
          <a:lstStyle/>
          <a:p>
            <a:r>
              <a:rPr lang="en-US" altLang="zh-CN" sz="3200" dirty="0" smtClean="0">
                <a:solidFill>
                  <a:schemeClr val="tx1"/>
                </a:solidFill>
                <a:latin typeface="Calibri" panose="020F0502020204030204" pitchFamily="34" charset="0"/>
              </a:rPr>
              <a:t>Scheme 1. </a:t>
            </a:r>
            <a:r>
              <a:rPr lang="en-US" altLang="zh-CN" sz="3200" i="1" dirty="0">
                <a:solidFill>
                  <a:schemeClr val="tx1"/>
                </a:solidFill>
                <a:latin typeface="Calibri" panose="020F0502020204030204" pitchFamily="34" charset="0"/>
              </a:rPr>
              <a:t>The synthesis of </a:t>
            </a:r>
            <a:r>
              <a:rPr lang="en-US" altLang="zh-CN" sz="3200" dirty="0">
                <a:solidFill>
                  <a:schemeClr val="tx1"/>
                </a:solidFill>
                <a:latin typeface="Calibri" panose="020F0502020204030204" pitchFamily="34" charset="0"/>
              </a:rPr>
              <a:t>trans-[Pt(OCOC</a:t>
            </a:r>
            <a:r>
              <a:rPr lang="en-US" altLang="zh-CN" sz="3200" baseline="-25000" dirty="0">
                <a:solidFill>
                  <a:schemeClr val="tx1"/>
                </a:solidFill>
                <a:latin typeface="Calibri" panose="020F0502020204030204" pitchFamily="34" charset="0"/>
              </a:rPr>
              <a:t>5</a:t>
            </a:r>
            <a:r>
              <a:rPr lang="en-US" altLang="zh-CN" sz="3200" dirty="0">
                <a:solidFill>
                  <a:schemeClr val="tx1"/>
                </a:solidFill>
                <a:latin typeface="Calibri" panose="020F0502020204030204" pitchFamily="34" charset="0"/>
              </a:rPr>
              <a:t>H</a:t>
            </a:r>
            <a:r>
              <a:rPr lang="en-US" altLang="zh-CN" sz="3200" baseline="-25000" dirty="0">
                <a:solidFill>
                  <a:schemeClr val="tx1"/>
                </a:solidFill>
                <a:latin typeface="Calibri" panose="020F0502020204030204" pitchFamily="34" charset="0"/>
              </a:rPr>
              <a:t>11</a:t>
            </a:r>
            <a:r>
              <a:rPr lang="en-US" altLang="zh-CN" sz="3200" dirty="0">
                <a:solidFill>
                  <a:schemeClr val="tx1"/>
                </a:solidFill>
                <a:latin typeface="Calibri" panose="020F0502020204030204" pitchFamily="34" charset="0"/>
              </a:rPr>
              <a:t>)(OH)(ox)(R,R-</a:t>
            </a:r>
            <a:r>
              <a:rPr lang="en-US" altLang="zh-CN" sz="3200" dirty="0" err="1">
                <a:solidFill>
                  <a:schemeClr val="tx1"/>
                </a:solidFill>
                <a:latin typeface="Calibri" panose="020F0502020204030204" pitchFamily="34" charset="0"/>
              </a:rPr>
              <a:t>chxn</a:t>
            </a:r>
            <a:r>
              <a:rPr lang="en-US" altLang="zh-CN" sz="3200" dirty="0" smtClean="0">
                <a:solidFill>
                  <a:schemeClr val="tx1"/>
                </a:solidFill>
                <a:latin typeface="Calibri" panose="020F0502020204030204" pitchFamily="34" charset="0"/>
              </a:rPr>
              <a:t>)]</a:t>
            </a:r>
            <a:r>
              <a:rPr lang="en-US" altLang="zh-CN" sz="3200" i="1" dirty="0">
                <a:solidFill>
                  <a:schemeClr val="tx1"/>
                </a:solidFill>
                <a:latin typeface="Calibri" panose="020F0502020204030204" pitchFamily="34" charset="0"/>
              </a:rPr>
              <a:t>.</a:t>
            </a:r>
            <a:r>
              <a:rPr lang="en-US" altLang="zh-CN" sz="3200" dirty="0" smtClean="0">
                <a:solidFill>
                  <a:schemeClr val="tx1"/>
                </a:solidFill>
                <a:latin typeface="Calibri" panose="020F0502020204030204" pitchFamily="34" charset="0"/>
              </a:rPr>
              <a:t> </a:t>
            </a:r>
            <a:endParaRPr lang="zh-CN" altLang="en-US" sz="3200" dirty="0">
              <a:solidFill>
                <a:schemeClr val="tx1"/>
              </a:solidFill>
              <a:latin typeface="Calibri" panose="020F0502020204030204" pitchFamily="34" charset="0"/>
            </a:endParaRPr>
          </a:p>
        </p:txBody>
      </p:sp>
      <p:sp>
        <p:nvSpPr>
          <p:cNvPr id="2" name="Rectangle 99"/>
          <p:cNvSpPr>
            <a:spLocks noChangeArrowheads="1"/>
          </p:cNvSpPr>
          <p:nvPr/>
        </p:nvSpPr>
        <p:spPr bwMode="auto">
          <a:xfrm>
            <a:off x="18287999" y="5603262"/>
            <a:ext cx="108991571"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pic>
        <p:nvPicPr>
          <p:cNvPr id="5" name="Picture 4"/>
          <p:cNvPicPr>
            <a:picLocks noChangeAspect="1"/>
          </p:cNvPicPr>
          <p:nvPr/>
        </p:nvPicPr>
        <p:blipFill>
          <a:blip r:embed="rId6"/>
          <a:stretch>
            <a:fillRect/>
          </a:stretch>
        </p:blipFill>
        <p:spPr>
          <a:xfrm>
            <a:off x="27151804" y="5896881"/>
            <a:ext cx="8582025" cy="6038850"/>
          </a:xfrm>
          <a:prstGeom prst="rect">
            <a:avLst/>
          </a:prstGeom>
        </p:spPr>
      </p:pic>
      <p:pic>
        <p:nvPicPr>
          <p:cNvPr id="4" name="Picture 3"/>
          <p:cNvPicPr>
            <a:picLocks noChangeAspect="1"/>
          </p:cNvPicPr>
          <p:nvPr/>
        </p:nvPicPr>
        <p:blipFill>
          <a:blip r:embed="rId7"/>
          <a:stretch>
            <a:fillRect/>
          </a:stretch>
        </p:blipFill>
        <p:spPr>
          <a:xfrm>
            <a:off x="18714473" y="5804587"/>
            <a:ext cx="8015741" cy="5972666"/>
          </a:xfrm>
          <a:prstGeom prst="rect">
            <a:avLst/>
          </a:prstGeom>
        </p:spPr>
      </p:pic>
      <p:sp>
        <p:nvSpPr>
          <p:cNvPr id="26" name="TextBox 25"/>
          <p:cNvSpPr txBox="1"/>
          <p:nvPr/>
        </p:nvSpPr>
        <p:spPr>
          <a:xfrm>
            <a:off x="19278600" y="11991735"/>
            <a:ext cx="9023931" cy="584775"/>
          </a:xfrm>
          <a:prstGeom prst="rect">
            <a:avLst/>
          </a:prstGeom>
          <a:noFill/>
        </p:spPr>
        <p:txBody>
          <a:bodyPr wrap="square" rtlCol="0">
            <a:spAutoFit/>
          </a:bodyPr>
          <a:lstStyle/>
          <a:p>
            <a:r>
              <a:rPr lang="en-US" altLang="zh-CN" sz="3200" dirty="0" err="1" smtClean="0">
                <a:solidFill>
                  <a:schemeClr val="tx1"/>
                </a:solidFill>
                <a:latin typeface="Calibri" panose="020F0502020204030204" pitchFamily="34" charset="0"/>
              </a:rPr>
              <a:t>Figuer</a:t>
            </a:r>
            <a:r>
              <a:rPr lang="en-US" altLang="zh-CN" sz="3200" dirty="0" smtClean="0">
                <a:solidFill>
                  <a:schemeClr val="tx1"/>
                </a:solidFill>
                <a:latin typeface="Calibri" panose="020F0502020204030204" pitchFamily="34" charset="0"/>
              </a:rPr>
              <a:t> </a:t>
            </a:r>
            <a:r>
              <a:rPr lang="en-US" altLang="zh-CN" sz="3200" dirty="0" smtClean="0">
                <a:solidFill>
                  <a:schemeClr val="tx1"/>
                </a:solidFill>
                <a:latin typeface="Calibri" panose="020F0502020204030204" pitchFamily="34" charset="0"/>
              </a:rPr>
              <a:t>2.NMR of </a:t>
            </a:r>
            <a:r>
              <a:rPr lang="en-US" altLang="zh-CN" sz="3200" dirty="0" err="1" smtClean="0">
                <a:solidFill>
                  <a:schemeClr val="tx1"/>
                </a:solidFill>
                <a:latin typeface="Calibri" panose="020F0502020204030204" pitchFamily="34" charset="0"/>
              </a:rPr>
              <a:t>oxaliplatin</a:t>
            </a:r>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0066"/>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08050" rtl="0" eaLnBrk="0" fontAlgn="base" latinLnBrk="0" hangingPunct="0">
          <a:lnSpc>
            <a:spcPct val="100000"/>
          </a:lnSpc>
          <a:spcBef>
            <a:spcPct val="0"/>
          </a:spcBef>
          <a:spcAft>
            <a:spcPct val="0"/>
          </a:spcAft>
          <a:buClrTx/>
          <a:buSzTx/>
          <a:buFontTx/>
          <a:buNone/>
          <a:tabLst/>
          <a:defRPr kumimoji="0" lang="en-US" sz="4000" b="1" i="0" u="none" strike="noStrike" cap="none" normalizeH="0" baseline="0" smtClean="0">
            <a:ln>
              <a:noFill/>
            </a:ln>
            <a:solidFill>
              <a:srgbClr val="003399"/>
            </a:solidFill>
            <a:effectLst/>
            <a:latin typeface="Arial" pitchFamily="34" charset="0"/>
          </a:defRPr>
        </a:defPPr>
      </a:lstStyle>
    </a:spDef>
    <a:lnDef>
      <a:spPr bwMode="auto">
        <a:xfrm>
          <a:off x="0" y="0"/>
          <a:ext cx="1" cy="1"/>
        </a:xfrm>
        <a:custGeom>
          <a:avLst/>
          <a:gdLst/>
          <a:ahLst/>
          <a:cxnLst/>
          <a:rect l="0" t="0" r="0" b="0"/>
          <a:pathLst/>
        </a:custGeom>
        <a:solidFill>
          <a:srgbClr val="000066"/>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08050" rtl="0" eaLnBrk="0" fontAlgn="base" latinLnBrk="0" hangingPunct="0">
          <a:lnSpc>
            <a:spcPct val="100000"/>
          </a:lnSpc>
          <a:spcBef>
            <a:spcPct val="0"/>
          </a:spcBef>
          <a:spcAft>
            <a:spcPct val="0"/>
          </a:spcAft>
          <a:buClrTx/>
          <a:buSzTx/>
          <a:buFontTx/>
          <a:buNone/>
          <a:tabLst/>
          <a:defRPr kumimoji="0" lang="en-US" sz="4000" b="1" i="0" u="none" strike="noStrike" cap="none" normalizeH="0" baseline="0" smtClean="0">
            <a:ln>
              <a:noFill/>
            </a:ln>
            <a:solidFill>
              <a:srgbClr val="003399"/>
            </a:solidFill>
            <a:effectLst/>
            <a:latin typeface="Arial" pitchFamily="34"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Office\Templates\Blank Presentation.pot</Template>
  <TotalTime>4045</TotalTime>
  <Words>366</Words>
  <Application>Microsoft Office PowerPoint</Application>
  <PresentationFormat>Custom</PresentationFormat>
  <Paragraphs>23</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Times New Roman</vt:lpstr>
      <vt:lpstr>Blank Presentation</vt:lpstr>
      <vt:lpstr>PowerPoint Presentation</vt:lpstr>
    </vt:vector>
  </TitlesOfParts>
  <Company>Mechanical Engineering VT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Michael Alley</dc:creator>
  <cp:lastModifiedBy>Microsoft account</cp:lastModifiedBy>
  <cp:revision>166</cp:revision>
  <cp:lastPrinted>2003-04-18T14:25:05Z</cp:lastPrinted>
  <dcterms:created xsi:type="dcterms:W3CDTF">2003-04-11T15:30:44Z</dcterms:created>
  <dcterms:modified xsi:type="dcterms:W3CDTF">2016-05-04T19:13:21Z</dcterms:modified>
</cp:coreProperties>
</file>