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
  </p:notesMasterIdLst>
  <p:handoutMasterIdLst>
    <p:handoutMasterId r:id="rId4"/>
  </p:handoutMasterIdLst>
  <p:sldIdLst>
    <p:sldId id="257" r:id="rId2"/>
  </p:sldIdLst>
  <p:sldSz cx="36576000" cy="29260800"/>
  <p:notesSz cx="9601200" cy="7315200"/>
  <p:defaultTextStyle>
    <a:defPPr>
      <a:defRPr lang="en-US"/>
    </a:defPPr>
    <a:lvl1pPr algn="l" rtl="0" eaLnBrk="0" fontAlgn="base" hangingPunct="0">
      <a:spcBef>
        <a:spcPct val="0"/>
      </a:spcBef>
      <a:spcAft>
        <a:spcPct val="0"/>
      </a:spcAft>
      <a:defRPr sz="4000" b="1" kern="1200">
        <a:solidFill>
          <a:srgbClr val="003399"/>
        </a:solidFill>
        <a:latin typeface="Arial" charset="0"/>
        <a:ea typeface="+mn-ea"/>
        <a:cs typeface="+mn-cs"/>
      </a:defRPr>
    </a:lvl1pPr>
    <a:lvl2pPr marL="457200" algn="l" rtl="0" eaLnBrk="0" fontAlgn="base" hangingPunct="0">
      <a:spcBef>
        <a:spcPct val="0"/>
      </a:spcBef>
      <a:spcAft>
        <a:spcPct val="0"/>
      </a:spcAft>
      <a:defRPr sz="4000" b="1" kern="1200">
        <a:solidFill>
          <a:srgbClr val="003399"/>
        </a:solidFill>
        <a:latin typeface="Arial" charset="0"/>
        <a:ea typeface="+mn-ea"/>
        <a:cs typeface="+mn-cs"/>
      </a:defRPr>
    </a:lvl2pPr>
    <a:lvl3pPr marL="914400" algn="l" rtl="0" eaLnBrk="0" fontAlgn="base" hangingPunct="0">
      <a:spcBef>
        <a:spcPct val="0"/>
      </a:spcBef>
      <a:spcAft>
        <a:spcPct val="0"/>
      </a:spcAft>
      <a:defRPr sz="4000" b="1" kern="1200">
        <a:solidFill>
          <a:srgbClr val="003399"/>
        </a:solidFill>
        <a:latin typeface="Arial" charset="0"/>
        <a:ea typeface="+mn-ea"/>
        <a:cs typeface="+mn-cs"/>
      </a:defRPr>
    </a:lvl3pPr>
    <a:lvl4pPr marL="1371600" algn="l" rtl="0" eaLnBrk="0" fontAlgn="base" hangingPunct="0">
      <a:spcBef>
        <a:spcPct val="0"/>
      </a:spcBef>
      <a:spcAft>
        <a:spcPct val="0"/>
      </a:spcAft>
      <a:defRPr sz="4000" b="1" kern="1200">
        <a:solidFill>
          <a:srgbClr val="003399"/>
        </a:solidFill>
        <a:latin typeface="Arial" charset="0"/>
        <a:ea typeface="+mn-ea"/>
        <a:cs typeface="+mn-cs"/>
      </a:defRPr>
    </a:lvl4pPr>
    <a:lvl5pPr marL="1828800" algn="l" rtl="0" eaLnBrk="0" fontAlgn="base" hangingPunct="0">
      <a:spcBef>
        <a:spcPct val="0"/>
      </a:spcBef>
      <a:spcAft>
        <a:spcPct val="0"/>
      </a:spcAft>
      <a:defRPr sz="4000" b="1" kern="1200">
        <a:solidFill>
          <a:srgbClr val="003399"/>
        </a:solidFill>
        <a:latin typeface="Arial" charset="0"/>
        <a:ea typeface="+mn-ea"/>
        <a:cs typeface="+mn-cs"/>
      </a:defRPr>
    </a:lvl5pPr>
    <a:lvl6pPr marL="2286000" algn="l" defTabSz="914400" rtl="0" eaLnBrk="1" latinLnBrk="0" hangingPunct="1">
      <a:defRPr sz="4000" b="1" kern="1200">
        <a:solidFill>
          <a:srgbClr val="003399"/>
        </a:solidFill>
        <a:latin typeface="Arial" charset="0"/>
        <a:ea typeface="+mn-ea"/>
        <a:cs typeface="+mn-cs"/>
      </a:defRPr>
    </a:lvl6pPr>
    <a:lvl7pPr marL="2743200" algn="l" defTabSz="914400" rtl="0" eaLnBrk="1" latinLnBrk="0" hangingPunct="1">
      <a:defRPr sz="4000" b="1" kern="1200">
        <a:solidFill>
          <a:srgbClr val="003399"/>
        </a:solidFill>
        <a:latin typeface="Arial" charset="0"/>
        <a:ea typeface="+mn-ea"/>
        <a:cs typeface="+mn-cs"/>
      </a:defRPr>
    </a:lvl7pPr>
    <a:lvl8pPr marL="3200400" algn="l" defTabSz="914400" rtl="0" eaLnBrk="1" latinLnBrk="0" hangingPunct="1">
      <a:defRPr sz="4000" b="1" kern="1200">
        <a:solidFill>
          <a:srgbClr val="003399"/>
        </a:solidFill>
        <a:latin typeface="Arial" charset="0"/>
        <a:ea typeface="+mn-ea"/>
        <a:cs typeface="+mn-cs"/>
      </a:defRPr>
    </a:lvl8pPr>
    <a:lvl9pPr marL="3657600" algn="l" defTabSz="914400" rtl="0" eaLnBrk="1" latinLnBrk="0" hangingPunct="1">
      <a:defRPr sz="4000" b="1" kern="1200">
        <a:solidFill>
          <a:srgbClr val="003399"/>
        </a:solidFill>
        <a:latin typeface="Arial" charset="0"/>
        <a:ea typeface="+mn-ea"/>
        <a:cs typeface="+mn-cs"/>
      </a:defRPr>
    </a:lvl9pPr>
  </p:defaultTextStyle>
  <p:extLst>
    <p:ext uri="{EFAFB233-063F-42B5-8137-9DF3F51BA10A}">
      <p15:sldGuideLst xmlns:p15="http://schemas.microsoft.com/office/powerpoint/2012/main">
        <p15:guide id="1" orient="horz" pos="9216">
          <p15:clr>
            <a:srgbClr val="A4A3A4"/>
          </p15:clr>
        </p15:guide>
        <p15:guide id="2" pos="115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000099"/>
    <a:srgbClr val="A50021"/>
    <a:srgbClr val="F8F8F8"/>
    <a:srgbClr val="EAEAEA"/>
    <a:srgbClr val="00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348" autoAdjust="0"/>
    <p:restoredTop sz="87521" autoAdjust="0"/>
  </p:normalViewPr>
  <p:slideViewPr>
    <p:cSldViewPr>
      <p:cViewPr>
        <p:scale>
          <a:sx n="10" d="100"/>
          <a:sy n="10" d="100"/>
        </p:scale>
        <p:origin x="2580" y="534"/>
      </p:cViewPr>
      <p:guideLst>
        <p:guide orient="horz" pos="9216"/>
        <p:guide pos="115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image" Target="../media/image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4099" name="Rectangle 3"/>
          <p:cNvSpPr>
            <a:spLocks noGrp="1" noChangeArrowheads="1"/>
          </p:cNvSpPr>
          <p:nvPr>
            <p:ph type="dt" sz="quarter" idx="1"/>
          </p:nvPr>
        </p:nvSpPr>
        <p:spPr bwMode="auto">
          <a:xfrm>
            <a:off x="5437188" y="0"/>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endParaRPr lang="en-US"/>
          </a:p>
        </p:txBody>
      </p:sp>
      <p:sp>
        <p:nvSpPr>
          <p:cNvPr id="4100" name="Rectangle 4"/>
          <p:cNvSpPr>
            <a:spLocks noGrp="1" noChangeArrowheads="1"/>
          </p:cNvSpPr>
          <p:nvPr>
            <p:ph type="ftr" sz="quarter" idx="2"/>
          </p:nvPr>
        </p:nvSpPr>
        <p:spPr bwMode="auto">
          <a:xfrm>
            <a:off x="0" y="6948488"/>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4101" name="Rectangle 5"/>
          <p:cNvSpPr>
            <a:spLocks noGrp="1" noChangeArrowheads="1"/>
          </p:cNvSpPr>
          <p:nvPr>
            <p:ph type="sldNum" sz="quarter" idx="3"/>
          </p:nvPr>
        </p:nvSpPr>
        <p:spPr bwMode="auto">
          <a:xfrm>
            <a:off x="5437188" y="6948488"/>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fld id="{92699507-D242-4391-9150-FC8998A964F5}" type="slidenum">
              <a:rPr lang="en-US"/>
              <a:pPr>
                <a:defRPr/>
              </a:pPr>
              <a:t>‹#›</a:t>
            </a:fld>
            <a:endParaRPr lang="en-US"/>
          </a:p>
        </p:txBody>
      </p:sp>
    </p:spTree>
    <p:extLst>
      <p:ext uri="{BB962C8B-B14F-4D97-AF65-F5344CB8AC3E}">
        <p14:creationId xmlns:p14="http://schemas.microsoft.com/office/powerpoint/2010/main" val="14283690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3075" name="Rectangle 3"/>
          <p:cNvSpPr>
            <a:spLocks noGrp="1" noChangeArrowheads="1"/>
          </p:cNvSpPr>
          <p:nvPr>
            <p:ph type="dt" idx="1"/>
          </p:nvPr>
        </p:nvSpPr>
        <p:spPr bwMode="auto">
          <a:xfrm>
            <a:off x="5437188" y="0"/>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endParaRPr lang="en-US"/>
          </a:p>
        </p:txBody>
      </p:sp>
      <p:sp>
        <p:nvSpPr>
          <p:cNvPr id="3076" name="Rectangle 4"/>
          <p:cNvSpPr>
            <a:spLocks noGrp="1" noRot="1" noChangeAspect="1" noChangeArrowheads="1" noTextEdit="1"/>
          </p:cNvSpPr>
          <p:nvPr>
            <p:ph type="sldImg" idx="2"/>
          </p:nvPr>
        </p:nvSpPr>
        <p:spPr bwMode="auto">
          <a:xfrm>
            <a:off x="3086100" y="549275"/>
            <a:ext cx="3429000" cy="27432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p:cNvSpPr>
            <a:spLocks noGrp="1" noChangeArrowheads="1"/>
          </p:cNvSpPr>
          <p:nvPr>
            <p:ph type="body" sz="quarter" idx="3"/>
          </p:nvPr>
        </p:nvSpPr>
        <p:spPr bwMode="auto">
          <a:xfrm>
            <a:off x="960438" y="3475038"/>
            <a:ext cx="7681912" cy="329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078" name="Rectangle 6"/>
          <p:cNvSpPr>
            <a:spLocks noGrp="1" noChangeArrowheads="1"/>
          </p:cNvSpPr>
          <p:nvPr>
            <p:ph type="ftr" sz="quarter" idx="4"/>
          </p:nvPr>
        </p:nvSpPr>
        <p:spPr bwMode="auto">
          <a:xfrm>
            <a:off x="0" y="6948488"/>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3079" name="Rectangle 7"/>
          <p:cNvSpPr>
            <a:spLocks noGrp="1" noChangeArrowheads="1"/>
          </p:cNvSpPr>
          <p:nvPr>
            <p:ph type="sldNum" sz="quarter" idx="5"/>
          </p:nvPr>
        </p:nvSpPr>
        <p:spPr bwMode="auto">
          <a:xfrm>
            <a:off x="5437188" y="6948488"/>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fld id="{0309C706-E669-44D0-84E9-EC6629D10FC4}" type="slidenum">
              <a:rPr lang="en-US"/>
              <a:pPr>
                <a:defRPr/>
              </a:pPr>
              <a:t>‹#›</a:t>
            </a:fld>
            <a:endParaRPr lang="en-US"/>
          </a:p>
        </p:txBody>
      </p:sp>
    </p:spTree>
    <p:extLst>
      <p:ext uri="{BB962C8B-B14F-4D97-AF65-F5344CB8AC3E}">
        <p14:creationId xmlns:p14="http://schemas.microsoft.com/office/powerpoint/2010/main" val="86670638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9090025"/>
            <a:ext cx="31089600" cy="6272213"/>
          </a:xfrm>
        </p:spPr>
        <p:txBody>
          <a:bodyPr/>
          <a:lstStyle/>
          <a:p>
            <a:r>
              <a:rPr lang="en-US" smtClean="0"/>
              <a:t>Click to edit Master title style</a:t>
            </a:r>
            <a:endParaRPr lang="en-US"/>
          </a:p>
        </p:txBody>
      </p:sp>
      <p:sp>
        <p:nvSpPr>
          <p:cNvPr id="3" name="Subtitle 2"/>
          <p:cNvSpPr>
            <a:spLocks noGrp="1"/>
          </p:cNvSpPr>
          <p:nvPr>
            <p:ph type="subTitle" idx="1"/>
          </p:nvPr>
        </p:nvSpPr>
        <p:spPr>
          <a:xfrm>
            <a:off x="5486400" y="16581438"/>
            <a:ext cx="25603200" cy="747712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F1C8006-FACE-40FE-8A0C-807A243C6D31}" type="slidenum">
              <a:rPr lang="en-US"/>
              <a:pPr>
                <a:defRPr/>
              </a:pPr>
              <a:t>‹#›</a:t>
            </a:fld>
            <a:endParaRPr lang="en-US"/>
          </a:p>
        </p:txBody>
      </p:sp>
    </p:spTree>
    <p:extLst>
      <p:ext uri="{BB962C8B-B14F-4D97-AF65-F5344CB8AC3E}">
        <p14:creationId xmlns:p14="http://schemas.microsoft.com/office/powerpoint/2010/main" val="3001104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5A887F7-588A-4B87-900A-93D071BD906A}" type="slidenum">
              <a:rPr lang="en-US"/>
              <a:pPr>
                <a:defRPr/>
              </a:pPr>
              <a:t>‹#›</a:t>
            </a:fld>
            <a:endParaRPr lang="en-US"/>
          </a:p>
        </p:txBody>
      </p:sp>
    </p:spTree>
    <p:extLst>
      <p:ext uri="{BB962C8B-B14F-4D97-AF65-F5344CB8AC3E}">
        <p14:creationId xmlns:p14="http://schemas.microsoft.com/office/powerpoint/2010/main" val="3496327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0" y="18802350"/>
            <a:ext cx="31089600" cy="5811838"/>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2889250" y="12401550"/>
            <a:ext cx="31089600" cy="64008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7ECC3DE-5D7E-40EF-98D9-1CC0D680ED93}" type="slidenum">
              <a:rPr lang="en-US"/>
              <a:pPr>
                <a:defRPr/>
              </a:pPr>
              <a:t>‹#›</a:t>
            </a:fld>
            <a:endParaRPr lang="en-US"/>
          </a:p>
        </p:txBody>
      </p:sp>
    </p:spTree>
    <p:extLst>
      <p:ext uri="{BB962C8B-B14F-4D97-AF65-F5344CB8AC3E}">
        <p14:creationId xmlns:p14="http://schemas.microsoft.com/office/powerpoint/2010/main" val="25650079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751138" y="8432800"/>
            <a:ext cx="15460662" cy="175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364200" y="8432800"/>
            <a:ext cx="15462250" cy="175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990B410-E75A-4B08-B224-07F9C8F6EC7B}" type="slidenum">
              <a:rPr lang="en-US"/>
              <a:pPr>
                <a:defRPr/>
              </a:pPr>
              <a:t>‹#›</a:t>
            </a:fld>
            <a:endParaRPr lang="en-US"/>
          </a:p>
        </p:txBody>
      </p:sp>
    </p:spTree>
    <p:extLst>
      <p:ext uri="{BB962C8B-B14F-4D97-AF65-F5344CB8AC3E}">
        <p14:creationId xmlns:p14="http://schemas.microsoft.com/office/powerpoint/2010/main" val="9960385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828800" y="1171575"/>
            <a:ext cx="32918400" cy="48768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28800" y="6550025"/>
            <a:ext cx="16160750" cy="272891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828800" y="9278938"/>
            <a:ext cx="16160750" cy="168592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80100" y="6550025"/>
            <a:ext cx="16167100" cy="272891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8580100" y="9278938"/>
            <a:ext cx="16167100" cy="168592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F2CDC093-7A6F-4E5D-9FFF-DBD5AB893B0A}" type="slidenum">
              <a:rPr lang="en-US"/>
              <a:pPr>
                <a:defRPr/>
              </a:pPr>
              <a:t>‹#›</a:t>
            </a:fld>
            <a:endParaRPr lang="en-US"/>
          </a:p>
        </p:txBody>
      </p:sp>
    </p:spTree>
    <p:extLst>
      <p:ext uri="{BB962C8B-B14F-4D97-AF65-F5344CB8AC3E}">
        <p14:creationId xmlns:p14="http://schemas.microsoft.com/office/powerpoint/2010/main" val="7922939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DF0A30D8-122F-4F6F-B8D9-294F0B5A2E27}" type="slidenum">
              <a:rPr lang="en-US"/>
              <a:pPr>
                <a:defRPr/>
              </a:pPr>
              <a:t>‹#›</a:t>
            </a:fld>
            <a:endParaRPr lang="en-US"/>
          </a:p>
        </p:txBody>
      </p:sp>
    </p:spTree>
    <p:extLst>
      <p:ext uri="{BB962C8B-B14F-4D97-AF65-F5344CB8AC3E}">
        <p14:creationId xmlns:p14="http://schemas.microsoft.com/office/powerpoint/2010/main" val="40904540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1B433658-D803-4156-B2D5-E4B16BCD34D5}" type="slidenum">
              <a:rPr lang="en-US"/>
              <a:pPr>
                <a:defRPr/>
              </a:pPr>
              <a:t>‹#›</a:t>
            </a:fld>
            <a:endParaRPr lang="en-US"/>
          </a:p>
        </p:txBody>
      </p:sp>
    </p:spTree>
    <p:extLst>
      <p:ext uri="{BB962C8B-B14F-4D97-AF65-F5344CB8AC3E}">
        <p14:creationId xmlns:p14="http://schemas.microsoft.com/office/powerpoint/2010/main" val="3004532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1165225"/>
            <a:ext cx="12033250" cy="4957763"/>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4300200" y="1165225"/>
            <a:ext cx="20447000" cy="2497296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828800" y="6122988"/>
            <a:ext cx="12033250" cy="200152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C708428-1668-41D4-8D7B-862DD2F49187}" type="slidenum">
              <a:rPr lang="en-US"/>
              <a:pPr>
                <a:defRPr/>
              </a:pPr>
              <a:t>‹#›</a:t>
            </a:fld>
            <a:endParaRPr lang="en-US"/>
          </a:p>
        </p:txBody>
      </p:sp>
    </p:spTree>
    <p:extLst>
      <p:ext uri="{BB962C8B-B14F-4D97-AF65-F5344CB8AC3E}">
        <p14:creationId xmlns:p14="http://schemas.microsoft.com/office/powerpoint/2010/main" val="1073889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150" y="20481925"/>
            <a:ext cx="21945600" cy="24193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7169150" y="2614613"/>
            <a:ext cx="21945600" cy="1755616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7169150" y="22901275"/>
            <a:ext cx="21945600" cy="34337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AB63446-ED7B-4437-B77A-CAFEC137F522}" type="slidenum">
              <a:rPr lang="en-US"/>
              <a:pPr>
                <a:defRPr/>
              </a:pPr>
              <a:t>‹#›</a:t>
            </a:fld>
            <a:endParaRPr lang="en-US"/>
          </a:p>
        </p:txBody>
      </p:sp>
    </p:spTree>
    <p:extLst>
      <p:ext uri="{BB962C8B-B14F-4D97-AF65-F5344CB8AC3E}">
        <p14:creationId xmlns:p14="http://schemas.microsoft.com/office/powerpoint/2010/main" val="32524108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D9E2E4C-86EF-408B-B88F-E45D3FBCA48C}" type="slidenum">
              <a:rPr lang="en-US"/>
              <a:pPr>
                <a:defRPr/>
              </a:pPr>
              <a:t>‹#›</a:t>
            </a:fld>
            <a:endParaRPr lang="en-US"/>
          </a:p>
        </p:txBody>
      </p:sp>
    </p:spTree>
    <p:extLst>
      <p:ext uri="{BB962C8B-B14F-4D97-AF65-F5344CB8AC3E}">
        <p14:creationId xmlns:p14="http://schemas.microsoft.com/office/powerpoint/2010/main" val="3194258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058813" y="2601913"/>
            <a:ext cx="7767637" cy="234076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751138" y="2601913"/>
            <a:ext cx="23155275" cy="234076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4B1C51D-C423-4C9A-B7D2-7CD5680ACC53}" type="slidenum">
              <a:rPr lang="en-US"/>
              <a:pPr>
                <a:defRPr/>
              </a:pPr>
              <a:t>‹#›</a:t>
            </a:fld>
            <a:endParaRPr lang="en-US"/>
          </a:p>
        </p:txBody>
      </p:sp>
    </p:spTree>
    <p:extLst>
      <p:ext uri="{BB962C8B-B14F-4D97-AF65-F5344CB8AC3E}">
        <p14:creationId xmlns:p14="http://schemas.microsoft.com/office/powerpoint/2010/main" val="26132153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2751138" y="2601913"/>
            <a:ext cx="31075312"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ctr" anchorCtr="0" compatLnSpc="1">
            <a:prstTxWarp prst="textNoShape">
              <a:avLst/>
            </a:prstTxWarp>
          </a:bodyPr>
          <a:lstStyle/>
          <a:p>
            <a:pPr lvl="0"/>
            <a:r>
              <a:rPr lang="en-US" altLang="en-US" smtClean="0"/>
              <a:t>Click to edit Master title style</a:t>
            </a:r>
          </a:p>
        </p:txBody>
      </p:sp>
      <p:sp>
        <p:nvSpPr>
          <p:cNvPr id="2051" name="Rectangle 3"/>
          <p:cNvSpPr>
            <a:spLocks noGrp="1" noChangeArrowheads="1"/>
          </p:cNvSpPr>
          <p:nvPr>
            <p:ph type="body" idx="1"/>
          </p:nvPr>
        </p:nvSpPr>
        <p:spPr bwMode="auto">
          <a:xfrm>
            <a:off x="2751138" y="8432800"/>
            <a:ext cx="31075312" cy="175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2751138" y="26681113"/>
            <a:ext cx="7620000" cy="193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lvl1pPr defTabSz="4351338">
              <a:defRPr sz="6100" b="0">
                <a:solidFill>
                  <a:schemeClr val="tx1"/>
                </a:solidFill>
                <a:latin typeface="+mn-lt"/>
              </a:defRPr>
            </a:lvl1pPr>
          </a:lstStyle>
          <a:p>
            <a:pPr>
              <a:defRPr/>
            </a:pPr>
            <a:endParaRPr lang="en-US"/>
          </a:p>
        </p:txBody>
      </p:sp>
      <p:sp>
        <p:nvSpPr>
          <p:cNvPr id="1029" name="Rectangle 5"/>
          <p:cNvSpPr>
            <a:spLocks noGrp="1" noChangeArrowheads="1"/>
          </p:cNvSpPr>
          <p:nvPr>
            <p:ph type="ftr" sz="quarter" idx="3"/>
          </p:nvPr>
        </p:nvSpPr>
        <p:spPr bwMode="auto">
          <a:xfrm>
            <a:off x="12490450" y="26681113"/>
            <a:ext cx="11596688" cy="193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lvl1pPr algn="ctr" defTabSz="4351338">
              <a:defRPr sz="6100" b="0">
                <a:solidFill>
                  <a:schemeClr val="tx1"/>
                </a:solidFill>
                <a:latin typeface="+mn-lt"/>
              </a:defRPr>
            </a:lvl1pPr>
          </a:lstStyle>
          <a:p>
            <a:pPr>
              <a:defRPr/>
            </a:pPr>
            <a:endParaRPr lang="en-US"/>
          </a:p>
        </p:txBody>
      </p:sp>
      <p:sp>
        <p:nvSpPr>
          <p:cNvPr id="1030" name="Rectangle 6"/>
          <p:cNvSpPr>
            <a:spLocks noGrp="1" noChangeArrowheads="1"/>
          </p:cNvSpPr>
          <p:nvPr>
            <p:ph type="sldNum" sz="quarter" idx="4"/>
          </p:nvPr>
        </p:nvSpPr>
        <p:spPr bwMode="auto">
          <a:xfrm>
            <a:off x="26206450" y="26681113"/>
            <a:ext cx="7620000" cy="193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lvl1pPr algn="r" defTabSz="4351338">
              <a:defRPr sz="6100" b="0">
                <a:solidFill>
                  <a:schemeClr val="tx1"/>
                </a:solidFill>
                <a:latin typeface="+mn-lt"/>
              </a:defRPr>
            </a:lvl1pPr>
          </a:lstStyle>
          <a:p>
            <a:pPr>
              <a:defRPr/>
            </a:pPr>
            <a:fld id="{A7320CF9-FB07-47BA-9C43-BFFE8E1C20D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51338" rtl="0" eaLnBrk="0" fontAlgn="base" hangingPunct="0">
        <a:spcBef>
          <a:spcPct val="0"/>
        </a:spcBef>
        <a:spcAft>
          <a:spcPct val="0"/>
        </a:spcAft>
        <a:defRPr sz="21200">
          <a:solidFill>
            <a:schemeClr val="tx2"/>
          </a:solidFill>
          <a:latin typeface="+mj-lt"/>
          <a:ea typeface="+mj-ea"/>
          <a:cs typeface="+mj-cs"/>
        </a:defRPr>
      </a:lvl1pPr>
      <a:lvl2pPr algn="ctr" defTabSz="4351338" rtl="0" eaLnBrk="0" fontAlgn="base" hangingPunct="0">
        <a:spcBef>
          <a:spcPct val="0"/>
        </a:spcBef>
        <a:spcAft>
          <a:spcPct val="0"/>
        </a:spcAft>
        <a:defRPr sz="21200">
          <a:solidFill>
            <a:schemeClr val="tx2"/>
          </a:solidFill>
          <a:latin typeface="Times New Roman" pitchFamily="18" charset="0"/>
        </a:defRPr>
      </a:lvl2pPr>
      <a:lvl3pPr algn="ctr" defTabSz="4351338" rtl="0" eaLnBrk="0" fontAlgn="base" hangingPunct="0">
        <a:spcBef>
          <a:spcPct val="0"/>
        </a:spcBef>
        <a:spcAft>
          <a:spcPct val="0"/>
        </a:spcAft>
        <a:defRPr sz="21200">
          <a:solidFill>
            <a:schemeClr val="tx2"/>
          </a:solidFill>
          <a:latin typeface="Times New Roman" pitchFamily="18" charset="0"/>
        </a:defRPr>
      </a:lvl3pPr>
      <a:lvl4pPr algn="ctr" defTabSz="4351338" rtl="0" eaLnBrk="0" fontAlgn="base" hangingPunct="0">
        <a:spcBef>
          <a:spcPct val="0"/>
        </a:spcBef>
        <a:spcAft>
          <a:spcPct val="0"/>
        </a:spcAft>
        <a:defRPr sz="21200">
          <a:solidFill>
            <a:schemeClr val="tx2"/>
          </a:solidFill>
          <a:latin typeface="Times New Roman" pitchFamily="18" charset="0"/>
        </a:defRPr>
      </a:lvl4pPr>
      <a:lvl5pPr algn="ctr" defTabSz="4351338" rtl="0" eaLnBrk="0" fontAlgn="base" hangingPunct="0">
        <a:spcBef>
          <a:spcPct val="0"/>
        </a:spcBef>
        <a:spcAft>
          <a:spcPct val="0"/>
        </a:spcAft>
        <a:defRPr sz="21200">
          <a:solidFill>
            <a:schemeClr val="tx2"/>
          </a:solidFill>
          <a:latin typeface="Times New Roman" pitchFamily="18" charset="0"/>
        </a:defRPr>
      </a:lvl5pPr>
      <a:lvl6pPr marL="457200" algn="ctr" defTabSz="4351338" rtl="0" eaLnBrk="0" fontAlgn="base" hangingPunct="0">
        <a:spcBef>
          <a:spcPct val="0"/>
        </a:spcBef>
        <a:spcAft>
          <a:spcPct val="0"/>
        </a:spcAft>
        <a:defRPr sz="21200">
          <a:solidFill>
            <a:schemeClr val="tx2"/>
          </a:solidFill>
          <a:latin typeface="Times New Roman" pitchFamily="18" charset="0"/>
        </a:defRPr>
      </a:lvl6pPr>
      <a:lvl7pPr marL="914400" algn="ctr" defTabSz="4351338" rtl="0" eaLnBrk="0" fontAlgn="base" hangingPunct="0">
        <a:spcBef>
          <a:spcPct val="0"/>
        </a:spcBef>
        <a:spcAft>
          <a:spcPct val="0"/>
        </a:spcAft>
        <a:defRPr sz="21200">
          <a:solidFill>
            <a:schemeClr val="tx2"/>
          </a:solidFill>
          <a:latin typeface="Times New Roman" pitchFamily="18" charset="0"/>
        </a:defRPr>
      </a:lvl7pPr>
      <a:lvl8pPr marL="1371600" algn="ctr" defTabSz="4351338" rtl="0" eaLnBrk="0" fontAlgn="base" hangingPunct="0">
        <a:spcBef>
          <a:spcPct val="0"/>
        </a:spcBef>
        <a:spcAft>
          <a:spcPct val="0"/>
        </a:spcAft>
        <a:defRPr sz="21200">
          <a:solidFill>
            <a:schemeClr val="tx2"/>
          </a:solidFill>
          <a:latin typeface="Times New Roman" pitchFamily="18" charset="0"/>
        </a:defRPr>
      </a:lvl8pPr>
      <a:lvl9pPr marL="1828800" algn="ctr" defTabSz="4351338" rtl="0" eaLnBrk="0" fontAlgn="base" hangingPunct="0">
        <a:spcBef>
          <a:spcPct val="0"/>
        </a:spcBef>
        <a:spcAft>
          <a:spcPct val="0"/>
        </a:spcAft>
        <a:defRPr sz="21200">
          <a:solidFill>
            <a:schemeClr val="tx2"/>
          </a:solidFill>
          <a:latin typeface="Times New Roman" pitchFamily="18" charset="0"/>
        </a:defRPr>
      </a:lvl9pPr>
    </p:titleStyle>
    <p:bodyStyle>
      <a:lvl1pPr marL="1628775" indent="-1628775" algn="l" defTabSz="4351338" rtl="0" eaLnBrk="0" fontAlgn="base" hangingPunct="0">
        <a:spcBef>
          <a:spcPct val="20000"/>
        </a:spcBef>
        <a:spcAft>
          <a:spcPct val="0"/>
        </a:spcAft>
        <a:buChar char="•"/>
        <a:defRPr sz="14500">
          <a:solidFill>
            <a:schemeClr val="tx1"/>
          </a:solidFill>
          <a:latin typeface="+mn-lt"/>
          <a:ea typeface="+mn-ea"/>
          <a:cs typeface="+mn-cs"/>
        </a:defRPr>
      </a:lvl1pPr>
      <a:lvl2pPr marL="3533775" indent="-1362075" algn="l" defTabSz="4351338" rtl="0" eaLnBrk="0" fontAlgn="base" hangingPunct="0">
        <a:spcBef>
          <a:spcPct val="20000"/>
        </a:spcBef>
        <a:spcAft>
          <a:spcPct val="0"/>
        </a:spcAft>
        <a:buChar char="–"/>
        <a:defRPr sz="13200">
          <a:solidFill>
            <a:schemeClr val="tx1"/>
          </a:solidFill>
          <a:latin typeface="+mn-lt"/>
        </a:defRPr>
      </a:lvl2pPr>
      <a:lvl3pPr marL="5427663" indent="-1076325" algn="l" defTabSz="4351338" rtl="0" eaLnBrk="0" fontAlgn="base" hangingPunct="0">
        <a:spcBef>
          <a:spcPct val="20000"/>
        </a:spcBef>
        <a:spcAft>
          <a:spcPct val="0"/>
        </a:spcAft>
        <a:buChar char="•"/>
        <a:defRPr sz="11000">
          <a:solidFill>
            <a:schemeClr val="tx1"/>
          </a:solidFill>
          <a:latin typeface="+mn-lt"/>
        </a:defRPr>
      </a:lvl3pPr>
      <a:lvl4pPr marL="7607300" indent="-1098550" algn="l" defTabSz="4351338" rtl="0" eaLnBrk="0" fontAlgn="base" hangingPunct="0">
        <a:spcBef>
          <a:spcPct val="20000"/>
        </a:spcBef>
        <a:spcAft>
          <a:spcPct val="0"/>
        </a:spcAft>
        <a:buChar char="–"/>
        <a:defRPr sz="9300">
          <a:solidFill>
            <a:schemeClr val="tx1"/>
          </a:solidFill>
          <a:latin typeface="+mn-lt"/>
        </a:defRPr>
      </a:lvl4pPr>
      <a:lvl5pPr marL="9769475" indent="-1081088" algn="l" defTabSz="4351338" rtl="0" eaLnBrk="0" fontAlgn="base" hangingPunct="0">
        <a:spcBef>
          <a:spcPct val="20000"/>
        </a:spcBef>
        <a:spcAft>
          <a:spcPct val="0"/>
        </a:spcAft>
        <a:buChar char="»"/>
        <a:defRPr sz="9300">
          <a:solidFill>
            <a:schemeClr val="tx1"/>
          </a:solidFill>
          <a:latin typeface="+mn-lt"/>
        </a:defRPr>
      </a:lvl5pPr>
      <a:lvl6pPr marL="10226675" indent="-1081088" algn="l" defTabSz="4351338" rtl="0" eaLnBrk="0" fontAlgn="base" hangingPunct="0">
        <a:spcBef>
          <a:spcPct val="20000"/>
        </a:spcBef>
        <a:spcAft>
          <a:spcPct val="0"/>
        </a:spcAft>
        <a:buChar char="»"/>
        <a:defRPr sz="9300">
          <a:solidFill>
            <a:schemeClr val="tx1"/>
          </a:solidFill>
          <a:latin typeface="+mn-lt"/>
        </a:defRPr>
      </a:lvl6pPr>
      <a:lvl7pPr marL="10683875" indent="-1081088" algn="l" defTabSz="4351338" rtl="0" eaLnBrk="0" fontAlgn="base" hangingPunct="0">
        <a:spcBef>
          <a:spcPct val="20000"/>
        </a:spcBef>
        <a:spcAft>
          <a:spcPct val="0"/>
        </a:spcAft>
        <a:buChar char="»"/>
        <a:defRPr sz="9300">
          <a:solidFill>
            <a:schemeClr val="tx1"/>
          </a:solidFill>
          <a:latin typeface="+mn-lt"/>
        </a:defRPr>
      </a:lvl7pPr>
      <a:lvl8pPr marL="11141075" indent="-1081088" algn="l" defTabSz="4351338" rtl="0" eaLnBrk="0" fontAlgn="base" hangingPunct="0">
        <a:spcBef>
          <a:spcPct val="20000"/>
        </a:spcBef>
        <a:spcAft>
          <a:spcPct val="0"/>
        </a:spcAft>
        <a:buChar char="»"/>
        <a:defRPr sz="9300">
          <a:solidFill>
            <a:schemeClr val="tx1"/>
          </a:solidFill>
          <a:latin typeface="+mn-lt"/>
        </a:defRPr>
      </a:lvl8pPr>
      <a:lvl9pPr marL="11598275" indent="-1081088" algn="l" defTabSz="4351338" rtl="0" eaLnBrk="0" fontAlgn="base" hangingPunct="0">
        <a:spcBef>
          <a:spcPct val="20000"/>
        </a:spcBef>
        <a:spcAft>
          <a:spcPct val="0"/>
        </a:spcAft>
        <a:buChar char="»"/>
        <a:defRPr sz="93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emf"/><Relationship Id="rId13" Type="http://schemas.openxmlformats.org/officeDocument/2006/relationships/image" Target="../media/image8.png"/><Relationship Id="rId3" Type="http://schemas.openxmlformats.org/officeDocument/2006/relationships/image" Target="../media/image4.wmf"/><Relationship Id="rId7" Type="http://schemas.openxmlformats.org/officeDocument/2006/relationships/oleObject" Target="../embeddings/oleObject2.bin"/><Relationship Id="rId12" Type="http://schemas.openxmlformats.org/officeDocument/2006/relationships/image" Target="../media/image7.png"/><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5.PNG"/><Relationship Id="rId11" Type="http://schemas.openxmlformats.org/officeDocument/2006/relationships/image" Target="../media/image3.emf"/><Relationship Id="rId5" Type="http://schemas.openxmlformats.org/officeDocument/2006/relationships/image" Target="../media/image1.emf"/><Relationship Id="rId10" Type="http://schemas.openxmlformats.org/officeDocument/2006/relationships/oleObject" Target="../embeddings/oleObject3.bin"/><Relationship Id="rId4" Type="http://schemas.openxmlformats.org/officeDocument/2006/relationships/oleObject" Target="../embeddings/oleObject1.bin"/><Relationship Id="rId9"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 name="Text Box 2"/>
          <p:cNvSpPr txBox="1">
            <a:spLocks noChangeArrowheads="1"/>
          </p:cNvSpPr>
          <p:nvPr/>
        </p:nvSpPr>
        <p:spPr bwMode="auto">
          <a:xfrm>
            <a:off x="3565524" y="188913"/>
            <a:ext cx="31410275"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57200" tIns="457200" rIns="457200" bIns="457200">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US" altLang="en-US" sz="6600" dirty="0" smtClean="0">
                <a:solidFill>
                  <a:srgbClr val="000066"/>
                </a:solidFill>
                <a:latin typeface="Calibri" pitchFamily="34" charset="0"/>
                <a:ea typeface="Calibri" pitchFamily="34" charset="0"/>
                <a:cs typeface="Calibri" pitchFamily="34" charset="0"/>
              </a:rPr>
              <a:t>Effect of Reaction Conditions on Oxidation of Anthracene with a Vanadium Catalyst</a:t>
            </a:r>
            <a:endParaRPr lang="en-US" altLang="en-US" sz="6600" dirty="0">
              <a:solidFill>
                <a:srgbClr val="000066"/>
              </a:solidFill>
              <a:latin typeface="Calibri" pitchFamily="34" charset="0"/>
              <a:ea typeface="Calibri" pitchFamily="34" charset="0"/>
              <a:cs typeface="Calibri" pitchFamily="34" charset="0"/>
            </a:endParaRPr>
          </a:p>
        </p:txBody>
      </p:sp>
      <p:sp>
        <p:nvSpPr>
          <p:cNvPr id="1035" name="Line 72"/>
          <p:cNvSpPr>
            <a:spLocks noChangeShapeType="1"/>
          </p:cNvSpPr>
          <p:nvPr/>
        </p:nvSpPr>
        <p:spPr bwMode="auto">
          <a:xfrm>
            <a:off x="31750" y="3922713"/>
            <a:ext cx="0" cy="25338087"/>
          </a:xfrm>
          <a:prstGeom prst="line">
            <a:avLst/>
          </a:prstGeom>
          <a:noFill/>
          <a:ln w="9525">
            <a:solidFill>
              <a:srgbClr val="F8F8F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36" name="Text Box 95"/>
          <p:cNvSpPr txBox="1">
            <a:spLocks noChangeArrowheads="1"/>
          </p:cNvSpPr>
          <p:nvPr/>
        </p:nvSpPr>
        <p:spPr bwMode="auto">
          <a:xfrm>
            <a:off x="1447800" y="21680946"/>
            <a:ext cx="10365578" cy="22458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228600" tIns="45267" rIns="45720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600" dirty="0" smtClean="0">
                <a:solidFill>
                  <a:srgbClr val="000066"/>
                </a:solidFill>
                <a:latin typeface="Calibri" pitchFamily="34" charset="0"/>
                <a:ea typeface="Calibri" pitchFamily="34" charset="0"/>
                <a:cs typeface="Calibri" pitchFamily="34" charset="0"/>
              </a:rPr>
              <a:t>Acknowledgments</a:t>
            </a:r>
            <a:endParaRPr lang="en-US" altLang="en-US" sz="3600" dirty="0">
              <a:solidFill>
                <a:srgbClr val="000066"/>
              </a:solidFill>
              <a:latin typeface="Calibri" pitchFamily="34" charset="0"/>
              <a:ea typeface="Calibri" pitchFamily="34" charset="0"/>
              <a:cs typeface="Calibri" pitchFamily="34" charset="0"/>
            </a:endParaRPr>
          </a:p>
          <a:p>
            <a:pPr algn="just">
              <a:spcBef>
                <a:spcPts val="1200"/>
              </a:spcBef>
            </a:pPr>
            <a:r>
              <a:rPr lang="en-US" altLang="en-US" sz="3200" dirty="0">
                <a:solidFill>
                  <a:schemeClr val="tx1"/>
                </a:solidFill>
                <a:latin typeface="Calibri" pitchFamily="34" charset="0"/>
                <a:ea typeface="Calibri" pitchFamily="34" charset="0"/>
                <a:cs typeface="Calibri" pitchFamily="34" charset="0"/>
              </a:rPr>
              <a:t>	</a:t>
            </a:r>
            <a:r>
              <a:rPr lang="en-US" altLang="en-US" sz="3200" dirty="0" smtClean="0">
                <a:solidFill>
                  <a:schemeClr val="tx1"/>
                </a:solidFill>
                <a:latin typeface="Calibri" pitchFamily="34" charset="0"/>
                <a:ea typeface="Calibri" pitchFamily="34" charset="0"/>
                <a:cs typeface="Calibri" pitchFamily="34" charset="0"/>
              </a:rPr>
              <a:t>Special thanks to Lea </a:t>
            </a:r>
            <a:r>
              <a:rPr lang="en-US" altLang="en-US" sz="3200" dirty="0" err="1" smtClean="0">
                <a:solidFill>
                  <a:schemeClr val="tx1"/>
                </a:solidFill>
                <a:latin typeface="Calibri" pitchFamily="34" charset="0"/>
                <a:ea typeface="Calibri" pitchFamily="34" charset="0"/>
                <a:cs typeface="Calibri" pitchFamily="34" charset="0"/>
              </a:rPr>
              <a:t>Nyiranshuti</a:t>
            </a:r>
            <a:r>
              <a:rPr lang="en-US" altLang="en-US" sz="3200" dirty="0" smtClean="0">
                <a:solidFill>
                  <a:schemeClr val="tx1"/>
                </a:solidFill>
                <a:latin typeface="Calibri" pitchFamily="34" charset="0"/>
                <a:ea typeface="Calibri" pitchFamily="34" charset="0"/>
                <a:cs typeface="Calibri" pitchFamily="34" charset="0"/>
              </a:rPr>
              <a:t> as well as Luke Fulton, Prof. Roy </a:t>
            </a:r>
            <a:r>
              <a:rPr lang="en-US" altLang="en-US" sz="3200" dirty="0" err="1" smtClean="0">
                <a:solidFill>
                  <a:schemeClr val="tx1"/>
                </a:solidFill>
                <a:latin typeface="Calibri" pitchFamily="34" charset="0"/>
                <a:ea typeface="Calibri" pitchFamily="34" charset="0"/>
                <a:cs typeface="Calibri" pitchFamily="34" charset="0"/>
              </a:rPr>
              <a:t>Planalp</a:t>
            </a:r>
            <a:r>
              <a:rPr lang="en-US" altLang="en-US" sz="3200" dirty="0" smtClean="0">
                <a:solidFill>
                  <a:schemeClr val="tx1"/>
                </a:solidFill>
                <a:latin typeface="Calibri" pitchFamily="34" charset="0"/>
                <a:ea typeface="Calibri" pitchFamily="34" charset="0"/>
                <a:cs typeface="Calibri" pitchFamily="34" charset="0"/>
              </a:rPr>
              <a:t>, and the </a:t>
            </a:r>
            <a:r>
              <a:rPr lang="en-US" altLang="en-US" sz="3000" dirty="0" smtClean="0">
                <a:solidFill>
                  <a:schemeClr val="tx1"/>
                </a:solidFill>
                <a:latin typeface="Calibri" pitchFamily="34" charset="0"/>
                <a:ea typeface="Calibri" pitchFamily="34" charset="0"/>
                <a:cs typeface="Calibri" pitchFamily="34" charset="0"/>
              </a:rPr>
              <a:t>Department </a:t>
            </a:r>
            <a:r>
              <a:rPr lang="en-US" altLang="en-US" sz="3000" dirty="0">
                <a:solidFill>
                  <a:schemeClr val="tx1"/>
                </a:solidFill>
                <a:latin typeface="Calibri" pitchFamily="34" charset="0"/>
                <a:ea typeface="Calibri" pitchFamily="34" charset="0"/>
                <a:cs typeface="Calibri" pitchFamily="34" charset="0"/>
              </a:rPr>
              <a:t>of </a:t>
            </a:r>
            <a:r>
              <a:rPr lang="en-US" altLang="en-US" sz="3000" dirty="0" smtClean="0">
                <a:solidFill>
                  <a:schemeClr val="tx1"/>
                </a:solidFill>
                <a:latin typeface="Calibri" pitchFamily="34" charset="0"/>
                <a:ea typeface="Calibri" pitchFamily="34" charset="0"/>
                <a:cs typeface="Calibri" pitchFamily="34" charset="0"/>
              </a:rPr>
              <a:t>Chemistry</a:t>
            </a:r>
            <a:r>
              <a:rPr lang="en-US" altLang="en-US" sz="3000" dirty="0">
                <a:solidFill>
                  <a:schemeClr val="tx1"/>
                </a:solidFill>
                <a:latin typeface="Calibri" pitchFamily="34" charset="0"/>
                <a:ea typeface="Calibri" pitchFamily="34" charset="0"/>
                <a:cs typeface="Calibri" pitchFamily="34" charset="0"/>
              </a:rPr>
              <a:t> </a:t>
            </a:r>
            <a:r>
              <a:rPr lang="en-US" altLang="en-US" sz="3000" dirty="0" smtClean="0">
                <a:solidFill>
                  <a:schemeClr val="tx1"/>
                </a:solidFill>
                <a:latin typeface="Calibri" pitchFamily="34" charset="0"/>
                <a:ea typeface="Calibri" pitchFamily="34" charset="0"/>
                <a:cs typeface="Calibri" pitchFamily="34" charset="0"/>
              </a:rPr>
              <a:t>at UNH </a:t>
            </a:r>
            <a:r>
              <a:rPr lang="en-US" altLang="en-US" sz="3000" dirty="0">
                <a:solidFill>
                  <a:schemeClr val="tx1"/>
                </a:solidFill>
                <a:latin typeface="Calibri" pitchFamily="34" charset="0"/>
                <a:ea typeface="Calibri" pitchFamily="34" charset="0"/>
                <a:cs typeface="Calibri" pitchFamily="34" charset="0"/>
              </a:rPr>
              <a:t>for funding. </a:t>
            </a:r>
          </a:p>
        </p:txBody>
      </p:sp>
      <p:sp>
        <p:nvSpPr>
          <p:cNvPr id="1037" name="Text Box 96"/>
          <p:cNvSpPr txBox="1">
            <a:spLocks noChangeArrowheads="1"/>
          </p:cNvSpPr>
          <p:nvPr/>
        </p:nvSpPr>
        <p:spPr bwMode="auto">
          <a:xfrm>
            <a:off x="6994525" y="1620333"/>
            <a:ext cx="22860000" cy="1753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AU" altLang="en-US" sz="3600" u="sng" dirty="0" smtClean="0">
                <a:solidFill>
                  <a:srgbClr val="000066"/>
                </a:solidFill>
                <a:latin typeface="Calibri" pitchFamily="34" charset="0"/>
                <a:ea typeface="Calibri" pitchFamily="34" charset="0"/>
                <a:cs typeface="Calibri" pitchFamily="34" charset="0"/>
              </a:rPr>
              <a:t>Cynthia R. Gerber</a:t>
            </a:r>
            <a:r>
              <a:rPr lang="en-AU" altLang="en-US" sz="3600" dirty="0" smtClean="0">
                <a:solidFill>
                  <a:srgbClr val="000066"/>
                </a:solidFill>
                <a:latin typeface="Calibri" pitchFamily="34" charset="0"/>
                <a:ea typeface="Calibri" pitchFamily="34" charset="0"/>
                <a:cs typeface="Calibri" pitchFamily="34" charset="0"/>
              </a:rPr>
              <a:t>, Ian J. Martin, Lea </a:t>
            </a:r>
            <a:r>
              <a:rPr lang="en-AU" altLang="en-US" sz="3600" dirty="0" err="1" smtClean="0">
                <a:solidFill>
                  <a:srgbClr val="000066"/>
                </a:solidFill>
                <a:latin typeface="Calibri" pitchFamily="34" charset="0"/>
                <a:ea typeface="Calibri" pitchFamily="34" charset="0"/>
                <a:cs typeface="Calibri" pitchFamily="34" charset="0"/>
              </a:rPr>
              <a:t>Nyiranshuti</a:t>
            </a:r>
            <a:r>
              <a:rPr lang="en-AU" altLang="en-US" sz="3600" dirty="0" smtClean="0">
                <a:solidFill>
                  <a:srgbClr val="000066"/>
                </a:solidFill>
                <a:latin typeface="Calibri" pitchFamily="34" charset="0"/>
                <a:ea typeface="Calibri" pitchFamily="34" charset="0"/>
                <a:cs typeface="Calibri" pitchFamily="34" charset="0"/>
              </a:rPr>
              <a:t>*, Luke Fulton*, Roy P. </a:t>
            </a:r>
            <a:r>
              <a:rPr lang="en-AU" altLang="en-US" sz="3600" dirty="0" err="1" smtClean="0">
                <a:solidFill>
                  <a:srgbClr val="000066"/>
                </a:solidFill>
                <a:latin typeface="Calibri" pitchFamily="34" charset="0"/>
                <a:ea typeface="Calibri" pitchFamily="34" charset="0"/>
                <a:cs typeface="Calibri" pitchFamily="34" charset="0"/>
              </a:rPr>
              <a:t>Planalp</a:t>
            </a:r>
            <a:r>
              <a:rPr lang="en-AU" altLang="en-US" sz="3600" dirty="0" smtClean="0">
                <a:solidFill>
                  <a:srgbClr val="000066"/>
                </a:solidFill>
                <a:latin typeface="Calibri" pitchFamily="34" charset="0"/>
                <a:ea typeface="Calibri" pitchFamily="34" charset="0"/>
                <a:cs typeface="Calibri" pitchFamily="34" charset="0"/>
              </a:rPr>
              <a:t>*</a:t>
            </a:r>
            <a:r>
              <a:rPr lang="en-AU" altLang="en-US" sz="3600" dirty="0">
                <a:solidFill>
                  <a:srgbClr val="000066"/>
                </a:solidFill>
                <a:latin typeface="Calibri" pitchFamily="34" charset="0"/>
                <a:ea typeface="Calibri" pitchFamily="34" charset="0"/>
                <a:cs typeface="Calibri" pitchFamily="34" charset="0"/>
              </a:rPr>
              <a:t/>
            </a:r>
            <a:br>
              <a:rPr lang="en-AU" altLang="en-US" sz="3600" dirty="0">
                <a:solidFill>
                  <a:srgbClr val="000066"/>
                </a:solidFill>
                <a:latin typeface="Calibri" pitchFamily="34" charset="0"/>
                <a:ea typeface="Calibri" pitchFamily="34" charset="0"/>
                <a:cs typeface="Calibri" pitchFamily="34" charset="0"/>
              </a:rPr>
            </a:br>
            <a:r>
              <a:rPr lang="en-AU" altLang="en-US" sz="3600" dirty="0" smtClean="0">
                <a:solidFill>
                  <a:srgbClr val="000066"/>
                </a:solidFill>
                <a:latin typeface="Calibri" pitchFamily="34" charset="0"/>
                <a:ea typeface="Calibri" pitchFamily="34" charset="0"/>
                <a:cs typeface="Calibri" pitchFamily="34" charset="0"/>
              </a:rPr>
              <a:t>cry85@wildcats.unh.edu; ijx4@wildcats.unh.edu; </a:t>
            </a:r>
            <a:r>
              <a:rPr lang="en-AU" altLang="en-US" sz="3600" dirty="0">
                <a:solidFill>
                  <a:srgbClr val="000066"/>
                </a:solidFill>
                <a:latin typeface="Calibri" pitchFamily="34" charset="0"/>
                <a:ea typeface="Calibri" pitchFamily="34" charset="0"/>
                <a:cs typeface="Calibri" pitchFamily="34" charset="0"/>
              </a:rPr>
              <a:t>Parsons Hall, 23 Academic Way, Durham NH </a:t>
            </a:r>
            <a:r>
              <a:rPr lang="en-AU" altLang="en-US" sz="3600" dirty="0" smtClean="0">
                <a:solidFill>
                  <a:srgbClr val="000066"/>
                </a:solidFill>
                <a:latin typeface="Calibri" pitchFamily="34" charset="0"/>
                <a:ea typeface="Calibri" pitchFamily="34" charset="0"/>
                <a:cs typeface="Calibri" pitchFamily="34" charset="0"/>
              </a:rPr>
              <a:t>03824</a:t>
            </a:r>
          </a:p>
          <a:p>
            <a:pPr algn="ctr"/>
            <a:r>
              <a:rPr lang="en-US" altLang="en-US" sz="3600" dirty="0" smtClean="0">
                <a:solidFill>
                  <a:srgbClr val="000066"/>
                </a:solidFill>
                <a:latin typeface="Calibri" pitchFamily="34" charset="0"/>
                <a:ea typeface="Calibri" pitchFamily="34" charset="0"/>
                <a:cs typeface="Calibri" pitchFamily="34" charset="0"/>
              </a:rPr>
              <a:t>May 5</a:t>
            </a:r>
            <a:r>
              <a:rPr lang="en-US" altLang="en-US" sz="3600" baseline="30000" dirty="0" smtClean="0">
                <a:solidFill>
                  <a:srgbClr val="000066"/>
                </a:solidFill>
                <a:latin typeface="Calibri" pitchFamily="34" charset="0"/>
                <a:ea typeface="Calibri" pitchFamily="34" charset="0"/>
                <a:cs typeface="Calibri" pitchFamily="34" charset="0"/>
              </a:rPr>
              <a:t>th</a:t>
            </a:r>
            <a:r>
              <a:rPr lang="en-US" altLang="en-US" sz="3600" dirty="0" smtClean="0">
                <a:solidFill>
                  <a:srgbClr val="000066"/>
                </a:solidFill>
                <a:latin typeface="Calibri" pitchFamily="34" charset="0"/>
                <a:ea typeface="Calibri" pitchFamily="34" charset="0"/>
                <a:cs typeface="Calibri" pitchFamily="34" charset="0"/>
              </a:rPr>
              <a:t>, 2016</a:t>
            </a:r>
            <a:endParaRPr lang="en-US" altLang="en-US" sz="3600" dirty="0">
              <a:solidFill>
                <a:srgbClr val="000066"/>
              </a:solidFill>
              <a:latin typeface="Calibri" pitchFamily="34" charset="0"/>
              <a:ea typeface="Calibri" pitchFamily="34" charset="0"/>
              <a:cs typeface="Calibri" pitchFamily="34" charset="0"/>
            </a:endParaRPr>
          </a:p>
        </p:txBody>
      </p:sp>
      <p:sp>
        <p:nvSpPr>
          <p:cNvPr id="1038" name="Text Box 3"/>
          <p:cNvSpPr txBox="1">
            <a:spLocks noChangeArrowheads="1"/>
          </p:cNvSpPr>
          <p:nvPr/>
        </p:nvSpPr>
        <p:spPr bwMode="auto">
          <a:xfrm>
            <a:off x="366712" y="4241793"/>
            <a:ext cx="11726863" cy="6585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57200" tIns="45267" rIns="2286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rgbClr val="000066"/>
                </a:solidFill>
                <a:latin typeface="Calibri" pitchFamily="34" charset="0"/>
                <a:ea typeface="Calibri" pitchFamily="34" charset="0"/>
                <a:cs typeface="Calibri" pitchFamily="34" charset="0"/>
              </a:rPr>
              <a:t>Introduction</a:t>
            </a:r>
            <a:endParaRPr lang="en-US" altLang="en-US" sz="4400" dirty="0">
              <a:solidFill>
                <a:srgbClr val="000066"/>
              </a:solidFill>
              <a:latin typeface="Calibri" pitchFamily="34" charset="0"/>
              <a:ea typeface="Calibri" pitchFamily="34" charset="0"/>
              <a:cs typeface="Calibri" pitchFamily="34" charset="0"/>
            </a:endParaRPr>
          </a:p>
          <a:p>
            <a:pPr algn="just">
              <a:spcBef>
                <a:spcPct val="25000"/>
              </a:spcBef>
            </a:pPr>
            <a:r>
              <a:rPr lang="en-US" altLang="en-US" sz="3600" dirty="0">
                <a:solidFill>
                  <a:schemeClr val="tx1"/>
                </a:solidFill>
                <a:latin typeface="Calibri" pitchFamily="34" charset="0"/>
                <a:ea typeface="Calibri" pitchFamily="34" charset="0"/>
                <a:cs typeface="Calibri" pitchFamily="34" charset="0"/>
              </a:rPr>
              <a:t>	</a:t>
            </a:r>
            <a:r>
              <a:rPr lang="en-US" altLang="en-US" sz="3600" dirty="0" smtClean="0">
                <a:solidFill>
                  <a:schemeClr val="tx1"/>
                </a:solidFill>
                <a:latin typeface="Calibri" pitchFamily="34" charset="0"/>
                <a:ea typeface="Calibri" pitchFamily="34" charset="0"/>
                <a:cs typeface="Calibri" pitchFamily="34" charset="0"/>
              </a:rPr>
              <a:t>Catalysts are used to accelerate reactions by providing an alternate pathway and lowering the energy of activation (Figure 1). </a:t>
            </a:r>
            <a:r>
              <a:rPr lang="en-US" altLang="en-US" sz="3600" dirty="0" err="1" smtClean="0">
                <a:solidFill>
                  <a:schemeClr val="tx1"/>
                </a:solidFill>
                <a:latin typeface="Calibri" pitchFamily="34" charset="0"/>
                <a:ea typeface="Calibri" pitchFamily="34" charset="0"/>
                <a:cs typeface="Calibri" pitchFamily="34" charset="0"/>
              </a:rPr>
              <a:t>Vanadyl</a:t>
            </a:r>
            <a:r>
              <a:rPr lang="en-US" altLang="en-US" sz="3600" dirty="0" smtClean="0">
                <a:solidFill>
                  <a:schemeClr val="tx1"/>
                </a:solidFill>
                <a:latin typeface="Calibri" pitchFamily="34" charset="0"/>
                <a:ea typeface="Calibri" pitchFamily="34" charset="0"/>
                <a:cs typeface="Calibri" pitchFamily="34" charset="0"/>
              </a:rPr>
              <a:t> </a:t>
            </a:r>
            <a:r>
              <a:rPr lang="en-US" altLang="en-US" sz="3600" dirty="0" err="1" smtClean="0">
                <a:solidFill>
                  <a:schemeClr val="tx1"/>
                </a:solidFill>
                <a:latin typeface="Calibri" pitchFamily="34" charset="0"/>
                <a:ea typeface="Calibri" pitchFamily="34" charset="0"/>
                <a:cs typeface="Calibri" pitchFamily="34" charset="0"/>
              </a:rPr>
              <a:t>acetylacetonate</a:t>
            </a:r>
            <a:r>
              <a:rPr lang="en-US" altLang="en-US" sz="3600" dirty="0" smtClean="0">
                <a:solidFill>
                  <a:schemeClr val="tx1"/>
                </a:solidFill>
                <a:latin typeface="Calibri" pitchFamily="34" charset="0"/>
                <a:ea typeface="Calibri" pitchFamily="34" charset="0"/>
                <a:cs typeface="Calibri" pitchFamily="34" charset="0"/>
              </a:rPr>
              <a:t> has been chosen as a catalyst in the oxidation of anthracene to </a:t>
            </a:r>
            <a:r>
              <a:rPr lang="en-US" altLang="en-US" sz="3600" dirty="0" err="1" smtClean="0">
                <a:solidFill>
                  <a:schemeClr val="tx1"/>
                </a:solidFill>
                <a:latin typeface="Calibri" pitchFamily="34" charset="0"/>
                <a:ea typeface="Calibri" pitchFamily="34" charset="0"/>
                <a:cs typeface="Calibri" pitchFamily="34" charset="0"/>
              </a:rPr>
              <a:t>anthraquinone</a:t>
            </a:r>
            <a:r>
              <a:rPr lang="en-US" altLang="en-US" sz="3600" dirty="0" smtClean="0">
                <a:solidFill>
                  <a:schemeClr val="tx1"/>
                </a:solidFill>
                <a:latin typeface="Calibri" pitchFamily="34" charset="0"/>
                <a:ea typeface="Calibri" pitchFamily="34" charset="0"/>
                <a:cs typeface="Calibri" pitchFamily="34" charset="0"/>
              </a:rPr>
              <a:t> as it can be easily synthesized.</a:t>
            </a:r>
          </a:p>
          <a:p>
            <a:pPr algn="just">
              <a:spcBef>
                <a:spcPct val="25000"/>
              </a:spcBef>
            </a:pPr>
            <a:r>
              <a:rPr lang="en-US" altLang="en-US" sz="3600" dirty="0">
                <a:solidFill>
                  <a:schemeClr val="tx1"/>
                </a:solidFill>
                <a:latin typeface="Calibri" pitchFamily="34" charset="0"/>
                <a:ea typeface="Calibri" pitchFamily="34" charset="0"/>
                <a:cs typeface="Calibri" pitchFamily="34" charset="0"/>
              </a:rPr>
              <a:t>	T</a:t>
            </a:r>
            <a:r>
              <a:rPr lang="en-US" altLang="en-US" sz="3600" dirty="0" smtClean="0">
                <a:solidFill>
                  <a:schemeClr val="tx1"/>
                </a:solidFill>
                <a:latin typeface="Calibri" pitchFamily="34" charset="0"/>
                <a:ea typeface="Calibri" pitchFamily="34" charset="0"/>
                <a:cs typeface="Calibri" pitchFamily="34" charset="0"/>
              </a:rPr>
              <a:t>he effects of the reaction conditions on the turnover number (TON) of the catalyst and percent yield of </a:t>
            </a:r>
            <a:r>
              <a:rPr lang="en-US" altLang="en-US" sz="3600" dirty="0" err="1" smtClean="0">
                <a:solidFill>
                  <a:schemeClr val="tx1"/>
                </a:solidFill>
                <a:latin typeface="Calibri" pitchFamily="34" charset="0"/>
                <a:ea typeface="Calibri" pitchFamily="34" charset="0"/>
                <a:cs typeface="Calibri" pitchFamily="34" charset="0"/>
              </a:rPr>
              <a:t>anthraquinone</a:t>
            </a:r>
            <a:r>
              <a:rPr lang="en-US" altLang="en-US" sz="3600" dirty="0" smtClean="0">
                <a:solidFill>
                  <a:schemeClr val="tx1"/>
                </a:solidFill>
                <a:latin typeface="Calibri" pitchFamily="34" charset="0"/>
                <a:ea typeface="Calibri" pitchFamily="34" charset="0"/>
                <a:cs typeface="Calibri" pitchFamily="34" charset="0"/>
              </a:rPr>
              <a:t> in the oxidation of anthracene were explored. This was done by performing the reaction several times under various conditions.</a:t>
            </a:r>
            <a:endParaRPr lang="en-US" altLang="en-US" sz="3600" dirty="0">
              <a:solidFill>
                <a:schemeClr val="tx1"/>
              </a:solidFill>
              <a:latin typeface="Calibri" pitchFamily="34" charset="0"/>
              <a:ea typeface="Calibri" pitchFamily="34" charset="0"/>
              <a:cs typeface="Calibri" pitchFamily="34" charset="0"/>
            </a:endParaRPr>
          </a:p>
        </p:txBody>
      </p:sp>
      <p:sp>
        <p:nvSpPr>
          <p:cNvPr id="1039" name="Text Box 126"/>
          <p:cNvSpPr txBox="1">
            <a:spLocks noChangeArrowheads="1"/>
          </p:cNvSpPr>
          <p:nvPr/>
        </p:nvSpPr>
        <p:spPr bwMode="auto">
          <a:xfrm>
            <a:off x="646149" y="18821400"/>
            <a:ext cx="11309314" cy="10763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200" dirty="0">
                <a:solidFill>
                  <a:schemeClr val="tx1"/>
                </a:solidFill>
                <a:latin typeface="Calibri" pitchFamily="34" charset="0"/>
                <a:ea typeface="Calibri" pitchFamily="34" charset="0"/>
                <a:cs typeface="Calibri" pitchFamily="34" charset="0"/>
              </a:rPr>
              <a:t>Figure </a:t>
            </a:r>
            <a:r>
              <a:rPr lang="en-US" altLang="en-US" sz="3200" dirty="0" smtClean="0">
                <a:solidFill>
                  <a:schemeClr val="tx1"/>
                </a:solidFill>
                <a:latin typeface="Calibri" pitchFamily="34" charset="0"/>
                <a:ea typeface="Calibri" pitchFamily="34" charset="0"/>
                <a:cs typeface="Calibri" pitchFamily="34" charset="0"/>
              </a:rPr>
              <a:t>1.	Schematic showing the effect of a catalyst on the 		energy of activation.</a:t>
            </a:r>
            <a:endParaRPr lang="en-US" altLang="en-US" sz="3200" dirty="0">
              <a:solidFill>
                <a:schemeClr val="tx1"/>
              </a:solidFill>
              <a:latin typeface="Calibri" pitchFamily="34" charset="0"/>
              <a:ea typeface="Calibri" pitchFamily="34" charset="0"/>
              <a:cs typeface="Calibri" pitchFamily="34" charset="0"/>
            </a:endParaRPr>
          </a:p>
        </p:txBody>
      </p:sp>
      <p:sp>
        <p:nvSpPr>
          <p:cNvPr id="1040" name="Text Box 238"/>
          <p:cNvSpPr txBox="1">
            <a:spLocks noChangeArrowheads="1"/>
          </p:cNvSpPr>
          <p:nvPr/>
        </p:nvSpPr>
        <p:spPr bwMode="auto">
          <a:xfrm>
            <a:off x="1447800" y="24277046"/>
            <a:ext cx="10365577" cy="38313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228600" tIns="45267" rIns="457200" bIns="457200">
            <a:spAutoFit/>
          </a:bodyPr>
          <a:lstStyle>
            <a:lvl1pPr marL="877888" indent="-877888"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600" dirty="0" smtClean="0">
                <a:solidFill>
                  <a:srgbClr val="000066"/>
                </a:solidFill>
                <a:latin typeface="Calibri" pitchFamily="34" charset="0"/>
                <a:ea typeface="Calibri" pitchFamily="34" charset="0"/>
                <a:cs typeface="Calibri" pitchFamily="34" charset="0"/>
              </a:rPr>
              <a:t>References</a:t>
            </a:r>
          </a:p>
          <a:p>
            <a:pPr algn="just">
              <a:spcBef>
                <a:spcPts val="1200"/>
              </a:spcBef>
            </a:pPr>
            <a:r>
              <a:rPr lang="en-US" altLang="en-US" sz="3200" dirty="0" smtClean="0">
                <a:solidFill>
                  <a:schemeClr val="tx1"/>
                </a:solidFill>
                <a:latin typeface="Calibri" pitchFamily="34" charset="0"/>
                <a:ea typeface="Calibri" pitchFamily="34" charset="0"/>
                <a:cs typeface="Calibri" pitchFamily="34" charset="0"/>
              </a:rPr>
              <a:t>1.	</a:t>
            </a:r>
            <a:r>
              <a:rPr lang="en-US" altLang="en-US" sz="3200" b="0" dirty="0" err="1" smtClean="0">
                <a:solidFill>
                  <a:schemeClr val="tx1"/>
                </a:solidFill>
                <a:latin typeface="Calibri" pitchFamily="34" charset="0"/>
                <a:ea typeface="Calibri" pitchFamily="34" charset="0"/>
                <a:cs typeface="Calibri" pitchFamily="34" charset="0"/>
              </a:rPr>
              <a:t>Charleton</a:t>
            </a:r>
            <a:r>
              <a:rPr lang="en-US" altLang="en-US" sz="3200" b="0" dirty="0" smtClean="0">
                <a:solidFill>
                  <a:schemeClr val="tx1"/>
                </a:solidFill>
                <a:latin typeface="Calibri" pitchFamily="34" charset="0"/>
                <a:ea typeface="Calibri" pitchFamily="34" charset="0"/>
                <a:cs typeface="Calibri" pitchFamily="34" charset="0"/>
              </a:rPr>
              <a:t>, K. D. M.; </a:t>
            </a:r>
            <a:r>
              <a:rPr lang="en-US" altLang="en-US" sz="3200" b="0" dirty="0" err="1" smtClean="0">
                <a:solidFill>
                  <a:schemeClr val="tx1"/>
                </a:solidFill>
                <a:latin typeface="Calibri" pitchFamily="34" charset="0"/>
                <a:ea typeface="Calibri" pitchFamily="34" charset="0"/>
                <a:cs typeface="Calibri" pitchFamily="34" charset="0"/>
              </a:rPr>
              <a:t>Prokopchuk</a:t>
            </a:r>
            <a:r>
              <a:rPr lang="en-US" altLang="en-US" sz="3200" b="0" dirty="0" smtClean="0">
                <a:solidFill>
                  <a:schemeClr val="tx1"/>
                </a:solidFill>
                <a:latin typeface="Calibri" pitchFamily="34" charset="0"/>
                <a:ea typeface="Calibri" pitchFamily="34" charset="0"/>
                <a:cs typeface="Calibri" pitchFamily="34" charset="0"/>
              </a:rPr>
              <a:t>, E. M. </a:t>
            </a:r>
            <a:r>
              <a:rPr lang="en-US" altLang="en-US" sz="3200" b="0" i="1" dirty="0" smtClean="0">
                <a:solidFill>
                  <a:schemeClr val="tx1"/>
                </a:solidFill>
                <a:latin typeface="Calibri" pitchFamily="34" charset="0"/>
                <a:ea typeface="Calibri" pitchFamily="34" charset="0"/>
                <a:cs typeface="Calibri" pitchFamily="34" charset="0"/>
              </a:rPr>
              <a:t>J. Chem. Educ.</a:t>
            </a:r>
            <a:r>
              <a:rPr lang="en-US" altLang="en-US" sz="3200" b="0" dirty="0" smtClean="0">
                <a:solidFill>
                  <a:schemeClr val="tx1"/>
                </a:solidFill>
                <a:latin typeface="Calibri" pitchFamily="34" charset="0"/>
                <a:ea typeface="Calibri" pitchFamily="34" charset="0"/>
                <a:cs typeface="Calibri" pitchFamily="34" charset="0"/>
              </a:rPr>
              <a:t> </a:t>
            </a:r>
            <a:r>
              <a:rPr lang="en-US" altLang="en-US" sz="3200" dirty="0" smtClean="0">
                <a:solidFill>
                  <a:schemeClr val="tx1"/>
                </a:solidFill>
                <a:latin typeface="Calibri" pitchFamily="34" charset="0"/>
                <a:ea typeface="Calibri" pitchFamily="34" charset="0"/>
                <a:cs typeface="Calibri" pitchFamily="34" charset="0"/>
              </a:rPr>
              <a:t>2011</a:t>
            </a:r>
            <a:r>
              <a:rPr lang="en-US" altLang="en-US" sz="3200" b="0" dirty="0" smtClean="0">
                <a:solidFill>
                  <a:schemeClr val="tx1"/>
                </a:solidFill>
                <a:latin typeface="Calibri" pitchFamily="34" charset="0"/>
                <a:ea typeface="Calibri" pitchFamily="34" charset="0"/>
                <a:cs typeface="Calibri" pitchFamily="34" charset="0"/>
              </a:rPr>
              <a:t>, </a:t>
            </a:r>
            <a:r>
              <a:rPr lang="en-US" altLang="en-US" sz="3200" b="0" i="1" dirty="0" smtClean="0">
                <a:solidFill>
                  <a:schemeClr val="tx1"/>
                </a:solidFill>
                <a:latin typeface="Calibri" pitchFamily="34" charset="0"/>
                <a:ea typeface="Calibri" pitchFamily="34" charset="0"/>
                <a:cs typeface="Calibri" pitchFamily="34" charset="0"/>
              </a:rPr>
              <a:t>88</a:t>
            </a:r>
            <a:r>
              <a:rPr lang="en-US" altLang="en-US" sz="3200" b="0" dirty="0" smtClean="0">
                <a:solidFill>
                  <a:schemeClr val="tx1"/>
                </a:solidFill>
                <a:latin typeface="Calibri" pitchFamily="34" charset="0"/>
                <a:ea typeface="Calibri" pitchFamily="34" charset="0"/>
                <a:cs typeface="Calibri" pitchFamily="34" charset="0"/>
              </a:rPr>
              <a:t>, 1155–1157.</a:t>
            </a:r>
          </a:p>
          <a:p>
            <a:pPr algn="just">
              <a:spcBef>
                <a:spcPts val="1200"/>
              </a:spcBef>
            </a:pPr>
            <a:r>
              <a:rPr lang="en-US" altLang="en-US" sz="3200" dirty="0" smtClean="0">
                <a:solidFill>
                  <a:schemeClr val="tx1"/>
                </a:solidFill>
                <a:latin typeface="Calibri" pitchFamily="34" charset="0"/>
                <a:ea typeface="Calibri" pitchFamily="34" charset="0"/>
                <a:cs typeface="Calibri" pitchFamily="34" charset="0"/>
              </a:rPr>
              <a:t>2.	</a:t>
            </a:r>
            <a:r>
              <a:rPr lang="en-US" altLang="en-US" sz="3200" b="0" dirty="0" err="1" smtClean="0">
                <a:solidFill>
                  <a:schemeClr val="tx1"/>
                </a:solidFill>
                <a:latin typeface="Calibri" pitchFamily="34" charset="0"/>
                <a:ea typeface="Calibri" pitchFamily="34" charset="0"/>
                <a:cs typeface="Calibri" pitchFamily="34" charset="0"/>
              </a:rPr>
              <a:t>Men’shikov</a:t>
            </a:r>
            <a:r>
              <a:rPr lang="en-US" altLang="en-US" sz="3200" b="0" dirty="0" smtClean="0">
                <a:solidFill>
                  <a:schemeClr val="tx1"/>
                </a:solidFill>
                <a:latin typeface="Calibri" pitchFamily="34" charset="0"/>
                <a:ea typeface="Calibri" pitchFamily="34" charset="0"/>
                <a:cs typeface="Calibri" pitchFamily="34" charset="0"/>
              </a:rPr>
              <a:t>, S. Y.; </a:t>
            </a:r>
            <a:r>
              <a:rPr lang="en-US" altLang="en-US" sz="3200" b="0" dirty="0" err="1" smtClean="0">
                <a:solidFill>
                  <a:schemeClr val="tx1"/>
                </a:solidFill>
                <a:latin typeface="Calibri" pitchFamily="34" charset="0"/>
                <a:ea typeface="Calibri" pitchFamily="34" charset="0"/>
                <a:cs typeface="Calibri" pitchFamily="34" charset="0"/>
              </a:rPr>
              <a:t>Vurasko</a:t>
            </a:r>
            <a:r>
              <a:rPr lang="en-US" altLang="en-US" sz="3200" b="0" dirty="0" smtClean="0">
                <a:solidFill>
                  <a:schemeClr val="tx1"/>
                </a:solidFill>
                <a:latin typeface="Calibri" pitchFamily="34" charset="0"/>
                <a:ea typeface="Calibri" pitchFamily="34" charset="0"/>
                <a:cs typeface="Calibri" pitchFamily="34" charset="0"/>
              </a:rPr>
              <a:t>, A. V.; </a:t>
            </a:r>
            <a:r>
              <a:rPr lang="en-US" altLang="en-US" sz="3200" b="0" dirty="0" err="1" smtClean="0">
                <a:solidFill>
                  <a:schemeClr val="tx1"/>
                </a:solidFill>
                <a:latin typeface="Calibri" pitchFamily="34" charset="0"/>
                <a:ea typeface="Calibri" pitchFamily="34" charset="0"/>
                <a:cs typeface="Calibri" pitchFamily="34" charset="0"/>
              </a:rPr>
              <a:t>Petrov</a:t>
            </a:r>
            <a:r>
              <a:rPr lang="en-US" altLang="en-US" sz="3200" b="0" dirty="0" smtClean="0">
                <a:solidFill>
                  <a:schemeClr val="tx1"/>
                </a:solidFill>
                <a:latin typeface="Calibri" pitchFamily="34" charset="0"/>
                <a:ea typeface="Calibri" pitchFamily="34" charset="0"/>
                <a:cs typeface="Calibri" pitchFamily="34" charset="0"/>
              </a:rPr>
              <a:t>, L. A.; </a:t>
            </a:r>
            <a:r>
              <a:rPr lang="en-US" altLang="en-US" sz="3200" b="0" dirty="0" err="1" smtClean="0">
                <a:solidFill>
                  <a:schemeClr val="tx1"/>
                </a:solidFill>
                <a:latin typeface="Calibri" pitchFamily="34" charset="0"/>
                <a:ea typeface="Calibri" pitchFamily="34" charset="0"/>
                <a:cs typeface="Calibri" pitchFamily="34" charset="0"/>
              </a:rPr>
              <a:t>Molochnikov</a:t>
            </a:r>
            <a:r>
              <a:rPr lang="en-US" altLang="en-US" sz="3200" b="0" dirty="0" smtClean="0">
                <a:solidFill>
                  <a:schemeClr val="tx1"/>
                </a:solidFill>
                <a:latin typeface="Calibri" pitchFamily="34" charset="0"/>
                <a:ea typeface="Calibri" pitchFamily="34" charset="0"/>
                <a:cs typeface="Calibri" pitchFamily="34" charset="0"/>
              </a:rPr>
              <a:t>, L.S.; </a:t>
            </a:r>
            <a:r>
              <a:rPr lang="en-US" altLang="en-US" sz="3200" b="0" dirty="0" err="1" smtClean="0">
                <a:solidFill>
                  <a:schemeClr val="tx1"/>
                </a:solidFill>
                <a:latin typeface="Calibri" pitchFamily="34" charset="0"/>
                <a:ea typeface="Calibri" pitchFamily="34" charset="0"/>
                <a:cs typeface="Calibri" pitchFamily="34" charset="0"/>
              </a:rPr>
              <a:t>Novoseiova</a:t>
            </a:r>
            <a:r>
              <a:rPr lang="en-US" altLang="en-US" sz="3200" b="0" dirty="0" smtClean="0">
                <a:solidFill>
                  <a:schemeClr val="tx1"/>
                </a:solidFill>
                <a:latin typeface="Calibri" pitchFamily="34" charset="0"/>
                <a:ea typeface="Calibri" pitchFamily="34" charset="0"/>
                <a:cs typeface="Calibri" pitchFamily="34" charset="0"/>
              </a:rPr>
              <a:t>, A. A.; </a:t>
            </a:r>
            <a:r>
              <a:rPr lang="en-US" altLang="en-US" sz="3200" b="0" dirty="0" err="1" smtClean="0">
                <a:solidFill>
                  <a:schemeClr val="tx1"/>
                </a:solidFill>
                <a:latin typeface="Calibri" pitchFamily="34" charset="0"/>
                <a:ea typeface="Calibri" pitchFamily="34" charset="0"/>
                <a:cs typeface="Calibri" pitchFamily="34" charset="0"/>
              </a:rPr>
              <a:t>Skryabina</a:t>
            </a:r>
            <a:r>
              <a:rPr lang="en-US" altLang="en-US" sz="3200" b="0" dirty="0" smtClean="0">
                <a:solidFill>
                  <a:schemeClr val="tx1"/>
                </a:solidFill>
                <a:latin typeface="Calibri" pitchFamily="34" charset="0"/>
                <a:ea typeface="Calibri" pitchFamily="34" charset="0"/>
                <a:cs typeface="Calibri" pitchFamily="34" charset="0"/>
              </a:rPr>
              <a:t>, Z. E.; </a:t>
            </a:r>
            <a:r>
              <a:rPr lang="en-US" altLang="en-US" sz="3200" b="0" dirty="0" err="1" smtClean="0">
                <a:solidFill>
                  <a:schemeClr val="tx1"/>
                </a:solidFill>
                <a:latin typeface="Calibri" pitchFamily="34" charset="0"/>
                <a:ea typeface="Calibri" pitchFamily="34" charset="0"/>
                <a:cs typeface="Calibri" pitchFamily="34" charset="0"/>
              </a:rPr>
              <a:t>Saloutin</a:t>
            </a:r>
            <a:r>
              <a:rPr lang="en-US" altLang="en-US" sz="3200" b="0" dirty="0" smtClean="0">
                <a:solidFill>
                  <a:schemeClr val="tx1"/>
                </a:solidFill>
                <a:latin typeface="Calibri" pitchFamily="34" charset="0"/>
                <a:ea typeface="Calibri" pitchFamily="34" charset="0"/>
                <a:cs typeface="Calibri" pitchFamily="34" charset="0"/>
              </a:rPr>
              <a:t>, V. I. </a:t>
            </a:r>
            <a:r>
              <a:rPr lang="en-US" altLang="en-US" sz="3200" b="0" i="1" dirty="0" smtClean="0">
                <a:solidFill>
                  <a:schemeClr val="tx1"/>
                </a:solidFill>
                <a:latin typeface="Calibri" pitchFamily="34" charset="0"/>
                <a:ea typeface="Calibri" pitchFamily="34" charset="0"/>
                <a:cs typeface="Calibri" pitchFamily="34" charset="0"/>
              </a:rPr>
              <a:t>Russ. Chem. Bull.</a:t>
            </a:r>
            <a:r>
              <a:rPr lang="en-US" altLang="en-US" sz="3200" b="0" dirty="0" smtClean="0">
                <a:solidFill>
                  <a:schemeClr val="tx1"/>
                </a:solidFill>
                <a:latin typeface="Calibri" pitchFamily="34" charset="0"/>
                <a:ea typeface="Calibri" pitchFamily="34" charset="0"/>
                <a:cs typeface="Calibri" pitchFamily="34" charset="0"/>
              </a:rPr>
              <a:t> </a:t>
            </a:r>
            <a:r>
              <a:rPr lang="en-US" altLang="en-US" sz="3200" dirty="0" smtClean="0">
                <a:solidFill>
                  <a:schemeClr val="tx1"/>
                </a:solidFill>
                <a:latin typeface="Calibri" pitchFamily="34" charset="0"/>
                <a:ea typeface="Calibri" pitchFamily="34" charset="0"/>
                <a:cs typeface="Calibri" pitchFamily="34" charset="0"/>
              </a:rPr>
              <a:t>1992</a:t>
            </a:r>
            <a:r>
              <a:rPr lang="en-US" altLang="en-US" sz="3200" b="0" dirty="0" smtClean="0">
                <a:solidFill>
                  <a:schemeClr val="tx1"/>
                </a:solidFill>
                <a:latin typeface="Calibri" pitchFamily="34" charset="0"/>
                <a:ea typeface="Calibri" pitchFamily="34" charset="0"/>
                <a:cs typeface="Calibri" pitchFamily="34" charset="0"/>
              </a:rPr>
              <a:t>, </a:t>
            </a:r>
            <a:r>
              <a:rPr lang="en-US" altLang="en-US" sz="3200" b="0" i="1" dirty="0" smtClean="0">
                <a:solidFill>
                  <a:schemeClr val="tx1"/>
                </a:solidFill>
                <a:latin typeface="Calibri" pitchFamily="34" charset="0"/>
                <a:ea typeface="Calibri" pitchFamily="34" charset="0"/>
                <a:cs typeface="Calibri" pitchFamily="34" charset="0"/>
              </a:rPr>
              <a:t>41</a:t>
            </a:r>
            <a:r>
              <a:rPr lang="en-US" altLang="en-US" sz="3200" b="0" dirty="0" smtClean="0">
                <a:solidFill>
                  <a:schemeClr val="tx1"/>
                </a:solidFill>
                <a:latin typeface="Calibri" pitchFamily="34" charset="0"/>
                <a:ea typeface="Calibri" pitchFamily="34" charset="0"/>
                <a:cs typeface="Calibri" pitchFamily="34" charset="0"/>
              </a:rPr>
              <a:t>, 619–622.</a:t>
            </a:r>
            <a:endParaRPr lang="en-US" altLang="en-US" sz="3200" b="0" dirty="0">
              <a:solidFill>
                <a:schemeClr val="tx1"/>
              </a:solidFill>
              <a:latin typeface="Calibri" pitchFamily="34" charset="0"/>
              <a:ea typeface="Calibri" pitchFamily="34" charset="0"/>
              <a:cs typeface="Calibri" pitchFamily="34" charset="0"/>
            </a:endParaRPr>
          </a:p>
        </p:txBody>
      </p:sp>
      <p:sp>
        <p:nvSpPr>
          <p:cNvPr id="1041" name="Text Box 304"/>
          <p:cNvSpPr txBox="1">
            <a:spLocks noChangeArrowheads="1"/>
          </p:cNvSpPr>
          <p:nvPr/>
        </p:nvSpPr>
        <p:spPr bwMode="auto">
          <a:xfrm>
            <a:off x="12295981" y="4241793"/>
            <a:ext cx="11622088" cy="36770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57200" tIns="45267" rIns="2286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rgbClr val="000066"/>
                </a:solidFill>
                <a:latin typeface="Calibri" pitchFamily="34" charset="0"/>
                <a:ea typeface="Calibri" pitchFamily="34" charset="0"/>
                <a:cs typeface="Calibri" pitchFamily="34" charset="0"/>
              </a:rPr>
              <a:t>Catalyst Synthesis</a:t>
            </a:r>
            <a:endParaRPr lang="en-US" altLang="en-US" sz="4400" dirty="0">
              <a:solidFill>
                <a:srgbClr val="000066"/>
              </a:solidFill>
              <a:latin typeface="Calibri" pitchFamily="34" charset="0"/>
              <a:ea typeface="Calibri" pitchFamily="34" charset="0"/>
              <a:cs typeface="Calibri" pitchFamily="34" charset="0"/>
            </a:endParaRPr>
          </a:p>
          <a:p>
            <a:pPr algn="just">
              <a:spcBef>
                <a:spcPct val="25000"/>
              </a:spcBef>
            </a:pPr>
            <a:r>
              <a:rPr lang="en-US" altLang="en-US" sz="3600" dirty="0">
                <a:solidFill>
                  <a:schemeClr val="tx1"/>
                </a:solidFill>
                <a:latin typeface="Calibri" pitchFamily="34" charset="0"/>
                <a:ea typeface="Calibri" pitchFamily="34" charset="0"/>
                <a:cs typeface="Calibri" pitchFamily="34" charset="0"/>
              </a:rPr>
              <a:t>	</a:t>
            </a:r>
            <a:r>
              <a:rPr lang="en-US" altLang="en-US" sz="3600" dirty="0" smtClean="0">
                <a:solidFill>
                  <a:schemeClr val="tx1"/>
                </a:solidFill>
                <a:latin typeface="Calibri" pitchFamily="34" charset="0"/>
                <a:ea typeface="Calibri" pitchFamily="34" charset="0"/>
                <a:cs typeface="Calibri" pitchFamily="34" charset="0"/>
              </a:rPr>
              <a:t>The procedure for the synthesis of the </a:t>
            </a:r>
            <a:r>
              <a:rPr lang="en-US" altLang="en-US" sz="3600" dirty="0" err="1" smtClean="0">
                <a:solidFill>
                  <a:schemeClr val="tx1"/>
                </a:solidFill>
                <a:latin typeface="Calibri" pitchFamily="34" charset="0"/>
                <a:ea typeface="Calibri" pitchFamily="34" charset="0"/>
                <a:cs typeface="Calibri" pitchFamily="34" charset="0"/>
              </a:rPr>
              <a:t>vanadyl</a:t>
            </a:r>
            <a:r>
              <a:rPr lang="en-US" altLang="en-US" sz="3600" dirty="0" smtClean="0">
                <a:solidFill>
                  <a:schemeClr val="tx1"/>
                </a:solidFill>
                <a:latin typeface="Calibri" pitchFamily="34" charset="0"/>
                <a:ea typeface="Calibri" pitchFamily="34" charset="0"/>
                <a:cs typeface="Calibri" pitchFamily="34" charset="0"/>
              </a:rPr>
              <a:t> </a:t>
            </a:r>
            <a:r>
              <a:rPr lang="en-US" altLang="en-US" sz="3600" dirty="0" err="1" smtClean="0">
                <a:solidFill>
                  <a:schemeClr val="tx1"/>
                </a:solidFill>
                <a:latin typeface="Calibri" pitchFamily="34" charset="0"/>
                <a:ea typeface="Calibri" pitchFamily="34" charset="0"/>
                <a:cs typeface="Calibri" pitchFamily="34" charset="0"/>
              </a:rPr>
              <a:t>acetylacetonate</a:t>
            </a:r>
            <a:r>
              <a:rPr lang="en-US" altLang="en-US" sz="3600" dirty="0" smtClean="0">
                <a:solidFill>
                  <a:schemeClr val="tx1"/>
                </a:solidFill>
                <a:latin typeface="Calibri" pitchFamily="34" charset="0"/>
                <a:ea typeface="Calibri" pitchFamily="34" charset="0"/>
                <a:cs typeface="Calibri" pitchFamily="34" charset="0"/>
              </a:rPr>
              <a:t> catalyst was adapted from literature</a:t>
            </a:r>
            <a:r>
              <a:rPr lang="en-US" altLang="en-US" sz="3600" baseline="30000" dirty="0" smtClean="0">
                <a:solidFill>
                  <a:schemeClr val="tx1"/>
                </a:solidFill>
                <a:latin typeface="Calibri" pitchFamily="34" charset="0"/>
                <a:ea typeface="Calibri" pitchFamily="34" charset="0"/>
                <a:cs typeface="Calibri" pitchFamily="34" charset="0"/>
              </a:rPr>
              <a:t>1</a:t>
            </a:r>
            <a:r>
              <a:rPr lang="en-US" altLang="en-US" sz="3600" dirty="0" smtClean="0">
                <a:solidFill>
                  <a:schemeClr val="tx1"/>
                </a:solidFill>
                <a:latin typeface="Calibri" pitchFamily="34" charset="0"/>
                <a:ea typeface="Calibri" pitchFamily="34" charset="0"/>
                <a:cs typeface="Calibri" pitchFamily="34" charset="0"/>
              </a:rPr>
              <a:t> and involved first dissolving </a:t>
            </a:r>
            <a:r>
              <a:rPr lang="en-US" altLang="en-US" sz="3600" dirty="0" err="1" smtClean="0">
                <a:solidFill>
                  <a:schemeClr val="tx1"/>
                </a:solidFill>
                <a:latin typeface="Calibri" pitchFamily="34" charset="0"/>
                <a:ea typeface="Calibri" pitchFamily="34" charset="0"/>
                <a:cs typeface="Calibri" pitchFamily="34" charset="0"/>
              </a:rPr>
              <a:t>vanadyl</a:t>
            </a:r>
            <a:r>
              <a:rPr lang="en-US" altLang="en-US" sz="3600" dirty="0" smtClean="0">
                <a:solidFill>
                  <a:schemeClr val="tx1"/>
                </a:solidFill>
                <a:latin typeface="Calibri" pitchFamily="34" charset="0"/>
                <a:ea typeface="Calibri" pitchFamily="34" charset="0"/>
                <a:cs typeface="Calibri" pitchFamily="34" charset="0"/>
              </a:rPr>
              <a:t> sulfate in water, followed by the addition 2,4-pentanedione and a solution of saturated sodium carbonate (Figure 2).</a:t>
            </a:r>
            <a:endParaRPr lang="en-US" altLang="en-US" sz="3600" dirty="0">
              <a:latin typeface="Calibri" pitchFamily="34" charset="0"/>
              <a:ea typeface="Calibri" pitchFamily="34" charset="0"/>
              <a:cs typeface="Calibri" pitchFamily="34" charset="0"/>
            </a:endParaRPr>
          </a:p>
        </p:txBody>
      </p:sp>
      <p:sp>
        <p:nvSpPr>
          <p:cNvPr id="1042" name="Text Box 341"/>
          <p:cNvSpPr txBox="1">
            <a:spLocks noChangeArrowheads="1"/>
          </p:cNvSpPr>
          <p:nvPr/>
        </p:nvSpPr>
        <p:spPr bwMode="auto">
          <a:xfrm>
            <a:off x="12818494" y="9628963"/>
            <a:ext cx="11194333" cy="5838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200" dirty="0">
                <a:solidFill>
                  <a:schemeClr val="tx1"/>
                </a:solidFill>
                <a:latin typeface="Calibri" pitchFamily="34" charset="0"/>
                <a:ea typeface="Calibri" pitchFamily="34" charset="0"/>
                <a:cs typeface="Calibri" pitchFamily="34" charset="0"/>
              </a:rPr>
              <a:t>Figure </a:t>
            </a:r>
            <a:r>
              <a:rPr lang="en-US" altLang="en-US" sz="3200" dirty="0" smtClean="0">
                <a:solidFill>
                  <a:schemeClr val="tx1"/>
                </a:solidFill>
                <a:latin typeface="Calibri" pitchFamily="34" charset="0"/>
                <a:ea typeface="Calibri" pitchFamily="34" charset="0"/>
                <a:cs typeface="Calibri" pitchFamily="34" charset="0"/>
              </a:rPr>
              <a:t>2.	Synthesis of </a:t>
            </a:r>
            <a:r>
              <a:rPr lang="en-US" altLang="en-US" sz="3200" dirty="0" err="1" smtClean="0">
                <a:solidFill>
                  <a:schemeClr val="tx1"/>
                </a:solidFill>
                <a:latin typeface="Calibri" pitchFamily="34" charset="0"/>
                <a:ea typeface="Calibri" pitchFamily="34" charset="0"/>
                <a:cs typeface="Calibri" pitchFamily="34" charset="0"/>
              </a:rPr>
              <a:t>vanadyl</a:t>
            </a:r>
            <a:r>
              <a:rPr lang="en-US" altLang="en-US" sz="3200" dirty="0" smtClean="0">
                <a:solidFill>
                  <a:schemeClr val="tx1"/>
                </a:solidFill>
                <a:latin typeface="Calibri" pitchFamily="34" charset="0"/>
                <a:ea typeface="Calibri" pitchFamily="34" charset="0"/>
                <a:cs typeface="Calibri" pitchFamily="34" charset="0"/>
              </a:rPr>
              <a:t> </a:t>
            </a:r>
            <a:r>
              <a:rPr lang="en-US" altLang="en-US" sz="3200" dirty="0" err="1" smtClean="0">
                <a:solidFill>
                  <a:schemeClr val="tx1"/>
                </a:solidFill>
                <a:latin typeface="Calibri" pitchFamily="34" charset="0"/>
                <a:ea typeface="Calibri" pitchFamily="34" charset="0"/>
                <a:cs typeface="Calibri" pitchFamily="34" charset="0"/>
              </a:rPr>
              <a:t>acetylacetonate</a:t>
            </a:r>
            <a:r>
              <a:rPr lang="en-US" altLang="en-US" sz="3200" dirty="0" smtClean="0">
                <a:solidFill>
                  <a:schemeClr val="tx1"/>
                </a:solidFill>
                <a:latin typeface="Calibri" pitchFamily="34" charset="0"/>
                <a:ea typeface="Calibri" pitchFamily="34" charset="0"/>
                <a:cs typeface="Calibri" pitchFamily="34" charset="0"/>
              </a:rPr>
              <a:t>.</a:t>
            </a:r>
            <a:endParaRPr lang="en-US" altLang="en-US" sz="3200" dirty="0">
              <a:solidFill>
                <a:schemeClr val="tx1"/>
              </a:solidFill>
              <a:latin typeface="Calibri" pitchFamily="34" charset="0"/>
              <a:ea typeface="Calibri" pitchFamily="34" charset="0"/>
              <a:cs typeface="Calibri" pitchFamily="34" charset="0"/>
            </a:endParaRPr>
          </a:p>
        </p:txBody>
      </p:sp>
      <p:sp>
        <p:nvSpPr>
          <p:cNvPr id="1043" name="Text Box 401"/>
          <p:cNvSpPr txBox="1">
            <a:spLocks noChangeArrowheads="1"/>
          </p:cNvSpPr>
          <p:nvPr/>
        </p:nvSpPr>
        <p:spPr bwMode="auto">
          <a:xfrm>
            <a:off x="24638224" y="25450800"/>
            <a:ext cx="11404638" cy="31230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rgbClr val="000066"/>
                </a:solidFill>
                <a:latin typeface="Calibri" pitchFamily="34" charset="0"/>
                <a:ea typeface="Calibri" pitchFamily="34" charset="0"/>
                <a:cs typeface="Calibri" pitchFamily="34" charset="0"/>
              </a:rPr>
              <a:t>Conclusions</a:t>
            </a:r>
            <a:endParaRPr lang="en-US" altLang="en-US" sz="4400" dirty="0">
              <a:solidFill>
                <a:srgbClr val="000066"/>
              </a:solidFill>
              <a:latin typeface="Calibri" pitchFamily="34" charset="0"/>
              <a:ea typeface="Calibri" pitchFamily="34" charset="0"/>
              <a:cs typeface="Calibri" pitchFamily="34" charset="0"/>
            </a:endParaRPr>
          </a:p>
          <a:p>
            <a:pPr algn="just">
              <a:spcBef>
                <a:spcPct val="25000"/>
              </a:spcBef>
            </a:pPr>
            <a:r>
              <a:rPr lang="en-US" altLang="en-US" sz="3600" b="0" dirty="0">
                <a:solidFill>
                  <a:schemeClr val="tx1"/>
                </a:solidFill>
                <a:latin typeface="Calibri" pitchFamily="34" charset="0"/>
                <a:ea typeface="Calibri" pitchFamily="34" charset="0"/>
                <a:cs typeface="Calibri" pitchFamily="34" charset="0"/>
              </a:rPr>
              <a:t>	</a:t>
            </a:r>
            <a:r>
              <a:rPr lang="en-US" altLang="en-US" sz="3600" dirty="0" smtClean="0">
                <a:solidFill>
                  <a:schemeClr val="tx1"/>
                </a:solidFill>
                <a:latin typeface="Calibri" pitchFamily="34" charset="0"/>
                <a:ea typeface="Calibri" pitchFamily="34" charset="0"/>
                <a:cs typeface="Calibri" pitchFamily="34" charset="0"/>
              </a:rPr>
              <a:t>The data agreed with what was described in the literature</a:t>
            </a:r>
            <a:r>
              <a:rPr lang="en-US" altLang="en-US" sz="3600" baseline="30000" dirty="0" smtClean="0">
                <a:solidFill>
                  <a:schemeClr val="tx1"/>
                </a:solidFill>
                <a:latin typeface="Calibri" pitchFamily="34" charset="0"/>
                <a:ea typeface="Calibri" pitchFamily="34" charset="0"/>
                <a:cs typeface="Calibri" pitchFamily="34" charset="0"/>
              </a:rPr>
              <a:t>1</a:t>
            </a:r>
            <a:r>
              <a:rPr lang="en-US" altLang="en-US" sz="3600" dirty="0" smtClean="0">
                <a:solidFill>
                  <a:schemeClr val="tx1"/>
                </a:solidFill>
                <a:latin typeface="Calibri" pitchFamily="34" charset="0"/>
                <a:ea typeface="Calibri" pitchFamily="34" charset="0"/>
                <a:cs typeface="Calibri" pitchFamily="34" charset="0"/>
              </a:rPr>
              <a:t>, except for the half H</a:t>
            </a:r>
            <a:r>
              <a:rPr lang="en-US" altLang="en-US" sz="3600" baseline="-25000" dirty="0" smtClean="0">
                <a:solidFill>
                  <a:schemeClr val="tx1"/>
                </a:solidFill>
                <a:latin typeface="Calibri" pitchFamily="34" charset="0"/>
                <a:ea typeface="Calibri" pitchFamily="34" charset="0"/>
                <a:cs typeface="Calibri" pitchFamily="34" charset="0"/>
              </a:rPr>
              <a:t>2</a:t>
            </a:r>
            <a:r>
              <a:rPr lang="en-US" altLang="en-US" sz="3600" dirty="0" smtClean="0">
                <a:solidFill>
                  <a:schemeClr val="tx1"/>
                </a:solidFill>
                <a:latin typeface="Calibri" pitchFamily="34" charset="0"/>
                <a:ea typeface="Calibri" pitchFamily="34" charset="0"/>
                <a:cs typeface="Calibri" pitchFamily="34" charset="0"/>
              </a:rPr>
              <a:t>O</a:t>
            </a:r>
            <a:r>
              <a:rPr lang="en-US" altLang="en-US" sz="3600" baseline="-25000" dirty="0" smtClean="0">
                <a:solidFill>
                  <a:schemeClr val="tx1"/>
                </a:solidFill>
                <a:latin typeface="Calibri" pitchFamily="34" charset="0"/>
                <a:ea typeface="Calibri" pitchFamily="34" charset="0"/>
                <a:cs typeface="Calibri" pitchFamily="34" charset="0"/>
              </a:rPr>
              <a:t>2</a:t>
            </a:r>
            <a:r>
              <a:rPr lang="en-US" altLang="en-US" sz="3600" dirty="0" smtClean="0">
                <a:solidFill>
                  <a:schemeClr val="tx1"/>
                </a:solidFill>
                <a:latin typeface="Calibri" pitchFamily="34" charset="0"/>
                <a:ea typeface="Calibri" pitchFamily="34" charset="0"/>
                <a:cs typeface="Calibri" pitchFamily="34" charset="0"/>
              </a:rPr>
              <a:t> reaction which showed a decrease in TON and percent yield compared to normal conditions where an increase was expected.</a:t>
            </a:r>
            <a:endParaRPr lang="en-US" altLang="en-US" sz="3600" dirty="0">
              <a:latin typeface="Calibri" pitchFamily="34" charset="0"/>
              <a:ea typeface="Calibri" pitchFamily="34" charset="0"/>
              <a:cs typeface="Calibri" pitchFamily="34" charset="0"/>
            </a:endParaRPr>
          </a:p>
        </p:txBody>
      </p:sp>
      <p:sp>
        <p:nvSpPr>
          <p:cNvPr id="1044" name="Text Box 402"/>
          <p:cNvSpPr txBox="1">
            <a:spLocks noChangeArrowheads="1"/>
          </p:cNvSpPr>
          <p:nvPr/>
        </p:nvSpPr>
        <p:spPr bwMode="auto">
          <a:xfrm>
            <a:off x="24699113" y="19278600"/>
            <a:ext cx="11343749" cy="60315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a:solidFill>
                  <a:srgbClr val="000066"/>
                </a:solidFill>
                <a:latin typeface="Calibri" pitchFamily="34" charset="0"/>
                <a:ea typeface="Calibri" pitchFamily="34" charset="0"/>
                <a:cs typeface="Calibri" pitchFamily="34" charset="0"/>
              </a:rPr>
              <a:t>Future </a:t>
            </a:r>
            <a:r>
              <a:rPr lang="en-US" altLang="en-US" sz="4400" dirty="0" smtClean="0">
                <a:solidFill>
                  <a:srgbClr val="000066"/>
                </a:solidFill>
                <a:latin typeface="Calibri" pitchFamily="34" charset="0"/>
                <a:ea typeface="Calibri" pitchFamily="34" charset="0"/>
                <a:cs typeface="Calibri" pitchFamily="34" charset="0"/>
              </a:rPr>
              <a:t>Work</a:t>
            </a:r>
            <a:endParaRPr lang="en-US" altLang="en-US" sz="4400" dirty="0">
              <a:solidFill>
                <a:srgbClr val="000066"/>
              </a:solidFill>
              <a:latin typeface="Calibri" pitchFamily="34" charset="0"/>
              <a:ea typeface="Calibri" pitchFamily="34" charset="0"/>
              <a:cs typeface="Calibri" pitchFamily="34" charset="0"/>
            </a:endParaRPr>
          </a:p>
          <a:p>
            <a:pPr algn="just">
              <a:spcBef>
                <a:spcPct val="25000"/>
              </a:spcBef>
            </a:pPr>
            <a:r>
              <a:rPr lang="en-US" altLang="en-US" sz="3600" dirty="0">
                <a:solidFill>
                  <a:schemeClr val="tx1"/>
                </a:solidFill>
                <a:latin typeface="Calibri" pitchFamily="34" charset="0"/>
                <a:ea typeface="Calibri" pitchFamily="34" charset="0"/>
                <a:cs typeface="Calibri" pitchFamily="34" charset="0"/>
              </a:rPr>
              <a:t> 	</a:t>
            </a:r>
            <a:r>
              <a:rPr lang="en-US" altLang="en-US" sz="3600" dirty="0" smtClean="0">
                <a:solidFill>
                  <a:schemeClr val="tx1"/>
                </a:solidFill>
                <a:latin typeface="Calibri" pitchFamily="34" charset="0"/>
                <a:ea typeface="Calibri" pitchFamily="34" charset="0"/>
                <a:cs typeface="Calibri" pitchFamily="34" charset="0"/>
              </a:rPr>
              <a:t>TLC was used to roughly estimate the purity of the product, but instrumental methods could be used to quantitatively determine the composition of the product. This would allow the percent conversion of anthracene to also be analyzed.</a:t>
            </a:r>
          </a:p>
          <a:p>
            <a:pPr algn="just">
              <a:spcBef>
                <a:spcPct val="25000"/>
              </a:spcBef>
            </a:pPr>
            <a:r>
              <a:rPr lang="en-US" altLang="en-US" sz="3600" dirty="0">
                <a:solidFill>
                  <a:schemeClr val="tx1"/>
                </a:solidFill>
                <a:latin typeface="Calibri" pitchFamily="34" charset="0"/>
                <a:ea typeface="Calibri" pitchFamily="34" charset="0"/>
                <a:cs typeface="Calibri" pitchFamily="34" charset="0"/>
              </a:rPr>
              <a:t>	</a:t>
            </a:r>
            <a:r>
              <a:rPr lang="en-US" altLang="en-US" sz="3600" dirty="0" err="1" smtClean="0">
                <a:solidFill>
                  <a:schemeClr val="tx1"/>
                </a:solidFill>
                <a:latin typeface="Calibri" pitchFamily="34" charset="0"/>
                <a:ea typeface="Calibri" pitchFamily="34" charset="0"/>
                <a:cs typeface="Calibri" pitchFamily="34" charset="0"/>
              </a:rPr>
              <a:t>Vanadyl</a:t>
            </a:r>
            <a:r>
              <a:rPr lang="en-US" altLang="en-US" sz="3600" dirty="0" smtClean="0">
                <a:solidFill>
                  <a:schemeClr val="tx1"/>
                </a:solidFill>
                <a:latin typeface="Calibri" pitchFamily="34" charset="0"/>
                <a:ea typeface="Calibri" pitchFamily="34" charset="0"/>
                <a:cs typeface="Calibri" pitchFamily="34" charset="0"/>
              </a:rPr>
              <a:t> </a:t>
            </a:r>
            <a:r>
              <a:rPr lang="en-US" altLang="en-US" sz="3600" dirty="0" err="1" smtClean="0">
                <a:solidFill>
                  <a:schemeClr val="tx1"/>
                </a:solidFill>
                <a:latin typeface="Calibri" pitchFamily="34" charset="0"/>
                <a:ea typeface="Calibri" pitchFamily="34" charset="0"/>
                <a:cs typeface="Calibri" pitchFamily="34" charset="0"/>
              </a:rPr>
              <a:t>acetylacetonate</a:t>
            </a:r>
            <a:r>
              <a:rPr lang="en-US" altLang="en-US" sz="3600" dirty="0" smtClean="0">
                <a:solidFill>
                  <a:schemeClr val="tx1"/>
                </a:solidFill>
                <a:latin typeface="Calibri" pitchFamily="34" charset="0"/>
                <a:ea typeface="Calibri" pitchFamily="34" charset="0"/>
                <a:cs typeface="Calibri" pitchFamily="34" charset="0"/>
              </a:rPr>
              <a:t> could also be used in qualitative experiments to illustrate the difference between coordinating and </a:t>
            </a:r>
            <a:r>
              <a:rPr lang="en-US" altLang="en-US" sz="3600" dirty="0" err="1" smtClean="0">
                <a:solidFill>
                  <a:schemeClr val="tx1"/>
                </a:solidFill>
                <a:latin typeface="Calibri" pitchFamily="34" charset="0"/>
                <a:ea typeface="Calibri" pitchFamily="34" charset="0"/>
                <a:cs typeface="Calibri" pitchFamily="34" charset="0"/>
              </a:rPr>
              <a:t>noncoordinating</a:t>
            </a:r>
            <a:r>
              <a:rPr lang="en-US" altLang="en-US" sz="3600" dirty="0" smtClean="0">
                <a:solidFill>
                  <a:schemeClr val="tx1"/>
                </a:solidFill>
                <a:latin typeface="Calibri" pitchFamily="34" charset="0"/>
                <a:ea typeface="Calibri" pitchFamily="34" charset="0"/>
                <a:cs typeface="Calibri" pitchFamily="34" charset="0"/>
              </a:rPr>
              <a:t> solvents and demonstrate how coordination affects solubility.</a:t>
            </a:r>
            <a:endParaRPr lang="en-US" altLang="en-US" sz="3600" dirty="0">
              <a:latin typeface="Calibri" pitchFamily="34" charset="0"/>
              <a:ea typeface="Calibri" pitchFamily="34" charset="0"/>
              <a:cs typeface="Calibri" pitchFamily="34" charset="0"/>
            </a:endParaRPr>
          </a:p>
        </p:txBody>
      </p:sp>
      <p:sp>
        <p:nvSpPr>
          <p:cNvPr id="1045" name="Text Box 443"/>
          <p:cNvSpPr txBox="1">
            <a:spLocks noChangeArrowheads="1"/>
          </p:cNvSpPr>
          <p:nvPr/>
        </p:nvSpPr>
        <p:spPr bwMode="auto">
          <a:xfrm>
            <a:off x="24759517" y="9625303"/>
            <a:ext cx="10820400" cy="5838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200" dirty="0">
                <a:solidFill>
                  <a:schemeClr val="tx1"/>
                </a:solidFill>
                <a:latin typeface="Calibri" pitchFamily="34" charset="0"/>
                <a:ea typeface="Calibri" pitchFamily="34" charset="0"/>
                <a:cs typeface="Calibri" pitchFamily="34" charset="0"/>
              </a:rPr>
              <a:t>Figure 4</a:t>
            </a:r>
            <a:r>
              <a:rPr lang="en-US" altLang="en-US" sz="3200" dirty="0" smtClean="0">
                <a:solidFill>
                  <a:schemeClr val="tx1"/>
                </a:solidFill>
                <a:latin typeface="Calibri" pitchFamily="34" charset="0"/>
                <a:ea typeface="Calibri" pitchFamily="34" charset="0"/>
                <a:cs typeface="Calibri" pitchFamily="34" charset="0"/>
              </a:rPr>
              <a:t>.	Synthesis of </a:t>
            </a:r>
            <a:r>
              <a:rPr lang="en-US" altLang="en-US" sz="3200" dirty="0" err="1" smtClean="0">
                <a:solidFill>
                  <a:schemeClr val="tx1"/>
                </a:solidFill>
                <a:latin typeface="Calibri" pitchFamily="34" charset="0"/>
                <a:ea typeface="Calibri" pitchFamily="34" charset="0"/>
                <a:cs typeface="Calibri" pitchFamily="34" charset="0"/>
              </a:rPr>
              <a:t>anthraquinone</a:t>
            </a:r>
            <a:r>
              <a:rPr lang="en-US" altLang="en-US" sz="3200" dirty="0">
                <a:solidFill>
                  <a:schemeClr val="tx1"/>
                </a:solidFill>
                <a:latin typeface="Calibri" pitchFamily="34" charset="0"/>
                <a:ea typeface="Calibri" pitchFamily="34" charset="0"/>
                <a:cs typeface="Calibri" pitchFamily="34" charset="0"/>
              </a:rPr>
              <a:t>.</a:t>
            </a:r>
          </a:p>
        </p:txBody>
      </p:sp>
      <p:sp>
        <p:nvSpPr>
          <p:cNvPr id="1053" name="Text Box 401"/>
          <p:cNvSpPr txBox="1">
            <a:spLocks noChangeArrowheads="1"/>
          </p:cNvSpPr>
          <p:nvPr/>
        </p:nvSpPr>
        <p:spPr bwMode="auto">
          <a:xfrm>
            <a:off x="24502094" y="4241793"/>
            <a:ext cx="11494635" cy="36770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rgbClr val="000066"/>
                </a:solidFill>
                <a:latin typeface="Calibri" pitchFamily="34" charset="0"/>
                <a:ea typeface="Calibri" pitchFamily="34" charset="0"/>
                <a:cs typeface="Calibri" pitchFamily="34" charset="0"/>
              </a:rPr>
              <a:t>Anthracene Oxidation</a:t>
            </a:r>
            <a:endParaRPr lang="en-US" altLang="en-US" sz="4400" dirty="0">
              <a:solidFill>
                <a:srgbClr val="000066"/>
              </a:solidFill>
              <a:latin typeface="Calibri" pitchFamily="34" charset="0"/>
              <a:ea typeface="Calibri" pitchFamily="34" charset="0"/>
              <a:cs typeface="Calibri" pitchFamily="34" charset="0"/>
            </a:endParaRPr>
          </a:p>
          <a:p>
            <a:pPr algn="just">
              <a:spcBef>
                <a:spcPct val="25000"/>
              </a:spcBef>
            </a:pPr>
            <a:r>
              <a:rPr lang="en-US" altLang="en-US" sz="3600" dirty="0">
                <a:solidFill>
                  <a:schemeClr val="tx1"/>
                </a:solidFill>
                <a:latin typeface="Calibri" pitchFamily="34" charset="0"/>
                <a:ea typeface="Calibri" pitchFamily="34" charset="0"/>
                <a:cs typeface="Calibri" pitchFamily="34" charset="0"/>
              </a:rPr>
              <a:t>	</a:t>
            </a:r>
            <a:r>
              <a:rPr lang="en-US" altLang="en-US" sz="3600" dirty="0" smtClean="0">
                <a:solidFill>
                  <a:schemeClr val="tx1"/>
                </a:solidFill>
                <a:latin typeface="Calibri" pitchFamily="34" charset="0"/>
                <a:ea typeface="Calibri" pitchFamily="34" charset="0"/>
                <a:cs typeface="Calibri" pitchFamily="34" charset="0"/>
              </a:rPr>
              <a:t>The procedure for the oxidation of anthracene was adapted from literature</a:t>
            </a:r>
            <a:r>
              <a:rPr lang="en-US" altLang="en-US" sz="3600" baseline="30000" dirty="0" smtClean="0">
                <a:solidFill>
                  <a:schemeClr val="tx1"/>
                </a:solidFill>
                <a:latin typeface="Calibri" pitchFamily="34" charset="0"/>
                <a:ea typeface="Calibri" pitchFamily="34" charset="0"/>
                <a:cs typeface="Calibri" pitchFamily="34" charset="0"/>
              </a:rPr>
              <a:t>2</a:t>
            </a:r>
            <a:r>
              <a:rPr lang="en-US" altLang="en-US" sz="3600" dirty="0" smtClean="0">
                <a:solidFill>
                  <a:schemeClr val="tx1"/>
                </a:solidFill>
                <a:latin typeface="Calibri" pitchFamily="34" charset="0"/>
                <a:ea typeface="Calibri" pitchFamily="34" charset="0"/>
                <a:cs typeface="Calibri" pitchFamily="34" charset="0"/>
              </a:rPr>
              <a:t>, however the reaction time was decreased. Anthracene and the vanadium catalyst were dissolved in ethyl acetate followed by the addition of hydrogen peroxide </a:t>
            </a:r>
            <a:r>
              <a:rPr lang="en-US" altLang="en-US" sz="3600" dirty="0">
                <a:solidFill>
                  <a:schemeClr val="tx1"/>
                </a:solidFill>
                <a:latin typeface="Calibri" pitchFamily="34" charset="0"/>
                <a:ea typeface="Calibri" pitchFamily="34" charset="0"/>
                <a:cs typeface="Calibri" pitchFamily="34" charset="0"/>
              </a:rPr>
              <a:t>(Figure </a:t>
            </a:r>
            <a:r>
              <a:rPr lang="en-US" altLang="en-US" sz="3600" dirty="0" smtClean="0">
                <a:solidFill>
                  <a:schemeClr val="tx1"/>
                </a:solidFill>
                <a:latin typeface="Calibri" pitchFamily="34" charset="0"/>
                <a:ea typeface="Calibri" pitchFamily="34" charset="0"/>
                <a:cs typeface="Calibri" pitchFamily="34" charset="0"/>
              </a:rPr>
              <a:t>4). </a:t>
            </a:r>
            <a:endParaRPr lang="en-US" altLang="en-US" sz="3600" dirty="0">
              <a:solidFill>
                <a:schemeClr val="tx1"/>
              </a:solidFill>
              <a:latin typeface="Calibri" pitchFamily="34" charset="0"/>
              <a:ea typeface="Calibri" pitchFamily="34" charset="0"/>
              <a:cs typeface="Calibri" pitchFamily="34" charset="0"/>
            </a:endParaRPr>
          </a:p>
        </p:txBody>
      </p:sp>
      <p:pic>
        <p:nvPicPr>
          <p:cNvPr id="1238" name="Picture 123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0600" y="1028700"/>
            <a:ext cx="2286000" cy="2781300"/>
          </a:xfrm>
          <a:prstGeom prst="rect">
            <a:avLst/>
          </a:prstGeom>
        </p:spPr>
      </p:pic>
      <p:sp>
        <p:nvSpPr>
          <p:cNvPr id="11" name="Rounded Rectangle 10"/>
          <p:cNvSpPr/>
          <p:nvPr/>
        </p:nvSpPr>
        <p:spPr bwMode="auto">
          <a:xfrm>
            <a:off x="990600" y="21055146"/>
            <a:ext cx="10964863" cy="7463501"/>
          </a:xfrm>
          <a:prstGeom prst="roundRect">
            <a:avLst/>
          </a:prstGeom>
          <a:noFill/>
          <a:ln>
            <a:headEnd type="none" w="med" len="med"/>
            <a:tailEnd type="none" w="med" len="med"/>
          </a:ln>
          <a:extLst/>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08050" rtl="0" eaLnBrk="0" fontAlgn="base" latinLnBrk="0" hangingPunct="0">
              <a:lnSpc>
                <a:spcPct val="100000"/>
              </a:lnSpc>
              <a:spcBef>
                <a:spcPct val="0"/>
              </a:spcBef>
              <a:spcAft>
                <a:spcPct val="0"/>
              </a:spcAft>
              <a:buClrTx/>
              <a:buSzTx/>
              <a:buFontTx/>
              <a:buNone/>
              <a:tabLst/>
            </a:pPr>
            <a:endParaRPr kumimoji="0" lang="en-US" sz="4000" b="1" i="0" u="none" strike="noStrike" cap="none" normalizeH="0" baseline="0" smtClean="0">
              <a:ln>
                <a:noFill/>
              </a:ln>
              <a:solidFill>
                <a:srgbClr val="003399"/>
              </a:solidFill>
              <a:effectLst/>
              <a:latin typeface="Arial" pitchFamily="34" charset="0"/>
            </a:endParaRPr>
          </a:p>
        </p:txBody>
      </p:sp>
      <p:graphicFrame>
        <p:nvGraphicFramePr>
          <p:cNvPr id="2" name="Object 1"/>
          <p:cNvGraphicFramePr>
            <a:graphicFrameLocks noChangeAspect="1"/>
          </p:cNvGraphicFramePr>
          <p:nvPr>
            <p:extLst>
              <p:ext uri="{D42A27DB-BD31-4B8C-83A1-F6EECF244321}">
                <p14:modId xmlns:p14="http://schemas.microsoft.com/office/powerpoint/2010/main" val="4283599521"/>
              </p:ext>
            </p:extLst>
          </p:nvPr>
        </p:nvGraphicFramePr>
        <p:xfrm>
          <a:off x="13174720" y="8160551"/>
          <a:ext cx="9864609" cy="1468412"/>
        </p:xfrm>
        <a:graphic>
          <a:graphicData uri="http://schemas.openxmlformats.org/presentationml/2006/ole">
            <mc:AlternateContent xmlns:mc="http://schemas.openxmlformats.org/markup-compatibility/2006">
              <mc:Choice xmlns:v="urn:schemas-microsoft-com:vml" Requires="v">
                <p:oleObj spid="_x0000_s1225" name="CS ChemDraw Drawing" r:id="rId4" imgW="3817446" imgH="567979" progId="ChemDraw.Document.6.0">
                  <p:embed/>
                </p:oleObj>
              </mc:Choice>
              <mc:Fallback>
                <p:oleObj name="CS ChemDraw Drawing" r:id="rId4" imgW="3817446" imgH="567979" progId="ChemDraw.Document.6.0">
                  <p:embed/>
                  <p:pic>
                    <p:nvPicPr>
                      <p:cNvPr id="0" name=""/>
                      <p:cNvPicPr/>
                      <p:nvPr/>
                    </p:nvPicPr>
                    <p:blipFill>
                      <a:blip r:embed="rId5"/>
                      <a:stretch>
                        <a:fillRect/>
                      </a:stretch>
                    </p:blipFill>
                    <p:spPr>
                      <a:xfrm>
                        <a:off x="13174720" y="8160551"/>
                        <a:ext cx="9864609" cy="1468412"/>
                      </a:xfrm>
                      <a:prstGeom prst="rect">
                        <a:avLst/>
                      </a:prstGeom>
                    </p:spPr>
                  </p:pic>
                </p:oleObj>
              </mc:Fallback>
            </mc:AlternateContent>
          </a:graphicData>
        </a:graphic>
      </p:graphicFrame>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90600" y="11277600"/>
            <a:ext cx="10822777" cy="7482072"/>
          </a:xfrm>
          <a:prstGeom prst="rect">
            <a:avLst/>
          </a:prstGeom>
        </p:spPr>
      </p:pic>
      <p:graphicFrame>
        <p:nvGraphicFramePr>
          <p:cNvPr id="8" name="Object 7"/>
          <p:cNvGraphicFramePr>
            <a:graphicFrameLocks noChangeAspect="1"/>
          </p:cNvGraphicFramePr>
          <p:nvPr>
            <p:extLst>
              <p:ext uri="{D42A27DB-BD31-4B8C-83A1-F6EECF244321}">
                <p14:modId xmlns:p14="http://schemas.microsoft.com/office/powerpoint/2010/main" val="496260706"/>
              </p:ext>
            </p:extLst>
          </p:nvPr>
        </p:nvGraphicFramePr>
        <p:xfrm>
          <a:off x="24858996" y="7913923"/>
          <a:ext cx="10519429" cy="1810667"/>
        </p:xfrm>
        <a:graphic>
          <a:graphicData uri="http://schemas.openxmlformats.org/presentationml/2006/ole">
            <mc:AlternateContent xmlns:mc="http://schemas.openxmlformats.org/markup-compatibility/2006">
              <mc:Choice xmlns:v="urn:schemas-microsoft-com:vml" Requires="v">
                <p:oleObj spid="_x0000_s1226" name="CS ChemDraw Drawing" r:id="rId7" imgW="5137088" imgH="883710" progId="ChemDraw.Document.6.0">
                  <p:embed/>
                </p:oleObj>
              </mc:Choice>
              <mc:Fallback>
                <p:oleObj name="CS ChemDraw Drawing" r:id="rId7" imgW="5137088" imgH="883710" progId="ChemDraw.Document.6.0">
                  <p:embed/>
                  <p:pic>
                    <p:nvPicPr>
                      <p:cNvPr id="0" name=""/>
                      <p:cNvPicPr/>
                      <p:nvPr/>
                    </p:nvPicPr>
                    <p:blipFill>
                      <a:blip r:embed="rId8"/>
                      <a:stretch>
                        <a:fillRect/>
                      </a:stretch>
                    </p:blipFill>
                    <p:spPr>
                      <a:xfrm>
                        <a:off x="24858996" y="7913923"/>
                        <a:ext cx="10519429" cy="1810667"/>
                      </a:xfrm>
                      <a:prstGeom prst="rect">
                        <a:avLst/>
                      </a:prstGeom>
                    </p:spPr>
                  </p:pic>
                </p:oleObj>
              </mc:Fallback>
            </mc:AlternateContent>
          </a:graphicData>
        </a:graphic>
      </p:graphicFrame>
      <p:sp>
        <p:nvSpPr>
          <p:cNvPr id="28" name="Text Box 402"/>
          <p:cNvSpPr txBox="1">
            <a:spLocks noChangeArrowheads="1"/>
          </p:cNvSpPr>
          <p:nvPr/>
        </p:nvSpPr>
        <p:spPr bwMode="auto">
          <a:xfrm>
            <a:off x="12736509" y="20804217"/>
            <a:ext cx="11343749" cy="14610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rgbClr val="000066"/>
                </a:solidFill>
                <a:latin typeface="Calibri" pitchFamily="34" charset="0"/>
                <a:ea typeface="Calibri" pitchFamily="34" charset="0"/>
                <a:cs typeface="Calibri" pitchFamily="34" charset="0"/>
              </a:rPr>
              <a:t>Results</a:t>
            </a:r>
            <a:endParaRPr lang="en-US" altLang="en-US" sz="4400" dirty="0">
              <a:solidFill>
                <a:srgbClr val="000066"/>
              </a:solidFill>
              <a:latin typeface="Calibri" pitchFamily="34" charset="0"/>
              <a:ea typeface="Calibri" pitchFamily="34" charset="0"/>
              <a:cs typeface="Calibri" pitchFamily="34" charset="0"/>
            </a:endParaRPr>
          </a:p>
          <a:p>
            <a:pPr algn="just">
              <a:spcBef>
                <a:spcPct val="25000"/>
              </a:spcBef>
            </a:pPr>
            <a:r>
              <a:rPr lang="en-US" altLang="en-US" sz="3600" dirty="0">
                <a:solidFill>
                  <a:schemeClr val="tx1"/>
                </a:solidFill>
                <a:latin typeface="Calibri" pitchFamily="34" charset="0"/>
                <a:ea typeface="Calibri" pitchFamily="34" charset="0"/>
                <a:cs typeface="Calibri" pitchFamily="34" charset="0"/>
              </a:rPr>
              <a:t> </a:t>
            </a:r>
            <a:endParaRPr lang="en-US" altLang="en-US" sz="3600" dirty="0">
              <a:latin typeface="Calibri" pitchFamily="34" charset="0"/>
              <a:ea typeface="Calibri" pitchFamily="34" charset="0"/>
              <a:cs typeface="Calibri" pitchFamily="34" charset="0"/>
            </a:endParaRPr>
          </a:p>
        </p:txBody>
      </p:sp>
      <p:graphicFrame>
        <p:nvGraphicFramePr>
          <p:cNvPr id="9" name="Table 8"/>
          <p:cNvGraphicFramePr>
            <a:graphicFrameLocks noGrp="1"/>
          </p:cNvGraphicFramePr>
          <p:nvPr>
            <p:extLst>
              <p:ext uri="{D42A27DB-BD31-4B8C-83A1-F6EECF244321}">
                <p14:modId xmlns:p14="http://schemas.microsoft.com/office/powerpoint/2010/main" val="1768088025"/>
              </p:ext>
            </p:extLst>
          </p:nvPr>
        </p:nvGraphicFramePr>
        <p:xfrm>
          <a:off x="12818494" y="21774019"/>
          <a:ext cx="11099573" cy="5577840"/>
        </p:xfrm>
        <a:graphic>
          <a:graphicData uri="http://schemas.openxmlformats.org/drawingml/2006/table">
            <a:tbl>
              <a:tblPr firstRow="1" bandRow="1">
                <a:tableStyleId>{2A488322-F2BA-4B5B-9748-0D474271808F}</a:tableStyleId>
              </a:tblPr>
              <a:tblGrid>
                <a:gridCol w="3945506"/>
                <a:gridCol w="2971800"/>
                <a:gridCol w="4182267"/>
              </a:tblGrid>
              <a:tr h="370840">
                <a:tc>
                  <a:txBody>
                    <a:bodyPr/>
                    <a:lstStyle/>
                    <a:p>
                      <a:r>
                        <a:rPr lang="en-US" sz="3600" dirty="0" smtClean="0">
                          <a:latin typeface="Calibri" panose="020F0502020204030204" pitchFamily="34" charset="0"/>
                        </a:rPr>
                        <a:t>Conditions</a:t>
                      </a:r>
                      <a:endParaRPr lang="en-US" sz="3600" dirty="0">
                        <a:latin typeface="Calibri" panose="020F0502020204030204" pitchFamily="34" charset="0"/>
                      </a:endParaRPr>
                    </a:p>
                  </a:txBody>
                  <a:tcPr/>
                </a:tc>
                <a:tc>
                  <a:txBody>
                    <a:bodyPr/>
                    <a:lstStyle/>
                    <a:p>
                      <a:pPr algn="ctr"/>
                      <a:r>
                        <a:rPr lang="en-US" sz="3600" dirty="0" smtClean="0">
                          <a:latin typeface="Calibri" panose="020F0502020204030204" pitchFamily="34" charset="0"/>
                        </a:rPr>
                        <a:t>TON</a:t>
                      </a:r>
                      <a:endParaRPr lang="en-US" sz="3600" dirty="0">
                        <a:latin typeface="Calibri" panose="020F0502020204030204" pitchFamily="34" charset="0"/>
                      </a:endParaRPr>
                    </a:p>
                  </a:txBody>
                  <a:tcPr/>
                </a:tc>
                <a:tc>
                  <a:txBody>
                    <a:bodyPr/>
                    <a:lstStyle/>
                    <a:p>
                      <a:pPr algn="ctr"/>
                      <a:r>
                        <a:rPr lang="en-US" sz="3600" dirty="0" smtClean="0">
                          <a:latin typeface="Calibri" panose="020F0502020204030204" pitchFamily="34" charset="0"/>
                        </a:rPr>
                        <a:t>Yield (%)</a:t>
                      </a:r>
                      <a:endParaRPr lang="en-US" sz="3600" dirty="0">
                        <a:latin typeface="Calibri" panose="020F0502020204030204" pitchFamily="34" charset="0"/>
                      </a:endParaRPr>
                    </a:p>
                  </a:txBody>
                  <a:tcPr/>
                </a:tc>
              </a:tr>
              <a:tr h="370840">
                <a:tc>
                  <a:txBody>
                    <a:bodyPr/>
                    <a:lstStyle/>
                    <a:p>
                      <a:r>
                        <a:rPr lang="en-US" sz="3600" dirty="0" smtClean="0">
                          <a:latin typeface="Calibri" panose="020F0502020204030204" pitchFamily="34" charset="0"/>
                        </a:rPr>
                        <a:t>Normal*</a:t>
                      </a:r>
                      <a:endParaRPr lang="en-US" sz="3600" dirty="0">
                        <a:latin typeface="Calibri" panose="020F0502020204030204" pitchFamily="34" charset="0"/>
                      </a:endParaRPr>
                    </a:p>
                  </a:txBody>
                  <a:tcPr/>
                </a:tc>
                <a:tc>
                  <a:txBody>
                    <a:bodyPr/>
                    <a:lstStyle/>
                    <a:p>
                      <a:pPr algn="ctr"/>
                      <a:r>
                        <a:rPr lang="en-US" sz="3600" dirty="0" smtClean="0">
                          <a:latin typeface="Calibri" panose="020F0502020204030204" pitchFamily="34" charset="0"/>
                        </a:rPr>
                        <a:t>12</a:t>
                      </a:r>
                      <a:endParaRPr lang="en-US" sz="3600" dirty="0">
                        <a:latin typeface="Calibri" panose="020F0502020204030204" pitchFamily="34" charset="0"/>
                      </a:endParaRPr>
                    </a:p>
                  </a:txBody>
                  <a:tcPr/>
                </a:tc>
                <a:tc>
                  <a:txBody>
                    <a:bodyPr/>
                    <a:lstStyle/>
                    <a:p>
                      <a:pPr algn="ctr"/>
                      <a:r>
                        <a:rPr lang="en-US" sz="3600" dirty="0" smtClean="0">
                          <a:latin typeface="Calibri" panose="020F0502020204030204" pitchFamily="34" charset="0"/>
                        </a:rPr>
                        <a:t>40</a:t>
                      </a:r>
                      <a:endParaRPr lang="en-US" sz="3600" dirty="0">
                        <a:latin typeface="Calibri" panose="020F0502020204030204" pitchFamily="34" charset="0"/>
                      </a:endParaRPr>
                    </a:p>
                  </a:txBody>
                  <a:tcPr/>
                </a:tc>
              </a:tr>
              <a:tr h="370840">
                <a:tc>
                  <a:txBody>
                    <a:bodyPr/>
                    <a:lstStyle/>
                    <a:p>
                      <a:r>
                        <a:rPr lang="en-US" sz="3600" dirty="0" smtClean="0">
                          <a:latin typeface="Calibri" panose="020F0502020204030204" pitchFamily="34" charset="0"/>
                        </a:rPr>
                        <a:t>Half H</a:t>
                      </a:r>
                      <a:r>
                        <a:rPr lang="en-US" sz="3600" baseline="-25000" dirty="0" smtClean="0">
                          <a:latin typeface="Calibri" panose="020F0502020204030204" pitchFamily="34" charset="0"/>
                        </a:rPr>
                        <a:t>2</a:t>
                      </a:r>
                      <a:r>
                        <a:rPr lang="en-US" sz="3600" baseline="0" dirty="0" smtClean="0">
                          <a:latin typeface="Calibri" panose="020F0502020204030204" pitchFamily="34" charset="0"/>
                        </a:rPr>
                        <a:t>O</a:t>
                      </a:r>
                      <a:r>
                        <a:rPr lang="en-US" sz="3600" baseline="-25000" dirty="0" smtClean="0">
                          <a:latin typeface="Calibri" panose="020F0502020204030204" pitchFamily="34" charset="0"/>
                        </a:rPr>
                        <a:t>2</a:t>
                      </a:r>
                      <a:r>
                        <a:rPr lang="en-US" sz="3600" baseline="0" dirty="0" smtClean="0">
                          <a:latin typeface="Calibri" panose="020F0502020204030204" pitchFamily="34" charset="0"/>
                        </a:rPr>
                        <a:t>**</a:t>
                      </a:r>
                      <a:endParaRPr lang="en-US" sz="3600" dirty="0">
                        <a:latin typeface="Calibri" panose="020F0502020204030204" pitchFamily="34" charset="0"/>
                      </a:endParaRPr>
                    </a:p>
                  </a:txBody>
                  <a:tcPr/>
                </a:tc>
                <a:tc>
                  <a:txBody>
                    <a:bodyPr/>
                    <a:lstStyle/>
                    <a:p>
                      <a:pPr algn="ctr"/>
                      <a:r>
                        <a:rPr lang="en-US" sz="3600" dirty="0" smtClean="0">
                          <a:latin typeface="Calibri" panose="020F0502020204030204" pitchFamily="34" charset="0"/>
                        </a:rPr>
                        <a:t>  8</a:t>
                      </a:r>
                      <a:endParaRPr lang="en-US" sz="3600" dirty="0">
                        <a:latin typeface="Calibri" panose="020F0502020204030204" pitchFamily="34" charset="0"/>
                      </a:endParaRPr>
                    </a:p>
                  </a:txBody>
                  <a:tcPr/>
                </a:tc>
                <a:tc>
                  <a:txBody>
                    <a:bodyPr/>
                    <a:lstStyle/>
                    <a:p>
                      <a:pPr algn="ctr"/>
                      <a:r>
                        <a:rPr lang="en-US" sz="3600" dirty="0" smtClean="0">
                          <a:latin typeface="Calibri" panose="020F0502020204030204" pitchFamily="34" charset="0"/>
                        </a:rPr>
                        <a:t>26</a:t>
                      </a:r>
                      <a:endParaRPr lang="en-US" sz="3600" dirty="0">
                        <a:latin typeface="Calibri" panose="020F0502020204030204" pitchFamily="34" charset="0"/>
                      </a:endParaRPr>
                    </a:p>
                  </a:txBody>
                  <a:tcPr/>
                </a:tc>
              </a:tr>
              <a:tr h="370840">
                <a:tc>
                  <a:txBody>
                    <a:bodyPr/>
                    <a:lstStyle/>
                    <a:p>
                      <a:r>
                        <a:rPr lang="en-US" sz="3600" dirty="0" smtClean="0">
                          <a:latin typeface="Calibri" panose="020F0502020204030204" pitchFamily="34" charset="0"/>
                        </a:rPr>
                        <a:t>Double catalyst</a:t>
                      </a:r>
                      <a:endParaRPr lang="en-US" sz="3600" dirty="0">
                        <a:latin typeface="Calibri" panose="020F0502020204030204" pitchFamily="34" charset="0"/>
                      </a:endParaRPr>
                    </a:p>
                  </a:txBody>
                  <a:tcPr/>
                </a:tc>
                <a:tc>
                  <a:txBody>
                    <a:bodyPr/>
                    <a:lstStyle/>
                    <a:p>
                      <a:pPr algn="ctr"/>
                      <a:r>
                        <a:rPr lang="en-US" sz="3600" dirty="0" smtClean="0">
                          <a:latin typeface="Calibri" panose="020F0502020204030204" pitchFamily="34" charset="0"/>
                        </a:rPr>
                        <a:t>  7</a:t>
                      </a:r>
                      <a:endParaRPr lang="en-US" sz="3600" dirty="0">
                        <a:latin typeface="Calibri" panose="020F0502020204030204" pitchFamily="34" charset="0"/>
                      </a:endParaRPr>
                    </a:p>
                  </a:txBody>
                  <a:tcPr/>
                </a:tc>
                <a:tc>
                  <a:txBody>
                    <a:bodyPr/>
                    <a:lstStyle/>
                    <a:p>
                      <a:pPr algn="ctr"/>
                      <a:r>
                        <a:rPr lang="en-US" sz="3600" dirty="0" smtClean="0">
                          <a:latin typeface="Calibri" panose="020F0502020204030204" pitchFamily="34" charset="0"/>
                        </a:rPr>
                        <a:t>46</a:t>
                      </a:r>
                      <a:endParaRPr lang="en-US" sz="3600" dirty="0">
                        <a:latin typeface="Calibri" panose="020F0502020204030204" pitchFamily="34" charset="0"/>
                      </a:endParaRPr>
                    </a:p>
                  </a:txBody>
                  <a:tcPr/>
                </a:tc>
              </a:tr>
              <a:tr h="370840">
                <a:tc>
                  <a:txBody>
                    <a:bodyPr/>
                    <a:lstStyle/>
                    <a:p>
                      <a:r>
                        <a:rPr lang="en-US" sz="3600" dirty="0" smtClean="0">
                          <a:latin typeface="Calibri" panose="020F0502020204030204" pitchFamily="34" charset="0"/>
                        </a:rPr>
                        <a:t>1 h**</a:t>
                      </a:r>
                      <a:endParaRPr lang="en-US" sz="3600" dirty="0">
                        <a:latin typeface="Calibri" panose="020F0502020204030204" pitchFamily="34" charset="0"/>
                      </a:endParaRPr>
                    </a:p>
                  </a:txBody>
                  <a:tcPr/>
                </a:tc>
                <a:tc>
                  <a:txBody>
                    <a:bodyPr/>
                    <a:lstStyle/>
                    <a:p>
                      <a:pPr algn="ctr"/>
                      <a:r>
                        <a:rPr lang="en-US" sz="3600" dirty="0" smtClean="0">
                          <a:latin typeface="Calibri" panose="020F0502020204030204" pitchFamily="34" charset="0"/>
                        </a:rPr>
                        <a:t>  2</a:t>
                      </a:r>
                      <a:endParaRPr lang="en-US" sz="3600" dirty="0">
                        <a:latin typeface="Calibri" panose="020F0502020204030204" pitchFamily="34" charset="0"/>
                      </a:endParaRPr>
                    </a:p>
                  </a:txBody>
                  <a:tcPr/>
                </a:tc>
                <a:tc>
                  <a:txBody>
                    <a:bodyPr/>
                    <a:lstStyle/>
                    <a:p>
                      <a:pPr algn="ctr"/>
                      <a:r>
                        <a:rPr lang="en-US" sz="3600" dirty="0" smtClean="0">
                          <a:latin typeface="Calibri" panose="020F0502020204030204" pitchFamily="34" charset="0"/>
                        </a:rPr>
                        <a:t>  6</a:t>
                      </a:r>
                      <a:endParaRPr lang="en-US" sz="3600" dirty="0">
                        <a:latin typeface="Calibri" panose="020F0502020204030204" pitchFamily="34" charset="0"/>
                      </a:endParaRPr>
                    </a:p>
                  </a:txBody>
                  <a:tcPr/>
                </a:tc>
              </a:tr>
              <a:tr h="370840">
                <a:tc>
                  <a:txBody>
                    <a:bodyPr/>
                    <a:lstStyle/>
                    <a:p>
                      <a:r>
                        <a:rPr lang="en-US" sz="3600" dirty="0" smtClean="0">
                          <a:latin typeface="Calibri" panose="020F0502020204030204" pitchFamily="34" charset="0"/>
                        </a:rPr>
                        <a:t>1.5 h</a:t>
                      </a:r>
                      <a:endParaRPr lang="en-US" sz="3600" dirty="0">
                        <a:latin typeface="Calibri" panose="020F0502020204030204" pitchFamily="34" charset="0"/>
                      </a:endParaRPr>
                    </a:p>
                  </a:txBody>
                  <a:tcPr/>
                </a:tc>
                <a:tc>
                  <a:txBody>
                    <a:bodyPr/>
                    <a:lstStyle/>
                    <a:p>
                      <a:pPr algn="ctr"/>
                      <a:r>
                        <a:rPr lang="en-US" sz="3600" dirty="0" smtClean="0">
                          <a:latin typeface="Calibri" panose="020F0502020204030204" pitchFamily="34" charset="0"/>
                        </a:rPr>
                        <a:t>12</a:t>
                      </a:r>
                      <a:endParaRPr lang="en-US" sz="3600" dirty="0">
                        <a:latin typeface="Calibri" panose="020F0502020204030204" pitchFamily="34" charset="0"/>
                      </a:endParaRPr>
                    </a:p>
                  </a:txBody>
                  <a:tcPr/>
                </a:tc>
                <a:tc>
                  <a:txBody>
                    <a:bodyPr/>
                    <a:lstStyle/>
                    <a:p>
                      <a:pPr algn="ctr"/>
                      <a:r>
                        <a:rPr lang="en-US" sz="3600" dirty="0" smtClean="0">
                          <a:latin typeface="Calibri" panose="020F0502020204030204" pitchFamily="34" charset="0"/>
                        </a:rPr>
                        <a:t>41</a:t>
                      </a:r>
                      <a:endParaRPr lang="en-US" sz="3600" dirty="0">
                        <a:latin typeface="Calibri" panose="020F0502020204030204" pitchFamily="34" charset="0"/>
                      </a:endParaRPr>
                    </a:p>
                  </a:txBody>
                  <a:tcPr/>
                </a:tc>
              </a:tr>
              <a:tr h="370840">
                <a:tc gridSpan="3">
                  <a:txBody>
                    <a:bodyPr/>
                    <a:lstStyle/>
                    <a:p>
                      <a:pPr algn="just"/>
                      <a:r>
                        <a:rPr lang="en-US" sz="3600" dirty="0" smtClean="0">
                          <a:latin typeface="Calibri" panose="020F0502020204030204" pitchFamily="34" charset="0"/>
                        </a:rPr>
                        <a:t>*Normal</a:t>
                      </a:r>
                      <a:r>
                        <a:rPr lang="en-US" sz="3600" baseline="0" dirty="0" smtClean="0">
                          <a:latin typeface="Calibri" panose="020F0502020204030204" pitchFamily="34" charset="0"/>
                        </a:rPr>
                        <a:t> conditions are 500 mg anthracene, 25 mg catalyst, 20 mL ethyl acetate, 15 mL 30% of hydrogen peroxide solution at reflux for 2 h. **Performed by Martin.</a:t>
                      </a:r>
                      <a:endParaRPr lang="en-US" sz="3600" dirty="0">
                        <a:latin typeface="Calibri" panose="020F0502020204030204" pitchFamily="34" charset="0"/>
                      </a:endParaRPr>
                    </a:p>
                  </a:txBody>
                  <a:tcPr/>
                </a:tc>
                <a:tc hMerge="1">
                  <a:txBody>
                    <a:bodyPr/>
                    <a:lstStyle/>
                    <a:p>
                      <a:pPr algn="ctr"/>
                      <a:endParaRPr lang="en-US" sz="3600" dirty="0">
                        <a:latin typeface="Calibri" panose="020F0502020204030204" pitchFamily="34" charset="0"/>
                      </a:endParaRPr>
                    </a:p>
                  </a:txBody>
                  <a:tcPr/>
                </a:tc>
                <a:tc hMerge="1">
                  <a:txBody>
                    <a:bodyPr/>
                    <a:lstStyle/>
                    <a:p>
                      <a:pPr algn="ctr"/>
                      <a:endParaRPr lang="en-US" sz="3600" dirty="0">
                        <a:latin typeface="Calibri" panose="020F0502020204030204" pitchFamily="34" charset="0"/>
                      </a:endParaRPr>
                    </a:p>
                  </a:txBody>
                  <a:tcPr/>
                </a:tc>
              </a:tr>
            </a:tbl>
          </a:graphicData>
        </a:graphic>
      </p:graphicFrame>
      <p:sp>
        <p:nvSpPr>
          <p:cNvPr id="31" name="TextBox 30"/>
          <p:cNvSpPr txBox="1"/>
          <p:nvPr/>
        </p:nvSpPr>
        <p:spPr>
          <a:xfrm>
            <a:off x="12813732" y="27438790"/>
            <a:ext cx="11266526" cy="1077218"/>
          </a:xfrm>
          <a:prstGeom prst="rect">
            <a:avLst/>
          </a:prstGeom>
          <a:noFill/>
        </p:spPr>
        <p:txBody>
          <a:bodyPr wrap="square" rtlCol="0">
            <a:spAutoFit/>
          </a:bodyPr>
          <a:lstStyle/>
          <a:p>
            <a:pPr algn="just"/>
            <a:r>
              <a:rPr lang="en-US" sz="3200" dirty="0" smtClean="0">
                <a:solidFill>
                  <a:schemeClr val="tx1"/>
                </a:solidFill>
                <a:latin typeface="Calibri" panose="020F0502020204030204" pitchFamily="34" charset="0"/>
              </a:rPr>
              <a:t>Table 1.	Turnover number and percent yield for the </a:t>
            </a:r>
            <a:r>
              <a:rPr lang="en-US" sz="3200" dirty="0">
                <a:solidFill>
                  <a:schemeClr val="tx1"/>
                </a:solidFill>
                <a:latin typeface="Calibri" panose="020F0502020204030204" pitchFamily="34" charset="0"/>
              </a:rPr>
              <a:t>	</a:t>
            </a:r>
            <a:r>
              <a:rPr lang="en-US" sz="3200" dirty="0" smtClean="0">
                <a:solidFill>
                  <a:schemeClr val="tx1"/>
                </a:solidFill>
                <a:latin typeface="Calibri" panose="020F0502020204030204" pitchFamily="34" charset="0"/>
              </a:rPr>
              <a:t>oxidation 			of anthracene with varying reaction conditions.</a:t>
            </a:r>
            <a:endParaRPr lang="en-US" sz="3200" dirty="0">
              <a:solidFill>
                <a:schemeClr val="tx1"/>
              </a:solidFill>
              <a:latin typeface="Calibri" panose="020F0502020204030204" pitchFamily="34" charset="0"/>
            </a:endParaRPr>
          </a:p>
        </p:txBody>
      </p:sp>
      <p:pic>
        <p:nvPicPr>
          <p:cNvPr id="32" name="Picture 31"/>
          <p:cNvPicPr/>
          <p:nvPr/>
        </p:nvPicPr>
        <p:blipFill>
          <a:blip r:embed="rId9">
            <a:extLst>
              <a:ext uri="{28A0092B-C50C-407E-A947-70E740481C1C}">
                <a14:useLocalDpi xmlns:a14="http://schemas.microsoft.com/office/drawing/2010/main" val="0"/>
              </a:ext>
            </a:extLst>
          </a:blip>
          <a:srcRect/>
          <a:stretch>
            <a:fillRect/>
          </a:stretch>
        </p:blipFill>
        <p:spPr bwMode="auto">
          <a:xfrm>
            <a:off x="13317421" y="10740982"/>
            <a:ext cx="9579205" cy="9071018"/>
          </a:xfrm>
          <a:prstGeom prst="rect">
            <a:avLst/>
          </a:prstGeom>
          <a:noFill/>
          <a:ln>
            <a:noFill/>
          </a:ln>
        </p:spPr>
      </p:pic>
      <p:graphicFrame>
        <p:nvGraphicFramePr>
          <p:cNvPr id="14" name="Object 13"/>
          <p:cNvGraphicFramePr>
            <a:graphicFrameLocks noChangeAspect="1"/>
          </p:cNvGraphicFramePr>
          <p:nvPr>
            <p:extLst>
              <p:ext uri="{D42A27DB-BD31-4B8C-83A1-F6EECF244321}">
                <p14:modId xmlns:p14="http://schemas.microsoft.com/office/powerpoint/2010/main" val="2213671219"/>
              </p:ext>
            </p:extLst>
          </p:nvPr>
        </p:nvGraphicFramePr>
        <p:xfrm>
          <a:off x="14859000" y="14274107"/>
          <a:ext cx="1814423" cy="1112266"/>
        </p:xfrm>
        <a:graphic>
          <a:graphicData uri="http://schemas.openxmlformats.org/presentationml/2006/ole">
            <mc:AlternateContent xmlns:mc="http://schemas.openxmlformats.org/markup-compatibility/2006">
              <mc:Choice xmlns:v="urn:schemas-microsoft-com:vml" Requires="v">
                <p:oleObj spid="_x0000_s1227" name="CS ChemDraw Drawing" r:id="rId10" imgW="926360" imgH="567979" progId="ChemDraw.Document.6.0">
                  <p:embed/>
                </p:oleObj>
              </mc:Choice>
              <mc:Fallback>
                <p:oleObj name="CS ChemDraw Drawing" r:id="rId10" imgW="926360" imgH="567979" progId="ChemDraw.Document.6.0">
                  <p:embed/>
                  <p:pic>
                    <p:nvPicPr>
                      <p:cNvPr id="0" name=""/>
                      <p:cNvPicPr/>
                      <p:nvPr/>
                    </p:nvPicPr>
                    <p:blipFill>
                      <a:blip r:embed="rId11"/>
                      <a:stretch>
                        <a:fillRect/>
                      </a:stretch>
                    </p:blipFill>
                    <p:spPr>
                      <a:xfrm>
                        <a:off x="14859000" y="14274107"/>
                        <a:ext cx="1814423" cy="1112266"/>
                      </a:xfrm>
                      <a:prstGeom prst="rect">
                        <a:avLst/>
                      </a:prstGeom>
                    </p:spPr>
                  </p:pic>
                </p:oleObj>
              </mc:Fallback>
            </mc:AlternateContent>
          </a:graphicData>
        </a:graphic>
      </p:graphicFrame>
      <p:sp>
        <p:nvSpPr>
          <p:cNvPr id="34" name="Text Box 341"/>
          <p:cNvSpPr txBox="1">
            <a:spLocks noChangeArrowheads="1"/>
          </p:cNvSpPr>
          <p:nvPr/>
        </p:nvSpPr>
        <p:spPr bwMode="auto">
          <a:xfrm>
            <a:off x="12849828" y="19797922"/>
            <a:ext cx="11194333" cy="5838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200" dirty="0">
                <a:solidFill>
                  <a:schemeClr val="tx1"/>
                </a:solidFill>
                <a:latin typeface="Calibri" pitchFamily="34" charset="0"/>
                <a:ea typeface="Calibri" pitchFamily="34" charset="0"/>
                <a:cs typeface="Calibri" pitchFamily="34" charset="0"/>
              </a:rPr>
              <a:t>Figure 3</a:t>
            </a:r>
            <a:r>
              <a:rPr lang="en-US" altLang="en-US" sz="3200" dirty="0" smtClean="0">
                <a:solidFill>
                  <a:schemeClr val="tx1"/>
                </a:solidFill>
                <a:latin typeface="Calibri" pitchFamily="34" charset="0"/>
                <a:ea typeface="Calibri" pitchFamily="34" charset="0"/>
                <a:cs typeface="Calibri" pitchFamily="34" charset="0"/>
              </a:rPr>
              <a:t>.</a:t>
            </a:r>
            <a:r>
              <a:rPr lang="en-US" altLang="en-US" sz="3200" dirty="0">
                <a:solidFill>
                  <a:schemeClr val="tx1"/>
                </a:solidFill>
                <a:latin typeface="Calibri" pitchFamily="34" charset="0"/>
                <a:ea typeface="Calibri" pitchFamily="34" charset="0"/>
                <a:cs typeface="Calibri" pitchFamily="34" charset="0"/>
              </a:rPr>
              <a:t>	</a:t>
            </a:r>
            <a:r>
              <a:rPr lang="en-US" altLang="en-US" sz="3200" dirty="0" smtClean="0">
                <a:solidFill>
                  <a:schemeClr val="tx1"/>
                </a:solidFill>
                <a:latin typeface="Calibri" pitchFamily="34" charset="0"/>
                <a:ea typeface="Calibri" pitchFamily="34" charset="0"/>
                <a:cs typeface="Calibri" pitchFamily="34" charset="0"/>
              </a:rPr>
              <a:t>IR (ATR) spectrum of the </a:t>
            </a:r>
            <a:r>
              <a:rPr lang="en-US" altLang="en-US" sz="3200" dirty="0" err="1" smtClean="0">
                <a:solidFill>
                  <a:schemeClr val="tx1"/>
                </a:solidFill>
                <a:latin typeface="Calibri" pitchFamily="34" charset="0"/>
                <a:ea typeface="Calibri" pitchFamily="34" charset="0"/>
                <a:cs typeface="Calibri" pitchFamily="34" charset="0"/>
              </a:rPr>
              <a:t>vanadyl</a:t>
            </a:r>
            <a:r>
              <a:rPr lang="en-US" altLang="en-US" sz="3200" dirty="0" smtClean="0">
                <a:solidFill>
                  <a:schemeClr val="tx1"/>
                </a:solidFill>
                <a:latin typeface="Calibri" pitchFamily="34" charset="0"/>
                <a:ea typeface="Calibri" pitchFamily="34" charset="0"/>
                <a:cs typeface="Calibri" pitchFamily="34" charset="0"/>
              </a:rPr>
              <a:t> catalyst.</a:t>
            </a:r>
            <a:endParaRPr lang="en-US" altLang="en-US" sz="3200" dirty="0">
              <a:solidFill>
                <a:schemeClr val="tx1"/>
              </a:solidFill>
              <a:latin typeface="Calibri" pitchFamily="34" charset="0"/>
              <a:ea typeface="Calibri" pitchFamily="34" charset="0"/>
              <a:cs typeface="Calibri" pitchFamily="34" charset="0"/>
            </a:endParaRPr>
          </a:p>
        </p:txBody>
      </p:sp>
      <p:sp>
        <p:nvSpPr>
          <p:cNvPr id="36" name="Text Box 341"/>
          <p:cNvSpPr txBox="1">
            <a:spLocks noChangeArrowheads="1"/>
          </p:cNvSpPr>
          <p:nvPr/>
        </p:nvSpPr>
        <p:spPr bwMode="auto">
          <a:xfrm>
            <a:off x="24257358" y="18440400"/>
            <a:ext cx="11194333" cy="5838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200" dirty="0">
                <a:solidFill>
                  <a:schemeClr val="tx1"/>
                </a:solidFill>
                <a:latin typeface="Calibri" pitchFamily="34" charset="0"/>
                <a:ea typeface="Calibri" pitchFamily="34" charset="0"/>
                <a:cs typeface="Calibri" pitchFamily="34" charset="0"/>
              </a:rPr>
              <a:t>Figure </a:t>
            </a:r>
            <a:r>
              <a:rPr lang="en-US" altLang="en-US" sz="3200" dirty="0" smtClean="0">
                <a:solidFill>
                  <a:schemeClr val="tx1"/>
                </a:solidFill>
                <a:latin typeface="Calibri" pitchFamily="34" charset="0"/>
                <a:ea typeface="Calibri" pitchFamily="34" charset="0"/>
                <a:cs typeface="Calibri" pitchFamily="34" charset="0"/>
              </a:rPr>
              <a:t>5. </a:t>
            </a:r>
            <a:r>
              <a:rPr lang="en-US" altLang="en-US" sz="3200" baseline="30000" dirty="0" smtClean="0">
                <a:solidFill>
                  <a:schemeClr val="tx1"/>
                </a:solidFill>
                <a:latin typeface="Calibri" pitchFamily="34" charset="0"/>
                <a:ea typeface="Calibri" pitchFamily="34" charset="0"/>
                <a:cs typeface="Calibri" pitchFamily="34" charset="0"/>
              </a:rPr>
              <a:t>1</a:t>
            </a:r>
            <a:r>
              <a:rPr lang="en-US" altLang="en-US" sz="3200" dirty="0" smtClean="0">
                <a:solidFill>
                  <a:schemeClr val="tx1"/>
                </a:solidFill>
                <a:latin typeface="Calibri" pitchFamily="34" charset="0"/>
                <a:ea typeface="Calibri" pitchFamily="34" charset="0"/>
                <a:cs typeface="Calibri" pitchFamily="34" charset="0"/>
              </a:rPr>
              <a:t>H NMR spectrum.      Figure 6. </a:t>
            </a:r>
            <a:r>
              <a:rPr lang="en-US" altLang="en-US" sz="3200" baseline="30000" dirty="0" smtClean="0">
                <a:solidFill>
                  <a:schemeClr val="tx1"/>
                </a:solidFill>
                <a:latin typeface="Calibri" pitchFamily="34" charset="0"/>
                <a:ea typeface="Calibri" pitchFamily="34" charset="0"/>
                <a:cs typeface="Calibri" pitchFamily="34" charset="0"/>
              </a:rPr>
              <a:t>13</a:t>
            </a:r>
            <a:r>
              <a:rPr lang="en-US" altLang="en-US" sz="3200" dirty="0" smtClean="0">
                <a:solidFill>
                  <a:schemeClr val="tx1"/>
                </a:solidFill>
                <a:latin typeface="Calibri" pitchFamily="34" charset="0"/>
                <a:ea typeface="Calibri" pitchFamily="34" charset="0"/>
                <a:cs typeface="Calibri" pitchFamily="34" charset="0"/>
              </a:rPr>
              <a:t>C NMR spectrum.</a:t>
            </a:r>
            <a:endParaRPr lang="en-US" altLang="en-US" sz="3200" dirty="0">
              <a:solidFill>
                <a:schemeClr val="tx1"/>
              </a:solidFill>
              <a:latin typeface="Calibri" pitchFamily="34" charset="0"/>
              <a:ea typeface="Calibri" pitchFamily="34" charset="0"/>
              <a:cs typeface="Calibri" pitchFamily="34" charset="0"/>
            </a:endParaRPr>
          </a:p>
        </p:txBody>
      </p:sp>
      <p:pic>
        <p:nvPicPr>
          <p:cNvPr id="16" name="Picture 15"/>
          <p:cNvPicPr>
            <a:picLocks noChangeAspect="1"/>
          </p:cNvPicPr>
          <p:nvPr/>
        </p:nvPicPr>
        <p:blipFill>
          <a:blip r:embed="rId12"/>
          <a:stretch>
            <a:fillRect/>
          </a:stretch>
        </p:blipFill>
        <p:spPr>
          <a:xfrm>
            <a:off x="29783428" y="11201400"/>
            <a:ext cx="5895968" cy="7183116"/>
          </a:xfrm>
          <a:prstGeom prst="rect">
            <a:avLst/>
          </a:prstGeom>
        </p:spPr>
      </p:pic>
      <p:pic>
        <p:nvPicPr>
          <p:cNvPr id="17" name="Picture 16"/>
          <p:cNvPicPr>
            <a:picLocks noChangeAspect="1"/>
          </p:cNvPicPr>
          <p:nvPr/>
        </p:nvPicPr>
        <p:blipFill>
          <a:blip r:embed="rId13"/>
          <a:stretch>
            <a:fillRect/>
          </a:stretch>
        </p:blipFill>
        <p:spPr>
          <a:xfrm>
            <a:off x="24699113" y="11277600"/>
            <a:ext cx="4629150" cy="7134225"/>
          </a:xfrm>
          <a:prstGeom prst="rect">
            <a:avLst/>
          </a:prstGeom>
        </p:spPr>
      </p:pic>
    </p:spTree>
    <p:extLst>
      <p:ext uri="{BB962C8B-B14F-4D97-AF65-F5344CB8AC3E}">
        <p14:creationId xmlns:p14="http://schemas.microsoft.com/office/powerpoint/2010/main" val="1634277353"/>
      </p:ext>
    </p:extLst>
  </p:cSld>
  <p:clrMapOvr>
    <a:masterClrMapping/>
  </p:clrMapOvr>
  <p:timing>
    <p:tnLst>
      <p:par>
        <p:cTn id="1" dur="indefinite" restart="never" nodeType="tmRoot"/>
      </p:par>
    </p:tn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0066"/>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08050" rtl="0" eaLnBrk="0" fontAlgn="base" latinLnBrk="0" hangingPunct="0">
          <a:lnSpc>
            <a:spcPct val="100000"/>
          </a:lnSpc>
          <a:spcBef>
            <a:spcPct val="0"/>
          </a:spcBef>
          <a:spcAft>
            <a:spcPct val="0"/>
          </a:spcAft>
          <a:buClrTx/>
          <a:buSzTx/>
          <a:buFontTx/>
          <a:buNone/>
          <a:tabLst/>
          <a:defRPr kumimoji="0" lang="en-US" sz="4000" b="1" i="0" u="none" strike="noStrike" cap="none" normalizeH="0" baseline="0" smtClean="0">
            <a:ln>
              <a:noFill/>
            </a:ln>
            <a:solidFill>
              <a:srgbClr val="003399"/>
            </a:solidFill>
            <a:effectLst/>
            <a:latin typeface="Arial" pitchFamily="34" charset="0"/>
          </a:defRPr>
        </a:defPPr>
      </a:lstStyle>
    </a:spDef>
    <a:lnDef>
      <a:spPr bwMode="auto">
        <a:xfrm>
          <a:off x="0" y="0"/>
          <a:ext cx="1" cy="1"/>
        </a:xfrm>
        <a:custGeom>
          <a:avLst/>
          <a:gdLst/>
          <a:ahLst/>
          <a:cxnLst/>
          <a:rect l="0" t="0" r="0" b="0"/>
          <a:pathLst/>
        </a:custGeom>
        <a:solidFill>
          <a:srgbClr val="000066"/>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08050" rtl="0" eaLnBrk="0" fontAlgn="base" latinLnBrk="0" hangingPunct="0">
          <a:lnSpc>
            <a:spcPct val="100000"/>
          </a:lnSpc>
          <a:spcBef>
            <a:spcPct val="0"/>
          </a:spcBef>
          <a:spcAft>
            <a:spcPct val="0"/>
          </a:spcAft>
          <a:buClrTx/>
          <a:buSzTx/>
          <a:buFontTx/>
          <a:buNone/>
          <a:tabLst/>
          <a:defRPr kumimoji="0" lang="en-US" sz="4000" b="1" i="0" u="none" strike="noStrike" cap="none" normalizeH="0" baseline="0" smtClean="0">
            <a:ln>
              <a:noFill/>
            </a:ln>
            <a:solidFill>
              <a:srgbClr val="003399"/>
            </a:solidFill>
            <a:effectLst/>
            <a:latin typeface="Arial" pitchFamily="34"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Office\Templates\Blank Presentation.pot</Template>
  <TotalTime>6868</TotalTime>
  <Words>143</Words>
  <Application>Microsoft Office PowerPoint</Application>
  <PresentationFormat>Custom</PresentationFormat>
  <Paragraphs>47</Paragraphs>
  <Slides>1</Slides>
  <Notes>0</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6" baseType="lpstr">
      <vt:lpstr>Arial</vt:lpstr>
      <vt:lpstr>Calibri</vt:lpstr>
      <vt:lpstr>Times New Roman</vt:lpstr>
      <vt:lpstr>Blank Presentation</vt:lpstr>
      <vt:lpstr>CS ChemDraw Drawing</vt:lpstr>
      <vt:lpstr>PowerPoint Presentation</vt:lpstr>
    </vt:vector>
  </TitlesOfParts>
  <Company>Mechanical Engineering VT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Michael Alley</dc:creator>
  <cp:lastModifiedBy>Cynthia Gerber</cp:lastModifiedBy>
  <cp:revision>182</cp:revision>
  <cp:lastPrinted>2003-04-18T14:25:05Z</cp:lastPrinted>
  <dcterms:created xsi:type="dcterms:W3CDTF">2003-04-11T15:30:44Z</dcterms:created>
  <dcterms:modified xsi:type="dcterms:W3CDTF">2016-05-04T23:00:33Z</dcterms:modified>
</cp:coreProperties>
</file>