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7086600" cy="9429750"/>
  <p:defaultTextStyle>
    <a:defPPr>
      <a:defRPr lang="en-US"/>
    </a:defPPr>
    <a:lvl1pPr algn="l" rtl="0" fontAlgn="base">
      <a:spcBef>
        <a:spcPct val="0"/>
      </a:spcBef>
      <a:spcAft>
        <a:spcPct val="0"/>
      </a:spcAft>
      <a:defRPr sz="9300" kern="1200">
        <a:solidFill>
          <a:schemeClr val="tx1"/>
        </a:solidFill>
        <a:latin typeface="Arial" panose="020B0604020202020204" pitchFamily="34" charset="0"/>
        <a:ea typeface="ヒラギノ角ゴ Pro W3" pitchFamily="-65" charset="-128"/>
        <a:cs typeface="+mn-cs"/>
      </a:defRPr>
    </a:lvl1pPr>
    <a:lvl2pPr marL="457200" algn="l" rtl="0" fontAlgn="base">
      <a:spcBef>
        <a:spcPct val="0"/>
      </a:spcBef>
      <a:spcAft>
        <a:spcPct val="0"/>
      </a:spcAft>
      <a:defRPr sz="9300" kern="1200">
        <a:solidFill>
          <a:schemeClr val="tx1"/>
        </a:solidFill>
        <a:latin typeface="Arial" panose="020B0604020202020204" pitchFamily="34" charset="0"/>
        <a:ea typeface="ヒラギノ角ゴ Pro W3" pitchFamily="-65" charset="-128"/>
        <a:cs typeface="+mn-cs"/>
      </a:defRPr>
    </a:lvl2pPr>
    <a:lvl3pPr marL="914400" algn="l" rtl="0" fontAlgn="base">
      <a:spcBef>
        <a:spcPct val="0"/>
      </a:spcBef>
      <a:spcAft>
        <a:spcPct val="0"/>
      </a:spcAft>
      <a:defRPr sz="9300" kern="1200">
        <a:solidFill>
          <a:schemeClr val="tx1"/>
        </a:solidFill>
        <a:latin typeface="Arial" panose="020B0604020202020204" pitchFamily="34" charset="0"/>
        <a:ea typeface="ヒラギノ角ゴ Pro W3" pitchFamily="-65" charset="-128"/>
        <a:cs typeface="+mn-cs"/>
      </a:defRPr>
    </a:lvl3pPr>
    <a:lvl4pPr marL="1371600" algn="l" rtl="0" fontAlgn="base">
      <a:spcBef>
        <a:spcPct val="0"/>
      </a:spcBef>
      <a:spcAft>
        <a:spcPct val="0"/>
      </a:spcAft>
      <a:defRPr sz="9300" kern="1200">
        <a:solidFill>
          <a:schemeClr val="tx1"/>
        </a:solidFill>
        <a:latin typeface="Arial" panose="020B0604020202020204" pitchFamily="34" charset="0"/>
        <a:ea typeface="ヒラギノ角ゴ Pro W3" pitchFamily="-65" charset="-128"/>
        <a:cs typeface="+mn-cs"/>
      </a:defRPr>
    </a:lvl4pPr>
    <a:lvl5pPr marL="1828800" algn="l" rtl="0" fontAlgn="base">
      <a:spcBef>
        <a:spcPct val="0"/>
      </a:spcBef>
      <a:spcAft>
        <a:spcPct val="0"/>
      </a:spcAft>
      <a:defRPr sz="9300" kern="1200">
        <a:solidFill>
          <a:schemeClr val="tx1"/>
        </a:solidFill>
        <a:latin typeface="Arial" panose="020B0604020202020204" pitchFamily="34" charset="0"/>
        <a:ea typeface="ヒラギノ角ゴ Pro W3" pitchFamily="-65"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pitchFamily="-65"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pitchFamily="-65"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pitchFamily="-65"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pitchFamily="-65" charset="-128"/>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2D8A"/>
    <a:srgbClr val="CCE7EC"/>
    <a:srgbClr val="FBFD9D"/>
    <a:srgbClr val="A8F793"/>
    <a:srgbClr val="C9FFC9"/>
    <a:srgbClr val="DCEFF0"/>
    <a:srgbClr val="FED5D2"/>
    <a:srgbClr val="FDAE99"/>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462" autoAdjust="0"/>
    <p:restoredTop sz="95742" autoAdjust="0"/>
  </p:normalViewPr>
  <p:slideViewPr>
    <p:cSldViewPr>
      <p:cViewPr>
        <p:scale>
          <a:sx n="59" d="100"/>
          <a:sy n="59" d="100"/>
        </p:scale>
        <p:origin x="6832" y="199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225" cy="471488"/>
          </a:xfrm>
          <a:prstGeom prst="rect">
            <a:avLst/>
          </a:prstGeom>
        </p:spPr>
        <p:txBody>
          <a:bodyPr vert="horz" lIns="91440" tIns="45720" rIns="91440" bIns="45720" rtlCol="0"/>
          <a:lstStyle>
            <a:lvl1pPr algn="l">
              <a:defRPr sz="1200" smtClean="0">
                <a:latin typeface="Arial" pitchFamily="-65" charset="0"/>
                <a:ea typeface="+mn-ea"/>
              </a:defRPr>
            </a:lvl1pPr>
          </a:lstStyle>
          <a:p>
            <a:pPr>
              <a:defRPr/>
            </a:pPr>
            <a:endParaRPr lang="en-US"/>
          </a:p>
        </p:txBody>
      </p:sp>
      <p:sp>
        <p:nvSpPr>
          <p:cNvPr id="3" name="Date Placeholder 2"/>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217067C9-C9C1-491F-A744-874538DB310E}" type="datetime1">
              <a:rPr lang="en-US" altLang="en-US"/>
              <a:pPr/>
              <a:t>5/4/16</a:t>
            </a:fld>
            <a:endParaRPr lang="en-US" altLang="en-US"/>
          </a:p>
        </p:txBody>
      </p:sp>
      <p:sp>
        <p:nvSpPr>
          <p:cNvPr id="4" name="Slide Image Placeholder 3"/>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a:defRPr sz="1200" smtClean="0">
                <a:latin typeface="Arial" pitchFamily="-65" charset="0"/>
                <a:ea typeface="+mn-ea"/>
              </a:defRPr>
            </a:lvl1pPr>
          </a:lstStyle>
          <a:p>
            <a:pPr>
              <a:defRPr/>
            </a:pPr>
            <a:endParaRPr lang="en-US"/>
          </a:p>
        </p:txBody>
      </p:sp>
      <p:sp>
        <p:nvSpPr>
          <p:cNvPr id="7" name="Slide Number Placeholder 6"/>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03C1B02-34A9-4B33-BFDE-8CB8D5611871}" type="slidenum">
              <a:rPr lang="en-US" altLang="en-US"/>
              <a:pPr/>
              <a:t>‹#›</a:t>
            </a:fld>
            <a:endParaRPr lang="en-US" altLang="en-US"/>
          </a:p>
        </p:txBody>
      </p:sp>
    </p:spTree>
    <p:extLst>
      <p:ext uri="{BB962C8B-B14F-4D97-AF65-F5344CB8AC3E}">
        <p14:creationId xmlns:p14="http://schemas.microsoft.com/office/powerpoint/2010/main" val="3285371122"/>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ヒラギノ角ゴ Pro W3" pitchFamily="-65" charset="-128"/>
        <a:cs typeface="+mn-cs"/>
      </a:defRPr>
    </a:lvl1pPr>
    <a:lvl2pPr marL="457200" algn="l" defTabSz="457200" rtl="0" fontAlgn="base">
      <a:spcBef>
        <a:spcPct val="30000"/>
      </a:spcBef>
      <a:spcAft>
        <a:spcPct val="0"/>
      </a:spcAft>
      <a:defRPr sz="1200" kern="1200">
        <a:solidFill>
          <a:schemeClr val="tx1"/>
        </a:solidFill>
        <a:latin typeface="+mn-lt"/>
        <a:ea typeface="ヒラギノ角ゴ Pro W3" pitchFamily="-65" charset="-128"/>
        <a:cs typeface="+mn-cs"/>
      </a:defRPr>
    </a:lvl2pPr>
    <a:lvl3pPr marL="914400" algn="l" defTabSz="457200" rtl="0" fontAlgn="base">
      <a:spcBef>
        <a:spcPct val="30000"/>
      </a:spcBef>
      <a:spcAft>
        <a:spcPct val="0"/>
      </a:spcAft>
      <a:defRPr sz="1200" kern="1200">
        <a:solidFill>
          <a:schemeClr val="tx1"/>
        </a:solidFill>
        <a:latin typeface="+mn-lt"/>
        <a:ea typeface="ヒラギノ角ゴ Pro W3" pitchFamily="-65" charset="-128"/>
        <a:cs typeface="+mn-cs"/>
      </a:defRPr>
    </a:lvl3pPr>
    <a:lvl4pPr marL="1371600" algn="l" defTabSz="457200" rtl="0" fontAlgn="base">
      <a:spcBef>
        <a:spcPct val="30000"/>
      </a:spcBef>
      <a:spcAft>
        <a:spcPct val="0"/>
      </a:spcAft>
      <a:defRPr sz="1200" kern="1200">
        <a:solidFill>
          <a:schemeClr val="tx1"/>
        </a:solidFill>
        <a:latin typeface="+mn-lt"/>
        <a:ea typeface="ヒラギノ角ゴ Pro W3" pitchFamily="-65" charset="-128"/>
        <a:cs typeface="+mn-cs"/>
      </a:defRPr>
    </a:lvl4pPr>
    <a:lvl5pPr marL="1828800" algn="l" defTabSz="457200" rtl="0" fontAlgn="base">
      <a:spcBef>
        <a:spcPct val="30000"/>
      </a:spcBef>
      <a:spcAft>
        <a:spcPct val="0"/>
      </a:spcAft>
      <a:defRPr sz="1200" kern="1200">
        <a:solidFill>
          <a:schemeClr val="tx1"/>
        </a:solidFill>
        <a:latin typeface="+mn-lt"/>
        <a:ea typeface="ヒラギノ角ゴ Pro W3" pitchFamily="-65"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300">
                <a:solidFill>
                  <a:schemeClr val="tx1"/>
                </a:solidFill>
                <a:latin typeface="Arial" panose="020B0604020202020204" pitchFamily="34" charset="0"/>
                <a:ea typeface="ヒラギノ角ゴ Pro W3" pitchFamily="-65" charset="-128"/>
              </a:defRPr>
            </a:lvl1pPr>
            <a:lvl2pPr marL="37931725" indent="-3747452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fld id="{8E7E0225-CF54-4267-ADA7-43A7D9407149}" type="slidenum">
              <a:rPr lang="en-US" altLang="en-US" sz="1200"/>
              <a:pPr eaLnBrk="1" hangingPunct="1"/>
              <a:t>1</a:t>
            </a:fld>
            <a:endParaRPr lang="en-US" altLang="en-US" sz="1200"/>
          </a:p>
        </p:txBody>
      </p:sp>
    </p:spTree>
    <p:extLst>
      <p:ext uri="{BB962C8B-B14F-4D97-AF65-F5344CB8AC3E}">
        <p14:creationId xmlns:p14="http://schemas.microsoft.com/office/powerpoint/2010/main" val="3530281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BB6A5BF-7915-42C3-BF7D-906A3C6DEB7E}" type="slidenum">
              <a:rPr lang="en-US" altLang="en-US"/>
              <a:pPr/>
              <a:t>‹#›</a:t>
            </a:fld>
            <a:endParaRPr lang="en-US" altLang="en-US"/>
          </a:p>
        </p:txBody>
      </p:sp>
    </p:spTree>
    <p:extLst>
      <p:ext uri="{BB962C8B-B14F-4D97-AF65-F5344CB8AC3E}">
        <p14:creationId xmlns:p14="http://schemas.microsoft.com/office/powerpoint/2010/main" val="3348660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C4E3AED-B991-45FC-962C-B1F25FAD297C}" type="slidenum">
              <a:rPr lang="en-US" altLang="en-US"/>
              <a:pPr/>
              <a:t>‹#›</a:t>
            </a:fld>
            <a:endParaRPr lang="en-US" altLang="en-US"/>
          </a:p>
        </p:txBody>
      </p:sp>
    </p:spTree>
    <p:extLst>
      <p:ext uri="{BB962C8B-B14F-4D97-AF65-F5344CB8AC3E}">
        <p14:creationId xmlns:p14="http://schemas.microsoft.com/office/powerpoint/2010/main" val="755443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31BEC81-7062-4916-89EE-7DC02C76C32D}" type="slidenum">
              <a:rPr lang="en-US" altLang="en-US"/>
              <a:pPr/>
              <a:t>‹#›</a:t>
            </a:fld>
            <a:endParaRPr lang="en-US" altLang="en-US"/>
          </a:p>
        </p:txBody>
      </p:sp>
    </p:spTree>
    <p:extLst>
      <p:ext uri="{BB962C8B-B14F-4D97-AF65-F5344CB8AC3E}">
        <p14:creationId xmlns:p14="http://schemas.microsoft.com/office/powerpoint/2010/main" val="3290750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7E8EE4D4-44C4-47F6-B086-4B4601FB6D0B}" type="slidenum">
              <a:rPr lang="en-US" altLang="en-US"/>
              <a:pPr/>
              <a:t>‹#›</a:t>
            </a:fld>
            <a:endParaRPr lang="en-US" altLang="en-US"/>
          </a:p>
        </p:txBody>
      </p:sp>
    </p:spTree>
    <p:extLst>
      <p:ext uri="{BB962C8B-B14F-4D97-AF65-F5344CB8AC3E}">
        <p14:creationId xmlns:p14="http://schemas.microsoft.com/office/powerpoint/2010/main" val="3453815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B25BE176-4FF8-4798-A6D9-5FC1CF5E4D16}" type="slidenum">
              <a:rPr lang="en-US" altLang="en-US"/>
              <a:pPr/>
              <a:t>‹#›</a:t>
            </a:fld>
            <a:endParaRPr lang="en-US" altLang="en-US"/>
          </a:p>
        </p:txBody>
      </p:sp>
    </p:spTree>
    <p:extLst>
      <p:ext uri="{BB962C8B-B14F-4D97-AF65-F5344CB8AC3E}">
        <p14:creationId xmlns:p14="http://schemas.microsoft.com/office/powerpoint/2010/main" val="37394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0523470F-2020-4414-93DA-ABF0B7C3C62E}" type="slidenum">
              <a:rPr lang="en-US" altLang="en-US"/>
              <a:pPr/>
              <a:t>‹#›</a:t>
            </a:fld>
            <a:endParaRPr lang="en-US" altLang="en-US"/>
          </a:p>
        </p:txBody>
      </p:sp>
    </p:spTree>
    <p:extLst>
      <p:ext uri="{BB962C8B-B14F-4D97-AF65-F5344CB8AC3E}">
        <p14:creationId xmlns:p14="http://schemas.microsoft.com/office/powerpoint/2010/main" val="2586016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63419A7A-9A23-4A11-83D8-5FE78675598D}" type="slidenum">
              <a:rPr lang="en-US" altLang="en-US"/>
              <a:pPr/>
              <a:t>‹#›</a:t>
            </a:fld>
            <a:endParaRPr lang="en-US" altLang="en-US"/>
          </a:p>
        </p:txBody>
      </p:sp>
    </p:spTree>
    <p:extLst>
      <p:ext uri="{BB962C8B-B14F-4D97-AF65-F5344CB8AC3E}">
        <p14:creationId xmlns:p14="http://schemas.microsoft.com/office/powerpoint/2010/main" val="1586131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6CFFA1E-76F4-408A-A568-716F10A3F5D5}" type="slidenum">
              <a:rPr lang="en-US" altLang="en-US"/>
              <a:pPr/>
              <a:t>‹#›</a:t>
            </a:fld>
            <a:endParaRPr lang="en-US" altLang="en-US"/>
          </a:p>
        </p:txBody>
      </p:sp>
    </p:spTree>
    <p:extLst>
      <p:ext uri="{BB962C8B-B14F-4D97-AF65-F5344CB8AC3E}">
        <p14:creationId xmlns:p14="http://schemas.microsoft.com/office/powerpoint/2010/main" val="866992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9F9BEA02-CFE2-4DBF-99BB-6046B5BE560A}" type="slidenum">
              <a:rPr lang="en-US" altLang="en-US"/>
              <a:pPr/>
              <a:t>‹#›</a:t>
            </a:fld>
            <a:endParaRPr lang="en-US" altLang="en-US"/>
          </a:p>
        </p:txBody>
      </p:sp>
    </p:spTree>
    <p:extLst>
      <p:ext uri="{BB962C8B-B14F-4D97-AF65-F5344CB8AC3E}">
        <p14:creationId xmlns:p14="http://schemas.microsoft.com/office/powerpoint/2010/main" val="3346382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F26BC13-642D-4624-82B9-B63CE3F51E4B}" type="slidenum">
              <a:rPr lang="en-US" altLang="en-US"/>
              <a:pPr/>
              <a:t>‹#›</a:t>
            </a:fld>
            <a:endParaRPr lang="en-US" altLang="en-US"/>
          </a:p>
        </p:txBody>
      </p:sp>
    </p:spTree>
    <p:extLst>
      <p:ext uri="{BB962C8B-B14F-4D97-AF65-F5344CB8AC3E}">
        <p14:creationId xmlns:p14="http://schemas.microsoft.com/office/powerpoint/2010/main" val="802376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96E958C-EB97-43E1-BEB0-700BFBEA18C9}" type="slidenum">
              <a:rPr lang="en-US" altLang="en-US"/>
              <a:pPr/>
              <a:t>‹#›</a:t>
            </a:fld>
            <a:endParaRPr lang="en-US" altLang="en-US"/>
          </a:p>
        </p:txBody>
      </p:sp>
    </p:spTree>
    <p:extLst>
      <p:ext uri="{BB962C8B-B14F-4D97-AF65-F5344CB8AC3E}">
        <p14:creationId xmlns:p14="http://schemas.microsoft.com/office/powerpoint/2010/main" val="42162190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defRPr sz="7200">
                <a:latin typeface="Arial" pitchFamily="-65" charset="0"/>
                <a:ea typeface="+mn-ea"/>
              </a:defRPr>
            </a:lvl1pPr>
          </a:lstStyle>
          <a:p>
            <a:pPr>
              <a:defRPr/>
            </a:pPr>
            <a:endParaRPr lang="en-US"/>
          </a:p>
        </p:txBody>
      </p:sp>
      <p:sp>
        <p:nvSpPr>
          <p:cNvPr id="1029" name="Rectangle 5"/>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a:defRPr sz="7200">
                <a:latin typeface="Arial" pitchFamily="-65" charset="0"/>
                <a:ea typeface="+mn-ea"/>
              </a:defRPr>
            </a:lvl1pPr>
          </a:lstStyle>
          <a:p>
            <a:pPr>
              <a:defRPr/>
            </a:pPr>
            <a:endParaRPr lang="en-US"/>
          </a:p>
        </p:txBody>
      </p:sp>
      <p:sp>
        <p:nvSpPr>
          <p:cNvPr id="1030" name="Rectangle 6"/>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a:defRPr sz="7200"/>
            </a:lvl1pPr>
          </a:lstStyle>
          <a:p>
            <a:fld id="{24FCA6F5-68A8-4E58-83CB-3CBCD119B00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gif"/><Relationship Id="rId5" Type="http://schemas.openxmlformats.org/officeDocument/2006/relationships/image" Target="../media/image3.jpg"/><Relationship Id="rId6" Type="http://schemas.openxmlformats.org/officeDocument/2006/relationships/image" Target="../media/image4.jpg"/><Relationship Id="rId7" Type="http://schemas.openxmlformats.org/officeDocument/2006/relationships/image" Target="../media/image5.jpg"/><Relationship Id="rId8" Type="http://schemas.openxmlformats.org/officeDocument/2006/relationships/image" Target="../media/image6.jpg"/><Relationship Id="rId9" Type="http://schemas.openxmlformats.org/officeDocument/2006/relationships/image" Target="../media/image7.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21"/>
          <p:cNvSpPr>
            <a:spLocks noChangeArrowheads="1"/>
          </p:cNvSpPr>
          <p:nvPr/>
        </p:nvSpPr>
        <p:spPr bwMode="auto">
          <a:xfrm>
            <a:off x="410847" y="-19665"/>
            <a:ext cx="43891200" cy="32918400"/>
          </a:xfrm>
          <a:prstGeom prst="rect">
            <a:avLst/>
          </a:prstGeom>
          <a:solidFill>
            <a:schemeClr val="accent6"/>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a:p>
        </p:txBody>
      </p:sp>
      <p:sp>
        <p:nvSpPr>
          <p:cNvPr id="14339" name="Rectangle 1946"/>
          <p:cNvSpPr>
            <a:spLocks noChangeArrowheads="1"/>
          </p:cNvSpPr>
          <p:nvPr/>
        </p:nvSpPr>
        <p:spPr bwMode="auto">
          <a:xfrm>
            <a:off x="13635250" y="4673803"/>
            <a:ext cx="17299868" cy="16433597"/>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a:p>
        </p:txBody>
      </p:sp>
      <p:sp>
        <p:nvSpPr>
          <p:cNvPr id="14340" name="Rectangle 7"/>
          <p:cNvSpPr>
            <a:spLocks noChangeArrowheads="1"/>
          </p:cNvSpPr>
          <p:nvPr/>
        </p:nvSpPr>
        <p:spPr bwMode="auto">
          <a:xfrm>
            <a:off x="715647" y="837516"/>
            <a:ext cx="42881550" cy="3505200"/>
          </a:xfrm>
          <a:prstGeom prst="rect">
            <a:avLst/>
          </a:prstGeom>
          <a:solidFill>
            <a:schemeClr val="bg1"/>
          </a:solidFill>
          <a:ln w="9525">
            <a:solidFill>
              <a:schemeClr val="tx1"/>
            </a:solidFill>
            <a:miter lim="800000"/>
            <a:headEnd/>
            <a:tailEnd/>
          </a:ln>
        </p:spPr>
        <p:txBody>
          <a:bodyPr wrap="none" anchor="ctr"/>
          <a:lstStyle>
            <a:lvl1pPr eaLnBrk="0" hangingPunct="0">
              <a:defRPr sz="9300">
                <a:solidFill>
                  <a:schemeClr val="tx1"/>
                </a:solidFill>
                <a:latin typeface="Arial" panose="020B0604020202020204" pitchFamily="34" charset="0"/>
                <a:ea typeface="ヒラギノ角ゴ Pro W3" pitchFamily="-65" charset="-128"/>
              </a:defRPr>
            </a:lvl1pPr>
            <a:lvl2pPr marL="37931725" indent="-3747452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endParaRPr lang="en-US" altLang="en-US"/>
          </a:p>
        </p:txBody>
      </p:sp>
      <p:sp>
        <p:nvSpPr>
          <p:cNvPr id="2052" name="Text Box 4"/>
          <p:cNvSpPr txBox="1">
            <a:spLocks noChangeArrowheads="1"/>
          </p:cNvSpPr>
          <p:nvPr/>
        </p:nvSpPr>
        <p:spPr bwMode="auto">
          <a:xfrm>
            <a:off x="1306197" y="1447116"/>
            <a:ext cx="42062400" cy="1089529"/>
          </a:xfrm>
          <a:prstGeom prst="rect">
            <a:avLst/>
          </a:prstGeom>
          <a:noFill/>
          <a:ln w="9525">
            <a:noFill/>
            <a:miter lim="800000"/>
            <a:headEnd/>
            <a:tailEnd/>
          </a:ln>
          <a:effec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lnSpc>
                <a:spcPct val="90000"/>
              </a:lnSpc>
              <a:spcBef>
                <a:spcPct val="50000"/>
              </a:spcBef>
            </a:pPr>
            <a:r>
              <a:rPr lang="en-US" altLang="en-US" sz="7000" b="1" i="1" dirty="0" smtClean="0">
                <a:solidFill>
                  <a:srgbClr val="000090"/>
                </a:solidFill>
              </a:rPr>
              <a:t>Density Diagnostics in Sickle Cell Disease</a:t>
            </a:r>
            <a:endParaRPr lang="en-US" altLang="en-US" sz="7000" b="1" i="1" dirty="0">
              <a:solidFill>
                <a:srgbClr val="000090"/>
              </a:solidFill>
              <a:effectLst>
                <a:outerShdw blurRad="38100" dist="38100" dir="2700000" algn="tl">
                  <a:srgbClr val="C0C0C0"/>
                </a:outerShdw>
              </a:effectLst>
              <a:latin typeface="Arial Narrow" panose="020B0606020202030204" pitchFamily="34" charset="0"/>
            </a:endParaRPr>
          </a:p>
        </p:txBody>
      </p:sp>
      <p:sp>
        <p:nvSpPr>
          <p:cNvPr id="14342" name="Text Box 5"/>
          <p:cNvSpPr txBox="1">
            <a:spLocks noChangeArrowheads="1"/>
          </p:cNvSpPr>
          <p:nvPr/>
        </p:nvSpPr>
        <p:spPr bwMode="auto">
          <a:xfrm>
            <a:off x="1382356" y="2750419"/>
            <a:ext cx="353568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r>
              <a:rPr lang="en-US" altLang="en-US" sz="6000" b="1" dirty="0" smtClean="0">
                <a:cs typeface="Arial" panose="020B0604020202020204" pitchFamily="34" charset="0"/>
              </a:rPr>
              <a:t>Julianna Raffa</a:t>
            </a:r>
            <a:r>
              <a:rPr lang="en-US" altLang="en-US" sz="6000" dirty="0" smtClean="0">
                <a:cs typeface="Arial" panose="020B0604020202020204" pitchFamily="34" charset="0"/>
              </a:rPr>
              <a:t>.  </a:t>
            </a:r>
            <a:r>
              <a:rPr lang="en-US" altLang="en-US" sz="6000" dirty="0">
                <a:cs typeface="Arial" panose="020B0604020202020204" pitchFamily="34" charset="0"/>
              </a:rPr>
              <a:t>Department of Chemistry, </a:t>
            </a:r>
            <a:r>
              <a:rPr lang="en-US" altLang="en-US" sz="6000" i="1" dirty="0">
                <a:cs typeface="Arial" panose="020B0604020202020204" pitchFamily="34" charset="0"/>
              </a:rPr>
              <a:t>University of New Hampshire.</a:t>
            </a:r>
          </a:p>
        </p:txBody>
      </p:sp>
      <p:sp>
        <p:nvSpPr>
          <p:cNvPr id="14343" name="Rectangle 15"/>
          <p:cNvSpPr>
            <a:spLocks noChangeArrowheads="1"/>
          </p:cNvSpPr>
          <p:nvPr/>
        </p:nvSpPr>
        <p:spPr bwMode="auto">
          <a:xfrm>
            <a:off x="31228259" y="4680206"/>
            <a:ext cx="12060040" cy="8349994"/>
          </a:xfrm>
          <a:prstGeom prst="rect">
            <a:avLst/>
          </a:prstGeom>
          <a:solidFill>
            <a:srgbClr val="FFFFFF"/>
          </a:solidFill>
          <a:ln w="9525">
            <a:solidFill>
              <a:schemeClr val="tx1"/>
            </a:solidFill>
            <a:miter lim="800000"/>
            <a:headEnd/>
            <a:tailEnd/>
          </a:ln>
        </p:spPr>
        <p:txBody>
          <a:bodyPr wrap="none" anchor="b"/>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dirty="0"/>
          </a:p>
        </p:txBody>
      </p:sp>
      <p:sp>
        <p:nvSpPr>
          <p:cNvPr id="14344" name="Rectangle 19"/>
          <p:cNvSpPr>
            <a:spLocks noChangeArrowheads="1"/>
          </p:cNvSpPr>
          <p:nvPr/>
        </p:nvSpPr>
        <p:spPr bwMode="auto">
          <a:xfrm>
            <a:off x="10797" y="14110604"/>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9300">
                <a:solidFill>
                  <a:schemeClr val="tx1"/>
                </a:solidFill>
                <a:latin typeface="Arial" panose="020B0604020202020204" pitchFamily="34" charset="0"/>
                <a:ea typeface="ヒラギノ角ゴ Pro W3" pitchFamily="-65" charset="-128"/>
              </a:defRPr>
            </a:lvl1pPr>
            <a:lvl2pPr marL="37931725" indent="-3747452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endParaRPr lang="en-US" altLang="en-US"/>
          </a:p>
        </p:txBody>
      </p:sp>
      <p:sp>
        <p:nvSpPr>
          <p:cNvPr id="14345" name="Rectangle 36"/>
          <p:cNvSpPr>
            <a:spLocks noChangeArrowheads="1"/>
          </p:cNvSpPr>
          <p:nvPr/>
        </p:nvSpPr>
        <p:spPr bwMode="auto">
          <a:xfrm>
            <a:off x="31235465" y="13487400"/>
            <a:ext cx="12133132" cy="9821411"/>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a:p>
        </p:txBody>
      </p:sp>
      <p:sp>
        <p:nvSpPr>
          <p:cNvPr id="14346" name="Text Box 1960"/>
          <p:cNvSpPr txBox="1">
            <a:spLocks noChangeArrowheads="1"/>
          </p:cNvSpPr>
          <p:nvPr/>
        </p:nvSpPr>
        <p:spPr bwMode="auto">
          <a:xfrm>
            <a:off x="14031597" y="5028516"/>
            <a:ext cx="1645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endParaRPr lang="en-US" altLang="en-US" sz="4800" b="1" dirty="0">
              <a:solidFill>
                <a:srgbClr val="000090"/>
              </a:solidFill>
              <a:latin typeface="Arial Narrow" panose="020B0606020202030204" pitchFamily="34" charset="0"/>
            </a:endParaRPr>
          </a:p>
        </p:txBody>
      </p:sp>
      <p:sp>
        <p:nvSpPr>
          <p:cNvPr id="14347" name="Text Box 1961"/>
          <p:cNvSpPr txBox="1">
            <a:spLocks noChangeArrowheads="1"/>
          </p:cNvSpPr>
          <p:nvPr/>
        </p:nvSpPr>
        <p:spPr bwMode="auto">
          <a:xfrm>
            <a:off x="14031597" y="18265235"/>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endParaRPr lang="en-US" altLang="en-US" sz="4800" b="1" dirty="0">
              <a:solidFill>
                <a:srgbClr val="000090"/>
              </a:solidFill>
              <a:latin typeface="Arial Narrow" panose="020B0606020202030204" pitchFamily="34" charset="0"/>
            </a:endParaRPr>
          </a:p>
        </p:txBody>
      </p:sp>
      <p:sp>
        <p:nvSpPr>
          <p:cNvPr id="14348" name="Line 2012"/>
          <p:cNvSpPr>
            <a:spLocks noChangeShapeType="1"/>
          </p:cNvSpPr>
          <p:nvPr/>
        </p:nvSpPr>
        <p:spPr bwMode="auto">
          <a:xfrm>
            <a:off x="14526898" y="590189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0" name="Line 2025"/>
          <p:cNvSpPr>
            <a:spLocks noChangeShapeType="1"/>
          </p:cNvSpPr>
          <p:nvPr/>
        </p:nvSpPr>
        <p:spPr bwMode="auto">
          <a:xfrm>
            <a:off x="32668650" y="5858779"/>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1" name="Text Box 2029"/>
          <p:cNvSpPr txBox="1">
            <a:spLocks noChangeArrowheads="1"/>
          </p:cNvSpPr>
          <p:nvPr/>
        </p:nvSpPr>
        <p:spPr bwMode="auto">
          <a:xfrm>
            <a:off x="31470600" y="13716000"/>
            <a:ext cx="1120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smtClean="0">
                <a:solidFill>
                  <a:srgbClr val="000090"/>
                </a:solidFill>
                <a:cs typeface="Arial" panose="020B0604020202020204" pitchFamily="34" charset="0"/>
              </a:rPr>
              <a:t>Other Whitesides Research</a:t>
            </a:r>
            <a:endParaRPr lang="en-US" altLang="en-US" sz="5400" b="1" dirty="0">
              <a:solidFill>
                <a:srgbClr val="000090"/>
              </a:solidFill>
              <a:cs typeface="Arial" panose="020B0604020202020204" pitchFamily="34" charset="0"/>
            </a:endParaRPr>
          </a:p>
        </p:txBody>
      </p:sp>
      <p:sp>
        <p:nvSpPr>
          <p:cNvPr id="14352" name="Rectangle 2035"/>
          <p:cNvSpPr>
            <a:spLocks noChangeArrowheads="1"/>
          </p:cNvSpPr>
          <p:nvPr/>
        </p:nvSpPr>
        <p:spPr bwMode="auto">
          <a:xfrm>
            <a:off x="31242000" y="23469600"/>
            <a:ext cx="12092697" cy="2659905"/>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endParaRPr lang="en-US" altLang="en-US" sz="2400" smtClean="0"/>
          </a:p>
          <a:p>
            <a:pPr eaLnBrk="1" hangingPunct="1"/>
            <a:endParaRPr lang="en-US" altLang="en-US" sz="2400"/>
          </a:p>
        </p:txBody>
      </p:sp>
      <p:sp>
        <p:nvSpPr>
          <p:cNvPr id="14353" name="Rectangle 2041"/>
          <p:cNvSpPr>
            <a:spLocks noChangeArrowheads="1"/>
          </p:cNvSpPr>
          <p:nvPr/>
        </p:nvSpPr>
        <p:spPr bwMode="auto">
          <a:xfrm>
            <a:off x="715647" y="4680206"/>
            <a:ext cx="12562240" cy="11759329"/>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dirty="0"/>
          </a:p>
        </p:txBody>
      </p:sp>
      <p:sp>
        <p:nvSpPr>
          <p:cNvPr id="14354" name="Text Box 2036"/>
          <p:cNvSpPr txBox="1">
            <a:spLocks noChangeArrowheads="1"/>
          </p:cNvSpPr>
          <p:nvPr/>
        </p:nvSpPr>
        <p:spPr bwMode="auto">
          <a:xfrm>
            <a:off x="31623000" y="23545800"/>
            <a:ext cx="1120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a:solidFill>
                  <a:srgbClr val="000090"/>
                </a:solidFill>
                <a:cs typeface="Arial" panose="020B0604020202020204" pitchFamily="34" charset="0"/>
              </a:rPr>
              <a:t>Acknowledgements</a:t>
            </a:r>
          </a:p>
        </p:txBody>
      </p:sp>
      <p:sp>
        <p:nvSpPr>
          <p:cNvPr id="14355" name="Text Box 2038"/>
          <p:cNvSpPr txBox="1">
            <a:spLocks noChangeArrowheads="1"/>
          </p:cNvSpPr>
          <p:nvPr/>
        </p:nvSpPr>
        <p:spPr bwMode="auto">
          <a:xfrm>
            <a:off x="34594800" y="24688800"/>
            <a:ext cx="5181600" cy="1200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marL="342900" indent="-342900" eaLnBrk="1" hangingPunct="1">
              <a:buFont typeface="Arial"/>
              <a:buChar char="•"/>
            </a:pPr>
            <a:r>
              <a:rPr lang="en-US" altLang="en-US" sz="2400" dirty="0" smtClean="0">
                <a:latin typeface="Arial Narrow" panose="020B0606020202030204" pitchFamily="34" charset="0"/>
              </a:rPr>
              <a:t>UNH Chemistry Department</a:t>
            </a:r>
          </a:p>
          <a:p>
            <a:pPr marL="342900" indent="-342900" eaLnBrk="1" hangingPunct="1">
              <a:buFont typeface="Arial"/>
              <a:buChar char="•"/>
            </a:pPr>
            <a:r>
              <a:rPr lang="en-US" altLang="en-US" sz="2400" dirty="0" smtClean="0">
                <a:latin typeface="Arial Narrow" panose="020B0606020202030204" pitchFamily="34" charset="0"/>
              </a:rPr>
              <a:t>Whitesides Research Group</a:t>
            </a:r>
          </a:p>
          <a:p>
            <a:pPr marL="342900" indent="-342900" eaLnBrk="1" hangingPunct="1">
              <a:buFont typeface="Arial"/>
              <a:buChar char="•"/>
            </a:pPr>
            <a:r>
              <a:rPr lang="en-US" altLang="en-US" sz="2400" dirty="0" smtClean="0">
                <a:latin typeface="Arial Narrow" panose="020B0606020202030204" pitchFamily="34" charset="0"/>
              </a:rPr>
              <a:t>Pat Wilkinson and Arthur Greenburg</a:t>
            </a:r>
            <a:endParaRPr lang="en-US" altLang="en-US" sz="2400" dirty="0">
              <a:latin typeface="Arial Narrow" panose="020B0606020202030204" pitchFamily="34" charset="0"/>
            </a:endParaRPr>
          </a:p>
        </p:txBody>
      </p:sp>
      <p:sp>
        <p:nvSpPr>
          <p:cNvPr id="14356" name="Text Box 1948"/>
          <p:cNvSpPr txBox="1">
            <a:spLocks noChangeArrowheads="1"/>
          </p:cNvSpPr>
          <p:nvPr/>
        </p:nvSpPr>
        <p:spPr bwMode="auto">
          <a:xfrm>
            <a:off x="1089250" y="4908404"/>
            <a:ext cx="12192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a:solidFill>
                  <a:srgbClr val="000090"/>
                </a:solidFill>
                <a:cs typeface="Arial" panose="020B0604020202020204" pitchFamily="34" charset="0"/>
              </a:rPr>
              <a:t>Introduction</a:t>
            </a:r>
          </a:p>
        </p:txBody>
      </p:sp>
      <p:sp>
        <p:nvSpPr>
          <p:cNvPr id="14357" name="Rectangle 2043"/>
          <p:cNvSpPr>
            <a:spLocks noChangeArrowheads="1"/>
          </p:cNvSpPr>
          <p:nvPr/>
        </p:nvSpPr>
        <p:spPr bwMode="auto">
          <a:xfrm>
            <a:off x="715647" y="16690322"/>
            <a:ext cx="12600190" cy="15801970"/>
          </a:xfrm>
          <a:prstGeom prst="rect">
            <a:avLst/>
          </a:prstGeom>
          <a:solidFill>
            <a:srgbClr val="FFFFFF"/>
          </a:solidFill>
          <a:ln w="9525">
            <a:solidFill>
              <a:schemeClr val="tx1"/>
            </a:solidFill>
            <a:miter lim="800000"/>
            <a:headEnd/>
            <a:tailEnd/>
          </a:ln>
        </p:spPr>
        <p:txBody>
          <a:bodyPr wrap="none" anchor="ctr"/>
          <a:lstStyle>
            <a:lvl1pPr marL="342900" indent="-342900" defTabSz="457200" eaLnBrk="0" hangingPunct="0">
              <a:defRPr sz="9300">
                <a:solidFill>
                  <a:schemeClr val="tx1"/>
                </a:solidFill>
                <a:latin typeface="Arial" panose="020B0604020202020204" pitchFamily="34" charset="0"/>
                <a:ea typeface="ヒラギノ角ゴ Pro W3" pitchFamily="-65" charset="-128"/>
              </a:defRPr>
            </a:lvl1pPr>
            <a:lvl2pPr marL="37931725" indent="-37474525" defTabSz="457200"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spcBef>
                <a:spcPct val="20000"/>
              </a:spcBef>
            </a:pPr>
            <a:endParaRPr lang="en-US" altLang="en-US" sz="9600" b="1"/>
          </a:p>
        </p:txBody>
      </p:sp>
      <p:sp>
        <p:nvSpPr>
          <p:cNvPr id="14358" name="Line 2018"/>
          <p:cNvSpPr>
            <a:spLocks noChangeShapeType="1"/>
          </p:cNvSpPr>
          <p:nvPr/>
        </p:nvSpPr>
        <p:spPr bwMode="auto">
          <a:xfrm>
            <a:off x="1792074" y="590189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9" name="Text Box 1951"/>
          <p:cNvSpPr txBox="1">
            <a:spLocks noChangeArrowheads="1"/>
          </p:cNvSpPr>
          <p:nvPr/>
        </p:nvSpPr>
        <p:spPr bwMode="auto">
          <a:xfrm>
            <a:off x="1622262" y="16761819"/>
            <a:ext cx="10820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smtClean="0">
                <a:solidFill>
                  <a:srgbClr val="000090"/>
                </a:solidFill>
                <a:cs typeface="Arial" panose="020B0604020202020204" pitchFamily="34" charset="0"/>
              </a:rPr>
              <a:t>Sickle Cell Disease</a:t>
            </a:r>
            <a:endParaRPr lang="en-US" altLang="en-US" sz="5400" b="1" dirty="0">
              <a:solidFill>
                <a:srgbClr val="000090"/>
              </a:solidFill>
              <a:cs typeface="Arial" panose="020B0604020202020204" pitchFamily="34" charset="0"/>
            </a:endParaRPr>
          </a:p>
        </p:txBody>
      </p:sp>
      <p:sp>
        <p:nvSpPr>
          <p:cNvPr id="14360" name="Line 2019"/>
          <p:cNvSpPr>
            <a:spLocks noChangeShapeType="1"/>
          </p:cNvSpPr>
          <p:nvPr/>
        </p:nvSpPr>
        <p:spPr bwMode="auto">
          <a:xfrm>
            <a:off x="1792074" y="17685132"/>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3" name="Rectangle 4530"/>
          <p:cNvSpPr>
            <a:spLocks noChangeArrowheads="1"/>
          </p:cNvSpPr>
          <p:nvPr/>
        </p:nvSpPr>
        <p:spPr bwMode="auto">
          <a:xfrm>
            <a:off x="31318200" y="26441400"/>
            <a:ext cx="12064382" cy="6019800"/>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endParaRPr lang="en-US" altLang="en-US"/>
          </a:p>
        </p:txBody>
      </p:sp>
      <p:sp>
        <p:nvSpPr>
          <p:cNvPr id="14364" name="Text Box 4531"/>
          <p:cNvSpPr txBox="1">
            <a:spLocks noChangeArrowheads="1"/>
          </p:cNvSpPr>
          <p:nvPr/>
        </p:nvSpPr>
        <p:spPr bwMode="auto">
          <a:xfrm>
            <a:off x="31546800" y="26441400"/>
            <a:ext cx="11125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a:solidFill>
                  <a:srgbClr val="000090"/>
                </a:solidFill>
                <a:cs typeface="Arial" panose="020B0604020202020204" pitchFamily="34" charset="0"/>
              </a:rPr>
              <a:t>References</a:t>
            </a:r>
          </a:p>
        </p:txBody>
      </p:sp>
      <p:sp>
        <p:nvSpPr>
          <p:cNvPr id="14366" name="Line 5290"/>
          <p:cNvSpPr>
            <a:spLocks noChangeShapeType="1"/>
          </p:cNvSpPr>
          <p:nvPr/>
        </p:nvSpPr>
        <p:spPr bwMode="auto">
          <a:xfrm>
            <a:off x="32636215" y="147066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7" name="Line 5291"/>
          <p:cNvSpPr>
            <a:spLocks noChangeShapeType="1"/>
          </p:cNvSpPr>
          <p:nvPr/>
        </p:nvSpPr>
        <p:spPr bwMode="auto">
          <a:xfrm>
            <a:off x="32653831" y="245364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8" name="Line 5292"/>
          <p:cNvSpPr>
            <a:spLocks noChangeShapeType="1"/>
          </p:cNvSpPr>
          <p:nvPr/>
        </p:nvSpPr>
        <p:spPr bwMode="auto">
          <a:xfrm>
            <a:off x="32840120" y="273558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4369" name="Picture 9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87197" y="1081991"/>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6" name="Text Box 1961"/>
          <p:cNvSpPr txBox="1">
            <a:spLocks noChangeArrowheads="1"/>
          </p:cNvSpPr>
          <p:nvPr/>
        </p:nvSpPr>
        <p:spPr bwMode="auto">
          <a:xfrm>
            <a:off x="1687197" y="19984354"/>
            <a:ext cx="108204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tabLst>
                <a:tab pos="923925" algn="l"/>
              </a:tabLst>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tabLst>
                <a:tab pos="923925" algn="l"/>
              </a:tabLst>
              <a:defRPr sz="9300">
                <a:solidFill>
                  <a:schemeClr val="tx1"/>
                </a:solidFill>
                <a:latin typeface="Arial" panose="020B0604020202020204" pitchFamily="34" charset="0"/>
                <a:ea typeface="ヒラギノ角ゴ Pro W3" pitchFamily="-65" charset="-128"/>
              </a:defRPr>
            </a:lvl2pPr>
            <a:lvl3pPr eaLnBrk="0" hangingPunct="0">
              <a:tabLst>
                <a:tab pos="923925" algn="l"/>
              </a:tabLst>
              <a:defRPr sz="9300">
                <a:solidFill>
                  <a:schemeClr val="tx1"/>
                </a:solidFill>
                <a:latin typeface="Arial" panose="020B0604020202020204" pitchFamily="34" charset="0"/>
                <a:ea typeface="ヒラギノ角ゴ Pro W3" pitchFamily="-65" charset="-128"/>
              </a:defRPr>
            </a:lvl3pPr>
            <a:lvl4pPr eaLnBrk="0" hangingPunct="0">
              <a:tabLst>
                <a:tab pos="923925" algn="l"/>
              </a:tabLst>
              <a:defRPr sz="9300">
                <a:solidFill>
                  <a:schemeClr val="tx1"/>
                </a:solidFill>
                <a:latin typeface="Arial" panose="020B0604020202020204" pitchFamily="34" charset="0"/>
                <a:ea typeface="ヒラギノ角ゴ Pro W3" pitchFamily="-65" charset="-128"/>
              </a:defRPr>
            </a:lvl4pPr>
            <a:lvl5pPr eaLnBrk="0" hangingPunct="0">
              <a:tabLst>
                <a:tab pos="923925" algn="l"/>
              </a:tabLst>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9pPr>
          </a:lstStyle>
          <a:p>
            <a:pPr algn="just" eaLnBrk="1" hangingPunct="1">
              <a:spcBef>
                <a:spcPct val="50000"/>
              </a:spcBef>
            </a:pPr>
            <a:r>
              <a:rPr lang="en-US" altLang="en-US" sz="3000" dirty="0"/>
              <a:t>	</a:t>
            </a:r>
            <a:r>
              <a:rPr lang="en-US" altLang="en-US" sz="3000" dirty="0" smtClean="0"/>
              <a:t> </a:t>
            </a:r>
            <a:endParaRPr lang="en-US" altLang="en-US" sz="3000" dirty="0"/>
          </a:p>
        </p:txBody>
      </p:sp>
      <p:sp>
        <p:nvSpPr>
          <p:cNvPr id="14379" name="Rectangle 54"/>
          <p:cNvSpPr>
            <a:spLocks noChangeArrowheads="1"/>
          </p:cNvSpPr>
          <p:nvPr/>
        </p:nvSpPr>
        <p:spPr bwMode="auto">
          <a:xfrm>
            <a:off x="8468997" y="25221516"/>
            <a:ext cx="609600" cy="685800"/>
          </a:xfrm>
          <a:prstGeom prst="rect">
            <a:avLst/>
          </a:prstGeom>
          <a:solidFill>
            <a:schemeClr val="bg1"/>
          </a:solidFill>
          <a:ln w="9525">
            <a:solidFill>
              <a:schemeClr val="bg1"/>
            </a:solidFill>
            <a:round/>
            <a:headEnd/>
            <a:tailEnd/>
          </a:ln>
        </p:spPr>
        <p:txBody>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eaLnBrk="1" hangingPunct="1"/>
            <a:endParaRPr lang="en-US" altLang="en-US"/>
          </a:p>
        </p:txBody>
      </p:sp>
      <p:sp>
        <p:nvSpPr>
          <p:cNvPr id="14424" name="Text Box 1961"/>
          <p:cNvSpPr txBox="1">
            <a:spLocks noChangeArrowheads="1"/>
          </p:cNvSpPr>
          <p:nvPr/>
        </p:nvSpPr>
        <p:spPr bwMode="auto">
          <a:xfrm>
            <a:off x="32308800" y="15163800"/>
            <a:ext cx="10058400" cy="131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eaLnBrk="0" hangingPunct="0">
              <a:tabLst>
                <a:tab pos="923925" algn="l"/>
              </a:tabLst>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tabLst>
                <a:tab pos="923925" algn="l"/>
              </a:tabLst>
              <a:defRPr sz="9300">
                <a:solidFill>
                  <a:schemeClr val="tx1"/>
                </a:solidFill>
                <a:latin typeface="Arial" panose="020B0604020202020204" pitchFamily="34" charset="0"/>
                <a:ea typeface="ヒラギノ角ゴ Pro W3" pitchFamily="-65" charset="-128"/>
              </a:defRPr>
            </a:lvl2pPr>
            <a:lvl3pPr eaLnBrk="0" hangingPunct="0">
              <a:tabLst>
                <a:tab pos="923925" algn="l"/>
              </a:tabLst>
              <a:defRPr sz="9300">
                <a:solidFill>
                  <a:schemeClr val="tx1"/>
                </a:solidFill>
                <a:latin typeface="Arial" panose="020B0604020202020204" pitchFamily="34" charset="0"/>
                <a:ea typeface="ヒラギノ角ゴ Pro W3" pitchFamily="-65" charset="-128"/>
              </a:defRPr>
            </a:lvl3pPr>
            <a:lvl4pPr eaLnBrk="0" hangingPunct="0">
              <a:tabLst>
                <a:tab pos="923925" algn="l"/>
              </a:tabLst>
              <a:defRPr sz="9300">
                <a:solidFill>
                  <a:schemeClr val="tx1"/>
                </a:solidFill>
                <a:latin typeface="Arial" panose="020B0604020202020204" pitchFamily="34" charset="0"/>
                <a:ea typeface="ヒラギノ角ゴ Pro W3" pitchFamily="-65" charset="-128"/>
              </a:defRPr>
            </a:lvl4pPr>
            <a:lvl5pPr eaLnBrk="0" hangingPunct="0">
              <a:tabLst>
                <a:tab pos="923925" algn="l"/>
              </a:tabLst>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tabLst>
                <a:tab pos="923925" algn="l"/>
              </a:tabLst>
              <a:defRPr sz="9300">
                <a:solidFill>
                  <a:schemeClr val="tx1"/>
                </a:solidFill>
                <a:latin typeface="Arial" panose="020B0604020202020204" pitchFamily="34" charset="0"/>
                <a:ea typeface="ヒラギノ角ゴ Pro W3" pitchFamily="-65" charset="-128"/>
              </a:defRPr>
            </a:lvl9pPr>
          </a:lstStyle>
          <a:p>
            <a:pPr algn="just" eaLnBrk="1" hangingPunct="1">
              <a:spcBef>
                <a:spcPct val="50000"/>
              </a:spcBef>
            </a:pPr>
            <a:r>
              <a:rPr lang="en-US" altLang="en-US" sz="2650" dirty="0" smtClean="0"/>
              <a:t>The Whitesides Group performs other types of research concerning finding alternative cost and time efficient ways to practice medicine in developing countries. </a:t>
            </a:r>
          </a:p>
        </p:txBody>
      </p:sp>
      <p:sp>
        <p:nvSpPr>
          <p:cNvPr id="106" name="TextBox 105"/>
          <p:cNvSpPr txBox="1"/>
          <p:nvPr/>
        </p:nvSpPr>
        <p:spPr>
          <a:xfrm>
            <a:off x="31546800" y="27355800"/>
            <a:ext cx="11577854" cy="5053688"/>
          </a:xfrm>
          <a:prstGeom prst="rect">
            <a:avLst/>
          </a:prstGeom>
          <a:noFill/>
        </p:spPr>
        <p:txBody>
          <a:bodyPr wrap="square" rtlCol="0">
            <a:spAutoFit/>
          </a:bodyPr>
          <a:lstStyle/>
          <a:p>
            <a:pPr marL="457200" indent="-457200">
              <a:buAutoNum type="arabicPeriod"/>
            </a:pPr>
            <a:r>
              <a:rPr lang="en-US" sz="2480" dirty="0" smtClean="0"/>
              <a:t>“Erythrocyte.” </a:t>
            </a:r>
            <a:r>
              <a:rPr lang="en-US" sz="2480" i="1" dirty="0" err="1" smtClean="0"/>
              <a:t>TheFreeDictionary.com</a:t>
            </a:r>
            <a:r>
              <a:rPr lang="en-US" sz="2480" dirty="0" smtClean="0"/>
              <a:t>. </a:t>
            </a:r>
            <a:r>
              <a:rPr lang="en-US" sz="2480" dirty="0" err="1" smtClean="0"/>
              <a:t>Farlex</a:t>
            </a:r>
            <a:r>
              <a:rPr lang="en-US" sz="2480" dirty="0" smtClean="0"/>
              <a:t>, Inc., 2016. Web. 02 May 2016</a:t>
            </a:r>
          </a:p>
          <a:p>
            <a:pPr marL="457200" indent="-457200">
              <a:buAutoNum type="arabicPeriod"/>
            </a:pPr>
            <a:r>
              <a:rPr lang="en-US" sz="2480" dirty="0" smtClean="0"/>
              <a:t>Global Burden of Sickle Cell Anemia in </a:t>
            </a:r>
            <a:r>
              <a:rPr lang="en-US" sz="2480" dirty="0" err="1" smtClean="0"/>
              <a:t>Childen</a:t>
            </a:r>
            <a:r>
              <a:rPr lang="en-US" sz="2480" dirty="0" smtClean="0"/>
              <a:t> Under Five, 2010-2050:		 Modeling Based on Demographics, Excess Mortality and Interventions.		 </a:t>
            </a:r>
            <a:r>
              <a:rPr lang="en-US" sz="2480" dirty="0" err="1" smtClean="0"/>
              <a:t>Piel</a:t>
            </a:r>
            <a:r>
              <a:rPr lang="en-US" sz="2480" dirty="0" smtClean="0"/>
              <a:t> FB, Hay SI, </a:t>
            </a:r>
            <a:r>
              <a:rPr lang="en-US" sz="2480" dirty="0" err="1" smtClean="0"/>
              <a:t>Grupta</a:t>
            </a:r>
            <a:r>
              <a:rPr lang="en-US" sz="2480" dirty="0" smtClean="0"/>
              <a:t> S, </a:t>
            </a:r>
            <a:r>
              <a:rPr lang="en-US" sz="2480" dirty="0" err="1" smtClean="0"/>
              <a:t>Weatherall</a:t>
            </a:r>
            <a:r>
              <a:rPr lang="en-US" sz="2480" dirty="0" smtClean="0"/>
              <a:t> TN. </a:t>
            </a:r>
            <a:r>
              <a:rPr lang="en-US" sz="2480" i="1" dirty="0" smtClean="0"/>
              <a:t>PLOS Medicine. </a:t>
            </a:r>
            <a:r>
              <a:rPr lang="en-US" sz="2480" dirty="0" smtClean="0"/>
              <a:t>July 2013</a:t>
            </a:r>
            <a:endParaRPr lang="en-US" sz="2480" dirty="0" smtClean="0"/>
          </a:p>
          <a:p>
            <a:pPr marL="457200" indent="-457200">
              <a:buFontTx/>
              <a:buAutoNum type="arabicPeriod"/>
            </a:pPr>
            <a:r>
              <a:rPr lang="en-US" sz="2480" dirty="0" smtClean="0"/>
              <a:t>“George Whitesides.” </a:t>
            </a:r>
            <a:r>
              <a:rPr lang="en-US" sz="2480" i="1" dirty="0" smtClean="0"/>
              <a:t>Whitesides Research Group: </a:t>
            </a:r>
            <a:r>
              <a:rPr lang="en-US" sz="2480" i="1" dirty="0" err="1" smtClean="0"/>
              <a:t>Gwhitesides</a:t>
            </a:r>
            <a:r>
              <a:rPr lang="en-US" sz="2480" i="1" dirty="0" smtClean="0"/>
              <a:t>.</a:t>
            </a:r>
            <a:r>
              <a:rPr lang="en-US" sz="2480" dirty="0" smtClean="0"/>
              <a:t> Whitesides 	Research Group, 2011. Web. 02 May 2016.</a:t>
            </a:r>
            <a:endParaRPr lang="en-US" sz="2480" dirty="0" smtClean="0"/>
          </a:p>
          <a:p>
            <a:pPr marL="514350" indent="-514350">
              <a:buAutoNum type="arabicPeriod" startAt="3"/>
            </a:pPr>
            <a:r>
              <a:rPr lang="en-US" sz="2480" dirty="0" smtClean="0"/>
              <a:t>“How Is Sickle Cell Disease Treated?” –</a:t>
            </a:r>
            <a:r>
              <a:rPr lang="en-US" sz="2480" i="1" dirty="0" smtClean="0"/>
              <a:t>NHLBI, NIH. </a:t>
            </a:r>
            <a:r>
              <a:rPr lang="en-US" sz="2480" dirty="0" smtClean="0"/>
              <a:t>National Institute of 	Health, June 2015. Web. 02 May 2016.</a:t>
            </a:r>
            <a:endParaRPr lang="en-US" sz="2480" dirty="0" smtClean="0"/>
          </a:p>
          <a:p>
            <a:pPr marL="514350" indent="-514350">
              <a:buFontTx/>
              <a:buAutoNum type="arabicPeriod" startAt="3"/>
            </a:pPr>
            <a:r>
              <a:rPr lang="en-US" sz="2480" dirty="0" smtClean="0"/>
              <a:t>“Whitesides Research Group: Research Low-Cost Diagnostics and Tools for 	Global Health.”</a:t>
            </a:r>
            <a:r>
              <a:rPr lang="en-US" sz="2480" dirty="0" smtClean="0"/>
              <a:t> </a:t>
            </a:r>
            <a:r>
              <a:rPr lang="en-US" sz="2480" i="1" dirty="0" smtClean="0"/>
              <a:t>Low-Cost Diagnostics and Tools for Global Health.</a:t>
            </a:r>
            <a:r>
              <a:rPr lang="en-US" sz="2480" dirty="0" smtClean="0"/>
              <a:t> 	Whitesides Research Group, 2011. Web. 02 May 2016.</a:t>
            </a:r>
          </a:p>
          <a:p>
            <a:pPr marL="514350" indent="-514350">
              <a:buFontTx/>
              <a:buAutoNum type="arabicPeriod" startAt="3"/>
            </a:pPr>
            <a:r>
              <a:rPr lang="en-US" sz="2480" dirty="0" smtClean="0"/>
              <a:t>“What is Sickle Cell Disease?” –</a:t>
            </a:r>
            <a:r>
              <a:rPr lang="en-US" sz="2480" i="1" dirty="0" smtClean="0"/>
              <a:t>NHLBI, NIH.</a:t>
            </a:r>
            <a:r>
              <a:rPr lang="en-US" sz="2480" dirty="0" smtClean="0"/>
              <a:t> National Institute of Health, June 2015. Web. 02 May 2016.</a:t>
            </a:r>
            <a:endParaRPr lang="en-US" sz="2480" dirty="0"/>
          </a:p>
        </p:txBody>
      </p:sp>
      <p:sp>
        <p:nvSpPr>
          <p:cNvPr id="134" name="Rectangle 1946"/>
          <p:cNvSpPr>
            <a:spLocks noChangeArrowheads="1"/>
          </p:cNvSpPr>
          <p:nvPr/>
        </p:nvSpPr>
        <p:spPr bwMode="auto">
          <a:xfrm>
            <a:off x="13616184" y="21717000"/>
            <a:ext cx="17297400" cy="10781501"/>
          </a:xfrm>
          <a:prstGeom prst="rect">
            <a:avLst/>
          </a:prstGeom>
          <a:solidFill>
            <a:srgbClr val="FFFFFF"/>
          </a:solidFill>
          <a:ln w="9525">
            <a:solidFill>
              <a:schemeClr val="tx1"/>
            </a:solidFill>
            <a:miter lim="800000"/>
            <a:headEnd/>
            <a:tailEnd/>
          </a:ln>
        </p:spPr>
        <p:txBody>
          <a:bodyPr wrap="none" anchor="ct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endParaRPr lang="en-US" altLang="en-US" sz="9600" b="1" dirty="0">
              <a:solidFill>
                <a:srgbClr val="000090"/>
              </a:solidFill>
              <a:cs typeface="Arial" panose="020B0604020202020204" pitchFamily="34" charset="0"/>
            </a:endParaRPr>
          </a:p>
        </p:txBody>
      </p:sp>
      <p:sp>
        <p:nvSpPr>
          <p:cNvPr id="14365" name="Line 4547"/>
          <p:cNvSpPr>
            <a:spLocks noChangeShapeType="1"/>
          </p:cNvSpPr>
          <p:nvPr/>
        </p:nvSpPr>
        <p:spPr bwMode="auto">
          <a:xfrm>
            <a:off x="14603097" y="2316618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 name="TextBox 14"/>
          <p:cNvSpPr txBox="1"/>
          <p:nvPr/>
        </p:nvSpPr>
        <p:spPr>
          <a:xfrm>
            <a:off x="1133845" y="6191825"/>
            <a:ext cx="12010393" cy="8622232"/>
          </a:xfrm>
          <a:prstGeom prst="rect">
            <a:avLst/>
          </a:prstGeom>
          <a:noFill/>
        </p:spPr>
        <p:txBody>
          <a:bodyPr wrap="square" rtlCol="0">
            <a:spAutoFit/>
          </a:bodyPr>
          <a:lstStyle/>
          <a:p>
            <a:pPr algn="just">
              <a:lnSpc>
                <a:spcPct val="150000"/>
              </a:lnSpc>
            </a:pPr>
            <a:r>
              <a:rPr lang="en-US" sz="2650" dirty="0" smtClean="0"/>
              <a:t>Sickle Cell Disease (SCD) is a gene-inherited blood disorder that effects roughly 300,000 children every year. People with SCD have an abnormal hemoglobin. Hemoglobin is a protein that carries oxygen through the body by transport of the red blood cells. SCD patients inherit one abnormal hemoglobin gene from each of their biological parents creating hemoglobin SS. Hemoglobin SS is the gene for Sickle Cell Anemia, the most common and most severe kind of Sickle Cell Disease. Life expectancy for SCD patients has increased to 40-60 years old due to advancements in technology and the increasing opportunity for early diagnosis. The Whitesides Research Group at Harvard University is contributing to the advancements in technology with their research in healthcare for developing economies. The Whitesides Research Group is looking for low-cost alternatives to diagnostic medicine. The ability to detect sickle cells using density diagnostics is a product of the Whitesides Group research. </a:t>
            </a:r>
            <a:endParaRPr lang="en-US" sz="2650" dirty="0"/>
          </a:p>
        </p:txBody>
      </p:sp>
      <p:sp>
        <p:nvSpPr>
          <p:cNvPr id="2060" name="TextBox 2059"/>
          <p:cNvSpPr txBox="1"/>
          <p:nvPr/>
        </p:nvSpPr>
        <p:spPr>
          <a:xfrm>
            <a:off x="14526898" y="6140004"/>
            <a:ext cx="15506700" cy="659155"/>
          </a:xfrm>
          <a:prstGeom prst="rect">
            <a:avLst/>
          </a:prstGeom>
          <a:noFill/>
        </p:spPr>
        <p:txBody>
          <a:bodyPr wrap="square" rtlCol="0">
            <a:spAutoFit/>
          </a:bodyPr>
          <a:lstStyle/>
          <a:p>
            <a:pPr algn="just">
              <a:lnSpc>
                <a:spcPct val="150000"/>
              </a:lnSpc>
            </a:pPr>
            <a:endParaRPr lang="en-US" sz="2600" dirty="0"/>
          </a:p>
        </p:txBody>
      </p:sp>
      <p:sp>
        <p:nvSpPr>
          <p:cNvPr id="130" name="TextBox 129"/>
          <p:cNvSpPr txBox="1"/>
          <p:nvPr/>
        </p:nvSpPr>
        <p:spPr>
          <a:xfrm>
            <a:off x="18588320" y="11576898"/>
            <a:ext cx="1554316" cy="523220"/>
          </a:xfrm>
          <a:prstGeom prst="rect">
            <a:avLst/>
          </a:prstGeom>
          <a:noFill/>
        </p:spPr>
        <p:txBody>
          <a:bodyPr wrap="square" rtlCol="0">
            <a:spAutoFit/>
          </a:bodyPr>
          <a:lstStyle/>
          <a:p>
            <a:endParaRPr lang="en-US" sz="2800" b="1" dirty="0"/>
          </a:p>
        </p:txBody>
      </p:sp>
      <p:sp>
        <p:nvSpPr>
          <p:cNvPr id="150" name="Text Box 2029"/>
          <p:cNvSpPr txBox="1">
            <a:spLocks noChangeArrowheads="1"/>
          </p:cNvSpPr>
          <p:nvPr/>
        </p:nvSpPr>
        <p:spPr bwMode="auto">
          <a:xfrm>
            <a:off x="31856150" y="4869432"/>
            <a:ext cx="1120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smtClean="0">
                <a:solidFill>
                  <a:srgbClr val="000090"/>
                </a:solidFill>
                <a:cs typeface="Arial" panose="020B0604020202020204" pitchFamily="34" charset="0"/>
              </a:rPr>
              <a:t>Research in Zambia</a:t>
            </a:r>
            <a:endParaRPr lang="en-US" altLang="en-US" sz="5400" b="1" dirty="0">
              <a:solidFill>
                <a:srgbClr val="000090"/>
              </a:solidFill>
              <a:cs typeface="Arial" panose="020B0604020202020204" pitchFamily="34" charset="0"/>
            </a:endParaRPr>
          </a:p>
        </p:txBody>
      </p:sp>
      <p:pic>
        <p:nvPicPr>
          <p:cNvPr id="11" name="Picture 10" descr="HAHS.gi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9400" y="20574000"/>
            <a:ext cx="8763000" cy="7010400"/>
          </a:xfrm>
          <a:prstGeom prst="rect">
            <a:avLst/>
          </a:prstGeom>
          <a:ln>
            <a:solidFill>
              <a:srgbClr val="000000"/>
            </a:solidFill>
          </a:ln>
        </p:spPr>
      </p:pic>
      <p:sp>
        <p:nvSpPr>
          <p:cNvPr id="12" name="TextBox 11"/>
          <p:cNvSpPr txBox="1"/>
          <p:nvPr/>
        </p:nvSpPr>
        <p:spPr>
          <a:xfrm>
            <a:off x="1752600" y="18669000"/>
            <a:ext cx="10744200" cy="1315745"/>
          </a:xfrm>
          <a:prstGeom prst="rect">
            <a:avLst/>
          </a:prstGeom>
          <a:noFill/>
        </p:spPr>
        <p:txBody>
          <a:bodyPr wrap="square" rtlCol="0">
            <a:spAutoFit/>
          </a:bodyPr>
          <a:lstStyle/>
          <a:p>
            <a:r>
              <a:rPr lang="en-US" sz="2650" dirty="0" smtClean="0"/>
              <a:t>Sickle Cell Disease is passed from parents to children. Figure 1 demonstrates how the gene is passed from parents to children. The </a:t>
            </a:r>
            <a:r>
              <a:rPr lang="en-US" sz="2650" dirty="0" err="1" smtClean="0"/>
              <a:t>H</a:t>
            </a:r>
            <a:r>
              <a:rPr lang="en-US" sz="2650" baseline="30000" dirty="0" err="1" smtClean="0"/>
              <a:t>s</a:t>
            </a:r>
            <a:r>
              <a:rPr lang="en-US" sz="2650" dirty="0" err="1" smtClean="0"/>
              <a:t>H</a:t>
            </a:r>
            <a:r>
              <a:rPr lang="en-US" sz="2650" baseline="30000" dirty="0" err="1" smtClean="0"/>
              <a:t>s</a:t>
            </a:r>
            <a:r>
              <a:rPr lang="en-US" sz="2650" baseline="30000" dirty="0"/>
              <a:t>  </a:t>
            </a:r>
            <a:r>
              <a:rPr lang="en-US" sz="2650" dirty="0" smtClean="0"/>
              <a:t>is the sickle cell genotype for a sickle cell patient. </a:t>
            </a:r>
            <a:endParaRPr lang="en-US" sz="2650" dirty="0"/>
          </a:p>
        </p:txBody>
      </p:sp>
      <p:sp>
        <p:nvSpPr>
          <p:cNvPr id="14" name="TextBox 13"/>
          <p:cNvSpPr txBox="1"/>
          <p:nvPr/>
        </p:nvSpPr>
        <p:spPr>
          <a:xfrm>
            <a:off x="1676400" y="28498800"/>
            <a:ext cx="10820400" cy="2131353"/>
          </a:xfrm>
          <a:prstGeom prst="rect">
            <a:avLst/>
          </a:prstGeom>
          <a:noFill/>
        </p:spPr>
        <p:txBody>
          <a:bodyPr wrap="square" rtlCol="0">
            <a:spAutoFit/>
          </a:bodyPr>
          <a:lstStyle/>
          <a:p>
            <a:r>
              <a:rPr lang="en-US" sz="2650" dirty="0" smtClean="0"/>
              <a:t>SCD is a life long illness and there is no determined cure. Patients can be treated for pain and symptoms as necessary. Patients are more prone to infections and strokes so multiple trips to the doctor are required. In this type of Sickle Cell Disease that patient is anemic because because they carry the H</a:t>
            </a:r>
            <a:r>
              <a:rPr lang="en-US" sz="2650" baseline="30000" dirty="0" smtClean="0"/>
              <a:t>S</a:t>
            </a:r>
            <a:r>
              <a:rPr lang="en-US" sz="2650" dirty="0" smtClean="0"/>
              <a:t>H</a:t>
            </a:r>
            <a:r>
              <a:rPr lang="en-US" sz="2650" baseline="30000" dirty="0" smtClean="0"/>
              <a:t>s</a:t>
            </a:r>
            <a:r>
              <a:rPr lang="en-US" sz="2650" dirty="0" smtClean="0"/>
              <a:t> genotype.</a:t>
            </a:r>
            <a:endParaRPr lang="en-US" sz="2650" dirty="0"/>
          </a:p>
        </p:txBody>
      </p:sp>
      <p:pic>
        <p:nvPicPr>
          <p:cNvPr id="16" name="Picture 15" descr="anemia.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12200" y="6553200"/>
            <a:ext cx="8572500" cy="13716000"/>
          </a:xfrm>
          <a:prstGeom prst="rect">
            <a:avLst/>
          </a:prstGeom>
          <a:ln>
            <a:solidFill>
              <a:srgbClr val="000000"/>
            </a:solidFill>
          </a:ln>
        </p:spPr>
      </p:pic>
      <p:sp>
        <p:nvSpPr>
          <p:cNvPr id="96" name="Text Box 1960"/>
          <p:cNvSpPr txBox="1">
            <a:spLocks noChangeArrowheads="1"/>
          </p:cNvSpPr>
          <p:nvPr/>
        </p:nvSpPr>
        <p:spPr bwMode="auto">
          <a:xfrm>
            <a:off x="14183997" y="4876800"/>
            <a:ext cx="16459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eaLnBrk="0" hangingPunct="0">
              <a:defRPr sz="9300">
                <a:solidFill>
                  <a:schemeClr val="tx1"/>
                </a:solidFill>
                <a:latin typeface="Arial" panose="020B0604020202020204" pitchFamily="34" charset="0"/>
                <a:ea typeface="ヒラギノ角ゴ Pro W3" pitchFamily="-65" charset="-128"/>
              </a:defRPr>
            </a:lvl1pPr>
            <a:lvl2pPr marL="37931725" indent="-37474525" defTabSz="4702175" eaLnBrk="0" hangingPunct="0">
              <a:defRPr sz="9300">
                <a:solidFill>
                  <a:schemeClr val="tx1"/>
                </a:solidFill>
                <a:latin typeface="Arial" panose="020B0604020202020204" pitchFamily="34" charset="0"/>
                <a:ea typeface="ヒラギノ角ゴ Pro W3" pitchFamily="-65" charset="-128"/>
              </a:defRPr>
            </a:lvl2pPr>
            <a:lvl3pPr eaLnBrk="0" hangingPunct="0">
              <a:defRPr sz="9300">
                <a:solidFill>
                  <a:schemeClr val="tx1"/>
                </a:solidFill>
                <a:latin typeface="Arial" panose="020B0604020202020204" pitchFamily="34" charset="0"/>
                <a:ea typeface="ヒラギノ角ゴ Pro W3" pitchFamily="-65" charset="-128"/>
              </a:defRPr>
            </a:lvl3pPr>
            <a:lvl4pPr eaLnBrk="0" hangingPunct="0">
              <a:defRPr sz="9300">
                <a:solidFill>
                  <a:schemeClr val="tx1"/>
                </a:solidFill>
                <a:latin typeface="Arial" panose="020B0604020202020204" pitchFamily="34" charset="0"/>
                <a:ea typeface="ヒラギノ角ゴ Pro W3" pitchFamily="-65" charset="-128"/>
              </a:defRPr>
            </a:lvl4pPr>
            <a:lvl5pPr eaLnBrk="0" hangingPunct="0">
              <a:defRPr sz="9300">
                <a:solidFill>
                  <a:schemeClr val="tx1"/>
                </a:solidFill>
                <a:latin typeface="Arial" panose="020B0604020202020204" pitchFamily="34" charset="0"/>
                <a:ea typeface="ヒラギノ角ゴ Pro W3" pitchFamily="-65" charset="-128"/>
              </a:defRPr>
            </a:lvl5pPr>
            <a:lvl6pPr marL="4572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6pPr>
            <a:lvl7pPr marL="9144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7pPr>
            <a:lvl8pPr marL="13716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8pPr>
            <a:lvl9pPr marL="1828800" eaLnBrk="0" fontAlgn="base" hangingPunct="0">
              <a:spcBef>
                <a:spcPct val="0"/>
              </a:spcBef>
              <a:spcAft>
                <a:spcPct val="0"/>
              </a:spcAft>
              <a:defRPr sz="9300">
                <a:solidFill>
                  <a:schemeClr val="tx1"/>
                </a:solidFill>
                <a:latin typeface="Arial" panose="020B0604020202020204" pitchFamily="34" charset="0"/>
                <a:ea typeface="ヒラギノ角ゴ Pro W3" pitchFamily="-65" charset="-128"/>
              </a:defRPr>
            </a:lvl9pPr>
          </a:lstStyle>
          <a:p>
            <a:pPr algn="ctr" eaLnBrk="1" hangingPunct="1">
              <a:spcBef>
                <a:spcPct val="50000"/>
              </a:spcBef>
            </a:pPr>
            <a:r>
              <a:rPr lang="en-US" altLang="en-US" sz="5400" b="1" dirty="0" smtClean="0">
                <a:solidFill>
                  <a:srgbClr val="000090"/>
                </a:solidFill>
                <a:latin typeface="Arial "/>
                <a:cs typeface="Arial "/>
              </a:rPr>
              <a:t>Cell</a:t>
            </a:r>
            <a:r>
              <a:rPr lang="en-US" altLang="en-US" sz="4800" b="1" dirty="0" smtClean="0">
                <a:solidFill>
                  <a:srgbClr val="000090"/>
                </a:solidFill>
                <a:latin typeface="Arial Narrow" panose="020B0606020202030204" pitchFamily="34" charset="0"/>
              </a:rPr>
              <a:t> </a:t>
            </a:r>
            <a:r>
              <a:rPr lang="en-US" altLang="en-US" sz="5400" b="1" dirty="0" smtClean="0">
                <a:solidFill>
                  <a:srgbClr val="000090"/>
                </a:solidFill>
                <a:latin typeface="Arial "/>
                <a:cs typeface="Arial "/>
              </a:rPr>
              <a:t>Function</a:t>
            </a:r>
            <a:r>
              <a:rPr lang="en-US" altLang="en-US" sz="4800" b="1" dirty="0" smtClean="0">
                <a:solidFill>
                  <a:srgbClr val="000090"/>
                </a:solidFill>
                <a:latin typeface="Arial Narrow" panose="020B0606020202030204" pitchFamily="34" charset="0"/>
              </a:rPr>
              <a:t> </a:t>
            </a:r>
            <a:endParaRPr lang="en-US" altLang="en-US" sz="4800" b="1" dirty="0">
              <a:solidFill>
                <a:srgbClr val="000090"/>
              </a:solidFill>
              <a:latin typeface="Arial Narrow" panose="020B0606020202030204" pitchFamily="34" charset="0"/>
            </a:endParaRPr>
          </a:p>
        </p:txBody>
      </p:sp>
      <p:sp>
        <p:nvSpPr>
          <p:cNvPr id="17" name="TextBox 16"/>
          <p:cNvSpPr txBox="1"/>
          <p:nvPr/>
        </p:nvSpPr>
        <p:spPr>
          <a:xfrm>
            <a:off x="14478000" y="22089070"/>
            <a:ext cx="15316200" cy="923330"/>
          </a:xfrm>
          <a:prstGeom prst="rect">
            <a:avLst/>
          </a:prstGeom>
          <a:noFill/>
        </p:spPr>
        <p:txBody>
          <a:bodyPr wrap="square" rtlCol="0">
            <a:spAutoFit/>
          </a:bodyPr>
          <a:lstStyle/>
          <a:p>
            <a:pPr algn="ctr" eaLnBrk="1" hangingPunct="1">
              <a:spcBef>
                <a:spcPct val="50000"/>
              </a:spcBef>
            </a:pPr>
            <a:r>
              <a:rPr lang="en-US" altLang="en-US" sz="5400" b="1" dirty="0" smtClean="0">
                <a:solidFill>
                  <a:srgbClr val="000090"/>
                </a:solidFill>
                <a:cs typeface="Arial" panose="020B0604020202020204" pitchFamily="34" charset="0"/>
              </a:rPr>
              <a:t>AMPS</a:t>
            </a:r>
            <a:endParaRPr lang="en-US" altLang="en-US" sz="5400" b="1" dirty="0">
              <a:solidFill>
                <a:srgbClr val="000090"/>
              </a:solidFill>
              <a:cs typeface="Arial" panose="020B0604020202020204" pitchFamily="34" charset="0"/>
            </a:endParaRPr>
          </a:p>
        </p:txBody>
      </p:sp>
      <p:sp>
        <p:nvSpPr>
          <p:cNvPr id="19" name="TextBox 18"/>
          <p:cNvSpPr txBox="1"/>
          <p:nvPr/>
        </p:nvSpPr>
        <p:spPr>
          <a:xfrm>
            <a:off x="14478000" y="6781800"/>
            <a:ext cx="6248400" cy="6617195"/>
          </a:xfrm>
          <a:prstGeom prst="rect">
            <a:avLst/>
          </a:prstGeom>
          <a:noFill/>
        </p:spPr>
        <p:txBody>
          <a:bodyPr wrap="square" rtlCol="0">
            <a:spAutoFit/>
          </a:bodyPr>
          <a:lstStyle/>
          <a:p>
            <a:r>
              <a:rPr lang="en-US" sz="2650" dirty="0" smtClean="0"/>
              <a:t>Red blood cells need oxygen to function. Hemoglobin carries oxygen through the blood stream by way of the red blood cells. Sickle shaped cells are flat as pictured in Figure 2. </a:t>
            </a:r>
          </a:p>
          <a:p>
            <a:endParaRPr lang="en-US" sz="2650" dirty="0"/>
          </a:p>
          <a:p>
            <a:r>
              <a:rPr lang="en-US" sz="2650" dirty="0" smtClean="0"/>
              <a:t>Sickled cells are not flexible and stick to vessel walls. When the cells stick to the vessel walls they cause a blockage that can slow or even stop the flow of blood. Oxygen restriction is caused when the blood flow is slowed or stopped. In patients with SCD this oxygen restriction causes </a:t>
            </a:r>
            <a:r>
              <a:rPr lang="en-US" sz="2650" i="1" dirty="0" smtClean="0"/>
              <a:t>pain crises.</a:t>
            </a:r>
            <a:r>
              <a:rPr lang="en-US" sz="2650" dirty="0" smtClean="0"/>
              <a:t> These pain crises occur randomly and often need to be treated by medical professionals </a:t>
            </a:r>
            <a:endParaRPr lang="en-US" sz="2650" dirty="0"/>
          </a:p>
        </p:txBody>
      </p:sp>
      <p:sp>
        <p:nvSpPr>
          <p:cNvPr id="21" name="TextBox 20"/>
          <p:cNvSpPr txBox="1"/>
          <p:nvPr/>
        </p:nvSpPr>
        <p:spPr>
          <a:xfrm>
            <a:off x="14630400" y="14020800"/>
            <a:ext cx="5943600" cy="5801588"/>
          </a:xfrm>
          <a:prstGeom prst="rect">
            <a:avLst/>
          </a:prstGeom>
          <a:noFill/>
        </p:spPr>
        <p:txBody>
          <a:bodyPr wrap="square" rtlCol="0">
            <a:spAutoFit/>
          </a:bodyPr>
          <a:lstStyle/>
          <a:p>
            <a:r>
              <a:rPr lang="en-US" sz="2650" dirty="0" smtClean="0"/>
              <a:t>Hematopoietic Stem Cell Transplantation (HSCT) is a potential cure for SCD. It is very expensive and can only be done between family members of a genetic match. </a:t>
            </a:r>
          </a:p>
          <a:p>
            <a:endParaRPr lang="en-US" sz="2650" dirty="0"/>
          </a:p>
          <a:p>
            <a:r>
              <a:rPr lang="en-US" sz="2650" dirty="0" smtClean="0"/>
              <a:t>Hydroxyurea is an oral medication taken by SCD patients to help control the number of pain crises that occur. Hydroxyurea produces another hemoglobin called hemoglobin F or fetal hemoglobin. Hemoglobin F makes red blood cells less likely to sickle. </a:t>
            </a:r>
            <a:endParaRPr lang="en-US" sz="2650" dirty="0"/>
          </a:p>
        </p:txBody>
      </p:sp>
      <p:pic>
        <p:nvPicPr>
          <p:cNvPr id="22" name="Picture 21" descr="image_resize_mwh.jpg"/>
          <p:cNvPicPr>
            <a:picLocks noChangeAspect="1"/>
          </p:cNvPicPr>
          <p:nvPr/>
        </p:nvPicPr>
        <p:blipFill rotWithShape="1">
          <a:blip r:embed="rId6">
            <a:extLst>
              <a:ext uri="{28A0092B-C50C-407E-A947-70E740481C1C}">
                <a14:useLocalDpi xmlns:a14="http://schemas.microsoft.com/office/drawing/2010/main" val="0"/>
              </a:ext>
            </a:extLst>
          </a:blip>
          <a:srcRect l="31953" t="7315" r="18389" b="8427"/>
          <a:stretch/>
        </p:blipFill>
        <p:spPr>
          <a:xfrm>
            <a:off x="24155400" y="23698200"/>
            <a:ext cx="5815232" cy="7400434"/>
          </a:xfrm>
          <a:prstGeom prst="rect">
            <a:avLst/>
          </a:prstGeom>
          <a:ln>
            <a:solidFill>
              <a:schemeClr val="tx1"/>
            </a:solidFill>
          </a:ln>
        </p:spPr>
      </p:pic>
      <p:sp>
        <p:nvSpPr>
          <p:cNvPr id="25" name="TextBox 24"/>
          <p:cNvSpPr txBox="1"/>
          <p:nvPr/>
        </p:nvSpPr>
        <p:spPr>
          <a:xfrm>
            <a:off x="14706600" y="24003000"/>
            <a:ext cx="8839200" cy="6209391"/>
          </a:xfrm>
          <a:prstGeom prst="rect">
            <a:avLst/>
          </a:prstGeom>
          <a:noFill/>
        </p:spPr>
        <p:txBody>
          <a:bodyPr wrap="square" rtlCol="0">
            <a:spAutoFit/>
          </a:bodyPr>
          <a:lstStyle/>
          <a:p>
            <a:r>
              <a:rPr lang="en-US" sz="2650" dirty="0" smtClean="0"/>
              <a:t>The Whitesides Research Group has created a simple way to detect sickle cell presence in blood samples. Using an aqueous multiphase system created from Aqueous Multiphase Polymers (AMPS) they are able to separate the normal and sickle cells. Figure 3 shows a dextran and </a:t>
            </a:r>
            <a:r>
              <a:rPr lang="en-US" sz="2650" dirty="0" err="1" smtClean="0"/>
              <a:t>Ficoll</a:t>
            </a:r>
            <a:r>
              <a:rPr lang="en-US" sz="2650" dirty="0" smtClean="0"/>
              <a:t> AMPS system. The solutions separate by density.</a:t>
            </a:r>
          </a:p>
          <a:p>
            <a:endParaRPr lang="en-US" sz="2650" dirty="0"/>
          </a:p>
          <a:p>
            <a:r>
              <a:rPr lang="en-US" sz="2650" dirty="0" smtClean="0"/>
              <a:t>The AMPS system is thermodynamically stable, biocompatible, and can be tuned for specific densities. As normal red blood cells change into sickle cells they change their shape and their density. The cells become very dense erythrocytes. They are the most dense part of the system and therefore sink to the bottom of the tube as seen in Figure 3. </a:t>
            </a:r>
            <a:endParaRPr lang="en-US" sz="2650" dirty="0"/>
          </a:p>
          <a:p>
            <a:endParaRPr lang="en-US" sz="2650" dirty="0"/>
          </a:p>
        </p:txBody>
      </p:sp>
      <p:sp>
        <p:nvSpPr>
          <p:cNvPr id="26" name="TextBox 25"/>
          <p:cNvSpPr txBox="1"/>
          <p:nvPr/>
        </p:nvSpPr>
        <p:spPr>
          <a:xfrm>
            <a:off x="32004000" y="6629400"/>
            <a:ext cx="5410200" cy="4578176"/>
          </a:xfrm>
          <a:prstGeom prst="rect">
            <a:avLst/>
          </a:prstGeom>
          <a:noFill/>
        </p:spPr>
        <p:txBody>
          <a:bodyPr wrap="square" rtlCol="0">
            <a:spAutoFit/>
          </a:bodyPr>
          <a:lstStyle/>
          <a:p>
            <a:r>
              <a:rPr lang="en-US" sz="2650" dirty="0" smtClean="0"/>
              <a:t>The Whitesides Research Group has conducted research in Zambia. Zambia is a country in Southern Africa. It is a growing country </a:t>
            </a:r>
            <a:r>
              <a:rPr lang="en-US" sz="2650" smtClean="0"/>
              <a:t>in population </a:t>
            </a:r>
            <a:r>
              <a:rPr lang="en-US" sz="2650" dirty="0" smtClean="0"/>
              <a:t>but also a developing country that sees about 6,000 sickle cell disease births per year. Figure 4 shows an actual test done by the Whitesides Group of a blood sample from a person with SCD.  </a:t>
            </a:r>
            <a:endParaRPr lang="en-US" sz="2650" dirty="0"/>
          </a:p>
        </p:txBody>
      </p:sp>
      <p:pic>
        <p:nvPicPr>
          <p:cNvPr id="27" name="Picture 26" descr="image_resize_mwh.jpg"/>
          <p:cNvPicPr>
            <a:picLocks noChangeAspect="1"/>
          </p:cNvPicPr>
          <p:nvPr/>
        </p:nvPicPr>
        <p:blipFill rotWithShape="1">
          <a:blip r:embed="rId7">
            <a:extLst>
              <a:ext uri="{28A0092B-C50C-407E-A947-70E740481C1C}">
                <a14:useLocalDpi xmlns:a14="http://schemas.microsoft.com/office/drawing/2010/main" val="0"/>
              </a:ext>
            </a:extLst>
          </a:blip>
          <a:srcRect l="19450" t="14169" r="21173" b="13336"/>
          <a:stretch/>
        </p:blipFill>
        <p:spPr>
          <a:xfrm>
            <a:off x="37642800" y="6705600"/>
            <a:ext cx="5242630" cy="5334000"/>
          </a:xfrm>
          <a:prstGeom prst="rect">
            <a:avLst/>
          </a:prstGeom>
          <a:ln>
            <a:solidFill>
              <a:srgbClr val="000000"/>
            </a:solidFill>
          </a:ln>
        </p:spPr>
      </p:pic>
      <p:pic>
        <p:nvPicPr>
          <p:cNvPr id="30" name="Picture 29" descr="image_resize_mwh.jpg"/>
          <p:cNvPicPr>
            <a:picLocks noChangeAspect="1"/>
          </p:cNvPicPr>
          <p:nvPr/>
        </p:nvPicPr>
        <p:blipFill rotWithShape="1">
          <a:blip r:embed="rId8">
            <a:extLst>
              <a:ext uri="{28A0092B-C50C-407E-A947-70E740481C1C}">
                <a14:useLocalDpi xmlns:a14="http://schemas.microsoft.com/office/drawing/2010/main" val="0"/>
              </a:ext>
            </a:extLst>
          </a:blip>
          <a:srcRect l="7778" t="29259" r="3334" b="23333"/>
          <a:stretch/>
        </p:blipFill>
        <p:spPr>
          <a:xfrm>
            <a:off x="31470600" y="16535400"/>
            <a:ext cx="5644415" cy="2257868"/>
          </a:xfrm>
          <a:prstGeom prst="rect">
            <a:avLst/>
          </a:prstGeom>
          <a:ln>
            <a:solidFill>
              <a:srgbClr val="000000"/>
            </a:solidFill>
          </a:ln>
        </p:spPr>
      </p:pic>
      <p:pic>
        <p:nvPicPr>
          <p:cNvPr id="31" name="Picture 30" descr="Diagnostics_Fig8.jpg"/>
          <p:cNvPicPr>
            <a:picLocks noChangeAspect="1"/>
          </p:cNvPicPr>
          <p:nvPr/>
        </p:nvPicPr>
        <p:blipFill rotWithShape="1">
          <a:blip r:embed="rId9">
            <a:extLst>
              <a:ext uri="{28A0092B-C50C-407E-A947-70E740481C1C}">
                <a14:useLocalDpi xmlns:a14="http://schemas.microsoft.com/office/drawing/2010/main" val="0"/>
              </a:ext>
            </a:extLst>
          </a:blip>
          <a:srcRect l="20937" t="13648" r="20679" b="14676"/>
          <a:stretch/>
        </p:blipFill>
        <p:spPr>
          <a:xfrm>
            <a:off x="37642800" y="16535400"/>
            <a:ext cx="5338676" cy="4915565"/>
          </a:xfrm>
          <a:prstGeom prst="rect">
            <a:avLst/>
          </a:prstGeom>
          <a:ln>
            <a:solidFill>
              <a:srgbClr val="000000"/>
            </a:solidFill>
          </a:ln>
        </p:spPr>
      </p:pic>
      <p:sp>
        <p:nvSpPr>
          <p:cNvPr id="14341" name="TextBox 14340"/>
          <p:cNvSpPr txBox="1"/>
          <p:nvPr/>
        </p:nvSpPr>
        <p:spPr>
          <a:xfrm>
            <a:off x="2895600" y="27508200"/>
            <a:ext cx="4267200" cy="500137"/>
          </a:xfrm>
          <a:prstGeom prst="rect">
            <a:avLst/>
          </a:prstGeom>
          <a:noFill/>
        </p:spPr>
        <p:txBody>
          <a:bodyPr wrap="square" rtlCol="0">
            <a:spAutoFit/>
          </a:bodyPr>
          <a:lstStyle/>
          <a:p>
            <a:r>
              <a:rPr lang="en-US" sz="2650" dirty="0" smtClean="0"/>
              <a:t>Figure 1</a:t>
            </a:r>
            <a:endParaRPr lang="en-US" sz="2650" dirty="0"/>
          </a:p>
        </p:txBody>
      </p:sp>
      <p:sp>
        <p:nvSpPr>
          <p:cNvPr id="14349" name="TextBox 14348"/>
          <p:cNvSpPr txBox="1"/>
          <p:nvPr/>
        </p:nvSpPr>
        <p:spPr>
          <a:xfrm>
            <a:off x="22326600" y="20269200"/>
            <a:ext cx="5715000" cy="500137"/>
          </a:xfrm>
          <a:prstGeom prst="rect">
            <a:avLst/>
          </a:prstGeom>
          <a:noFill/>
        </p:spPr>
        <p:txBody>
          <a:bodyPr wrap="square" rtlCol="0">
            <a:spAutoFit/>
          </a:bodyPr>
          <a:lstStyle/>
          <a:p>
            <a:r>
              <a:rPr lang="en-US" sz="2650" dirty="0" smtClean="0"/>
              <a:t>Figure 2</a:t>
            </a:r>
            <a:endParaRPr lang="en-US" sz="2650" dirty="0"/>
          </a:p>
        </p:txBody>
      </p:sp>
      <p:sp>
        <p:nvSpPr>
          <p:cNvPr id="14361" name="TextBox 14360"/>
          <p:cNvSpPr txBox="1"/>
          <p:nvPr/>
        </p:nvSpPr>
        <p:spPr>
          <a:xfrm>
            <a:off x="24079200" y="31089600"/>
            <a:ext cx="3810000" cy="500137"/>
          </a:xfrm>
          <a:prstGeom prst="rect">
            <a:avLst/>
          </a:prstGeom>
          <a:noFill/>
        </p:spPr>
        <p:txBody>
          <a:bodyPr wrap="square" rtlCol="0">
            <a:spAutoFit/>
          </a:bodyPr>
          <a:lstStyle/>
          <a:p>
            <a:r>
              <a:rPr lang="en-US" sz="2650" dirty="0" smtClean="0"/>
              <a:t>Figure 3</a:t>
            </a:r>
          </a:p>
        </p:txBody>
      </p:sp>
      <p:sp>
        <p:nvSpPr>
          <p:cNvPr id="2048" name="TextBox 2047"/>
          <p:cNvSpPr txBox="1"/>
          <p:nvPr/>
        </p:nvSpPr>
        <p:spPr>
          <a:xfrm>
            <a:off x="37795200" y="12115800"/>
            <a:ext cx="3733800" cy="500137"/>
          </a:xfrm>
          <a:prstGeom prst="rect">
            <a:avLst/>
          </a:prstGeom>
          <a:noFill/>
        </p:spPr>
        <p:txBody>
          <a:bodyPr wrap="square" rtlCol="0">
            <a:spAutoFit/>
          </a:bodyPr>
          <a:lstStyle/>
          <a:p>
            <a:r>
              <a:rPr lang="en-US" sz="2650" dirty="0" smtClean="0"/>
              <a:t>Figure 4</a:t>
            </a:r>
            <a:endParaRPr lang="en-US" sz="2650" dirty="0"/>
          </a:p>
        </p:txBody>
      </p:sp>
      <p:sp>
        <p:nvSpPr>
          <p:cNvPr id="2049" name="TextBox 2048"/>
          <p:cNvSpPr txBox="1"/>
          <p:nvPr/>
        </p:nvSpPr>
        <p:spPr>
          <a:xfrm>
            <a:off x="31546800" y="18821400"/>
            <a:ext cx="4953000" cy="1315745"/>
          </a:xfrm>
          <a:prstGeom prst="rect">
            <a:avLst/>
          </a:prstGeom>
          <a:noFill/>
        </p:spPr>
        <p:txBody>
          <a:bodyPr wrap="square" rtlCol="0">
            <a:spAutoFit/>
          </a:bodyPr>
          <a:lstStyle/>
          <a:p>
            <a:r>
              <a:rPr lang="en-US" sz="2650" dirty="0" smtClean="0"/>
              <a:t>Figure 5: Bubble wrap as use for transport and analysis of samples.</a:t>
            </a:r>
            <a:endParaRPr lang="en-US" sz="2650" dirty="0"/>
          </a:p>
        </p:txBody>
      </p:sp>
      <p:sp>
        <p:nvSpPr>
          <p:cNvPr id="2050" name="TextBox 2049"/>
          <p:cNvSpPr txBox="1"/>
          <p:nvPr/>
        </p:nvSpPr>
        <p:spPr>
          <a:xfrm>
            <a:off x="37719000" y="21412200"/>
            <a:ext cx="5029200" cy="1723549"/>
          </a:xfrm>
          <a:prstGeom prst="rect">
            <a:avLst/>
          </a:prstGeom>
          <a:noFill/>
        </p:spPr>
        <p:txBody>
          <a:bodyPr wrap="square" rtlCol="0">
            <a:spAutoFit/>
          </a:bodyPr>
          <a:lstStyle/>
          <a:p>
            <a:r>
              <a:rPr lang="en-US" sz="2650" dirty="0" smtClean="0"/>
              <a:t>Figure 6: </a:t>
            </a:r>
            <a:r>
              <a:rPr lang="en-US" sz="2650" dirty="0" err="1" smtClean="0"/>
              <a:t>uMED</a:t>
            </a:r>
            <a:r>
              <a:rPr lang="en-US" sz="2650" dirty="0" smtClean="0"/>
              <a:t> device created by the Whitesides Research Group as a form of electrochemical testing</a:t>
            </a:r>
            <a:endParaRPr lang="en-US" sz="2650"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34602</TotalTime>
  <Words>768</Words>
  <Application>Microsoft Macintosh PowerPoint</Application>
  <PresentationFormat>Custom</PresentationFormat>
  <Paragraphs>41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Julianna Raffa</cp:lastModifiedBy>
  <cp:revision>464</cp:revision>
  <dcterms:created xsi:type="dcterms:W3CDTF">2014-08-07T15:27:11Z</dcterms:created>
  <dcterms:modified xsi:type="dcterms:W3CDTF">2016-05-06T13:32:00Z</dcterms:modified>
</cp:coreProperties>
</file>