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348" autoAdjust="0"/>
    <p:restoredTop sz="99508" autoAdjust="0"/>
  </p:normalViewPr>
  <p:slideViewPr>
    <p:cSldViewPr>
      <p:cViewPr>
        <p:scale>
          <a:sx n="32" d="100"/>
          <a:sy n="32" d="100"/>
        </p:scale>
        <p:origin x="-605" y="1944"/>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3385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8000" dirty="0" smtClean="0">
                <a:solidFill>
                  <a:srgbClr val="000066"/>
                </a:solidFill>
                <a:latin typeface="Calibri" pitchFamily="34" charset="0"/>
                <a:ea typeface="Calibri" pitchFamily="34" charset="0"/>
                <a:cs typeface="Calibri" pitchFamily="34" charset="0"/>
              </a:rPr>
              <a:t>Synthesis and Characterization of a </a:t>
            </a:r>
          </a:p>
          <a:p>
            <a:pPr algn="ctr"/>
            <a:r>
              <a:rPr lang="en-US" altLang="en-US" sz="8000" dirty="0" smtClean="0">
                <a:solidFill>
                  <a:srgbClr val="000066"/>
                </a:solidFill>
                <a:latin typeface="Calibri" pitchFamily="34" charset="0"/>
                <a:ea typeface="Calibri" pitchFamily="34" charset="0"/>
                <a:cs typeface="Calibri" pitchFamily="34" charset="0"/>
              </a:rPr>
              <a:t>“Confused” N-Heterocyclic Carbene Ligand</a:t>
            </a:r>
            <a:endParaRPr lang="en-US" altLang="en-US" sz="80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9008725" y="24993600"/>
            <a:ext cx="17406938" cy="1599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spcBef>
                <a:spcPts val="0"/>
              </a:spcBef>
            </a:pPr>
            <a:r>
              <a:rPr lang="en-US" altLang="en-US" sz="3600" dirty="0" smtClean="0">
                <a:solidFill>
                  <a:srgbClr val="000066"/>
                </a:solidFill>
                <a:latin typeface="Calibri" pitchFamily="34" charset="0"/>
                <a:ea typeface="Calibri" pitchFamily="34" charset="0"/>
                <a:cs typeface="Calibri" pitchFamily="34" charset="0"/>
              </a:rPr>
              <a:t>Acknowledgments</a:t>
            </a:r>
            <a:endParaRPr lang="en-US" altLang="en-US" sz="3600" dirty="0">
              <a:solidFill>
                <a:srgbClr val="000066"/>
              </a:solidFill>
              <a:latin typeface="Calibri" pitchFamily="34" charset="0"/>
              <a:ea typeface="Calibri" pitchFamily="34" charset="0"/>
              <a:cs typeface="Calibri" pitchFamily="34" charset="0"/>
            </a:endParaRPr>
          </a:p>
          <a:p>
            <a:pPr algn="just">
              <a:spcBef>
                <a:spcPts val="0"/>
              </a:spcBef>
            </a:pPr>
            <a:r>
              <a:rPr lang="en-US" altLang="en-US" sz="3200" dirty="0">
                <a:solidFill>
                  <a:schemeClr val="tx1"/>
                </a:solidFill>
                <a:latin typeface="Calibri" pitchFamily="34" charset="0"/>
                <a:ea typeface="Calibri" pitchFamily="34" charset="0"/>
                <a:cs typeface="Calibri" pitchFamily="34" charset="0"/>
              </a:rPr>
              <a:t>	</a:t>
            </a:r>
            <a:r>
              <a:rPr lang="en-US" altLang="en-US" sz="3000" dirty="0" smtClean="0">
                <a:solidFill>
                  <a:schemeClr val="tx1"/>
                </a:solidFill>
                <a:latin typeface="Calibri" pitchFamily="34" charset="0"/>
                <a:ea typeface="Calibri" pitchFamily="34" charset="0"/>
                <a:cs typeface="Calibri" pitchFamily="34" charset="0"/>
              </a:rPr>
              <a:t>Thank you to </a:t>
            </a:r>
            <a:r>
              <a:rPr lang="en-US" altLang="en-US" sz="3000" dirty="0" smtClean="0">
                <a:solidFill>
                  <a:schemeClr val="tx1"/>
                </a:solidFill>
                <a:latin typeface="Calibri" pitchFamily="34" charset="0"/>
                <a:ea typeface="Calibri" pitchFamily="34" charset="0"/>
                <a:cs typeface="Calibri" pitchFamily="34" charset="0"/>
              </a:rPr>
              <a:t>Christine </a:t>
            </a:r>
            <a:r>
              <a:rPr lang="en-US" altLang="en-US" sz="3000" dirty="0" smtClean="0">
                <a:solidFill>
                  <a:schemeClr val="tx1"/>
                </a:solidFill>
                <a:latin typeface="Calibri" pitchFamily="34" charset="0"/>
                <a:ea typeface="Calibri" pitchFamily="34" charset="0"/>
                <a:cs typeface="Calibri" pitchFamily="34" charset="0"/>
              </a:rPr>
              <a:t>Caputo and the Caputo Research Group and thank you to </a:t>
            </a:r>
            <a:r>
              <a:rPr lang="en-US" altLang="en-US" sz="3000" dirty="0">
                <a:solidFill>
                  <a:schemeClr val="tx1"/>
                </a:solidFill>
                <a:latin typeface="Calibri" pitchFamily="34" charset="0"/>
                <a:ea typeface="Calibri" pitchFamily="34" charset="0"/>
                <a:cs typeface="Calibri" pitchFamily="34" charset="0"/>
              </a:rPr>
              <a:t>the Department of Chemistry, UNH, for funding</a:t>
            </a:r>
            <a:r>
              <a:rPr lang="en-US" altLang="en-US" sz="3000" dirty="0" smtClean="0">
                <a:solidFill>
                  <a:schemeClr val="tx1"/>
                </a:solidFill>
                <a:latin typeface="Calibri" pitchFamily="34" charset="0"/>
                <a:ea typeface="Calibri" pitchFamily="34" charset="0"/>
                <a:cs typeface="Calibri" pitchFamily="34" charset="0"/>
              </a:rPr>
              <a:t>.  </a:t>
            </a:r>
            <a:endParaRPr lang="en-US" altLang="en-US" sz="3000" dirty="0">
              <a:solidFill>
                <a:schemeClr val="tx1"/>
              </a:solidFill>
              <a:latin typeface="Calibri" pitchFamily="34" charset="0"/>
              <a:ea typeface="Calibri" pitchFamily="34" charset="0"/>
              <a:cs typeface="Calibri" pitchFamily="34" charset="0"/>
            </a:endParaRPr>
          </a:p>
        </p:txBody>
      </p:sp>
      <p:sp>
        <p:nvSpPr>
          <p:cNvPr id="1037" name="Text Box 96"/>
          <p:cNvSpPr txBox="1">
            <a:spLocks noChangeArrowheads="1"/>
          </p:cNvSpPr>
          <p:nvPr/>
        </p:nvSpPr>
        <p:spPr bwMode="auto">
          <a:xfrm>
            <a:off x="7007225" y="3109913"/>
            <a:ext cx="22860000" cy="1260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800" u="sng" dirty="0" smtClean="0">
                <a:solidFill>
                  <a:srgbClr val="000066"/>
                </a:solidFill>
                <a:latin typeface="Calibri" pitchFamily="34" charset="0"/>
                <a:ea typeface="Calibri" pitchFamily="34" charset="0"/>
                <a:cs typeface="Calibri" pitchFamily="34" charset="0"/>
              </a:rPr>
              <a:t>Kirsten Enegren</a:t>
            </a:r>
            <a:r>
              <a:rPr lang="en-AU" altLang="en-US" sz="3800" dirty="0" smtClean="0">
                <a:solidFill>
                  <a:srgbClr val="000066"/>
                </a:solidFill>
                <a:latin typeface="Calibri" pitchFamily="34" charset="0"/>
                <a:ea typeface="Calibri" pitchFamily="34" charset="0"/>
                <a:cs typeface="Calibri" pitchFamily="34" charset="0"/>
              </a:rPr>
              <a:t>, Christine Caputo</a:t>
            </a:r>
            <a:r>
              <a:rPr lang="en-AU" altLang="en-US" sz="3800" dirty="0">
                <a:solidFill>
                  <a:srgbClr val="000066"/>
                </a:solidFill>
                <a:latin typeface="Calibri" pitchFamily="34" charset="0"/>
                <a:ea typeface="Calibri" pitchFamily="34" charset="0"/>
                <a:cs typeface="Calibri" pitchFamily="34" charset="0"/>
              </a:rPr>
              <a:t/>
            </a:r>
            <a:br>
              <a:rPr lang="en-AU" altLang="en-US" sz="3800" dirty="0">
                <a:solidFill>
                  <a:srgbClr val="000066"/>
                </a:solidFill>
                <a:latin typeface="Calibri" pitchFamily="34" charset="0"/>
                <a:ea typeface="Calibri" pitchFamily="34" charset="0"/>
                <a:cs typeface="Calibri" pitchFamily="34" charset="0"/>
              </a:rPr>
            </a:br>
            <a:r>
              <a:rPr lang="en-AU" altLang="en-US" sz="3800" dirty="0" smtClean="0">
                <a:solidFill>
                  <a:srgbClr val="000066"/>
                </a:solidFill>
                <a:latin typeface="Calibri" pitchFamily="34" charset="0"/>
                <a:ea typeface="Calibri" pitchFamily="34" charset="0"/>
                <a:cs typeface="Calibri" pitchFamily="34" charset="0"/>
              </a:rPr>
              <a:t>kem243@wildcats.unh.edu</a:t>
            </a:r>
            <a:r>
              <a:rPr lang="en-AU" altLang="en-US" sz="3800" dirty="0">
                <a:solidFill>
                  <a:srgbClr val="000066"/>
                </a:solidFill>
                <a:latin typeface="Calibri" pitchFamily="34" charset="0"/>
                <a:ea typeface="Calibri" pitchFamily="34" charset="0"/>
                <a:cs typeface="Calibri" pitchFamily="34" charset="0"/>
              </a:rPr>
              <a:t>; Parsons Hall, 23 Academic Way, Durham NH 03824</a:t>
            </a:r>
            <a:endParaRPr lang="en-US" altLang="en-US" sz="38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533400" y="5368926"/>
            <a:ext cx="17454563" cy="47234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pPr>
              <a:spcBef>
                <a:spcPts val="800"/>
              </a:spcBef>
            </a:pPr>
            <a:r>
              <a:rPr lang="en-US" altLang="en-US" sz="4400" dirty="0">
                <a:solidFill>
                  <a:srgbClr val="000066"/>
                </a:solidFill>
                <a:latin typeface="Calibri" pitchFamily="34" charset="0"/>
                <a:ea typeface="Calibri" pitchFamily="34" charset="0"/>
                <a:cs typeface="Calibri" pitchFamily="34" charset="0"/>
              </a:rPr>
              <a:t>Introduction </a:t>
            </a:r>
            <a:endParaRPr lang="en-US" altLang="en-US" sz="4400" dirty="0" smtClean="0">
              <a:solidFill>
                <a:srgbClr val="000066"/>
              </a:solidFill>
              <a:latin typeface="Calibri" pitchFamily="34" charset="0"/>
              <a:ea typeface="Calibri" pitchFamily="34" charset="0"/>
              <a:cs typeface="Calibri" pitchFamily="34" charset="0"/>
            </a:endParaRPr>
          </a:p>
          <a:p>
            <a:pPr>
              <a:spcBef>
                <a:spcPts val="8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N-Heterocyclic Carbenes are carbon containing compounds that have divalent carbon atoms. They contain a carbon and a nitrogen in the ring structure and </a:t>
            </a:r>
            <a:r>
              <a:rPr lang="en-US" altLang="en-US" sz="3600" dirty="0" smtClean="0">
                <a:solidFill>
                  <a:schemeClr val="tx1"/>
                </a:solidFill>
                <a:latin typeface="Calibri" pitchFamily="34" charset="0"/>
                <a:ea typeface="Calibri" pitchFamily="34" charset="0"/>
                <a:cs typeface="Calibri" pitchFamily="34" charset="0"/>
              </a:rPr>
              <a:t>their </a:t>
            </a:r>
            <a:r>
              <a:rPr lang="en-US" altLang="en-US" sz="3600" dirty="0" smtClean="0">
                <a:solidFill>
                  <a:schemeClr val="tx1"/>
                </a:solidFill>
                <a:latin typeface="Calibri" pitchFamily="34" charset="0"/>
                <a:ea typeface="Calibri" pitchFamily="34" charset="0"/>
                <a:cs typeface="Calibri" pitchFamily="34" charset="0"/>
              </a:rPr>
              <a:t>arrangement ends up being </a:t>
            </a:r>
            <a:r>
              <a:rPr lang="en-US" altLang="en-US" sz="3600" dirty="0" smtClean="0">
                <a:solidFill>
                  <a:schemeClr val="tx1"/>
                </a:solidFill>
                <a:latin typeface="Calibri" pitchFamily="34" charset="0"/>
                <a:ea typeface="Calibri" pitchFamily="34" charset="0"/>
                <a:cs typeface="Calibri" pitchFamily="34" charset="0"/>
              </a:rPr>
              <a:t>bent </a:t>
            </a:r>
            <a:r>
              <a:rPr lang="en-US" altLang="en-US" sz="3600" dirty="0" smtClean="0">
                <a:solidFill>
                  <a:schemeClr val="tx1"/>
                </a:solidFill>
                <a:latin typeface="Calibri" pitchFamily="34" charset="0"/>
                <a:ea typeface="Calibri" pitchFamily="34" charset="0"/>
                <a:cs typeface="Calibri" pitchFamily="34" charset="0"/>
              </a:rPr>
              <a:t>because of the cyclic nature of the compound. The lone pair on the compound makes them nucleophilic </a:t>
            </a:r>
            <a:r>
              <a:rPr lang="el-GR" sz="3600" dirty="0" smtClean="0">
                <a:solidFill>
                  <a:schemeClr val="tx1"/>
                </a:solidFill>
                <a:latin typeface="Calibri" panose="020F0502020204030204" pitchFamily="34" charset="0"/>
              </a:rPr>
              <a:t>σ</a:t>
            </a:r>
            <a:r>
              <a:rPr lang="en-US" sz="3600" dirty="0" smtClean="0">
                <a:solidFill>
                  <a:schemeClr val="tx1"/>
                </a:solidFill>
                <a:latin typeface="Calibri" panose="020F0502020204030204" pitchFamily="34" charset="0"/>
              </a:rPr>
              <a:t>-donor so that they are able to bind to metallic as well as non-metallic species. </a:t>
            </a:r>
            <a:r>
              <a:rPr lang="en-US" altLang="en-US" sz="3600" dirty="0">
                <a:solidFill>
                  <a:schemeClr val="tx1"/>
                </a:solidFill>
                <a:latin typeface="Calibri" pitchFamily="34" charset="0"/>
                <a:ea typeface="Calibri" pitchFamily="34" charset="0"/>
                <a:cs typeface="Calibri" pitchFamily="34" charset="0"/>
              </a:rPr>
              <a:t>N-Heterocyclic Carbenes </a:t>
            </a:r>
            <a:r>
              <a:rPr lang="en-US" sz="3600" dirty="0" smtClean="0">
                <a:solidFill>
                  <a:schemeClr val="tx1"/>
                </a:solidFill>
                <a:latin typeface="Calibri" panose="020F0502020204030204" pitchFamily="34" charset="0"/>
              </a:rPr>
              <a:t>are </a:t>
            </a:r>
            <a:r>
              <a:rPr lang="en-US" sz="3600" dirty="0" smtClean="0">
                <a:solidFill>
                  <a:schemeClr val="tx1"/>
                </a:solidFill>
                <a:latin typeface="Calibri" panose="020F0502020204030204" pitchFamily="34" charset="0"/>
              </a:rPr>
              <a:t>used as ligands for transition metals and the Caputo group is interested in using them for CO</a:t>
            </a:r>
            <a:r>
              <a:rPr lang="en-US" sz="3600" baseline="-25000" dirty="0" smtClean="0">
                <a:solidFill>
                  <a:schemeClr val="tx1"/>
                </a:solidFill>
                <a:latin typeface="Calibri" panose="020F0502020204030204" pitchFamily="34" charset="0"/>
              </a:rPr>
              <a:t>2</a:t>
            </a:r>
            <a:r>
              <a:rPr lang="en-US" sz="3600" dirty="0" smtClean="0">
                <a:solidFill>
                  <a:schemeClr val="tx1"/>
                </a:solidFill>
                <a:latin typeface="Calibri" panose="020F0502020204030204" pitchFamily="34" charset="0"/>
              </a:rPr>
              <a:t> reduction</a:t>
            </a:r>
            <a:r>
              <a:rPr lang="en-US" altLang="en-US" sz="3600" dirty="0" smtClean="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sp>
        <p:nvSpPr>
          <p:cNvPr id="1039" name="Text Box 126"/>
          <p:cNvSpPr txBox="1">
            <a:spLocks noChangeArrowheads="1"/>
          </p:cNvSpPr>
          <p:nvPr/>
        </p:nvSpPr>
        <p:spPr bwMode="auto">
          <a:xfrm>
            <a:off x="1339028" y="14468498"/>
            <a:ext cx="14173200" cy="107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3200" dirty="0">
                <a:solidFill>
                  <a:schemeClr val="tx1"/>
                </a:solidFill>
                <a:latin typeface="Calibri" pitchFamily="34" charset="0"/>
                <a:ea typeface="Calibri" pitchFamily="34" charset="0"/>
                <a:cs typeface="Calibri" pitchFamily="34" charset="0"/>
              </a:rPr>
              <a:t>Figure 1. </a:t>
            </a:r>
            <a:r>
              <a:rPr lang="en-US" altLang="en-US" sz="3200" dirty="0" smtClean="0">
                <a:solidFill>
                  <a:schemeClr val="tx1"/>
                </a:solidFill>
                <a:latin typeface="Calibri" pitchFamily="34" charset="0"/>
                <a:ea typeface="Calibri" pitchFamily="34" charset="0"/>
                <a:cs typeface="Calibri" pitchFamily="34" charset="0"/>
              </a:rPr>
              <a:t> Structure of a generalized N-Heterocyclic Carbene and the desired N-Heterocyclic species </a:t>
            </a:r>
            <a:r>
              <a:rPr lang="en-US" altLang="en-US" sz="3200" dirty="0" smtClean="0">
                <a:solidFill>
                  <a:schemeClr val="tx1"/>
                </a:solidFill>
                <a:latin typeface="Calibri" pitchFamily="34" charset="0"/>
                <a:ea typeface="Calibri" pitchFamily="34" charset="0"/>
                <a:cs typeface="Calibri" pitchFamily="34" charset="0"/>
              </a:rPr>
              <a:t>of the synthetic process.</a:t>
            </a:r>
            <a:endParaRPr lang="en-US" altLang="en-US" sz="3200" dirty="0">
              <a:solidFill>
                <a:schemeClr val="tx1"/>
              </a:solidFill>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835688" y="26971690"/>
            <a:ext cx="17573625" cy="2200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References</a:t>
            </a:r>
            <a:endParaRPr lang="en-US" altLang="en-US" sz="3600" dirty="0">
              <a:solidFill>
                <a:srgbClr val="000066"/>
              </a:solidFill>
              <a:latin typeface="Calibri" pitchFamily="34" charset="0"/>
              <a:ea typeface="Calibri" pitchFamily="34" charset="0"/>
              <a:cs typeface="Calibri" pitchFamily="34" charset="0"/>
            </a:endParaRPr>
          </a:p>
          <a:p>
            <a:pPr algn="just">
              <a:spcBef>
                <a:spcPts val="1200"/>
              </a:spcBef>
            </a:pPr>
            <a:r>
              <a:rPr lang="en-US" sz="3200" dirty="0">
                <a:solidFill>
                  <a:schemeClr val="tx1"/>
                </a:solidFill>
                <a:latin typeface="Calibri" panose="020F0502020204030204" pitchFamily="34" charset="0"/>
              </a:rPr>
              <a:t>Hopkinson Matthew N., Richter Christian, </a:t>
            </a:r>
            <a:r>
              <a:rPr lang="en-US" sz="3200" dirty="0" err="1">
                <a:solidFill>
                  <a:schemeClr val="tx1"/>
                </a:solidFill>
                <a:latin typeface="Calibri" panose="020F0502020204030204" pitchFamily="34" charset="0"/>
              </a:rPr>
              <a:t>Schedler</a:t>
            </a:r>
            <a:r>
              <a:rPr lang="en-US" sz="3200" dirty="0">
                <a:solidFill>
                  <a:schemeClr val="tx1"/>
                </a:solidFill>
                <a:latin typeface="Calibri" panose="020F0502020204030204" pitchFamily="34" charset="0"/>
              </a:rPr>
              <a:t> Michael, </a:t>
            </a:r>
            <a:r>
              <a:rPr lang="en-US" sz="3200" dirty="0" err="1">
                <a:solidFill>
                  <a:schemeClr val="tx1"/>
                </a:solidFill>
                <a:latin typeface="Calibri" panose="020F0502020204030204" pitchFamily="34" charset="0"/>
              </a:rPr>
              <a:t>Glorius</a:t>
            </a:r>
            <a:r>
              <a:rPr lang="en-US" sz="3200" dirty="0">
                <a:solidFill>
                  <a:schemeClr val="tx1"/>
                </a:solidFill>
                <a:latin typeface="Calibri" panose="020F0502020204030204" pitchFamily="34" charset="0"/>
              </a:rPr>
              <a:t> Frank. 2014. An overview of N-heterocyclic </a:t>
            </a:r>
            <a:r>
              <a:rPr lang="en-US" sz="3200" dirty="0" err="1">
                <a:solidFill>
                  <a:schemeClr val="tx1"/>
                </a:solidFill>
                <a:latin typeface="Calibri" panose="020F0502020204030204" pitchFamily="34" charset="0"/>
              </a:rPr>
              <a:t>carbenes</a:t>
            </a:r>
            <a:r>
              <a:rPr lang="en-US" sz="3200" dirty="0">
                <a:solidFill>
                  <a:schemeClr val="tx1"/>
                </a:solidFill>
                <a:latin typeface="Calibri" panose="020F0502020204030204" pitchFamily="34" charset="0"/>
              </a:rPr>
              <a:t>. Nature Vol 510. </a:t>
            </a:r>
            <a:r>
              <a:rPr lang="en-US" sz="3200" dirty="0" smtClean="0">
                <a:solidFill>
                  <a:schemeClr val="tx1"/>
                </a:solidFill>
                <a:latin typeface="Calibri" panose="020F0502020204030204" pitchFamily="34" charset="0"/>
              </a:rPr>
              <a:t>485-496</a:t>
            </a:r>
            <a:endParaRPr lang="en-US" sz="3200" dirty="0">
              <a:solidFill>
                <a:schemeClr val="tx1"/>
              </a:solidFill>
              <a:latin typeface="Calibri" panose="020F0502020204030204" pitchFamily="34" charset="0"/>
            </a:endParaRPr>
          </a:p>
        </p:txBody>
      </p:sp>
      <p:sp>
        <p:nvSpPr>
          <p:cNvPr id="1041" name="Text Box 304"/>
          <p:cNvSpPr txBox="1">
            <a:spLocks noChangeArrowheads="1"/>
          </p:cNvSpPr>
          <p:nvPr/>
        </p:nvSpPr>
        <p:spPr bwMode="auto">
          <a:xfrm>
            <a:off x="228600" y="16098838"/>
            <a:ext cx="17467263" cy="423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Results and </a:t>
            </a:r>
            <a:r>
              <a:rPr lang="en-US" altLang="en-US" sz="4400" dirty="0" smtClean="0">
                <a:solidFill>
                  <a:srgbClr val="000066"/>
                </a:solidFill>
                <a:latin typeface="Calibri" pitchFamily="34" charset="0"/>
                <a:ea typeface="Calibri" pitchFamily="34" charset="0"/>
                <a:cs typeface="Calibri" pitchFamily="34" charset="0"/>
              </a:rPr>
              <a:t>Discussion</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original synthesis of bismesityl boron fluoride produced a 46.9 % yield after three sublimations. This process was repeated and the boron NMR came back showing no trace of boron signifying that the product was not made. The proton NMR showed traces of impurities and it is assumed that the product was lost in the filtration step of the synthesis. Different solvents were used in the grignard synthesis to begin the reactions but the only solvent that proved to work was </a:t>
            </a:r>
            <a:r>
              <a:rPr lang="en-US" altLang="en-US" sz="3600" dirty="0" smtClean="0">
                <a:solidFill>
                  <a:schemeClr val="tx1"/>
                </a:solidFill>
                <a:latin typeface="Calibri" pitchFamily="34" charset="0"/>
                <a:ea typeface="Calibri" pitchFamily="34" charset="0"/>
                <a:cs typeface="Calibri" pitchFamily="34" charset="0"/>
              </a:rPr>
              <a:t>THF.</a:t>
            </a:r>
            <a:endParaRPr lang="en-US" altLang="en-US" sz="3600" dirty="0">
              <a:latin typeface="Calibri" pitchFamily="34" charset="0"/>
              <a:ea typeface="Calibri" pitchFamily="34" charset="0"/>
              <a:cs typeface="Calibri" pitchFamily="34" charset="0"/>
            </a:endParaRPr>
          </a:p>
        </p:txBody>
      </p:sp>
      <p:sp>
        <p:nvSpPr>
          <p:cNvPr id="1042" name="Text Box 341"/>
          <p:cNvSpPr txBox="1">
            <a:spLocks noChangeArrowheads="1"/>
          </p:cNvSpPr>
          <p:nvPr/>
        </p:nvSpPr>
        <p:spPr bwMode="auto">
          <a:xfrm>
            <a:off x="1066800" y="28071763"/>
            <a:ext cx="15240000" cy="107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3200" dirty="0">
                <a:solidFill>
                  <a:schemeClr val="tx1"/>
                </a:solidFill>
                <a:latin typeface="Calibri" pitchFamily="34" charset="0"/>
                <a:ea typeface="Calibri" pitchFamily="34" charset="0"/>
                <a:cs typeface="Calibri" pitchFamily="34" charset="0"/>
              </a:rPr>
              <a:t>Figure 2.  </a:t>
            </a:r>
            <a:r>
              <a:rPr lang="en-US" altLang="en-US" sz="3200" dirty="0" smtClean="0">
                <a:solidFill>
                  <a:schemeClr val="tx1"/>
                </a:solidFill>
                <a:latin typeface="Calibri" pitchFamily="34" charset="0"/>
                <a:ea typeface="Calibri" pitchFamily="34" charset="0"/>
                <a:cs typeface="Calibri" pitchFamily="34" charset="0"/>
              </a:rPr>
              <a:t>NMR results of two different synthesis experiments with the structure of the desired </a:t>
            </a:r>
            <a:r>
              <a:rPr lang="en-US" altLang="en-US" sz="3200" dirty="0" smtClean="0">
                <a:solidFill>
                  <a:schemeClr val="tx1"/>
                </a:solidFill>
                <a:latin typeface="Calibri" pitchFamily="34" charset="0"/>
                <a:ea typeface="Calibri" pitchFamily="34" charset="0"/>
                <a:cs typeface="Calibri" pitchFamily="34" charset="0"/>
              </a:rPr>
              <a:t>project.</a:t>
            </a:r>
            <a:endParaRPr lang="en-US" altLang="en-US" sz="3200" dirty="0">
              <a:solidFill>
                <a:schemeClr val="tx1"/>
              </a:solidFill>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9008976" y="21597353"/>
            <a:ext cx="17394237" cy="3123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Conclusions</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itchFamily="34" charset="0"/>
                <a:ea typeface="Calibri" pitchFamily="34" charset="0"/>
                <a:cs typeface="Calibri" pitchFamily="34" charset="0"/>
              </a:rPr>
              <a:t>The </a:t>
            </a:r>
            <a:r>
              <a:rPr lang="en-US" altLang="en-US" sz="3600" dirty="0" smtClean="0">
                <a:solidFill>
                  <a:schemeClr val="tx1"/>
                </a:solidFill>
                <a:latin typeface="Calibri" pitchFamily="34" charset="0"/>
                <a:ea typeface="Calibri" pitchFamily="34" charset="0"/>
                <a:cs typeface="Calibri" pitchFamily="34" charset="0"/>
              </a:rPr>
              <a:t>synthesis that was carried out has only been synthesized halfway through the overall </a:t>
            </a:r>
            <a:r>
              <a:rPr lang="en-US" altLang="en-US" sz="3600" dirty="0" smtClean="0">
                <a:solidFill>
                  <a:schemeClr val="tx1"/>
                </a:solidFill>
                <a:latin typeface="Calibri" pitchFamily="34" charset="0"/>
                <a:ea typeface="Calibri" pitchFamily="34" charset="0"/>
                <a:cs typeface="Calibri" pitchFamily="34" charset="0"/>
              </a:rPr>
              <a:t>reaction. </a:t>
            </a:r>
            <a:r>
              <a:rPr lang="en-US" altLang="en-US" sz="3600" dirty="0" smtClean="0">
                <a:solidFill>
                  <a:schemeClr val="tx1"/>
                </a:solidFill>
                <a:latin typeface="Calibri" pitchFamily="34" charset="0"/>
                <a:ea typeface="Calibri" pitchFamily="34" charset="0"/>
                <a:cs typeface="Calibri" pitchFamily="34" charset="0"/>
              </a:rPr>
              <a:t>The future work on this product should provide a reliable ligand metal complex that can </a:t>
            </a:r>
            <a:r>
              <a:rPr lang="en-US" altLang="en-US" sz="3600" dirty="0" smtClean="0">
                <a:solidFill>
                  <a:schemeClr val="tx1"/>
                </a:solidFill>
                <a:latin typeface="Calibri" pitchFamily="34" charset="0"/>
                <a:ea typeface="Calibri" pitchFamily="34" charset="0"/>
                <a:cs typeface="Calibri" pitchFamily="34" charset="0"/>
              </a:rPr>
              <a:t>do</a:t>
            </a:r>
            <a:r>
              <a:rPr lang="en-US" sz="3600" dirty="0" smtClean="0">
                <a:solidFill>
                  <a:schemeClr val="tx1"/>
                </a:solidFill>
                <a:latin typeface="Calibri" panose="020F0502020204030204" pitchFamily="34" charset="0"/>
              </a:rPr>
              <a:t> </a:t>
            </a:r>
            <a:r>
              <a:rPr lang="en-US" sz="3600" dirty="0">
                <a:solidFill>
                  <a:schemeClr val="tx1"/>
                </a:solidFill>
                <a:latin typeface="Calibri" panose="020F0502020204030204" pitchFamily="34" charset="0"/>
              </a:rPr>
              <a:t>CO</a:t>
            </a:r>
            <a:r>
              <a:rPr lang="en-US" sz="3600" baseline="-25000" dirty="0">
                <a:solidFill>
                  <a:schemeClr val="tx1"/>
                </a:solidFill>
                <a:latin typeface="Calibri" panose="020F0502020204030204" pitchFamily="34" charset="0"/>
              </a:rPr>
              <a:t>2</a:t>
            </a:r>
            <a:r>
              <a:rPr lang="en-US" sz="3600" dirty="0">
                <a:solidFill>
                  <a:schemeClr val="tx1"/>
                </a:solidFill>
                <a:latin typeface="Calibri" panose="020F0502020204030204" pitchFamily="34" charset="0"/>
              </a:rPr>
              <a:t> </a:t>
            </a:r>
            <a:r>
              <a:rPr lang="en-US" sz="3600" dirty="0" smtClean="0">
                <a:solidFill>
                  <a:schemeClr val="tx1"/>
                </a:solidFill>
                <a:latin typeface="Calibri" panose="020F0502020204030204" pitchFamily="34" charset="0"/>
              </a:rPr>
              <a:t>reduction. We will also characterize the </a:t>
            </a:r>
            <a:r>
              <a:rPr lang="en-US" sz="3600" dirty="0" smtClean="0">
                <a:solidFill>
                  <a:schemeClr val="tx1"/>
                </a:solidFill>
                <a:latin typeface="Calibri" panose="020F0502020204030204" pitchFamily="34" charset="0"/>
              </a:rPr>
              <a:t>electron donation properties </a:t>
            </a:r>
            <a:r>
              <a:rPr lang="en-US" sz="3600" dirty="0" smtClean="0">
                <a:solidFill>
                  <a:schemeClr val="tx1"/>
                </a:solidFill>
                <a:latin typeface="Calibri" panose="020F0502020204030204" pitchFamily="34" charset="0"/>
              </a:rPr>
              <a:t>of</a:t>
            </a:r>
            <a:r>
              <a:rPr lang="en-US" sz="3600" dirty="0" smtClean="0">
                <a:solidFill>
                  <a:schemeClr val="tx1"/>
                </a:solidFill>
                <a:latin typeface="Calibri" panose="020F0502020204030204" pitchFamily="34" charset="0"/>
              </a:rPr>
              <a:t> </a:t>
            </a:r>
            <a:r>
              <a:rPr lang="en-US" sz="3600" dirty="0" smtClean="0">
                <a:solidFill>
                  <a:schemeClr val="tx1"/>
                </a:solidFill>
                <a:latin typeface="Calibri" panose="020F0502020204030204" pitchFamily="34" charset="0"/>
              </a:rPr>
              <a:t>the ligand</a:t>
            </a:r>
            <a:r>
              <a:rPr lang="en-US" altLang="en-US" sz="3600" dirty="0" smtClean="0">
                <a:solidFill>
                  <a:schemeClr val="tx1"/>
                </a:solidFill>
                <a:latin typeface="Calibri" pitchFamily="34" charset="0"/>
                <a:ea typeface="Calibri" pitchFamily="34" charset="0"/>
                <a:cs typeface="Calibri" pitchFamily="34" charset="0"/>
              </a:rPr>
              <a:t>.</a:t>
            </a:r>
            <a:endParaRPr lang="en-US" altLang="en-US" sz="3600" dirty="0">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19121437" y="5368926"/>
            <a:ext cx="17454563" cy="5477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Future </a:t>
            </a:r>
            <a:r>
              <a:rPr lang="en-US" altLang="en-US" sz="4400" dirty="0" smtClean="0">
                <a:solidFill>
                  <a:srgbClr val="000066"/>
                </a:solidFill>
                <a:latin typeface="Calibri" pitchFamily="34" charset="0"/>
                <a:ea typeface="Calibri" pitchFamily="34" charset="0"/>
                <a:cs typeface="Calibri" pitchFamily="34" charset="0"/>
              </a:rPr>
              <a:t>Work</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In the future the effectiveness and purification of boron </a:t>
            </a:r>
            <a:r>
              <a:rPr lang="en-US" altLang="en-US" sz="3600" dirty="0" err="1" smtClean="0">
                <a:solidFill>
                  <a:schemeClr val="tx1"/>
                </a:solidFill>
                <a:latin typeface="Calibri" pitchFamily="34" charset="0"/>
                <a:ea typeface="Calibri" pitchFamily="34" charset="0"/>
                <a:cs typeface="Calibri" pitchFamily="34" charset="0"/>
              </a:rPr>
              <a:t>trichloride</a:t>
            </a:r>
            <a:r>
              <a:rPr lang="en-US" altLang="en-US" sz="3600" dirty="0" smtClean="0">
                <a:solidFill>
                  <a:schemeClr val="tx1"/>
                </a:solidFill>
                <a:latin typeface="Calibri" pitchFamily="34" charset="0"/>
                <a:ea typeface="Calibri" pitchFamily="34" charset="0"/>
                <a:cs typeface="Calibri" pitchFamily="34" charset="0"/>
              </a:rPr>
              <a:t> versus boron </a:t>
            </a:r>
            <a:r>
              <a:rPr lang="en-US" altLang="en-US" sz="3600" dirty="0" err="1" smtClean="0">
                <a:solidFill>
                  <a:schemeClr val="tx1"/>
                </a:solidFill>
                <a:latin typeface="Calibri" pitchFamily="34" charset="0"/>
                <a:ea typeface="Calibri" pitchFamily="34" charset="0"/>
                <a:cs typeface="Calibri" pitchFamily="34" charset="0"/>
              </a:rPr>
              <a:t>trifluoride</a:t>
            </a:r>
            <a:r>
              <a:rPr lang="en-US" altLang="en-US" sz="3600" dirty="0" smtClean="0">
                <a:solidFill>
                  <a:schemeClr val="tx1"/>
                </a:solidFill>
                <a:latin typeface="Calibri" pitchFamily="34" charset="0"/>
                <a:ea typeface="Calibri" pitchFamily="34" charset="0"/>
                <a:cs typeface="Calibri" pitchFamily="34" charset="0"/>
              </a:rPr>
              <a:t> will be checked to see which is more effective and gives better results. After the syntheses have been performed boron NMR’s will be taken of the products to characterize the compounds and to clarify if the product has been made.</a:t>
            </a: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After these steps, the bismesityl boron fluoride will be added to </a:t>
            </a:r>
            <a:r>
              <a:rPr lang="en-US" altLang="en-US" sz="3600" dirty="0" err="1" smtClean="0">
                <a:solidFill>
                  <a:schemeClr val="tx1"/>
                </a:solidFill>
                <a:latin typeface="Calibri" pitchFamily="34" charset="0"/>
                <a:ea typeface="Calibri" pitchFamily="34" charset="0"/>
                <a:cs typeface="Calibri" pitchFamily="34" charset="0"/>
              </a:rPr>
              <a:t>imadazole</a:t>
            </a:r>
            <a:r>
              <a:rPr lang="en-US" altLang="en-US" sz="3600" dirty="0" smtClean="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Once </a:t>
            </a:r>
            <a:r>
              <a:rPr lang="en-US" altLang="en-US" sz="3600" dirty="0" smtClean="0">
                <a:solidFill>
                  <a:schemeClr val="tx1"/>
                </a:solidFill>
                <a:latin typeface="Calibri" pitchFamily="34" charset="0"/>
                <a:ea typeface="Calibri" pitchFamily="34" charset="0"/>
                <a:cs typeface="Calibri" pitchFamily="34" charset="0"/>
              </a:rPr>
              <a:t>it has been established that this step has worked, another addition step will be carried out and from this the desired synthetic product will be created. From this product we can check the electron donation properties of the ligand and try to use it </a:t>
            </a:r>
            <a:r>
              <a:rPr lang="en-US" sz="3600" dirty="0">
                <a:solidFill>
                  <a:schemeClr val="tx1"/>
                </a:solidFill>
                <a:latin typeface="Calibri" panose="020F0502020204030204" pitchFamily="34" charset="0"/>
              </a:rPr>
              <a:t>for CO</a:t>
            </a:r>
            <a:r>
              <a:rPr lang="en-US" sz="3600" baseline="-25000" dirty="0">
                <a:solidFill>
                  <a:schemeClr val="tx1"/>
                </a:solidFill>
                <a:latin typeface="Calibri" panose="020F0502020204030204" pitchFamily="34" charset="0"/>
              </a:rPr>
              <a:t>2</a:t>
            </a:r>
            <a:r>
              <a:rPr lang="en-US" sz="3600" dirty="0">
                <a:solidFill>
                  <a:schemeClr val="tx1"/>
                </a:solidFill>
                <a:latin typeface="Calibri" panose="020F0502020204030204" pitchFamily="34" charset="0"/>
              </a:rPr>
              <a:t> reduction</a:t>
            </a:r>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sp>
        <p:nvSpPr>
          <p:cNvPr id="1045" name="Text Box 443"/>
          <p:cNvSpPr txBox="1">
            <a:spLocks noChangeArrowheads="1"/>
          </p:cNvSpPr>
          <p:nvPr/>
        </p:nvSpPr>
        <p:spPr bwMode="auto">
          <a:xfrm>
            <a:off x="21831300" y="18184358"/>
            <a:ext cx="11582400" cy="583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3. </a:t>
            </a:r>
            <a:r>
              <a:rPr lang="en-US" altLang="en-US" sz="3200" dirty="0" smtClean="0">
                <a:solidFill>
                  <a:schemeClr val="tx1"/>
                </a:solidFill>
                <a:latin typeface="Calibri" pitchFamily="34" charset="0"/>
                <a:ea typeface="Calibri" pitchFamily="34" charset="0"/>
                <a:cs typeface="Calibri" pitchFamily="34" charset="0"/>
              </a:rPr>
              <a:t>The proposed </a:t>
            </a:r>
            <a:r>
              <a:rPr lang="en-US" altLang="en-US" sz="3200" dirty="0" smtClean="0">
                <a:solidFill>
                  <a:schemeClr val="tx1"/>
                </a:solidFill>
                <a:latin typeface="Calibri" pitchFamily="34" charset="0"/>
                <a:ea typeface="Calibri" pitchFamily="34" charset="0"/>
                <a:cs typeface="Calibri" pitchFamily="34" charset="0"/>
              </a:rPr>
              <a:t>synthetic route </a:t>
            </a:r>
            <a:r>
              <a:rPr lang="en-US" altLang="en-US" sz="3200" dirty="0" smtClean="0">
                <a:solidFill>
                  <a:schemeClr val="tx1"/>
                </a:solidFill>
                <a:latin typeface="Calibri" pitchFamily="34" charset="0"/>
                <a:ea typeface="Calibri" pitchFamily="34" charset="0"/>
                <a:cs typeface="Calibri" pitchFamily="34" charset="0"/>
              </a:rPr>
              <a:t>for this project.</a:t>
            </a:r>
            <a:endParaRPr lang="en-US" altLang="en-US" sz="3200" dirty="0">
              <a:solidFill>
                <a:schemeClr val="tx1"/>
              </a:solidFill>
              <a:latin typeface="Calibri" pitchFamily="34" charset="0"/>
              <a:ea typeface="Calibri" pitchFamily="34" charset="0"/>
              <a:cs typeface="Calibri" pitchFamily="34" charset="0"/>
            </a:endParaRPr>
          </a:p>
        </p:txBody>
      </p:sp>
      <p:pic>
        <p:nvPicPr>
          <p:cNvPr id="1052" name="Picture 2"/>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877888" y="419100"/>
            <a:ext cx="4033837"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3" name="Text Box 401"/>
          <p:cNvSpPr txBox="1">
            <a:spLocks noChangeArrowheads="1"/>
          </p:cNvSpPr>
          <p:nvPr/>
        </p:nvSpPr>
        <p:spPr bwMode="auto">
          <a:xfrm>
            <a:off x="18984912" y="19324667"/>
            <a:ext cx="17394237" cy="201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Experimental</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 This experiment was run under a schlenk line under constant nitrogen pressure due to chemicals being hygroscopic and moisture sensitive. </a:t>
            </a:r>
            <a:endParaRPr lang="en-US" altLang="en-US" sz="3600" dirty="0">
              <a:latin typeface="Calibri" pitchFamily="34" charset="0"/>
              <a:ea typeface="Calibri" pitchFamily="34" charset="0"/>
              <a:cs typeface="Calibri" pitchFamily="34" charset="0"/>
            </a:endParaRPr>
          </a:p>
        </p:txBody>
      </p:sp>
      <p:pic>
        <p:nvPicPr>
          <p:cNvPr id="20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0682" y="9445229"/>
            <a:ext cx="4176012" cy="48310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6653" y="10015437"/>
            <a:ext cx="5644499" cy="3267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3"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t="3492" r="3750"/>
          <a:stretch/>
        </p:blipFill>
        <p:spPr bwMode="auto">
          <a:xfrm>
            <a:off x="435570" y="20883850"/>
            <a:ext cx="12221124" cy="68743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 name="Picture 20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656694" y="21733991"/>
            <a:ext cx="4738857" cy="2465649"/>
          </a:xfrm>
          <a:prstGeom prst="rect">
            <a:avLst/>
          </a:prstGeom>
        </p:spPr>
      </p:pic>
      <p:pic>
        <p:nvPicPr>
          <p:cNvPr id="205"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08725" y="11246984"/>
            <a:ext cx="16543703" cy="69373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4277</TotalTime>
  <Words>101</Words>
  <Application>Microsoft Office PowerPoint</Application>
  <PresentationFormat>Custom</PresentationFormat>
  <Paragraphs>21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PowerPoint Presentation</vt:lpstr>
    </vt:vector>
  </TitlesOfParts>
  <Company>Mechanical Engineering VT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Kirsten</cp:lastModifiedBy>
  <cp:revision>152</cp:revision>
  <cp:lastPrinted>2003-04-18T14:25:05Z</cp:lastPrinted>
  <dcterms:created xsi:type="dcterms:W3CDTF">2003-04-11T15:30:44Z</dcterms:created>
  <dcterms:modified xsi:type="dcterms:W3CDTF">2016-05-06T13:38:54Z</dcterms:modified>
</cp:coreProperties>
</file>