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38404800" cy="32918400"/>
  <p:notesSz cx="6858000" cy="9144000"/>
  <p:defaultTextStyle>
    <a:defPPr>
      <a:defRPr lang="en-US"/>
    </a:defPPr>
    <a:lvl1pPr marL="0" algn="l" defTabSz="2087941" rtl="0" eaLnBrk="1" latinLnBrk="0" hangingPunct="1">
      <a:defRPr sz="8200" kern="1200">
        <a:solidFill>
          <a:schemeClr val="tx1"/>
        </a:solidFill>
        <a:latin typeface="+mn-lt"/>
        <a:ea typeface="+mn-ea"/>
        <a:cs typeface="+mn-cs"/>
      </a:defRPr>
    </a:lvl1pPr>
    <a:lvl2pPr marL="2087941" algn="l" defTabSz="2087941" rtl="0" eaLnBrk="1" latinLnBrk="0" hangingPunct="1">
      <a:defRPr sz="8200" kern="1200">
        <a:solidFill>
          <a:schemeClr val="tx1"/>
        </a:solidFill>
        <a:latin typeface="+mn-lt"/>
        <a:ea typeface="+mn-ea"/>
        <a:cs typeface="+mn-cs"/>
      </a:defRPr>
    </a:lvl2pPr>
    <a:lvl3pPr marL="4175882" algn="l" defTabSz="2087941" rtl="0" eaLnBrk="1" latinLnBrk="0" hangingPunct="1">
      <a:defRPr sz="8200" kern="1200">
        <a:solidFill>
          <a:schemeClr val="tx1"/>
        </a:solidFill>
        <a:latin typeface="+mn-lt"/>
        <a:ea typeface="+mn-ea"/>
        <a:cs typeface="+mn-cs"/>
      </a:defRPr>
    </a:lvl3pPr>
    <a:lvl4pPr marL="6263823" algn="l" defTabSz="2087941" rtl="0" eaLnBrk="1" latinLnBrk="0" hangingPunct="1">
      <a:defRPr sz="8200" kern="1200">
        <a:solidFill>
          <a:schemeClr val="tx1"/>
        </a:solidFill>
        <a:latin typeface="+mn-lt"/>
        <a:ea typeface="+mn-ea"/>
        <a:cs typeface="+mn-cs"/>
      </a:defRPr>
    </a:lvl4pPr>
    <a:lvl5pPr marL="8351764" algn="l" defTabSz="2087941" rtl="0" eaLnBrk="1" latinLnBrk="0" hangingPunct="1">
      <a:defRPr sz="8200" kern="1200">
        <a:solidFill>
          <a:schemeClr val="tx1"/>
        </a:solidFill>
        <a:latin typeface="+mn-lt"/>
        <a:ea typeface="+mn-ea"/>
        <a:cs typeface="+mn-cs"/>
      </a:defRPr>
    </a:lvl5pPr>
    <a:lvl6pPr marL="10439705" algn="l" defTabSz="2087941" rtl="0" eaLnBrk="1" latinLnBrk="0" hangingPunct="1">
      <a:defRPr sz="8200" kern="1200">
        <a:solidFill>
          <a:schemeClr val="tx1"/>
        </a:solidFill>
        <a:latin typeface="+mn-lt"/>
        <a:ea typeface="+mn-ea"/>
        <a:cs typeface="+mn-cs"/>
      </a:defRPr>
    </a:lvl6pPr>
    <a:lvl7pPr marL="12527646" algn="l" defTabSz="2087941" rtl="0" eaLnBrk="1" latinLnBrk="0" hangingPunct="1">
      <a:defRPr sz="8200" kern="1200">
        <a:solidFill>
          <a:schemeClr val="tx1"/>
        </a:solidFill>
        <a:latin typeface="+mn-lt"/>
        <a:ea typeface="+mn-ea"/>
        <a:cs typeface="+mn-cs"/>
      </a:defRPr>
    </a:lvl7pPr>
    <a:lvl8pPr marL="14615587" algn="l" defTabSz="2087941" rtl="0" eaLnBrk="1" latinLnBrk="0" hangingPunct="1">
      <a:defRPr sz="8200" kern="1200">
        <a:solidFill>
          <a:schemeClr val="tx1"/>
        </a:solidFill>
        <a:latin typeface="+mn-lt"/>
        <a:ea typeface="+mn-ea"/>
        <a:cs typeface="+mn-cs"/>
      </a:defRPr>
    </a:lvl8pPr>
    <a:lvl9pPr marL="16703528" algn="l" defTabSz="2087941" rtl="0" eaLnBrk="1" latinLnBrk="0" hangingPunct="1">
      <a:defRPr sz="82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209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7206" autoAdjust="0"/>
  </p:normalViewPr>
  <p:slideViewPr>
    <p:cSldViewPr snapToGrid="0" snapToObjects="1">
      <p:cViewPr varScale="1">
        <p:scale>
          <a:sx n="23" d="100"/>
          <a:sy n="23" d="100"/>
        </p:scale>
        <p:origin x="432" y="66"/>
      </p:cViewPr>
      <p:guideLst>
        <p:guide orient="horz" pos="10368"/>
        <p:guide pos="12097"/>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5163223-34C3-4687-BFD3-8E8061BAD931}" type="datetimeFigureOut">
              <a:rPr lang="en-US" smtClean="0"/>
              <a:pPr/>
              <a:t>5/5/2016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0AAE338-D0AA-4A8F-A81C-597456257478}" type="slidenum">
              <a:rPr lang="en-US" smtClean="0"/>
              <a:pPr/>
              <a:t>‹#›</a:t>
            </a:fld>
            <a:endParaRPr lang="en-US"/>
          </a:p>
        </p:txBody>
      </p:sp>
    </p:spTree>
    <p:extLst>
      <p:ext uri="{BB962C8B-B14F-4D97-AF65-F5344CB8AC3E}">
        <p14:creationId xmlns:p14="http://schemas.microsoft.com/office/powerpoint/2010/main" val="30127404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3D5C27-674B-461C-8650-DE963C87C331}" type="datetimeFigureOut">
              <a:rPr lang="en-US"/>
              <a:t>5/5/2016</a:t>
            </a:fld>
            <a:endParaRPr lang="en-US"/>
          </a:p>
        </p:txBody>
      </p:sp>
      <p:sp>
        <p:nvSpPr>
          <p:cNvPr id="4" name="Slide Image Placeholder 3"/>
          <p:cNvSpPr>
            <a:spLocks noGrp="1" noRot="1" noChangeAspect="1"/>
          </p:cNvSpPr>
          <p:nvPr>
            <p:ph type="sldImg" idx="2"/>
          </p:nvPr>
        </p:nvSpPr>
        <p:spPr>
          <a:xfrm>
            <a:off x="1628775" y="1143000"/>
            <a:ext cx="360045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AA9D61-12D7-4297-98E2-956F54691348}" type="slidenum">
              <a:rPr lang="en-US"/>
              <a:t>‹#›</a:t>
            </a:fld>
            <a:endParaRPr lang="en-US"/>
          </a:p>
        </p:txBody>
      </p:sp>
    </p:spTree>
    <p:extLst>
      <p:ext uri="{BB962C8B-B14F-4D97-AF65-F5344CB8AC3E}">
        <p14:creationId xmlns:p14="http://schemas.microsoft.com/office/powerpoint/2010/main" val="32309847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2AA9D61-12D7-4297-98E2-956F54691348}" type="slidenum">
              <a:rPr lang="en-US"/>
              <a:t>1</a:t>
            </a:fld>
            <a:endParaRPr lang="en-US"/>
          </a:p>
        </p:txBody>
      </p:sp>
    </p:spTree>
    <p:extLst>
      <p:ext uri="{BB962C8B-B14F-4D97-AF65-F5344CB8AC3E}">
        <p14:creationId xmlns:p14="http://schemas.microsoft.com/office/powerpoint/2010/main" val="18105350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1" y="10226043"/>
            <a:ext cx="3264408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1" y="18653760"/>
            <a:ext cx="26883360" cy="8412480"/>
          </a:xfrm>
        </p:spPr>
        <p:txBody>
          <a:bodyPr/>
          <a:lstStyle>
            <a:lvl1pPr marL="0" indent="0" algn="ctr">
              <a:buNone/>
              <a:defRPr>
                <a:solidFill>
                  <a:schemeClr val="tx1">
                    <a:tint val="75000"/>
                  </a:schemeClr>
                </a:solidFill>
              </a:defRPr>
            </a:lvl1pPr>
            <a:lvl2pPr marL="2087941" indent="0" algn="ctr">
              <a:buNone/>
              <a:defRPr>
                <a:solidFill>
                  <a:schemeClr val="tx1">
                    <a:tint val="75000"/>
                  </a:schemeClr>
                </a:solidFill>
              </a:defRPr>
            </a:lvl2pPr>
            <a:lvl3pPr marL="4175882" indent="0" algn="ctr">
              <a:buNone/>
              <a:defRPr>
                <a:solidFill>
                  <a:schemeClr val="tx1">
                    <a:tint val="75000"/>
                  </a:schemeClr>
                </a:solidFill>
              </a:defRPr>
            </a:lvl3pPr>
            <a:lvl4pPr marL="6263823" indent="0" algn="ctr">
              <a:buNone/>
              <a:defRPr>
                <a:solidFill>
                  <a:schemeClr val="tx1">
                    <a:tint val="75000"/>
                  </a:schemeClr>
                </a:solidFill>
              </a:defRPr>
            </a:lvl4pPr>
            <a:lvl5pPr marL="8351764" indent="0" algn="ctr">
              <a:buNone/>
              <a:defRPr>
                <a:solidFill>
                  <a:schemeClr val="tx1">
                    <a:tint val="75000"/>
                  </a:schemeClr>
                </a:solidFill>
              </a:defRPr>
            </a:lvl5pPr>
            <a:lvl6pPr marL="10439705" indent="0" algn="ctr">
              <a:buNone/>
              <a:defRPr>
                <a:solidFill>
                  <a:schemeClr val="tx1">
                    <a:tint val="75000"/>
                  </a:schemeClr>
                </a:solidFill>
              </a:defRPr>
            </a:lvl6pPr>
            <a:lvl7pPr marL="12527646" indent="0" algn="ctr">
              <a:buNone/>
              <a:defRPr>
                <a:solidFill>
                  <a:schemeClr val="tx1">
                    <a:tint val="75000"/>
                  </a:schemeClr>
                </a:solidFill>
              </a:defRPr>
            </a:lvl7pPr>
            <a:lvl8pPr marL="14615587" indent="0" algn="ctr">
              <a:buNone/>
              <a:defRPr>
                <a:solidFill>
                  <a:schemeClr val="tx1">
                    <a:tint val="75000"/>
                  </a:schemeClr>
                </a:solidFill>
              </a:defRPr>
            </a:lvl8pPr>
            <a:lvl9pPr marL="1670352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4E98414-6EEA-9648-A6ED-F769F8842F70}" type="datetimeFigureOut">
              <a:rPr lang="en-US" smtClean="0"/>
              <a:pPr/>
              <a:t>5/5/2016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1CD056-E590-3A4B-ADAF-8C7596FDD786}" type="slidenum">
              <a:rPr lang="en-US" smtClean="0"/>
              <a:pPr/>
              <a:t>‹#›</a:t>
            </a:fld>
            <a:endParaRPr lang="en-US"/>
          </a:p>
        </p:txBody>
      </p:sp>
    </p:spTree>
    <p:extLst>
      <p:ext uri="{BB962C8B-B14F-4D97-AF65-F5344CB8AC3E}">
        <p14:creationId xmlns:p14="http://schemas.microsoft.com/office/powerpoint/2010/main" val="3327129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4E98414-6EEA-9648-A6ED-F769F8842F70}" type="datetimeFigureOut">
              <a:rPr lang="en-US" smtClean="0"/>
              <a:pPr/>
              <a:t>5/5/2016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1CD056-E590-3A4B-ADAF-8C7596FDD786}" type="slidenum">
              <a:rPr lang="en-US" smtClean="0"/>
              <a:pPr/>
              <a:t>‹#›</a:t>
            </a:fld>
            <a:endParaRPr lang="en-US"/>
          </a:p>
        </p:txBody>
      </p:sp>
    </p:spTree>
    <p:extLst>
      <p:ext uri="{BB962C8B-B14F-4D97-AF65-F5344CB8AC3E}">
        <p14:creationId xmlns:p14="http://schemas.microsoft.com/office/powerpoint/2010/main" val="3540324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21153123"/>
            <a:ext cx="32644080" cy="6537960"/>
          </a:xfrm>
        </p:spPr>
        <p:txBody>
          <a:bodyPr anchor="t"/>
          <a:lstStyle>
            <a:lvl1pPr algn="l">
              <a:defRPr sz="183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5" y="13952224"/>
            <a:ext cx="32644080" cy="7200898"/>
          </a:xfrm>
        </p:spPr>
        <p:txBody>
          <a:bodyPr anchor="b"/>
          <a:lstStyle>
            <a:lvl1pPr marL="0" indent="0">
              <a:buNone/>
              <a:defRPr sz="9100">
                <a:solidFill>
                  <a:schemeClr val="tx1">
                    <a:tint val="75000"/>
                  </a:schemeClr>
                </a:solidFill>
              </a:defRPr>
            </a:lvl1pPr>
            <a:lvl2pPr marL="2087941" indent="0">
              <a:buNone/>
              <a:defRPr sz="8200">
                <a:solidFill>
                  <a:schemeClr val="tx1">
                    <a:tint val="75000"/>
                  </a:schemeClr>
                </a:solidFill>
              </a:defRPr>
            </a:lvl2pPr>
            <a:lvl3pPr marL="4175882" indent="0">
              <a:buNone/>
              <a:defRPr sz="7300">
                <a:solidFill>
                  <a:schemeClr val="tx1">
                    <a:tint val="75000"/>
                  </a:schemeClr>
                </a:solidFill>
              </a:defRPr>
            </a:lvl3pPr>
            <a:lvl4pPr marL="6263823" indent="0">
              <a:buNone/>
              <a:defRPr sz="6400">
                <a:solidFill>
                  <a:schemeClr val="tx1">
                    <a:tint val="75000"/>
                  </a:schemeClr>
                </a:solidFill>
              </a:defRPr>
            </a:lvl4pPr>
            <a:lvl5pPr marL="8351764" indent="0">
              <a:buNone/>
              <a:defRPr sz="6400">
                <a:solidFill>
                  <a:schemeClr val="tx1">
                    <a:tint val="75000"/>
                  </a:schemeClr>
                </a:solidFill>
              </a:defRPr>
            </a:lvl5pPr>
            <a:lvl6pPr marL="10439705" indent="0">
              <a:buNone/>
              <a:defRPr sz="6400">
                <a:solidFill>
                  <a:schemeClr val="tx1">
                    <a:tint val="75000"/>
                  </a:schemeClr>
                </a:solidFill>
              </a:defRPr>
            </a:lvl6pPr>
            <a:lvl7pPr marL="12527646" indent="0">
              <a:buNone/>
              <a:defRPr sz="6400">
                <a:solidFill>
                  <a:schemeClr val="tx1">
                    <a:tint val="75000"/>
                  </a:schemeClr>
                </a:solidFill>
              </a:defRPr>
            </a:lvl7pPr>
            <a:lvl8pPr marL="14615587" indent="0">
              <a:buNone/>
              <a:defRPr sz="6400">
                <a:solidFill>
                  <a:schemeClr val="tx1">
                    <a:tint val="75000"/>
                  </a:schemeClr>
                </a:solidFill>
              </a:defRPr>
            </a:lvl8pPr>
            <a:lvl9pPr marL="16703528"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4E98414-6EEA-9648-A6ED-F769F8842F70}" type="datetimeFigureOut">
              <a:rPr lang="en-US" smtClean="0"/>
              <a:pPr/>
              <a:t>5/5/2016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1CD056-E590-3A4B-ADAF-8C7596FDD786}" type="slidenum">
              <a:rPr lang="en-US" smtClean="0"/>
              <a:pPr/>
              <a:t>‹#›</a:t>
            </a:fld>
            <a:endParaRPr lang="en-US"/>
          </a:p>
        </p:txBody>
      </p:sp>
    </p:spTree>
    <p:extLst>
      <p:ext uri="{BB962C8B-B14F-4D97-AF65-F5344CB8AC3E}">
        <p14:creationId xmlns:p14="http://schemas.microsoft.com/office/powerpoint/2010/main" val="3405599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360795" y="47937423"/>
            <a:ext cx="56893780" cy="135597897"/>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3894658" y="47937423"/>
            <a:ext cx="56900444" cy="135597897"/>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4E98414-6EEA-9648-A6ED-F769F8842F70}" type="datetimeFigureOut">
              <a:rPr lang="en-US" smtClean="0"/>
              <a:pPr/>
              <a:t>5/5/2016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1CD056-E590-3A4B-ADAF-8C7596FDD786}" type="slidenum">
              <a:rPr lang="en-US" smtClean="0"/>
              <a:pPr/>
              <a:t>‹#›</a:t>
            </a:fld>
            <a:endParaRPr lang="en-US"/>
          </a:p>
        </p:txBody>
      </p:sp>
    </p:spTree>
    <p:extLst>
      <p:ext uri="{BB962C8B-B14F-4D97-AF65-F5344CB8AC3E}">
        <p14:creationId xmlns:p14="http://schemas.microsoft.com/office/powerpoint/2010/main" val="559676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1" y="1318263"/>
            <a:ext cx="3456432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1" y="7368542"/>
            <a:ext cx="16968789" cy="3070858"/>
          </a:xfrm>
        </p:spPr>
        <p:txBody>
          <a:bodyPr anchor="b"/>
          <a:lstStyle>
            <a:lvl1pPr marL="0" indent="0">
              <a:buNone/>
              <a:defRPr sz="11000" b="1"/>
            </a:lvl1pPr>
            <a:lvl2pPr marL="2087941" indent="0">
              <a:buNone/>
              <a:defRPr sz="9100" b="1"/>
            </a:lvl2pPr>
            <a:lvl3pPr marL="4175882" indent="0">
              <a:buNone/>
              <a:defRPr sz="8200" b="1"/>
            </a:lvl3pPr>
            <a:lvl4pPr marL="6263823" indent="0">
              <a:buNone/>
              <a:defRPr sz="7300" b="1"/>
            </a:lvl4pPr>
            <a:lvl5pPr marL="8351764" indent="0">
              <a:buNone/>
              <a:defRPr sz="7300" b="1"/>
            </a:lvl5pPr>
            <a:lvl6pPr marL="10439705" indent="0">
              <a:buNone/>
              <a:defRPr sz="7300" b="1"/>
            </a:lvl6pPr>
            <a:lvl7pPr marL="12527646" indent="0">
              <a:buNone/>
              <a:defRPr sz="7300" b="1"/>
            </a:lvl7pPr>
            <a:lvl8pPr marL="14615587" indent="0">
              <a:buNone/>
              <a:defRPr sz="7300" b="1"/>
            </a:lvl8pPr>
            <a:lvl9pPr marL="16703528" indent="0">
              <a:buNone/>
              <a:defRPr sz="7300" b="1"/>
            </a:lvl9pPr>
          </a:lstStyle>
          <a:p>
            <a:pPr lvl="0"/>
            <a:r>
              <a:rPr lang="en-US" smtClean="0"/>
              <a:t>Click to edit Master text styles</a:t>
            </a:r>
          </a:p>
        </p:txBody>
      </p:sp>
      <p:sp>
        <p:nvSpPr>
          <p:cNvPr id="4" name="Content Placeholder 3"/>
          <p:cNvSpPr>
            <a:spLocks noGrp="1"/>
          </p:cNvSpPr>
          <p:nvPr>
            <p:ph sz="half" idx="2"/>
          </p:nvPr>
        </p:nvSpPr>
        <p:spPr>
          <a:xfrm>
            <a:off x="1920241" y="10439400"/>
            <a:ext cx="16968789" cy="18966182"/>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07" y="7368542"/>
            <a:ext cx="16975455" cy="3070858"/>
          </a:xfrm>
        </p:spPr>
        <p:txBody>
          <a:bodyPr anchor="b"/>
          <a:lstStyle>
            <a:lvl1pPr marL="0" indent="0">
              <a:buNone/>
              <a:defRPr sz="11000" b="1"/>
            </a:lvl1pPr>
            <a:lvl2pPr marL="2087941" indent="0">
              <a:buNone/>
              <a:defRPr sz="9100" b="1"/>
            </a:lvl2pPr>
            <a:lvl3pPr marL="4175882" indent="0">
              <a:buNone/>
              <a:defRPr sz="8200" b="1"/>
            </a:lvl3pPr>
            <a:lvl4pPr marL="6263823" indent="0">
              <a:buNone/>
              <a:defRPr sz="7300" b="1"/>
            </a:lvl4pPr>
            <a:lvl5pPr marL="8351764" indent="0">
              <a:buNone/>
              <a:defRPr sz="7300" b="1"/>
            </a:lvl5pPr>
            <a:lvl6pPr marL="10439705" indent="0">
              <a:buNone/>
              <a:defRPr sz="7300" b="1"/>
            </a:lvl6pPr>
            <a:lvl7pPr marL="12527646" indent="0">
              <a:buNone/>
              <a:defRPr sz="7300" b="1"/>
            </a:lvl7pPr>
            <a:lvl8pPr marL="14615587" indent="0">
              <a:buNone/>
              <a:defRPr sz="7300" b="1"/>
            </a:lvl8pPr>
            <a:lvl9pPr marL="16703528" indent="0">
              <a:buNone/>
              <a:defRPr sz="7300" b="1"/>
            </a:lvl9pPr>
          </a:lstStyle>
          <a:p>
            <a:pPr lvl="0"/>
            <a:r>
              <a:rPr lang="en-US" smtClean="0"/>
              <a:t>Click to edit Master text styles</a:t>
            </a:r>
          </a:p>
        </p:txBody>
      </p:sp>
      <p:sp>
        <p:nvSpPr>
          <p:cNvPr id="6" name="Content Placeholder 5"/>
          <p:cNvSpPr>
            <a:spLocks noGrp="1"/>
          </p:cNvSpPr>
          <p:nvPr>
            <p:ph sz="quarter" idx="4"/>
          </p:nvPr>
        </p:nvSpPr>
        <p:spPr>
          <a:xfrm>
            <a:off x="19509107" y="10439400"/>
            <a:ext cx="16975455" cy="18966182"/>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4E98414-6EEA-9648-A6ED-F769F8842F70}" type="datetimeFigureOut">
              <a:rPr lang="en-US" smtClean="0"/>
              <a:pPr/>
              <a:t>5/5/2016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1CD056-E590-3A4B-ADAF-8C7596FDD786}" type="slidenum">
              <a:rPr lang="en-US" smtClean="0"/>
              <a:pPr/>
              <a:t>‹#›</a:t>
            </a:fld>
            <a:endParaRPr lang="en-US"/>
          </a:p>
        </p:txBody>
      </p:sp>
    </p:spTree>
    <p:extLst>
      <p:ext uri="{BB962C8B-B14F-4D97-AF65-F5344CB8AC3E}">
        <p14:creationId xmlns:p14="http://schemas.microsoft.com/office/powerpoint/2010/main" val="1264039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4E98414-6EEA-9648-A6ED-F769F8842F70}" type="datetimeFigureOut">
              <a:rPr lang="en-US" smtClean="0"/>
              <a:pPr/>
              <a:t>5/5/2016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61CD056-E590-3A4B-ADAF-8C7596FDD786}" type="slidenum">
              <a:rPr lang="en-US" smtClean="0"/>
              <a:pPr/>
              <a:t>‹#›</a:t>
            </a:fld>
            <a:endParaRPr lang="en-US"/>
          </a:p>
        </p:txBody>
      </p:sp>
    </p:spTree>
    <p:extLst>
      <p:ext uri="{BB962C8B-B14F-4D97-AF65-F5344CB8AC3E}">
        <p14:creationId xmlns:p14="http://schemas.microsoft.com/office/powerpoint/2010/main" val="272034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E98414-6EEA-9648-A6ED-F769F8842F70}" type="datetimeFigureOut">
              <a:rPr lang="en-US" smtClean="0"/>
              <a:pPr/>
              <a:t>5/5/2016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61CD056-E590-3A4B-ADAF-8C7596FDD786}" type="slidenum">
              <a:rPr lang="en-US" smtClean="0"/>
              <a:pPr/>
              <a:t>‹#›</a:t>
            </a:fld>
            <a:endParaRPr lang="en-US"/>
          </a:p>
        </p:txBody>
      </p:sp>
    </p:spTree>
    <p:extLst>
      <p:ext uri="{BB962C8B-B14F-4D97-AF65-F5344CB8AC3E}">
        <p14:creationId xmlns:p14="http://schemas.microsoft.com/office/powerpoint/2010/main" val="30206508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3" y="1310640"/>
            <a:ext cx="12634914" cy="5577840"/>
          </a:xfrm>
        </p:spPr>
        <p:txBody>
          <a:bodyPr anchor="b"/>
          <a:lstStyle>
            <a:lvl1pPr algn="l">
              <a:defRPr sz="9100" b="1"/>
            </a:lvl1pPr>
          </a:lstStyle>
          <a:p>
            <a:r>
              <a:rPr lang="en-US" smtClean="0"/>
              <a:t>Click to edit Master title style</a:t>
            </a:r>
            <a:endParaRPr lang="en-US"/>
          </a:p>
        </p:txBody>
      </p:sp>
      <p:sp>
        <p:nvSpPr>
          <p:cNvPr id="3" name="Content Placeholder 2"/>
          <p:cNvSpPr>
            <a:spLocks noGrp="1"/>
          </p:cNvSpPr>
          <p:nvPr>
            <p:ph idx="1"/>
          </p:nvPr>
        </p:nvSpPr>
        <p:spPr>
          <a:xfrm>
            <a:off x="15015210" y="1310642"/>
            <a:ext cx="21469350" cy="28094943"/>
          </a:xfrm>
        </p:spPr>
        <p:txBody>
          <a:bodyPr/>
          <a:lstStyle>
            <a:lvl1pPr>
              <a:defRPr sz="14600"/>
            </a:lvl1pPr>
            <a:lvl2pPr>
              <a:defRPr sz="12800"/>
            </a:lvl2pPr>
            <a:lvl3pPr>
              <a:defRPr sz="110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3" y="6888483"/>
            <a:ext cx="12634914" cy="22517102"/>
          </a:xfrm>
        </p:spPr>
        <p:txBody>
          <a:bodyPr/>
          <a:lstStyle>
            <a:lvl1pPr marL="0" indent="0">
              <a:buNone/>
              <a:defRPr sz="6400"/>
            </a:lvl1pPr>
            <a:lvl2pPr marL="2087941" indent="0">
              <a:buNone/>
              <a:defRPr sz="5500"/>
            </a:lvl2pPr>
            <a:lvl3pPr marL="4175882" indent="0">
              <a:buNone/>
              <a:defRPr sz="4600"/>
            </a:lvl3pPr>
            <a:lvl4pPr marL="6263823" indent="0">
              <a:buNone/>
              <a:defRPr sz="4100"/>
            </a:lvl4pPr>
            <a:lvl5pPr marL="8351764" indent="0">
              <a:buNone/>
              <a:defRPr sz="4100"/>
            </a:lvl5pPr>
            <a:lvl6pPr marL="10439705" indent="0">
              <a:buNone/>
              <a:defRPr sz="4100"/>
            </a:lvl6pPr>
            <a:lvl7pPr marL="12527646" indent="0">
              <a:buNone/>
              <a:defRPr sz="4100"/>
            </a:lvl7pPr>
            <a:lvl8pPr marL="14615587" indent="0">
              <a:buNone/>
              <a:defRPr sz="4100"/>
            </a:lvl8pPr>
            <a:lvl9pPr marL="16703528"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E98414-6EEA-9648-A6ED-F769F8842F70}" type="datetimeFigureOut">
              <a:rPr lang="en-US" smtClean="0"/>
              <a:pPr/>
              <a:t>5/5/2016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1CD056-E590-3A4B-ADAF-8C7596FDD786}" type="slidenum">
              <a:rPr lang="en-US" smtClean="0"/>
              <a:pPr/>
              <a:t>‹#›</a:t>
            </a:fld>
            <a:endParaRPr lang="en-US"/>
          </a:p>
        </p:txBody>
      </p:sp>
    </p:spTree>
    <p:extLst>
      <p:ext uri="{BB962C8B-B14F-4D97-AF65-F5344CB8AC3E}">
        <p14:creationId xmlns:p14="http://schemas.microsoft.com/office/powerpoint/2010/main" val="3442945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3042880"/>
            <a:ext cx="23042880" cy="2720343"/>
          </a:xfrm>
        </p:spPr>
        <p:txBody>
          <a:bodyPr anchor="b"/>
          <a:lstStyle>
            <a:lvl1pPr algn="l">
              <a:defRPr sz="9100" b="1"/>
            </a:lvl1pPr>
          </a:lstStyle>
          <a:p>
            <a:r>
              <a:rPr lang="en-US" smtClean="0"/>
              <a:t>Click to edit Master title style</a:t>
            </a:r>
            <a:endParaRPr lang="en-US"/>
          </a:p>
        </p:txBody>
      </p:sp>
      <p:sp>
        <p:nvSpPr>
          <p:cNvPr id="3" name="Picture Placeholder 2"/>
          <p:cNvSpPr>
            <a:spLocks noGrp="1"/>
          </p:cNvSpPr>
          <p:nvPr>
            <p:ph type="pic" idx="1"/>
          </p:nvPr>
        </p:nvSpPr>
        <p:spPr>
          <a:xfrm>
            <a:off x="7527610" y="2941320"/>
            <a:ext cx="23042880" cy="19751040"/>
          </a:xfrm>
        </p:spPr>
        <p:txBody>
          <a:bodyPr/>
          <a:lstStyle>
            <a:lvl1pPr marL="0" indent="0">
              <a:buNone/>
              <a:defRPr sz="14600"/>
            </a:lvl1pPr>
            <a:lvl2pPr marL="2087941" indent="0">
              <a:buNone/>
              <a:defRPr sz="12800"/>
            </a:lvl2pPr>
            <a:lvl3pPr marL="4175882" indent="0">
              <a:buNone/>
              <a:defRPr sz="11000"/>
            </a:lvl3pPr>
            <a:lvl4pPr marL="6263823" indent="0">
              <a:buNone/>
              <a:defRPr sz="9100"/>
            </a:lvl4pPr>
            <a:lvl5pPr marL="8351764" indent="0">
              <a:buNone/>
              <a:defRPr sz="9100"/>
            </a:lvl5pPr>
            <a:lvl6pPr marL="10439705" indent="0">
              <a:buNone/>
              <a:defRPr sz="9100"/>
            </a:lvl6pPr>
            <a:lvl7pPr marL="12527646" indent="0">
              <a:buNone/>
              <a:defRPr sz="9100"/>
            </a:lvl7pPr>
            <a:lvl8pPr marL="14615587" indent="0">
              <a:buNone/>
              <a:defRPr sz="9100"/>
            </a:lvl8pPr>
            <a:lvl9pPr marL="16703528" indent="0">
              <a:buNone/>
              <a:defRPr sz="9100"/>
            </a:lvl9pPr>
          </a:lstStyle>
          <a:p>
            <a:endParaRPr lang="en-US"/>
          </a:p>
        </p:txBody>
      </p:sp>
      <p:sp>
        <p:nvSpPr>
          <p:cNvPr id="4" name="Text Placeholder 3"/>
          <p:cNvSpPr>
            <a:spLocks noGrp="1"/>
          </p:cNvSpPr>
          <p:nvPr>
            <p:ph type="body" sz="half" idx="2"/>
          </p:nvPr>
        </p:nvSpPr>
        <p:spPr>
          <a:xfrm>
            <a:off x="7527610" y="25763222"/>
            <a:ext cx="23042880" cy="3863338"/>
          </a:xfrm>
        </p:spPr>
        <p:txBody>
          <a:bodyPr/>
          <a:lstStyle>
            <a:lvl1pPr marL="0" indent="0">
              <a:buNone/>
              <a:defRPr sz="6400"/>
            </a:lvl1pPr>
            <a:lvl2pPr marL="2087941" indent="0">
              <a:buNone/>
              <a:defRPr sz="5500"/>
            </a:lvl2pPr>
            <a:lvl3pPr marL="4175882" indent="0">
              <a:buNone/>
              <a:defRPr sz="4600"/>
            </a:lvl3pPr>
            <a:lvl4pPr marL="6263823" indent="0">
              <a:buNone/>
              <a:defRPr sz="4100"/>
            </a:lvl4pPr>
            <a:lvl5pPr marL="8351764" indent="0">
              <a:buNone/>
              <a:defRPr sz="4100"/>
            </a:lvl5pPr>
            <a:lvl6pPr marL="10439705" indent="0">
              <a:buNone/>
              <a:defRPr sz="4100"/>
            </a:lvl6pPr>
            <a:lvl7pPr marL="12527646" indent="0">
              <a:buNone/>
              <a:defRPr sz="4100"/>
            </a:lvl7pPr>
            <a:lvl8pPr marL="14615587" indent="0">
              <a:buNone/>
              <a:defRPr sz="4100"/>
            </a:lvl8pPr>
            <a:lvl9pPr marL="16703528"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E98414-6EEA-9648-A6ED-F769F8842F70}" type="datetimeFigureOut">
              <a:rPr lang="en-US" smtClean="0"/>
              <a:pPr/>
              <a:t>5/5/2016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1CD056-E590-3A4B-ADAF-8C7596FDD786}" type="slidenum">
              <a:rPr lang="en-US" smtClean="0"/>
              <a:pPr/>
              <a:t>‹#›</a:t>
            </a:fld>
            <a:endParaRPr lang="en-US"/>
          </a:p>
        </p:txBody>
      </p:sp>
    </p:spTree>
    <p:extLst>
      <p:ext uri="{BB962C8B-B14F-4D97-AF65-F5344CB8AC3E}">
        <p14:creationId xmlns:p14="http://schemas.microsoft.com/office/powerpoint/2010/main" val="39439638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4E98414-6EEA-9648-A6ED-F769F8842F70}" type="datetimeFigureOut">
              <a:rPr lang="en-US" smtClean="0"/>
              <a:pPr/>
              <a:t>5/5/2016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1CD056-E590-3A4B-ADAF-8C7596FDD786}" type="slidenum">
              <a:rPr lang="en-US" smtClean="0"/>
              <a:pPr/>
              <a:t>‹#›</a:t>
            </a:fld>
            <a:endParaRPr lang="en-US"/>
          </a:p>
        </p:txBody>
      </p:sp>
    </p:spTree>
    <p:extLst>
      <p:ext uri="{BB962C8B-B14F-4D97-AF65-F5344CB8AC3E}">
        <p14:creationId xmlns:p14="http://schemas.microsoft.com/office/powerpoint/2010/main" val="4249018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191527" y="8229603"/>
            <a:ext cx="28603575" cy="1753057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360795" y="8229603"/>
            <a:ext cx="85190649" cy="175305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4E98414-6EEA-9648-A6ED-F769F8842F70}" type="datetimeFigureOut">
              <a:rPr lang="en-US" smtClean="0"/>
              <a:pPr/>
              <a:t>5/5/2016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1CD056-E590-3A4B-ADAF-8C7596FDD786}" type="slidenum">
              <a:rPr lang="en-US" smtClean="0"/>
              <a:pPr/>
              <a:t>‹#›</a:t>
            </a:fld>
            <a:endParaRPr lang="en-US"/>
          </a:p>
        </p:txBody>
      </p:sp>
    </p:spTree>
    <p:extLst>
      <p:ext uri="{BB962C8B-B14F-4D97-AF65-F5344CB8AC3E}">
        <p14:creationId xmlns:p14="http://schemas.microsoft.com/office/powerpoint/2010/main" val="1917056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1" y="1318263"/>
            <a:ext cx="34564320" cy="5486400"/>
          </a:xfrm>
          <a:prstGeom prst="rect">
            <a:avLst/>
          </a:prstGeom>
        </p:spPr>
        <p:txBody>
          <a:bodyPr vert="horz" lIns="417588" tIns="208794" rIns="417588" bIns="20879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920241" y="7680963"/>
            <a:ext cx="34564320" cy="21724622"/>
          </a:xfrm>
          <a:prstGeom prst="rect">
            <a:avLst/>
          </a:prstGeom>
        </p:spPr>
        <p:txBody>
          <a:bodyPr vert="horz" lIns="417588" tIns="208794" rIns="417588" bIns="20879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920240" y="30510482"/>
            <a:ext cx="8961120" cy="1752600"/>
          </a:xfrm>
          <a:prstGeom prst="rect">
            <a:avLst/>
          </a:prstGeom>
        </p:spPr>
        <p:txBody>
          <a:bodyPr vert="horz" lIns="417588" tIns="208794" rIns="417588" bIns="208794" rtlCol="0" anchor="ctr"/>
          <a:lstStyle>
            <a:lvl1pPr algn="l">
              <a:defRPr sz="5500">
                <a:solidFill>
                  <a:schemeClr val="tx1">
                    <a:tint val="75000"/>
                  </a:schemeClr>
                </a:solidFill>
              </a:defRPr>
            </a:lvl1pPr>
          </a:lstStyle>
          <a:p>
            <a:fld id="{74E98414-6EEA-9648-A6ED-F769F8842F70}" type="datetimeFigureOut">
              <a:rPr lang="en-US" smtClean="0"/>
              <a:pPr/>
              <a:t>5/5/2016</a:t>
            </a:fld>
            <a:endParaRPr lang="en-US"/>
          </a:p>
        </p:txBody>
      </p:sp>
      <p:sp>
        <p:nvSpPr>
          <p:cNvPr id="5" name="Footer Placeholder 4"/>
          <p:cNvSpPr>
            <a:spLocks noGrp="1"/>
          </p:cNvSpPr>
          <p:nvPr>
            <p:ph type="ftr" sz="quarter" idx="3"/>
          </p:nvPr>
        </p:nvSpPr>
        <p:spPr>
          <a:xfrm>
            <a:off x="13121641" y="30510482"/>
            <a:ext cx="12161520" cy="1752600"/>
          </a:xfrm>
          <a:prstGeom prst="rect">
            <a:avLst/>
          </a:prstGeom>
        </p:spPr>
        <p:txBody>
          <a:bodyPr vert="horz" lIns="417588" tIns="208794" rIns="417588" bIns="208794" rtlCol="0" anchor="ctr"/>
          <a:lstStyle>
            <a:lvl1pPr algn="ctr">
              <a:defRPr sz="55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7523440" y="30510482"/>
            <a:ext cx="8961120" cy="1752600"/>
          </a:xfrm>
          <a:prstGeom prst="rect">
            <a:avLst/>
          </a:prstGeom>
        </p:spPr>
        <p:txBody>
          <a:bodyPr vert="horz" lIns="417588" tIns="208794" rIns="417588" bIns="208794" rtlCol="0" anchor="ctr"/>
          <a:lstStyle>
            <a:lvl1pPr algn="r">
              <a:defRPr sz="5500">
                <a:solidFill>
                  <a:schemeClr val="tx1">
                    <a:tint val="75000"/>
                  </a:schemeClr>
                </a:solidFill>
              </a:defRPr>
            </a:lvl1pPr>
          </a:lstStyle>
          <a:p>
            <a:fld id="{061CD056-E590-3A4B-ADAF-8C7596FDD786}" type="slidenum">
              <a:rPr lang="en-US" smtClean="0"/>
              <a:pPr/>
              <a:t>‹#›</a:t>
            </a:fld>
            <a:endParaRPr lang="en-US"/>
          </a:p>
        </p:txBody>
      </p:sp>
    </p:spTree>
    <p:extLst>
      <p:ext uri="{BB962C8B-B14F-4D97-AF65-F5344CB8AC3E}">
        <p14:creationId xmlns:p14="http://schemas.microsoft.com/office/powerpoint/2010/main" val="15772019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087941" rtl="0" eaLnBrk="1" latinLnBrk="0" hangingPunct="1">
        <a:spcBef>
          <a:spcPct val="0"/>
        </a:spcBef>
        <a:buNone/>
        <a:defRPr sz="20100" kern="1200">
          <a:solidFill>
            <a:schemeClr val="tx1"/>
          </a:solidFill>
          <a:latin typeface="+mj-lt"/>
          <a:ea typeface="+mj-ea"/>
          <a:cs typeface="+mj-cs"/>
        </a:defRPr>
      </a:lvl1pPr>
    </p:titleStyle>
    <p:bodyStyle>
      <a:lvl1pPr marL="1565956" indent="-1565956" algn="l" defTabSz="2087941" rtl="0" eaLnBrk="1" latinLnBrk="0" hangingPunct="1">
        <a:spcBef>
          <a:spcPct val="20000"/>
        </a:spcBef>
        <a:buFont typeface="Arial"/>
        <a:buChar char="•"/>
        <a:defRPr sz="14600" kern="1200">
          <a:solidFill>
            <a:schemeClr val="tx1"/>
          </a:solidFill>
          <a:latin typeface="+mn-lt"/>
          <a:ea typeface="+mn-ea"/>
          <a:cs typeface="+mn-cs"/>
        </a:defRPr>
      </a:lvl1pPr>
      <a:lvl2pPr marL="3392904" indent="-1304963" algn="l" defTabSz="2087941" rtl="0" eaLnBrk="1" latinLnBrk="0" hangingPunct="1">
        <a:spcBef>
          <a:spcPct val="20000"/>
        </a:spcBef>
        <a:buFont typeface="Arial"/>
        <a:buChar char="–"/>
        <a:defRPr sz="12800" kern="1200">
          <a:solidFill>
            <a:schemeClr val="tx1"/>
          </a:solidFill>
          <a:latin typeface="+mn-lt"/>
          <a:ea typeface="+mn-ea"/>
          <a:cs typeface="+mn-cs"/>
        </a:defRPr>
      </a:lvl2pPr>
      <a:lvl3pPr marL="5219852" indent="-1043970" algn="l" defTabSz="2087941" rtl="0" eaLnBrk="1" latinLnBrk="0" hangingPunct="1">
        <a:spcBef>
          <a:spcPct val="20000"/>
        </a:spcBef>
        <a:buFont typeface="Arial"/>
        <a:buChar char="•"/>
        <a:defRPr sz="11000" kern="1200">
          <a:solidFill>
            <a:schemeClr val="tx1"/>
          </a:solidFill>
          <a:latin typeface="+mn-lt"/>
          <a:ea typeface="+mn-ea"/>
          <a:cs typeface="+mn-cs"/>
        </a:defRPr>
      </a:lvl3pPr>
      <a:lvl4pPr marL="7307793" indent="-1043970" algn="l" defTabSz="2087941" rtl="0" eaLnBrk="1" latinLnBrk="0" hangingPunct="1">
        <a:spcBef>
          <a:spcPct val="20000"/>
        </a:spcBef>
        <a:buFont typeface="Arial"/>
        <a:buChar char="–"/>
        <a:defRPr sz="9100" kern="1200">
          <a:solidFill>
            <a:schemeClr val="tx1"/>
          </a:solidFill>
          <a:latin typeface="+mn-lt"/>
          <a:ea typeface="+mn-ea"/>
          <a:cs typeface="+mn-cs"/>
        </a:defRPr>
      </a:lvl4pPr>
      <a:lvl5pPr marL="9395734" indent="-1043970" algn="l" defTabSz="2087941" rtl="0" eaLnBrk="1" latinLnBrk="0" hangingPunct="1">
        <a:spcBef>
          <a:spcPct val="20000"/>
        </a:spcBef>
        <a:buFont typeface="Arial"/>
        <a:buChar char="»"/>
        <a:defRPr sz="9100" kern="1200">
          <a:solidFill>
            <a:schemeClr val="tx1"/>
          </a:solidFill>
          <a:latin typeface="+mn-lt"/>
          <a:ea typeface="+mn-ea"/>
          <a:cs typeface="+mn-cs"/>
        </a:defRPr>
      </a:lvl5pPr>
      <a:lvl6pPr marL="11483675" indent="-1043970" algn="l" defTabSz="2087941" rtl="0" eaLnBrk="1" latinLnBrk="0" hangingPunct="1">
        <a:spcBef>
          <a:spcPct val="20000"/>
        </a:spcBef>
        <a:buFont typeface="Arial"/>
        <a:buChar char="•"/>
        <a:defRPr sz="9100" kern="1200">
          <a:solidFill>
            <a:schemeClr val="tx1"/>
          </a:solidFill>
          <a:latin typeface="+mn-lt"/>
          <a:ea typeface="+mn-ea"/>
          <a:cs typeface="+mn-cs"/>
        </a:defRPr>
      </a:lvl6pPr>
      <a:lvl7pPr marL="13571616" indent="-1043970" algn="l" defTabSz="2087941" rtl="0" eaLnBrk="1" latinLnBrk="0" hangingPunct="1">
        <a:spcBef>
          <a:spcPct val="20000"/>
        </a:spcBef>
        <a:buFont typeface="Arial"/>
        <a:buChar char="•"/>
        <a:defRPr sz="9100" kern="1200">
          <a:solidFill>
            <a:schemeClr val="tx1"/>
          </a:solidFill>
          <a:latin typeface="+mn-lt"/>
          <a:ea typeface="+mn-ea"/>
          <a:cs typeface="+mn-cs"/>
        </a:defRPr>
      </a:lvl7pPr>
      <a:lvl8pPr marL="15659557" indent="-1043970" algn="l" defTabSz="2087941" rtl="0" eaLnBrk="1" latinLnBrk="0" hangingPunct="1">
        <a:spcBef>
          <a:spcPct val="20000"/>
        </a:spcBef>
        <a:buFont typeface="Arial"/>
        <a:buChar char="•"/>
        <a:defRPr sz="9100" kern="1200">
          <a:solidFill>
            <a:schemeClr val="tx1"/>
          </a:solidFill>
          <a:latin typeface="+mn-lt"/>
          <a:ea typeface="+mn-ea"/>
          <a:cs typeface="+mn-cs"/>
        </a:defRPr>
      </a:lvl8pPr>
      <a:lvl9pPr marL="17747498" indent="-1043970" algn="l" defTabSz="2087941" rtl="0" eaLnBrk="1" latinLnBrk="0" hangingPunct="1">
        <a:spcBef>
          <a:spcPct val="20000"/>
        </a:spcBef>
        <a:buFont typeface="Arial"/>
        <a:buChar char="•"/>
        <a:defRPr sz="9100" kern="1200">
          <a:solidFill>
            <a:schemeClr val="tx1"/>
          </a:solidFill>
          <a:latin typeface="+mn-lt"/>
          <a:ea typeface="+mn-ea"/>
          <a:cs typeface="+mn-cs"/>
        </a:defRPr>
      </a:lvl9pPr>
    </p:bodyStyle>
    <p:otherStyle>
      <a:defPPr>
        <a:defRPr lang="en-US"/>
      </a:defPPr>
      <a:lvl1pPr marL="0" algn="l" defTabSz="2087941" rtl="0" eaLnBrk="1" latinLnBrk="0" hangingPunct="1">
        <a:defRPr sz="8200" kern="1200">
          <a:solidFill>
            <a:schemeClr val="tx1"/>
          </a:solidFill>
          <a:latin typeface="+mn-lt"/>
          <a:ea typeface="+mn-ea"/>
          <a:cs typeface="+mn-cs"/>
        </a:defRPr>
      </a:lvl1pPr>
      <a:lvl2pPr marL="2087941" algn="l" defTabSz="2087941" rtl="0" eaLnBrk="1" latinLnBrk="0" hangingPunct="1">
        <a:defRPr sz="8200" kern="1200">
          <a:solidFill>
            <a:schemeClr val="tx1"/>
          </a:solidFill>
          <a:latin typeface="+mn-lt"/>
          <a:ea typeface="+mn-ea"/>
          <a:cs typeface="+mn-cs"/>
        </a:defRPr>
      </a:lvl2pPr>
      <a:lvl3pPr marL="4175882" algn="l" defTabSz="2087941" rtl="0" eaLnBrk="1" latinLnBrk="0" hangingPunct="1">
        <a:defRPr sz="8200" kern="1200">
          <a:solidFill>
            <a:schemeClr val="tx1"/>
          </a:solidFill>
          <a:latin typeface="+mn-lt"/>
          <a:ea typeface="+mn-ea"/>
          <a:cs typeface="+mn-cs"/>
        </a:defRPr>
      </a:lvl3pPr>
      <a:lvl4pPr marL="6263823" algn="l" defTabSz="2087941" rtl="0" eaLnBrk="1" latinLnBrk="0" hangingPunct="1">
        <a:defRPr sz="8200" kern="1200">
          <a:solidFill>
            <a:schemeClr val="tx1"/>
          </a:solidFill>
          <a:latin typeface="+mn-lt"/>
          <a:ea typeface="+mn-ea"/>
          <a:cs typeface="+mn-cs"/>
        </a:defRPr>
      </a:lvl4pPr>
      <a:lvl5pPr marL="8351764" algn="l" defTabSz="2087941" rtl="0" eaLnBrk="1" latinLnBrk="0" hangingPunct="1">
        <a:defRPr sz="8200" kern="1200">
          <a:solidFill>
            <a:schemeClr val="tx1"/>
          </a:solidFill>
          <a:latin typeface="+mn-lt"/>
          <a:ea typeface="+mn-ea"/>
          <a:cs typeface="+mn-cs"/>
        </a:defRPr>
      </a:lvl5pPr>
      <a:lvl6pPr marL="10439705" algn="l" defTabSz="2087941" rtl="0" eaLnBrk="1" latinLnBrk="0" hangingPunct="1">
        <a:defRPr sz="8200" kern="1200">
          <a:solidFill>
            <a:schemeClr val="tx1"/>
          </a:solidFill>
          <a:latin typeface="+mn-lt"/>
          <a:ea typeface="+mn-ea"/>
          <a:cs typeface="+mn-cs"/>
        </a:defRPr>
      </a:lvl6pPr>
      <a:lvl7pPr marL="12527646" algn="l" defTabSz="2087941" rtl="0" eaLnBrk="1" latinLnBrk="0" hangingPunct="1">
        <a:defRPr sz="8200" kern="1200">
          <a:solidFill>
            <a:schemeClr val="tx1"/>
          </a:solidFill>
          <a:latin typeface="+mn-lt"/>
          <a:ea typeface="+mn-ea"/>
          <a:cs typeface="+mn-cs"/>
        </a:defRPr>
      </a:lvl7pPr>
      <a:lvl8pPr marL="14615587" algn="l" defTabSz="2087941" rtl="0" eaLnBrk="1" latinLnBrk="0" hangingPunct="1">
        <a:defRPr sz="8200" kern="1200">
          <a:solidFill>
            <a:schemeClr val="tx1"/>
          </a:solidFill>
          <a:latin typeface="+mn-lt"/>
          <a:ea typeface="+mn-ea"/>
          <a:cs typeface="+mn-cs"/>
        </a:defRPr>
      </a:lvl8pPr>
      <a:lvl9pPr marL="16703528" algn="l" defTabSz="2087941" rtl="0" eaLnBrk="1" latinLnBrk="0" hangingPunct="1">
        <a:defRPr sz="8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9488" y="125569"/>
            <a:ext cx="38405524" cy="3291786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978" tIns="43489" rIns="86978" bIns="43489" rtlCol="0" anchor="ctr"/>
          <a:lstStyle/>
          <a:p>
            <a:pPr marL="1143000" indent="-1143000" algn="ctr">
              <a:buFont typeface="Arial" panose="020B0604020202020204" pitchFamily="34" charset="0"/>
              <a:buChar char="•"/>
            </a:pPr>
            <a:endParaRPr lang="en-US"/>
          </a:p>
        </p:txBody>
      </p:sp>
      <p:sp>
        <p:nvSpPr>
          <p:cNvPr id="2" name="Rectangle 1"/>
          <p:cNvSpPr/>
          <p:nvPr/>
        </p:nvSpPr>
        <p:spPr>
          <a:xfrm>
            <a:off x="90494" y="166552"/>
            <a:ext cx="38394730" cy="32918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978" tIns="43489" rIns="86978" bIns="43489" rtlCol="0" anchor="ctr"/>
          <a:lstStyle/>
          <a:p>
            <a:pPr algn="ctr"/>
            <a:endParaRPr lang="en-US"/>
          </a:p>
        </p:txBody>
      </p:sp>
      <p:sp>
        <p:nvSpPr>
          <p:cNvPr id="3" name="Text Placeholder 1"/>
          <p:cNvSpPr txBox="1">
            <a:spLocks/>
          </p:cNvSpPr>
          <p:nvPr/>
        </p:nvSpPr>
        <p:spPr>
          <a:xfrm>
            <a:off x="2737005" y="525307"/>
            <a:ext cx="31552996" cy="1495847"/>
          </a:xfrm>
          <a:prstGeom prst="rect">
            <a:avLst/>
          </a:prstGeom>
        </p:spPr>
        <p:txBody>
          <a:bodyPr vert="horz" lIns="417588" tIns="208794" rIns="417588" bIns="208794" rtlCol="0" anchor="ctr">
            <a:noAutofit/>
          </a:bodyPr>
          <a:lstStyle/>
          <a:p>
            <a:pPr marL="0" marR="0" lvl="0" indent="0" algn="ctr" defTabSz="2087941" rtl="0" eaLnBrk="1" fontAlgn="auto" latinLnBrk="0" hangingPunct="1">
              <a:spcBef>
                <a:spcPts val="0"/>
              </a:spcBef>
              <a:spcAft>
                <a:spcPts val="0"/>
              </a:spcAft>
              <a:buClrTx/>
              <a:buSzTx/>
              <a:buFontTx/>
              <a:buNone/>
              <a:tabLst/>
              <a:defRPr/>
            </a:pPr>
            <a:r>
              <a:rPr kumimoji="0" lang="en-US" sz="6600" b="1" i="0" u="none" strike="noStrike" kern="1200" cap="none" spc="0" normalizeH="0" baseline="0" noProof="0" dirty="0" smtClean="0">
                <a:ln>
                  <a:noFill/>
                </a:ln>
                <a:solidFill>
                  <a:schemeClr val="bg1"/>
                </a:solidFill>
                <a:effectLst/>
                <a:uLnTx/>
                <a:uFillTx/>
                <a:latin typeface="Garamond" pitchFamily="18" charset="0"/>
                <a:ea typeface="Verdana" pitchFamily="34" charset="0"/>
                <a:cs typeface="Helvetica" pitchFamily="34" charset="0"/>
              </a:rPr>
              <a:t>Naloxone: How</a:t>
            </a:r>
            <a:r>
              <a:rPr kumimoji="0" lang="en-US" sz="6600" b="1" i="0" u="none" strike="noStrike" kern="1200" cap="none" spc="0" normalizeH="0" noProof="0" dirty="0" smtClean="0">
                <a:ln>
                  <a:noFill/>
                </a:ln>
                <a:solidFill>
                  <a:schemeClr val="bg1"/>
                </a:solidFill>
                <a:effectLst/>
                <a:uLnTx/>
                <a:uFillTx/>
                <a:latin typeface="Garamond" pitchFamily="18" charset="0"/>
                <a:ea typeface="Verdana" pitchFamily="34" charset="0"/>
                <a:cs typeface="Helvetica" pitchFamily="34" charset="0"/>
              </a:rPr>
              <a:t> </a:t>
            </a:r>
            <a:r>
              <a:rPr lang="en-US" sz="6600" b="1" dirty="0" smtClean="0">
                <a:solidFill>
                  <a:schemeClr val="bg1"/>
                </a:solidFill>
                <a:latin typeface="Garamond" pitchFamily="18" charset="0"/>
                <a:ea typeface="Verdana" pitchFamily="34" charset="0"/>
                <a:cs typeface="Helvetica" pitchFamily="34" charset="0"/>
              </a:rPr>
              <a:t>and Why it is Being Produced and How the Government is Mandating It</a:t>
            </a:r>
            <a:endParaRPr kumimoji="0" lang="en-US" sz="6600" b="1" i="1" u="none" strike="noStrike" kern="1200" cap="none" spc="0" normalizeH="0" baseline="0" noProof="0" dirty="0">
              <a:ln>
                <a:noFill/>
              </a:ln>
              <a:solidFill>
                <a:schemeClr val="bg1"/>
              </a:solidFill>
              <a:effectLst/>
              <a:uLnTx/>
              <a:uFillTx/>
              <a:latin typeface="Garamond" pitchFamily="18" charset="0"/>
              <a:ea typeface="Verdana" pitchFamily="34" charset="0"/>
              <a:cs typeface="Helvetica" pitchFamily="34" charset="0"/>
            </a:endParaRPr>
          </a:p>
        </p:txBody>
      </p:sp>
      <p:sp>
        <p:nvSpPr>
          <p:cNvPr id="4" name="Text Placeholder 2"/>
          <p:cNvSpPr txBox="1">
            <a:spLocks/>
          </p:cNvSpPr>
          <p:nvPr/>
        </p:nvSpPr>
        <p:spPr>
          <a:xfrm>
            <a:off x="4572515" y="2290971"/>
            <a:ext cx="29249699" cy="1104746"/>
          </a:xfrm>
          <a:prstGeom prst="rect">
            <a:avLst/>
          </a:prstGeom>
        </p:spPr>
        <p:txBody>
          <a:bodyPr vert="horz" lIns="417588" tIns="208794" rIns="417588" bIns="208794" rtlCol="0" anchor="ctr">
            <a:noAutofit/>
          </a:bodyPr>
          <a:lstStyle/>
          <a:p>
            <a:pPr marL="0" marR="0" lvl="0" indent="0" algn="ctr" defTabSz="2087941" rtl="0" eaLnBrk="1" fontAlgn="auto" latinLnBrk="0" hangingPunct="1">
              <a:lnSpc>
                <a:spcPct val="100000"/>
              </a:lnSpc>
              <a:spcBef>
                <a:spcPts val="0"/>
              </a:spcBef>
              <a:spcAft>
                <a:spcPts val="0"/>
              </a:spcAft>
              <a:buClrTx/>
              <a:buSzTx/>
              <a:buFontTx/>
              <a:buNone/>
              <a:tabLst/>
              <a:defRPr/>
            </a:pPr>
            <a:r>
              <a:rPr lang="en-US" sz="4000" dirty="0" smtClean="0">
                <a:solidFill>
                  <a:schemeClr val="bg1"/>
                </a:solidFill>
                <a:latin typeface="Garamond" pitchFamily="18" charset="0"/>
                <a:ea typeface="Verdana" pitchFamily="34" charset="0"/>
                <a:cs typeface="Helvetica" pitchFamily="34" charset="0"/>
              </a:rPr>
              <a:t>Catherine Borella Chemistry BA Class of 2016</a:t>
            </a:r>
          </a:p>
          <a:p>
            <a:pPr marL="0" marR="0" lvl="0" indent="0" algn="ctr" defTabSz="2087941" rtl="0" eaLnBrk="1" fontAlgn="auto" latinLnBrk="0" hangingPunct="1">
              <a:lnSpc>
                <a:spcPct val="100000"/>
              </a:lnSpc>
              <a:spcBef>
                <a:spcPts val="0"/>
              </a:spcBef>
              <a:spcAft>
                <a:spcPts val="0"/>
              </a:spcAft>
              <a:buClrTx/>
              <a:buSzTx/>
              <a:buFontTx/>
              <a:buNone/>
              <a:tabLst/>
              <a:defRPr/>
            </a:pPr>
            <a:r>
              <a:rPr lang="en-US" sz="4000" dirty="0" smtClean="0">
                <a:solidFill>
                  <a:schemeClr val="bg1"/>
                </a:solidFill>
                <a:latin typeface="Garamond" pitchFamily="18" charset="0"/>
                <a:ea typeface="Verdana" pitchFamily="34" charset="0"/>
                <a:cs typeface="Helvetica" pitchFamily="34" charset="0"/>
              </a:rPr>
              <a:t>Senior Chemistry Seminar </a:t>
            </a:r>
            <a:r>
              <a:rPr kumimoji="0" lang="en-US" sz="4000" b="0" i="0" u="none" strike="noStrike" kern="1200" cap="none" spc="0" normalizeH="0" baseline="0" noProof="0" dirty="0" smtClean="0">
                <a:ln>
                  <a:noFill/>
                </a:ln>
                <a:solidFill>
                  <a:schemeClr val="bg1"/>
                </a:solidFill>
                <a:effectLst/>
                <a:uLnTx/>
                <a:uFillTx/>
                <a:latin typeface="Garamond" pitchFamily="18" charset="0"/>
                <a:ea typeface="Verdana" pitchFamily="34" charset="0"/>
                <a:cs typeface="Helvetica" pitchFamily="34" charset="0"/>
              </a:rPr>
              <a:t>University of New Hampshire, Durham, NH, USA</a:t>
            </a:r>
            <a:endParaRPr kumimoji="0" lang="en-US" sz="4000" b="0" i="0" u="none" strike="noStrike" kern="1200" cap="none" spc="0" normalizeH="0" baseline="0" noProof="0" dirty="0">
              <a:ln>
                <a:noFill/>
              </a:ln>
              <a:solidFill>
                <a:schemeClr val="bg1"/>
              </a:solidFill>
              <a:effectLst/>
              <a:uLnTx/>
              <a:uFillTx/>
              <a:latin typeface="Garamond" pitchFamily="18" charset="0"/>
              <a:ea typeface="Verdana" pitchFamily="34" charset="0"/>
              <a:cs typeface="Helvetica" pitchFamily="34" charset="0"/>
            </a:endParaRPr>
          </a:p>
        </p:txBody>
      </p:sp>
      <p:sp>
        <p:nvSpPr>
          <p:cNvPr id="1028" name="Rectangle 4"/>
          <p:cNvSpPr>
            <a:spLocks noChangeArrowheads="1"/>
          </p:cNvSpPr>
          <p:nvPr/>
        </p:nvSpPr>
        <p:spPr bwMode="auto">
          <a:xfrm>
            <a:off x="1" y="-677108"/>
            <a:ext cx="184731" cy="135421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31" name="Rectangle 7"/>
          <p:cNvSpPr>
            <a:spLocks noChangeArrowheads="1"/>
          </p:cNvSpPr>
          <p:nvPr/>
        </p:nvSpPr>
        <p:spPr bwMode="auto">
          <a:xfrm>
            <a:off x="1" y="-677108"/>
            <a:ext cx="184731" cy="135421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33" name="Rectangle 9"/>
          <p:cNvSpPr>
            <a:spLocks noChangeArrowheads="1"/>
          </p:cNvSpPr>
          <p:nvPr/>
        </p:nvSpPr>
        <p:spPr bwMode="auto">
          <a:xfrm>
            <a:off x="1" y="-501303"/>
            <a:ext cx="184731" cy="135421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34" name="Rectangle 10"/>
          <p:cNvSpPr>
            <a:spLocks noChangeArrowheads="1"/>
          </p:cNvSpPr>
          <p:nvPr/>
        </p:nvSpPr>
        <p:spPr bwMode="auto">
          <a:xfrm>
            <a:off x="1" y="78766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112" name="Picture 111" descr="4_unhlogo_web_outline_hr.png"/>
          <p:cNvPicPr>
            <a:picLocks noChangeAspect="1"/>
          </p:cNvPicPr>
          <p:nvPr/>
        </p:nvPicPr>
        <p:blipFill>
          <a:blip r:embed="rId3"/>
          <a:stretch>
            <a:fillRect/>
          </a:stretch>
        </p:blipFill>
        <p:spPr>
          <a:xfrm>
            <a:off x="305916" y="273059"/>
            <a:ext cx="2583032" cy="3108960"/>
          </a:xfrm>
          <a:prstGeom prst="rect">
            <a:avLst/>
          </a:prstGeom>
        </p:spPr>
      </p:pic>
      <p:sp>
        <p:nvSpPr>
          <p:cNvPr id="116" name="Rectangle 115"/>
          <p:cNvSpPr/>
          <p:nvPr/>
        </p:nvSpPr>
        <p:spPr>
          <a:xfrm>
            <a:off x="795528" y="4206240"/>
            <a:ext cx="11155680" cy="6766560"/>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30" name="Rectangle 129"/>
          <p:cNvSpPr/>
          <p:nvPr/>
        </p:nvSpPr>
        <p:spPr>
          <a:xfrm>
            <a:off x="13597128" y="4206240"/>
            <a:ext cx="11155680" cy="28254960"/>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124" name="Group 123"/>
          <p:cNvGrpSpPr/>
          <p:nvPr/>
        </p:nvGrpSpPr>
        <p:grpSpPr>
          <a:xfrm flipH="1">
            <a:off x="12984480" y="3931920"/>
            <a:ext cx="12161520" cy="1097280"/>
            <a:chOff x="44825448" y="15083298"/>
            <a:chExt cx="10951146" cy="1737360"/>
          </a:xfrm>
        </p:grpSpPr>
        <p:pic>
          <p:nvPicPr>
            <p:cNvPr id="125" name="Picture 124"/>
            <p:cNvPicPr>
              <a:picLocks noChangeAspect="1"/>
            </p:cNvPicPr>
            <p:nvPr/>
          </p:nvPicPr>
          <p:blipFill rotWithShape="1">
            <a:blip r:embed="rId4" cstate="print">
              <a:duotone>
                <a:prstClr val="black"/>
                <a:srgbClr val="6585CF">
                  <a:tint val="45000"/>
                  <a:satMod val="400000"/>
                </a:srgbClr>
              </a:duotone>
              <a:extLst>
                <a:ext uri="{28A0092B-C50C-407E-A947-70E740481C1C}">
                  <a14:useLocalDpi xmlns:a14="http://schemas.microsoft.com/office/drawing/2010/main" val="0"/>
                </a:ext>
              </a:extLst>
            </a:blip>
            <a:srcRect t="68612" r="39968" b="25038"/>
            <a:stretch/>
          </p:blipFill>
          <p:spPr>
            <a:xfrm>
              <a:off x="44825448" y="15083298"/>
              <a:ext cx="10951146" cy="1737360"/>
            </a:xfrm>
            <a:prstGeom prst="rect">
              <a:avLst/>
            </a:prstGeom>
          </p:spPr>
        </p:pic>
        <p:sp>
          <p:nvSpPr>
            <p:cNvPr id="126" name="TextBox 125"/>
            <p:cNvSpPr txBox="1"/>
            <p:nvPr/>
          </p:nvSpPr>
          <p:spPr>
            <a:xfrm>
              <a:off x="45381866" y="15379590"/>
              <a:ext cx="9635109" cy="102335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smtClean="0">
                  <a:ln>
                    <a:noFill/>
                  </a:ln>
                  <a:solidFill>
                    <a:sysClr val="window" lastClr="FFFFFF"/>
                  </a:solidFill>
                  <a:effectLst/>
                  <a:uLnTx/>
                  <a:uFillTx/>
                  <a:latin typeface="Garamond" pitchFamily="18" charset="0"/>
                  <a:cs typeface="Helvetica" pitchFamily="34" charset="0"/>
                </a:rPr>
                <a:t>Discussions</a:t>
              </a:r>
              <a:endParaRPr kumimoji="0" lang="en-US" sz="3600" b="1" i="0" u="none" strike="noStrike" kern="0" cap="none" spc="0" normalizeH="0" baseline="0" noProof="0" dirty="0">
                <a:ln>
                  <a:noFill/>
                </a:ln>
                <a:solidFill>
                  <a:sysClr val="window" lastClr="FFFFFF"/>
                </a:solidFill>
                <a:effectLst/>
                <a:uLnTx/>
                <a:uFillTx/>
                <a:latin typeface="Garamond" pitchFamily="18" charset="0"/>
                <a:cs typeface="Helvetica" pitchFamily="34" charset="0"/>
              </a:endParaRPr>
            </a:p>
          </p:txBody>
        </p:sp>
      </p:grpSp>
      <p:sp>
        <p:nvSpPr>
          <p:cNvPr id="131" name="Rectangle 130"/>
          <p:cNvSpPr/>
          <p:nvPr/>
        </p:nvSpPr>
        <p:spPr>
          <a:xfrm>
            <a:off x="26398728" y="4164330"/>
            <a:ext cx="11155680" cy="8199572"/>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127" name="Group 126"/>
          <p:cNvGrpSpPr/>
          <p:nvPr/>
        </p:nvGrpSpPr>
        <p:grpSpPr>
          <a:xfrm flipH="1">
            <a:off x="25786080" y="3931920"/>
            <a:ext cx="12161520" cy="1097280"/>
            <a:chOff x="44825448" y="15083298"/>
            <a:chExt cx="10951146" cy="1737360"/>
          </a:xfrm>
        </p:grpSpPr>
        <p:pic>
          <p:nvPicPr>
            <p:cNvPr id="128" name="Picture 127"/>
            <p:cNvPicPr>
              <a:picLocks noChangeAspect="1"/>
            </p:cNvPicPr>
            <p:nvPr/>
          </p:nvPicPr>
          <p:blipFill rotWithShape="1">
            <a:blip r:embed="rId4" cstate="print">
              <a:duotone>
                <a:prstClr val="black"/>
                <a:srgbClr val="6585CF">
                  <a:tint val="45000"/>
                  <a:satMod val="400000"/>
                </a:srgbClr>
              </a:duotone>
              <a:extLst>
                <a:ext uri="{28A0092B-C50C-407E-A947-70E740481C1C}">
                  <a14:useLocalDpi xmlns:a14="http://schemas.microsoft.com/office/drawing/2010/main" val="0"/>
                </a:ext>
              </a:extLst>
            </a:blip>
            <a:srcRect t="68612" r="39968" b="25038"/>
            <a:stretch/>
          </p:blipFill>
          <p:spPr>
            <a:xfrm>
              <a:off x="44825448" y="15083298"/>
              <a:ext cx="10951146" cy="1737360"/>
            </a:xfrm>
            <a:prstGeom prst="rect">
              <a:avLst/>
            </a:prstGeom>
          </p:spPr>
        </p:pic>
        <p:sp>
          <p:nvSpPr>
            <p:cNvPr id="129" name="TextBox 128"/>
            <p:cNvSpPr txBox="1"/>
            <p:nvPr/>
          </p:nvSpPr>
          <p:spPr>
            <a:xfrm>
              <a:off x="45381866" y="15379590"/>
              <a:ext cx="9635109" cy="102335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smtClean="0">
                  <a:ln>
                    <a:noFill/>
                  </a:ln>
                  <a:solidFill>
                    <a:sysClr val="window" lastClr="FFFFFF"/>
                  </a:solidFill>
                  <a:effectLst/>
                  <a:uLnTx/>
                  <a:uFillTx/>
                  <a:latin typeface="Garamond" pitchFamily="18" charset="0"/>
                  <a:cs typeface="Helvetica" pitchFamily="34" charset="0"/>
                </a:rPr>
                <a:t>How the Government is Mandating Naloxone</a:t>
              </a:r>
              <a:endParaRPr kumimoji="0" lang="en-US" sz="3600" b="1" i="0" u="none" strike="noStrike" kern="0" cap="none" spc="0" normalizeH="0" baseline="0" noProof="0" dirty="0">
                <a:ln>
                  <a:noFill/>
                </a:ln>
                <a:solidFill>
                  <a:sysClr val="window" lastClr="FFFFFF"/>
                </a:solidFill>
                <a:effectLst/>
                <a:uLnTx/>
                <a:uFillTx/>
                <a:latin typeface="Garamond" pitchFamily="18" charset="0"/>
                <a:cs typeface="Helvetica" pitchFamily="34" charset="0"/>
              </a:endParaRPr>
            </a:p>
          </p:txBody>
        </p:sp>
      </p:grpSp>
      <p:sp>
        <p:nvSpPr>
          <p:cNvPr id="132" name="TextBox 131"/>
          <p:cNvSpPr txBox="1"/>
          <p:nvPr/>
        </p:nvSpPr>
        <p:spPr>
          <a:xfrm>
            <a:off x="978408" y="4846320"/>
            <a:ext cx="10789920" cy="6093976"/>
          </a:xfrm>
          <a:prstGeom prst="rect">
            <a:avLst/>
          </a:prstGeom>
          <a:noFill/>
        </p:spPr>
        <p:txBody>
          <a:bodyPr wrap="square" rtlCol="0">
            <a:spAutoFit/>
          </a:bodyPr>
          <a:lstStyle/>
          <a:p>
            <a:pPr algn="just"/>
            <a:r>
              <a:rPr lang="en-US" sz="2600" b="1" dirty="0" smtClean="0">
                <a:latin typeface="Helvetica" pitchFamily="34" charset="0"/>
                <a:cs typeface="Helvetica" pitchFamily="34" charset="0"/>
              </a:rPr>
              <a:t>Monte-Carlo (MC) Simulation Approach </a:t>
            </a:r>
            <a:r>
              <a:rPr lang="en-US" sz="2600" dirty="0" smtClean="0">
                <a:latin typeface="Helvetica" pitchFamily="34" charset="0"/>
                <a:cs typeface="Helvetica" pitchFamily="34" charset="0"/>
              </a:rPr>
              <a:t>is well suited for simulation of free-radical polymerization reactions even when there is significant chain-length dependence. The simulation is done for a small control volume which is considered as the representative sample of the whole reaction system. In this simulation approach, for each simulation step, the next reaction is decided by using random numbers and the reaction probability of every possible reaction at that point in time.</a:t>
            </a:r>
          </a:p>
          <a:p>
            <a:pPr algn="just"/>
            <a:endParaRPr lang="en-US" sz="2600" dirty="0" smtClean="0">
              <a:latin typeface="Helvetica" pitchFamily="34" charset="0"/>
              <a:cs typeface="Helvetica" pitchFamily="34" charset="0"/>
            </a:endParaRPr>
          </a:p>
          <a:p>
            <a:pPr algn="just"/>
            <a:r>
              <a:rPr lang="en-US" sz="2600" dirty="0" smtClean="0">
                <a:latin typeface="Helvetica" pitchFamily="34" charset="0"/>
                <a:cs typeface="Helvetica" pitchFamily="34" charset="0"/>
              </a:rPr>
              <a:t>The sequential nature of MC simulations make this approach processor intensive and time consuming which is a drawback of this approach. Here we demonstrate an </a:t>
            </a:r>
            <a:r>
              <a:rPr lang="en-US" sz="2600" b="1" dirty="0" smtClean="0">
                <a:latin typeface="Helvetica" pitchFamily="34" charset="0"/>
                <a:cs typeface="Helvetica" pitchFamily="34" charset="0"/>
              </a:rPr>
              <a:t>Hybrid Simulation Approach </a:t>
            </a:r>
            <a:r>
              <a:rPr lang="en-US" sz="2600" dirty="0" smtClean="0">
                <a:latin typeface="Helvetica" pitchFamily="34" charset="0"/>
                <a:cs typeface="Helvetica" pitchFamily="34" charset="0"/>
              </a:rPr>
              <a:t>which utilizes a combination of the stochastic MC simulation with deterministic </a:t>
            </a:r>
            <a:r>
              <a:rPr lang="en-US" sz="2600" b="1" dirty="0" smtClean="0">
                <a:latin typeface="Helvetica" pitchFamily="34" charset="0"/>
                <a:cs typeface="Helvetica" pitchFamily="34" charset="0"/>
              </a:rPr>
              <a:t>Ordinary Differential Equation (ODE) </a:t>
            </a:r>
            <a:r>
              <a:rPr lang="en-US" sz="2600" dirty="0" smtClean="0">
                <a:latin typeface="Helvetica" pitchFamily="34" charset="0"/>
                <a:cs typeface="Helvetica" pitchFamily="34" charset="0"/>
              </a:rPr>
              <a:t>solvers. This approach allows for significant reduction in simulation time while maintaining the features of complete MC methods.</a:t>
            </a:r>
            <a:endParaRPr lang="en-US" sz="2600" dirty="0">
              <a:latin typeface="Helvetica" pitchFamily="34" charset="0"/>
              <a:cs typeface="Helvetica" pitchFamily="34" charset="0"/>
            </a:endParaRPr>
          </a:p>
        </p:txBody>
      </p:sp>
      <p:sp>
        <p:nvSpPr>
          <p:cNvPr id="133" name="Rectangle 132"/>
          <p:cNvSpPr/>
          <p:nvPr/>
        </p:nvSpPr>
        <p:spPr>
          <a:xfrm>
            <a:off x="795528" y="11882263"/>
            <a:ext cx="11155680" cy="20521032"/>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134" name="Group 133"/>
          <p:cNvGrpSpPr/>
          <p:nvPr/>
        </p:nvGrpSpPr>
        <p:grpSpPr>
          <a:xfrm flipH="1">
            <a:off x="182880" y="11247120"/>
            <a:ext cx="12161520" cy="1097280"/>
            <a:chOff x="44825448" y="15083298"/>
            <a:chExt cx="10951146" cy="1737360"/>
          </a:xfrm>
        </p:grpSpPr>
        <p:pic>
          <p:nvPicPr>
            <p:cNvPr id="135" name="Picture 134"/>
            <p:cNvPicPr>
              <a:picLocks noChangeAspect="1"/>
            </p:cNvPicPr>
            <p:nvPr/>
          </p:nvPicPr>
          <p:blipFill rotWithShape="1">
            <a:blip r:embed="rId4" cstate="print">
              <a:duotone>
                <a:prstClr val="black"/>
                <a:srgbClr val="6585CF">
                  <a:tint val="45000"/>
                  <a:satMod val="400000"/>
                </a:srgbClr>
              </a:duotone>
              <a:extLst>
                <a:ext uri="{28A0092B-C50C-407E-A947-70E740481C1C}">
                  <a14:useLocalDpi xmlns:a14="http://schemas.microsoft.com/office/drawing/2010/main" val="0"/>
                </a:ext>
              </a:extLst>
            </a:blip>
            <a:srcRect t="68612" r="39968" b="25038"/>
            <a:stretch/>
          </p:blipFill>
          <p:spPr>
            <a:xfrm>
              <a:off x="44825448" y="15083298"/>
              <a:ext cx="10951146" cy="1737360"/>
            </a:xfrm>
            <a:prstGeom prst="rect">
              <a:avLst/>
            </a:prstGeom>
          </p:spPr>
        </p:pic>
        <p:sp>
          <p:nvSpPr>
            <p:cNvPr id="136" name="TextBox 135"/>
            <p:cNvSpPr txBox="1"/>
            <p:nvPr/>
          </p:nvSpPr>
          <p:spPr>
            <a:xfrm>
              <a:off x="45381866" y="15379590"/>
              <a:ext cx="9635109" cy="102335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smtClean="0">
                  <a:ln>
                    <a:noFill/>
                  </a:ln>
                  <a:solidFill>
                    <a:sysClr val="window" lastClr="FFFFFF"/>
                  </a:solidFill>
                  <a:effectLst/>
                  <a:uLnTx/>
                  <a:uFillTx/>
                  <a:latin typeface="Garamond" pitchFamily="18" charset="0"/>
                  <a:cs typeface="Helvetica" pitchFamily="34" charset="0"/>
                </a:rPr>
                <a:t>Compounds</a:t>
              </a:r>
              <a:endParaRPr kumimoji="0" lang="en-US" sz="3600" b="1" i="0" u="none" strike="noStrike" kern="0" cap="none" spc="0" normalizeH="0" baseline="0" noProof="0" dirty="0">
                <a:ln>
                  <a:noFill/>
                </a:ln>
                <a:solidFill>
                  <a:sysClr val="window" lastClr="FFFFFF"/>
                </a:solidFill>
                <a:effectLst/>
                <a:uLnTx/>
                <a:uFillTx/>
                <a:latin typeface="Garamond" pitchFamily="18" charset="0"/>
                <a:cs typeface="Helvetica" pitchFamily="34" charset="0"/>
              </a:endParaRPr>
            </a:p>
          </p:txBody>
        </p:sp>
      </p:grpSp>
      <p:sp>
        <p:nvSpPr>
          <p:cNvPr id="244" name="Rectangle 243"/>
          <p:cNvSpPr/>
          <p:nvPr/>
        </p:nvSpPr>
        <p:spPr>
          <a:xfrm>
            <a:off x="26398728" y="21169813"/>
            <a:ext cx="11155680" cy="8799679"/>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marL="285750" marR="0" lvl="0" indent="-285750" algn="ctr"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241" name="Group 240"/>
          <p:cNvGrpSpPr/>
          <p:nvPr/>
        </p:nvGrpSpPr>
        <p:grpSpPr>
          <a:xfrm flipH="1">
            <a:off x="25786079" y="20501973"/>
            <a:ext cx="12161520" cy="1097280"/>
            <a:chOff x="44825448" y="15083298"/>
            <a:chExt cx="10951146" cy="1737360"/>
          </a:xfrm>
        </p:grpSpPr>
        <p:pic>
          <p:nvPicPr>
            <p:cNvPr id="242" name="Picture 241"/>
            <p:cNvPicPr>
              <a:picLocks noChangeAspect="1"/>
            </p:cNvPicPr>
            <p:nvPr/>
          </p:nvPicPr>
          <p:blipFill rotWithShape="1">
            <a:blip r:embed="rId4" cstate="print">
              <a:duotone>
                <a:prstClr val="black"/>
                <a:srgbClr val="6585CF">
                  <a:tint val="45000"/>
                  <a:satMod val="400000"/>
                </a:srgbClr>
              </a:duotone>
              <a:extLst>
                <a:ext uri="{28A0092B-C50C-407E-A947-70E740481C1C}">
                  <a14:useLocalDpi xmlns:a14="http://schemas.microsoft.com/office/drawing/2010/main" val="0"/>
                </a:ext>
              </a:extLst>
            </a:blip>
            <a:srcRect t="68612" r="39968" b="25038"/>
            <a:stretch/>
          </p:blipFill>
          <p:spPr>
            <a:xfrm>
              <a:off x="44825448" y="15083298"/>
              <a:ext cx="10951146" cy="1737360"/>
            </a:xfrm>
            <a:prstGeom prst="rect">
              <a:avLst/>
            </a:prstGeom>
          </p:spPr>
        </p:pic>
        <p:sp>
          <p:nvSpPr>
            <p:cNvPr id="243" name="TextBox 242"/>
            <p:cNvSpPr txBox="1"/>
            <p:nvPr/>
          </p:nvSpPr>
          <p:spPr>
            <a:xfrm>
              <a:off x="45381866" y="15379590"/>
              <a:ext cx="9635109" cy="102335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smtClean="0">
                  <a:ln>
                    <a:noFill/>
                  </a:ln>
                  <a:solidFill>
                    <a:sysClr val="window" lastClr="FFFFFF"/>
                  </a:solidFill>
                  <a:effectLst/>
                  <a:uLnTx/>
                  <a:uFillTx/>
                  <a:latin typeface="Garamond" pitchFamily="18" charset="0"/>
                  <a:cs typeface="Helvetica" pitchFamily="34" charset="0"/>
                </a:rPr>
                <a:t>References</a:t>
              </a:r>
              <a:endParaRPr kumimoji="0" lang="en-US" sz="3600" b="1" i="0" u="none" strike="noStrike" kern="0" cap="none" spc="0" normalizeH="0" baseline="0" noProof="0" dirty="0">
                <a:ln>
                  <a:noFill/>
                </a:ln>
                <a:solidFill>
                  <a:sysClr val="window" lastClr="FFFFFF"/>
                </a:solidFill>
                <a:effectLst/>
                <a:uLnTx/>
                <a:uFillTx/>
                <a:latin typeface="Garamond" pitchFamily="18" charset="0"/>
                <a:cs typeface="Helvetica" pitchFamily="34" charset="0"/>
              </a:endParaRPr>
            </a:p>
          </p:txBody>
        </p:sp>
      </p:grpSp>
      <p:sp>
        <p:nvSpPr>
          <p:cNvPr id="2050" name="Rectangle 2"/>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2" name="Rectangle 4"/>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4" name="Rectangle 6"/>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6" name="Rectangle 8"/>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8" name="Rectangle 10"/>
          <p:cNvSpPr>
            <a:spLocks noChangeArrowheads="1"/>
          </p:cNvSpPr>
          <p:nvPr/>
        </p:nvSpPr>
        <p:spPr bwMode="auto">
          <a:xfrm>
            <a:off x="0" y="0"/>
            <a:ext cx="384048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9" name="Rectangle 11"/>
          <p:cNvSpPr>
            <a:spLocks noChangeArrowheads="1"/>
          </p:cNvSpPr>
          <p:nvPr/>
        </p:nvSpPr>
        <p:spPr bwMode="auto">
          <a:xfrm>
            <a:off x="0" y="1666875"/>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61" name="Rectangle 13"/>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63" name="Rectangle 15"/>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 name="Rectangle 2"/>
          <p:cNvSpPr>
            <a:spLocks noChangeArrowheads="1"/>
          </p:cNvSpPr>
          <p:nvPr/>
        </p:nvSpPr>
        <p:spPr bwMode="auto">
          <a:xfrm>
            <a:off x="0" y="0"/>
            <a:ext cx="384048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1" name="Rectangle 3"/>
          <p:cNvSpPr>
            <a:spLocks noChangeArrowheads="1"/>
          </p:cNvSpPr>
          <p:nvPr/>
        </p:nvSpPr>
        <p:spPr bwMode="auto">
          <a:xfrm>
            <a:off x="0" y="1514475"/>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0"/>
            <a:ext cx="384048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9" name="Rectangle 6"/>
          <p:cNvSpPr>
            <a:spLocks noChangeArrowheads="1"/>
          </p:cNvSpPr>
          <p:nvPr/>
        </p:nvSpPr>
        <p:spPr bwMode="auto">
          <a:xfrm>
            <a:off x="0" y="1514475"/>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ectangle 8"/>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 name="Rectangle 10"/>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5" name="Rectangle 12"/>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7" name="Rectangle 14"/>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64" name="Rectangle 16"/>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67" name="Rectangle 166"/>
          <p:cNvSpPr/>
          <p:nvPr/>
        </p:nvSpPr>
        <p:spPr>
          <a:xfrm>
            <a:off x="947928" y="4358640"/>
            <a:ext cx="11155680" cy="6766560"/>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168" name="Group 167"/>
          <p:cNvGrpSpPr/>
          <p:nvPr/>
        </p:nvGrpSpPr>
        <p:grpSpPr>
          <a:xfrm flipH="1">
            <a:off x="335280" y="3931920"/>
            <a:ext cx="12161520" cy="1097280"/>
            <a:chOff x="44825448" y="15083298"/>
            <a:chExt cx="10951146" cy="1737360"/>
          </a:xfrm>
        </p:grpSpPr>
        <p:pic>
          <p:nvPicPr>
            <p:cNvPr id="169" name="Picture 168"/>
            <p:cNvPicPr>
              <a:picLocks noChangeAspect="1"/>
            </p:cNvPicPr>
            <p:nvPr/>
          </p:nvPicPr>
          <p:blipFill rotWithShape="1">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t="68612" r="39968" b="25038"/>
            <a:stretch/>
          </p:blipFill>
          <p:spPr>
            <a:xfrm>
              <a:off x="44825448" y="15083298"/>
              <a:ext cx="10951146" cy="1737360"/>
            </a:xfrm>
            <a:prstGeom prst="rect">
              <a:avLst/>
            </a:prstGeom>
          </p:spPr>
        </p:pic>
        <p:sp>
          <p:nvSpPr>
            <p:cNvPr id="170" name="TextBox 169"/>
            <p:cNvSpPr txBox="1"/>
            <p:nvPr/>
          </p:nvSpPr>
          <p:spPr>
            <a:xfrm>
              <a:off x="45381866" y="15379590"/>
              <a:ext cx="9635109" cy="11208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smtClean="0">
                  <a:ln>
                    <a:noFill/>
                  </a:ln>
                  <a:solidFill>
                    <a:sysClr val="window" lastClr="FFFFFF"/>
                  </a:solidFill>
                  <a:effectLst/>
                  <a:uLnTx/>
                  <a:uFillTx/>
                  <a:latin typeface="Garamond" pitchFamily="18" charset="0"/>
                  <a:cs typeface="Helvetica" pitchFamily="34" charset="0"/>
                </a:rPr>
                <a:t>Objective</a:t>
              </a:r>
              <a:endParaRPr kumimoji="0" lang="en-US" sz="4000" b="1" i="0" u="none" strike="noStrike" kern="0" cap="none" spc="0" normalizeH="0" baseline="0" noProof="0" dirty="0">
                <a:ln>
                  <a:noFill/>
                </a:ln>
                <a:solidFill>
                  <a:sysClr val="window" lastClr="FFFFFF"/>
                </a:solidFill>
                <a:effectLst/>
                <a:uLnTx/>
                <a:uFillTx/>
                <a:latin typeface="Garamond" pitchFamily="18" charset="0"/>
                <a:cs typeface="Helvetica" pitchFamily="34" charset="0"/>
              </a:endParaRPr>
            </a:p>
          </p:txBody>
        </p:sp>
      </p:grpSp>
      <p:sp>
        <p:nvSpPr>
          <p:cNvPr id="171" name="TextBox 170"/>
          <p:cNvSpPr txBox="1"/>
          <p:nvPr/>
        </p:nvSpPr>
        <p:spPr>
          <a:xfrm>
            <a:off x="1130808" y="4926531"/>
            <a:ext cx="10789920" cy="6801862"/>
          </a:xfrm>
          <a:prstGeom prst="rect">
            <a:avLst/>
          </a:prstGeom>
          <a:noFill/>
        </p:spPr>
        <p:txBody>
          <a:bodyPr wrap="square" rtlCol="0">
            <a:spAutoFit/>
          </a:bodyPr>
          <a:lstStyle/>
          <a:p>
            <a:pPr marL="457200" indent="-457200" algn="just">
              <a:buFont typeface="Arial" panose="020B0604020202020204" pitchFamily="34" charset="0"/>
              <a:buChar char="•"/>
            </a:pPr>
            <a:r>
              <a:rPr lang="en-US" sz="3200" dirty="0" smtClean="0">
                <a:latin typeface="Helvetica" pitchFamily="34" charset="0"/>
                <a:cs typeface="Helvetica" pitchFamily="34" charset="0"/>
              </a:rPr>
              <a:t>Heroin, a once thought of as non-addictive version of morphine has become a highly addictive substance. Once in the body, heroin biochemically reverts back to morphine, but has larger euphoric effects. </a:t>
            </a:r>
          </a:p>
          <a:p>
            <a:pPr marL="457200" indent="-457200" algn="just">
              <a:buFont typeface="Arial" panose="020B0604020202020204" pitchFamily="34" charset="0"/>
              <a:buChar char="•"/>
            </a:pPr>
            <a:r>
              <a:rPr lang="en-US" sz="3200" dirty="0" smtClean="0">
                <a:latin typeface="Helvetica" pitchFamily="34" charset="0"/>
                <a:cs typeface="Helvetica" pitchFamily="34" charset="0"/>
              </a:rPr>
              <a:t>Its use is at an all time high. </a:t>
            </a:r>
          </a:p>
          <a:p>
            <a:pPr marL="457200" indent="-457200" algn="just">
              <a:buFont typeface="Arial" panose="020B0604020202020204" pitchFamily="34" charset="0"/>
              <a:buChar char="•"/>
            </a:pPr>
            <a:r>
              <a:rPr lang="en-US" sz="3200" dirty="0" smtClean="0">
                <a:latin typeface="Helvetica" pitchFamily="34" charset="0"/>
                <a:cs typeface="Helvetica" pitchFamily="34" charset="0"/>
              </a:rPr>
              <a:t>Average age of beginning use is 25</a:t>
            </a:r>
          </a:p>
          <a:p>
            <a:pPr marL="457200" indent="-457200" algn="just">
              <a:buFont typeface="Arial" panose="020B0604020202020204" pitchFamily="34" charset="0"/>
              <a:buChar char="•"/>
            </a:pPr>
            <a:r>
              <a:rPr lang="en-US" sz="3200" dirty="0" smtClean="0">
                <a:latin typeface="Helvetica" pitchFamily="34" charset="0"/>
                <a:cs typeface="Helvetica" pitchFamily="34" charset="0"/>
              </a:rPr>
              <a:t>Naloxone is a full µ antagonist that blocks the opioid receptor from receiving opioids, masking their euphoric effects. </a:t>
            </a:r>
          </a:p>
          <a:p>
            <a:pPr marL="457200" indent="-457200" algn="just">
              <a:buFont typeface="Arial" panose="020B0604020202020204" pitchFamily="34" charset="0"/>
              <a:buChar char="•"/>
            </a:pPr>
            <a:r>
              <a:rPr lang="en-US" sz="3200" dirty="0" smtClean="0">
                <a:latin typeface="Helvetica" pitchFamily="34" charset="0"/>
                <a:cs typeface="Helvetica" pitchFamily="34" charset="0"/>
              </a:rPr>
              <a:t>Naloxone can be administered a number of ways to stop a heroin user from overdosing, but nasal route is encouraged, as it does not require training. </a:t>
            </a:r>
          </a:p>
          <a:p>
            <a:pPr marL="457200" indent="-457200" algn="just">
              <a:buFont typeface="Arial" panose="020B0604020202020204" pitchFamily="34" charset="0"/>
              <a:buChar char="•"/>
            </a:pPr>
            <a:endParaRPr lang="en-US" sz="2600" dirty="0" smtClean="0">
              <a:latin typeface="Helvetica" pitchFamily="34" charset="0"/>
              <a:cs typeface="Helvetica" pitchFamily="34" charset="0"/>
            </a:endParaRPr>
          </a:p>
          <a:p>
            <a:pPr marL="457200" indent="-457200" algn="just">
              <a:buFont typeface="Arial" panose="020B0604020202020204" pitchFamily="34" charset="0"/>
              <a:buChar char="•"/>
            </a:pPr>
            <a:endParaRPr lang="en-US" sz="2600" dirty="0">
              <a:latin typeface="Helvetica" pitchFamily="34" charset="0"/>
              <a:cs typeface="Helvetica" pitchFamily="34" charset="0"/>
            </a:endParaRPr>
          </a:p>
        </p:txBody>
      </p:sp>
      <p:sp>
        <p:nvSpPr>
          <p:cNvPr id="172" name="Rectangle 171"/>
          <p:cNvSpPr/>
          <p:nvPr/>
        </p:nvSpPr>
        <p:spPr>
          <a:xfrm>
            <a:off x="26398728" y="13170979"/>
            <a:ext cx="11155680" cy="5162741"/>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173" name="Group 172"/>
          <p:cNvGrpSpPr/>
          <p:nvPr/>
        </p:nvGrpSpPr>
        <p:grpSpPr>
          <a:xfrm flipH="1">
            <a:off x="25850647" y="12550867"/>
            <a:ext cx="12161520" cy="1097280"/>
            <a:chOff x="44825448" y="15083298"/>
            <a:chExt cx="10951146" cy="1737360"/>
          </a:xfrm>
        </p:grpSpPr>
        <p:pic>
          <p:nvPicPr>
            <p:cNvPr id="174" name="Picture 173"/>
            <p:cNvPicPr>
              <a:picLocks noChangeAspect="1"/>
            </p:cNvPicPr>
            <p:nvPr/>
          </p:nvPicPr>
          <p:blipFill rotWithShape="1">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t="68612" r="39968" b="25038"/>
            <a:stretch/>
          </p:blipFill>
          <p:spPr>
            <a:xfrm>
              <a:off x="44825448" y="15083298"/>
              <a:ext cx="10951146" cy="1737360"/>
            </a:xfrm>
            <a:prstGeom prst="rect">
              <a:avLst/>
            </a:prstGeom>
          </p:spPr>
        </p:pic>
        <p:sp>
          <p:nvSpPr>
            <p:cNvPr id="175" name="TextBox 174"/>
            <p:cNvSpPr txBox="1"/>
            <p:nvPr/>
          </p:nvSpPr>
          <p:spPr>
            <a:xfrm>
              <a:off x="45425202" y="15225534"/>
              <a:ext cx="9635109" cy="11208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smtClean="0">
                  <a:ln>
                    <a:noFill/>
                  </a:ln>
                  <a:solidFill>
                    <a:sysClr val="window" lastClr="FFFFFF"/>
                  </a:solidFill>
                  <a:effectLst/>
                  <a:uLnTx/>
                  <a:uFillTx/>
                  <a:latin typeface="Garamond" pitchFamily="18" charset="0"/>
                  <a:cs typeface="Helvetica" pitchFamily="34" charset="0"/>
                </a:rPr>
                <a:t>Conclusions</a:t>
              </a:r>
              <a:endParaRPr kumimoji="0" lang="en-US" sz="4000" b="1" i="0" u="none" strike="noStrike" kern="0" cap="none" spc="0" normalizeH="0" baseline="0" noProof="0" dirty="0">
                <a:ln>
                  <a:noFill/>
                </a:ln>
                <a:solidFill>
                  <a:sysClr val="window" lastClr="FFFFFF"/>
                </a:solidFill>
                <a:effectLst/>
                <a:uLnTx/>
                <a:uFillTx/>
                <a:latin typeface="Garamond" pitchFamily="18" charset="0"/>
                <a:cs typeface="Helvetica" pitchFamily="34" charset="0"/>
              </a:endParaRPr>
            </a:p>
          </p:txBody>
        </p:sp>
      </p:grpSp>
      <p:sp>
        <p:nvSpPr>
          <p:cNvPr id="179" name="Rectangle 178"/>
          <p:cNvSpPr/>
          <p:nvPr/>
        </p:nvSpPr>
        <p:spPr>
          <a:xfrm>
            <a:off x="26398728" y="30598296"/>
            <a:ext cx="11155680" cy="1828800"/>
          </a:xfrm>
          <a:prstGeom prst="rect">
            <a:avLst/>
          </a:prstGeom>
          <a:gradFill flip="none" rotWithShape="1">
            <a:gsLst>
              <a:gs pos="99167">
                <a:srgbClr val="6585CF">
                  <a:lumMod val="60000"/>
                  <a:lumOff val="40000"/>
                </a:srgbClr>
              </a:gs>
              <a:gs pos="62000">
                <a:sysClr val="window" lastClr="FFFFFF">
                  <a:lumMod val="95000"/>
                </a:sysClr>
              </a:gs>
              <a:gs pos="87000">
                <a:sysClr val="window" lastClr="FFFFFF">
                  <a:lumMod val="85000"/>
                </a:sysClr>
              </a:gs>
            </a:gsLst>
            <a:lin ang="10800000" scaled="1"/>
            <a:tileRect/>
          </a:gradFill>
          <a:ln w="25400" cap="flat" cmpd="sng" algn="ctr">
            <a:noFill/>
            <a:prstDash val="solid"/>
          </a:ln>
          <a:effectLst>
            <a:outerShdw blurRad="190500" dist="304800" dir="2700000" algn="tl" rotWithShape="0">
              <a:prstClr val="black">
                <a:alpha val="40000"/>
              </a:prstClr>
            </a:outerShdw>
          </a:effectLst>
        </p:spPr>
        <p:txBody>
          <a:bodyPr lIns="86978" tIns="43489" rIns="86978" bIns="43489"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180" name="Group 179"/>
          <p:cNvGrpSpPr/>
          <p:nvPr/>
        </p:nvGrpSpPr>
        <p:grpSpPr>
          <a:xfrm>
            <a:off x="26827498" y="30411331"/>
            <a:ext cx="4295480" cy="960192"/>
            <a:chOff x="20542329" y="23475078"/>
            <a:chExt cx="4005080" cy="996408"/>
          </a:xfrm>
        </p:grpSpPr>
        <p:pic>
          <p:nvPicPr>
            <p:cNvPr id="181" name="Picture 180"/>
            <p:cNvPicPr>
              <a:picLocks noChangeAspect="1"/>
            </p:cNvPicPr>
            <p:nvPr/>
          </p:nvPicPr>
          <p:blipFill>
            <a:blip r:embed="rId5" cstate="print">
              <a:duotone>
                <a:prstClr val="black"/>
                <a:srgbClr val="9CB084">
                  <a:tint val="45000"/>
                  <a:satMod val="400000"/>
                </a:srgbClr>
              </a:duotone>
              <a:extLst>
                <a:ext uri="{28A0092B-C50C-407E-A947-70E740481C1C}">
                  <a14:useLocalDpi xmlns:a14="http://schemas.microsoft.com/office/drawing/2010/main" val="0"/>
                </a:ext>
              </a:extLst>
            </a:blip>
            <a:stretch>
              <a:fillRect/>
            </a:stretch>
          </p:blipFill>
          <p:spPr>
            <a:xfrm>
              <a:off x="20542329" y="23475078"/>
              <a:ext cx="4005080" cy="996408"/>
            </a:xfrm>
            <a:prstGeom prst="rect">
              <a:avLst/>
            </a:prstGeom>
          </p:spPr>
        </p:pic>
        <p:sp>
          <p:nvSpPr>
            <p:cNvPr id="182" name="TextBox 181"/>
            <p:cNvSpPr txBox="1"/>
            <p:nvPr/>
          </p:nvSpPr>
          <p:spPr>
            <a:xfrm>
              <a:off x="20544303" y="23632905"/>
              <a:ext cx="3757282" cy="574893"/>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000" b="1" i="0" u="none" strike="noStrike" kern="0" cap="none" spc="0" normalizeH="0" baseline="0" noProof="0" dirty="0">
                  <a:ln>
                    <a:noFill/>
                  </a:ln>
                  <a:solidFill>
                    <a:srgbClr val="002060"/>
                  </a:solidFill>
                  <a:effectLst/>
                  <a:uLnTx/>
                  <a:uFillTx/>
                  <a:latin typeface="Garamond" pitchFamily="18" charset="0"/>
                  <a:cs typeface="Helvetica" pitchFamily="34" charset="0"/>
                </a:rPr>
                <a:t>Acknowledgements</a:t>
              </a:r>
            </a:p>
          </p:txBody>
        </p:sp>
      </p:grpSp>
      <p:sp>
        <p:nvSpPr>
          <p:cNvPr id="183" name="TextBox 182"/>
          <p:cNvSpPr txBox="1"/>
          <p:nvPr/>
        </p:nvSpPr>
        <p:spPr>
          <a:xfrm>
            <a:off x="26829615" y="31419649"/>
            <a:ext cx="10451943" cy="1292662"/>
          </a:xfrm>
          <a:prstGeom prst="rect">
            <a:avLst/>
          </a:prstGeom>
          <a:noFill/>
        </p:spPr>
        <p:txBody>
          <a:bodyPr wrap="square" rtlCol="0">
            <a:spAutoFit/>
          </a:bodyPr>
          <a:lstStyle/>
          <a:p>
            <a:pPr marL="457200" indent="-457200">
              <a:buFont typeface="Wingdings" panose="05000000000000000000" pitchFamily="2" charset="2"/>
              <a:buChar char="v"/>
            </a:pPr>
            <a:r>
              <a:rPr lang="en-US" sz="2600" dirty="0" smtClean="0">
                <a:latin typeface="Helvetica" pitchFamily="34" charset="0"/>
                <a:cs typeface="Helvetica" pitchFamily="34" charset="0"/>
              </a:rPr>
              <a:t>UNH Chemistry Department</a:t>
            </a:r>
          </a:p>
          <a:p>
            <a:pPr marL="457200" indent="-457200">
              <a:buFont typeface="Wingdings" panose="05000000000000000000" pitchFamily="2" charset="2"/>
              <a:buChar char="v"/>
            </a:pPr>
            <a:r>
              <a:rPr lang="en-US" sz="2600" dirty="0" smtClean="0">
                <a:latin typeface="Helvetica" pitchFamily="34" charset="0"/>
                <a:cs typeface="Helvetica" pitchFamily="34" charset="0"/>
              </a:rPr>
              <a:t>UNH Psychology Department</a:t>
            </a:r>
          </a:p>
          <a:p>
            <a:pPr marL="457200" indent="-457200">
              <a:buFont typeface="Wingdings" panose="05000000000000000000" pitchFamily="2" charset="2"/>
              <a:buChar char="v"/>
            </a:pPr>
            <a:endParaRPr lang="en-US" sz="2600" dirty="0" smtClean="0">
              <a:latin typeface="Helvetica" pitchFamily="34" charset="0"/>
              <a:cs typeface="Helvetica" pitchFamily="34" charset="0"/>
            </a:endParaRPr>
          </a:p>
        </p:txBody>
      </p:sp>
      <p:sp>
        <p:nvSpPr>
          <p:cNvPr id="21" name="Rectangle 6"/>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3" name="Rectangle 8"/>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5" name="Rectangle 10"/>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 name="Rectangle 12"/>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6" name="Rectangle 2"/>
          <p:cNvSpPr>
            <a:spLocks noChangeArrowheads="1"/>
          </p:cNvSpPr>
          <p:nvPr/>
        </p:nvSpPr>
        <p:spPr bwMode="auto">
          <a:xfrm>
            <a:off x="0" y="0"/>
            <a:ext cx="384048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 name="Rectangle 3"/>
          <p:cNvSpPr>
            <a:spLocks noChangeArrowheads="1"/>
          </p:cNvSpPr>
          <p:nvPr/>
        </p:nvSpPr>
        <p:spPr bwMode="auto">
          <a:xfrm>
            <a:off x="0" y="125730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53" name="Rectangle 5"/>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94" name="Picture 193" descr="4_unhlogo_web_outline_hr.png"/>
          <p:cNvPicPr>
            <a:picLocks noChangeAspect="1"/>
          </p:cNvPicPr>
          <p:nvPr/>
        </p:nvPicPr>
        <p:blipFill>
          <a:blip r:embed="rId3"/>
          <a:stretch>
            <a:fillRect/>
          </a:stretch>
        </p:blipFill>
        <p:spPr>
          <a:xfrm>
            <a:off x="35712576" y="286606"/>
            <a:ext cx="2583032" cy="3108960"/>
          </a:xfrm>
          <a:prstGeom prst="rect">
            <a:avLst/>
          </a:prstGeom>
        </p:spPr>
      </p:pic>
      <p:pic>
        <p:nvPicPr>
          <p:cNvPr id="14" name="Picture 13"/>
          <p:cNvPicPr>
            <a:picLocks noChangeAspect="1"/>
          </p:cNvPicPr>
          <p:nvPr/>
        </p:nvPicPr>
        <p:blipFill>
          <a:blip r:embed="rId6"/>
          <a:stretch>
            <a:fillRect/>
          </a:stretch>
        </p:blipFill>
        <p:spPr>
          <a:xfrm>
            <a:off x="1373254" y="12886561"/>
            <a:ext cx="4558477" cy="3029975"/>
          </a:xfrm>
          <a:prstGeom prst="rect">
            <a:avLst/>
          </a:prstGeom>
        </p:spPr>
      </p:pic>
      <p:pic>
        <p:nvPicPr>
          <p:cNvPr id="16" name="Picture 15"/>
          <p:cNvPicPr>
            <a:picLocks noChangeAspect="1"/>
          </p:cNvPicPr>
          <p:nvPr/>
        </p:nvPicPr>
        <p:blipFill>
          <a:blip r:embed="rId7"/>
          <a:stretch>
            <a:fillRect/>
          </a:stretch>
        </p:blipFill>
        <p:spPr>
          <a:xfrm>
            <a:off x="6525722" y="15988608"/>
            <a:ext cx="4652538" cy="3036071"/>
          </a:xfrm>
          <a:prstGeom prst="rect">
            <a:avLst/>
          </a:prstGeom>
        </p:spPr>
      </p:pic>
      <p:pic>
        <p:nvPicPr>
          <p:cNvPr id="18" name="Picture 17"/>
          <p:cNvPicPr>
            <a:picLocks noChangeAspect="1"/>
          </p:cNvPicPr>
          <p:nvPr/>
        </p:nvPicPr>
        <p:blipFill>
          <a:blip r:embed="rId8"/>
          <a:stretch>
            <a:fillRect/>
          </a:stretch>
        </p:blipFill>
        <p:spPr>
          <a:xfrm>
            <a:off x="1373254" y="19047291"/>
            <a:ext cx="4558477" cy="3029975"/>
          </a:xfrm>
          <a:prstGeom prst="rect">
            <a:avLst/>
          </a:prstGeom>
        </p:spPr>
      </p:pic>
      <p:sp>
        <p:nvSpPr>
          <p:cNvPr id="19" name="TextBox 18"/>
          <p:cNvSpPr txBox="1"/>
          <p:nvPr/>
        </p:nvSpPr>
        <p:spPr>
          <a:xfrm>
            <a:off x="6536987" y="12775361"/>
            <a:ext cx="5207856" cy="584775"/>
          </a:xfrm>
          <a:prstGeom prst="rect">
            <a:avLst/>
          </a:prstGeom>
          <a:noFill/>
        </p:spPr>
        <p:txBody>
          <a:bodyPr wrap="square" rtlCol="0">
            <a:spAutoFit/>
          </a:bodyPr>
          <a:lstStyle/>
          <a:p>
            <a:r>
              <a:rPr lang="en-US" sz="3200" dirty="0" smtClean="0"/>
              <a:t>Figure 1: Naloxone</a:t>
            </a:r>
          </a:p>
        </p:txBody>
      </p:sp>
      <p:sp>
        <p:nvSpPr>
          <p:cNvPr id="20" name="TextBox 19"/>
          <p:cNvSpPr txBox="1"/>
          <p:nvPr/>
        </p:nvSpPr>
        <p:spPr>
          <a:xfrm>
            <a:off x="1413104" y="16069434"/>
            <a:ext cx="4652538" cy="584775"/>
          </a:xfrm>
          <a:prstGeom prst="rect">
            <a:avLst/>
          </a:prstGeom>
          <a:noFill/>
        </p:spPr>
        <p:txBody>
          <a:bodyPr wrap="square" rtlCol="0">
            <a:spAutoFit/>
          </a:bodyPr>
          <a:lstStyle/>
          <a:p>
            <a:r>
              <a:rPr lang="en-US" sz="3200" dirty="0" smtClean="0"/>
              <a:t>Figure 2: Naltrexone</a:t>
            </a:r>
            <a:endParaRPr lang="en-US" sz="3200" dirty="0"/>
          </a:p>
        </p:txBody>
      </p:sp>
      <p:sp>
        <p:nvSpPr>
          <p:cNvPr id="29" name="TextBox 28"/>
          <p:cNvSpPr txBox="1"/>
          <p:nvPr/>
        </p:nvSpPr>
        <p:spPr>
          <a:xfrm>
            <a:off x="6572752" y="19301824"/>
            <a:ext cx="4558477" cy="584775"/>
          </a:xfrm>
          <a:prstGeom prst="rect">
            <a:avLst/>
          </a:prstGeom>
          <a:noFill/>
        </p:spPr>
        <p:txBody>
          <a:bodyPr wrap="square" rtlCol="0">
            <a:spAutoFit/>
          </a:bodyPr>
          <a:lstStyle/>
          <a:p>
            <a:r>
              <a:rPr lang="en-US" sz="3200" dirty="0" smtClean="0"/>
              <a:t>Figure 3: </a:t>
            </a:r>
            <a:r>
              <a:rPr lang="en-US" sz="3200" dirty="0" err="1" smtClean="0"/>
              <a:t>Nalbuphine</a:t>
            </a:r>
            <a:endParaRPr lang="en-US" sz="3200" dirty="0"/>
          </a:p>
        </p:txBody>
      </p:sp>
      <p:sp>
        <p:nvSpPr>
          <p:cNvPr id="30" name="TextBox 29"/>
          <p:cNvSpPr txBox="1"/>
          <p:nvPr/>
        </p:nvSpPr>
        <p:spPr>
          <a:xfrm>
            <a:off x="1373254" y="22338496"/>
            <a:ext cx="9805006" cy="830997"/>
          </a:xfrm>
          <a:prstGeom prst="rect">
            <a:avLst/>
          </a:prstGeom>
          <a:noFill/>
        </p:spPr>
        <p:txBody>
          <a:bodyPr wrap="square" rtlCol="0">
            <a:spAutoFit/>
          </a:bodyPr>
          <a:lstStyle/>
          <a:p>
            <a:r>
              <a:rPr lang="en-US" sz="2400" dirty="0" smtClean="0"/>
              <a:t>It is important to notice their unique R-groups off the tertiary Nitrogen group when composing these compounds. </a:t>
            </a:r>
            <a:endParaRPr lang="en-US" sz="2400" dirty="0"/>
          </a:p>
        </p:txBody>
      </p:sp>
      <p:sp>
        <p:nvSpPr>
          <p:cNvPr id="31" name="TextBox 30"/>
          <p:cNvSpPr txBox="1"/>
          <p:nvPr/>
        </p:nvSpPr>
        <p:spPr>
          <a:xfrm>
            <a:off x="6525722" y="13360136"/>
            <a:ext cx="4381764" cy="2308324"/>
          </a:xfrm>
          <a:prstGeom prst="rect">
            <a:avLst/>
          </a:prstGeom>
          <a:noFill/>
        </p:spPr>
        <p:txBody>
          <a:bodyPr wrap="square" rtlCol="0">
            <a:spAutoFit/>
          </a:bodyPr>
          <a:lstStyle/>
          <a:p>
            <a:pPr lvl="0"/>
            <a:r>
              <a:rPr lang="en-US" sz="2400" dirty="0">
                <a:solidFill>
                  <a:prstClr val="black"/>
                </a:solidFill>
              </a:rPr>
              <a:t>Naloxone is a full opioid antagonist and is used in </a:t>
            </a:r>
            <a:r>
              <a:rPr lang="en-US" sz="2400" dirty="0" smtClean="0">
                <a:solidFill>
                  <a:prstClr val="black"/>
                </a:solidFill>
              </a:rPr>
              <a:t>addictive </a:t>
            </a:r>
            <a:r>
              <a:rPr lang="en-US" sz="2400" dirty="0">
                <a:solidFill>
                  <a:prstClr val="black"/>
                </a:solidFill>
              </a:rPr>
              <a:t>therapy for patients who have developed a dependence on narcotics, or heroin. </a:t>
            </a:r>
          </a:p>
        </p:txBody>
      </p:sp>
      <p:sp>
        <p:nvSpPr>
          <p:cNvPr id="224" name="TextBox 223"/>
          <p:cNvSpPr txBox="1"/>
          <p:nvPr/>
        </p:nvSpPr>
        <p:spPr>
          <a:xfrm>
            <a:off x="1373254" y="16712056"/>
            <a:ext cx="4558477" cy="1200329"/>
          </a:xfrm>
          <a:prstGeom prst="rect">
            <a:avLst/>
          </a:prstGeom>
          <a:noFill/>
        </p:spPr>
        <p:txBody>
          <a:bodyPr wrap="square" rtlCol="0">
            <a:spAutoFit/>
          </a:bodyPr>
          <a:lstStyle/>
          <a:p>
            <a:pPr lvl="0"/>
            <a:r>
              <a:rPr lang="en-US" sz="2400" dirty="0">
                <a:solidFill>
                  <a:prstClr val="black"/>
                </a:solidFill>
              </a:rPr>
              <a:t>Naltrexone is additionally a full antagonist and is used in clinical settings for alcohol addiction. </a:t>
            </a:r>
          </a:p>
        </p:txBody>
      </p:sp>
      <p:sp>
        <p:nvSpPr>
          <p:cNvPr id="225" name="TextBox 224"/>
          <p:cNvSpPr txBox="1"/>
          <p:nvPr/>
        </p:nvSpPr>
        <p:spPr>
          <a:xfrm>
            <a:off x="6525722" y="20139821"/>
            <a:ext cx="4652538" cy="1938992"/>
          </a:xfrm>
          <a:prstGeom prst="rect">
            <a:avLst/>
          </a:prstGeom>
          <a:noFill/>
        </p:spPr>
        <p:txBody>
          <a:bodyPr wrap="square" rtlCol="0">
            <a:spAutoFit/>
          </a:bodyPr>
          <a:lstStyle/>
          <a:p>
            <a:pPr lvl="0"/>
            <a:r>
              <a:rPr lang="en-US" sz="2400" dirty="0" err="1" smtClean="0">
                <a:solidFill>
                  <a:prstClr val="black"/>
                </a:solidFill>
              </a:rPr>
              <a:t>Nalbuphine</a:t>
            </a:r>
            <a:r>
              <a:rPr lang="en-US" sz="2400" dirty="0" smtClean="0">
                <a:solidFill>
                  <a:prstClr val="black"/>
                </a:solidFill>
              </a:rPr>
              <a:t> </a:t>
            </a:r>
            <a:r>
              <a:rPr lang="en-US" sz="2400" dirty="0">
                <a:solidFill>
                  <a:prstClr val="black"/>
                </a:solidFill>
              </a:rPr>
              <a:t>is used in combination with drugs such as morphine to decrease the side effects of opioids that can range from addiction to nausea and vomiting. </a:t>
            </a:r>
          </a:p>
        </p:txBody>
      </p:sp>
      <p:sp>
        <p:nvSpPr>
          <p:cNvPr id="227" name="Rounded Rectangle 226"/>
          <p:cNvSpPr/>
          <p:nvPr/>
        </p:nvSpPr>
        <p:spPr>
          <a:xfrm>
            <a:off x="1373254" y="23324245"/>
            <a:ext cx="9805006" cy="833463"/>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8" name="TextBox 227"/>
          <p:cNvSpPr txBox="1"/>
          <p:nvPr/>
        </p:nvSpPr>
        <p:spPr>
          <a:xfrm>
            <a:off x="1413104" y="23449822"/>
            <a:ext cx="5112618" cy="707886"/>
          </a:xfrm>
          <a:prstGeom prst="rect">
            <a:avLst/>
          </a:prstGeom>
          <a:noFill/>
        </p:spPr>
        <p:txBody>
          <a:bodyPr wrap="square" rtlCol="0">
            <a:spAutoFit/>
          </a:bodyPr>
          <a:lstStyle/>
          <a:p>
            <a:r>
              <a:rPr lang="en-US" sz="4000" dirty="0" smtClean="0"/>
              <a:t>Derivation</a:t>
            </a:r>
            <a:endParaRPr lang="en-US" sz="4000" dirty="0"/>
          </a:p>
        </p:txBody>
      </p:sp>
      <p:pic>
        <p:nvPicPr>
          <p:cNvPr id="229" name="Picture 228"/>
          <p:cNvPicPr>
            <a:picLocks noChangeAspect="1"/>
          </p:cNvPicPr>
          <p:nvPr/>
        </p:nvPicPr>
        <p:blipFill>
          <a:blip r:embed="rId9"/>
          <a:stretch>
            <a:fillRect/>
          </a:stretch>
        </p:blipFill>
        <p:spPr>
          <a:xfrm>
            <a:off x="1413104" y="24605719"/>
            <a:ext cx="9765156" cy="4907724"/>
          </a:xfrm>
          <a:prstGeom prst="rect">
            <a:avLst/>
          </a:prstGeom>
        </p:spPr>
      </p:pic>
      <p:sp>
        <p:nvSpPr>
          <p:cNvPr id="230" name="TextBox 229"/>
          <p:cNvSpPr txBox="1"/>
          <p:nvPr/>
        </p:nvSpPr>
        <p:spPr>
          <a:xfrm>
            <a:off x="1413104" y="29513443"/>
            <a:ext cx="9718125" cy="2677656"/>
          </a:xfrm>
          <a:prstGeom prst="rect">
            <a:avLst/>
          </a:prstGeom>
          <a:noFill/>
        </p:spPr>
        <p:txBody>
          <a:bodyPr wrap="square" rtlCol="0">
            <a:spAutoFit/>
          </a:bodyPr>
          <a:lstStyle/>
          <a:p>
            <a:r>
              <a:rPr lang="en-US" sz="2800" dirty="0" smtClean="0"/>
              <a:t>Figure 11 is </a:t>
            </a:r>
            <a:r>
              <a:rPr lang="en-US" sz="2800" dirty="0" err="1" smtClean="0"/>
              <a:t>oxazolidine</a:t>
            </a:r>
            <a:r>
              <a:rPr lang="en-US" sz="2800" dirty="0" smtClean="0"/>
              <a:t> and can be made in a one pot sequence . </a:t>
            </a:r>
            <a:r>
              <a:rPr lang="en-US" sz="2800" dirty="0" err="1" smtClean="0"/>
              <a:t>Oxazolidine</a:t>
            </a:r>
            <a:r>
              <a:rPr lang="en-US" sz="2800" dirty="0" smtClean="0"/>
              <a:t> can be added with methanol and trimethylsulfide to produce ketal. Ketal, then using the Grignard Reagents and vinyl and bromide can produce an alkylated version of the compound. This then is added to an aqueous mixture of HCl, THF and vinyl at 60 degrees Celsius to produce naloxone in an 81% yield.   </a:t>
            </a:r>
            <a:endParaRPr lang="en-US" sz="2800" dirty="0"/>
          </a:p>
        </p:txBody>
      </p:sp>
      <p:sp>
        <p:nvSpPr>
          <p:cNvPr id="12" name="TextBox 11"/>
          <p:cNvSpPr txBox="1"/>
          <p:nvPr/>
        </p:nvSpPr>
        <p:spPr>
          <a:xfrm>
            <a:off x="26516825" y="21960587"/>
            <a:ext cx="10700028" cy="5355312"/>
          </a:xfrm>
          <a:prstGeom prst="rect">
            <a:avLst/>
          </a:prstGeom>
          <a:noFill/>
        </p:spPr>
        <p:txBody>
          <a:bodyPr wrap="square" rtlCol="0">
            <a:spAutoFit/>
          </a:bodyPr>
          <a:lstStyle/>
          <a:p>
            <a:pPr marL="285750" indent="-285750">
              <a:buFont typeface="Arial" panose="020B0604020202020204" pitchFamily="34" charset="0"/>
              <a:buChar char="•"/>
            </a:pPr>
            <a:r>
              <a:rPr lang="en-US" sz="1800" dirty="0" smtClean="0">
                <a:solidFill>
                  <a:srgbClr val="000000"/>
                </a:solidFill>
                <a:latin typeface="+mj-lt"/>
              </a:rPr>
              <a:t>Mary </a:t>
            </a:r>
            <a:r>
              <a:rPr lang="en-US" sz="1800" dirty="0">
                <a:solidFill>
                  <a:srgbClr val="000000"/>
                </a:solidFill>
                <a:latin typeface="+mj-lt"/>
              </a:rPr>
              <a:t>Ann </a:t>
            </a:r>
            <a:r>
              <a:rPr lang="en-US" sz="1800" dirty="0" err="1">
                <a:solidFill>
                  <a:srgbClr val="000000"/>
                </a:solidFill>
                <a:latin typeface="+mj-lt"/>
              </a:rPr>
              <a:t>Endoma</a:t>
            </a:r>
            <a:r>
              <a:rPr lang="en-US" sz="1800" dirty="0">
                <a:solidFill>
                  <a:srgbClr val="000000"/>
                </a:solidFill>
                <a:latin typeface="+mj-lt"/>
              </a:rPr>
              <a:t>-Arias; Cox, D; </a:t>
            </a:r>
            <a:r>
              <a:rPr lang="en-US" sz="1800" dirty="0" err="1">
                <a:solidFill>
                  <a:srgbClr val="000000"/>
                </a:solidFill>
                <a:latin typeface="+mj-lt"/>
              </a:rPr>
              <a:t>Hudlicky</a:t>
            </a:r>
            <a:r>
              <a:rPr lang="en-US" sz="1800" dirty="0">
                <a:solidFill>
                  <a:srgbClr val="000000"/>
                </a:solidFill>
                <a:latin typeface="+mj-lt"/>
              </a:rPr>
              <a:t>, T </a:t>
            </a:r>
            <a:r>
              <a:rPr lang="en-US" sz="1800" i="1" dirty="0">
                <a:solidFill>
                  <a:srgbClr val="000000"/>
                </a:solidFill>
                <a:latin typeface="+mj-lt"/>
              </a:rPr>
              <a:t>General Method of synthesis for naloxone, naltrexone, </a:t>
            </a:r>
            <a:r>
              <a:rPr lang="en-US" sz="1800" i="1" dirty="0" err="1">
                <a:solidFill>
                  <a:srgbClr val="000000"/>
                </a:solidFill>
                <a:latin typeface="+mj-lt"/>
              </a:rPr>
              <a:t>nalbuphone</a:t>
            </a:r>
            <a:r>
              <a:rPr lang="en-US" sz="1800" i="1" dirty="0">
                <a:solidFill>
                  <a:srgbClr val="000000"/>
                </a:solidFill>
                <a:latin typeface="+mj-lt"/>
              </a:rPr>
              <a:t>, and </a:t>
            </a:r>
            <a:r>
              <a:rPr lang="en-US" sz="1800" i="1" dirty="0" err="1">
                <a:solidFill>
                  <a:srgbClr val="000000"/>
                </a:solidFill>
                <a:latin typeface="+mj-lt"/>
              </a:rPr>
              <a:t>nalbuphine</a:t>
            </a:r>
            <a:r>
              <a:rPr lang="en-US" sz="1800" i="1" dirty="0">
                <a:solidFill>
                  <a:srgbClr val="000000"/>
                </a:solidFill>
                <a:latin typeface="+mj-lt"/>
              </a:rPr>
              <a:t> by the reaction of </a:t>
            </a:r>
            <a:r>
              <a:rPr lang="en-US" sz="1800" i="1" dirty="0" err="1">
                <a:solidFill>
                  <a:srgbClr val="000000"/>
                </a:solidFill>
                <a:latin typeface="+mj-lt"/>
              </a:rPr>
              <a:t>grignard</a:t>
            </a:r>
            <a:r>
              <a:rPr lang="en-US" sz="1800" i="1" dirty="0">
                <a:solidFill>
                  <a:srgbClr val="000000"/>
                </a:solidFill>
                <a:latin typeface="+mj-lt"/>
              </a:rPr>
              <a:t> reagents with an </a:t>
            </a:r>
            <a:r>
              <a:rPr lang="en-US" sz="1800" i="1" dirty="0" err="1">
                <a:solidFill>
                  <a:srgbClr val="000000"/>
                </a:solidFill>
                <a:latin typeface="+mj-lt"/>
              </a:rPr>
              <a:t>oxazolidine</a:t>
            </a:r>
            <a:r>
              <a:rPr lang="en-US" sz="1800" i="1" dirty="0">
                <a:solidFill>
                  <a:srgbClr val="000000"/>
                </a:solidFill>
                <a:latin typeface="+mj-lt"/>
              </a:rPr>
              <a:t> derived from </a:t>
            </a:r>
            <a:r>
              <a:rPr lang="en-US" sz="1800" i="1" dirty="0" err="1">
                <a:solidFill>
                  <a:srgbClr val="000000"/>
                </a:solidFill>
                <a:latin typeface="+mj-lt"/>
              </a:rPr>
              <a:t>oxymorphone</a:t>
            </a:r>
            <a:r>
              <a:rPr lang="en-US" sz="1800" i="1" dirty="0">
                <a:solidFill>
                  <a:srgbClr val="000000"/>
                </a:solidFill>
                <a:latin typeface="+mj-lt"/>
              </a:rPr>
              <a:t> </a:t>
            </a:r>
            <a:r>
              <a:rPr lang="en-US" sz="1800" dirty="0">
                <a:solidFill>
                  <a:srgbClr val="000000"/>
                </a:solidFill>
                <a:latin typeface="+mj-lt"/>
              </a:rPr>
              <a:t>2013</a:t>
            </a:r>
            <a:r>
              <a:rPr lang="en-US" sz="1800" i="1" dirty="0">
                <a:solidFill>
                  <a:srgbClr val="000000"/>
                </a:solidFill>
                <a:latin typeface="+mj-lt"/>
              </a:rPr>
              <a:t> </a:t>
            </a:r>
            <a:r>
              <a:rPr lang="en-US" sz="1800" dirty="0">
                <a:solidFill>
                  <a:srgbClr val="000000"/>
                </a:solidFill>
                <a:latin typeface="+mj-lt"/>
              </a:rPr>
              <a:t>Advanced Synthesis and Catalysis 355 p 1869-1873 </a:t>
            </a:r>
            <a:endParaRPr lang="en-US" sz="1800" dirty="0" smtClean="0">
              <a:solidFill>
                <a:srgbClr val="000000"/>
              </a:solidFill>
              <a:latin typeface="+mj-lt"/>
            </a:endParaRPr>
          </a:p>
          <a:p>
            <a:pPr marL="285750" indent="-285750">
              <a:buFont typeface="Arial" panose="020B0604020202020204" pitchFamily="34" charset="0"/>
              <a:buChar char="•"/>
            </a:pPr>
            <a:r>
              <a:rPr lang="en-US" sz="1800" dirty="0" smtClean="0"/>
              <a:t>SAMHSA Behavioral Health Trends in the United States: Results from the 2014 National Survey on Drugs Use and Health 2015 U.S Department of Health and Human Services Publication number SMA 15-4927 </a:t>
            </a:r>
          </a:p>
          <a:p>
            <a:pPr marL="285750" indent="-285750">
              <a:buFont typeface="Arial" panose="020B0604020202020204" pitchFamily="34" charset="0"/>
              <a:buChar char="•"/>
            </a:pPr>
            <a:r>
              <a:rPr lang="en-US" sz="1800" dirty="0" smtClean="0"/>
              <a:t>Monitoring the Future 2016 University of Michigan Ann Arbor, Michigan USA </a:t>
            </a:r>
          </a:p>
          <a:p>
            <a:pPr marL="285750" indent="-285750">
              <a:buFont typeface="Arial" panose="020B0604020202020204" pitchFamily="34" charset="0"/>
              <a:buChar char="•"/>
            </a:pPr>
            <a:r>
              <a:rPr lang="en-US" sz="1800" dirty="0" smtClean="0"/>
              <a:t>Figure 1: </a:t>
            </a:r>
            <a:r>
              <a:rPr lang="en-US" sz="1800" dirty="0"/>
              <a:t>http://</a:t>
            </a:r>
            <a:r>
              <a:rPr lang="en-US" sz="1800" dirty="0" smtClean="0"/>
              <a:t>opioids.com/naloxone/naloxone.jpg</a:t>
            </a:r>
          </a:p>
          <a:p>
            <a:pPr marL="285750" indent="-285750">
              <a:buFont typeface="Arial" panose="020B0604020202020204" pitchFamily="34" charset="0"/>
              <a:buChar char="•"/>
            </a:pPr>
            <a:r>
              <a:rPr lang="en-US" sz="1800" dirty="0" smtClean="0"/>
              <a:t>Figure 2: </a:t>
            </a:r>
            <a:r>
              <a:rPr lang="en-US" sz="1800" dirty="0"/>
              <a:t>https://upload.wikimedia.org/wikipedia/commons/thumb/4/4d/Naltrexone_skeletal.svg/220px-Naltrexone_skeletal.svg.png</a:t>
            </a:r>
          </a:p>
          <a:p>
            <a:pPr marL="285750" indent="-285750">
              <a:buFont typeface="Arial" panose="020B0604020202020204" pitchFamily="34" charset="0"/>
              <a:buChar char="•"/>
            </a:pPr>
            <a:r>
              <a:rPr lang="en-US" sz="1800" dirty="0" smtClean="0"/>
              <a:t>Figure 3: https</a:t>
            </a:r>
            <a:r>
              <a:rPr lang="en-US" sz="1800" dirty="0"/>
              <a:t>://</a:t>
            </a:r>
            <a:r>
              <a:rPr lang="en-US" sz="1800" dirty="0" smtClean="0"/>
              <a:t>upload.wikimedia.org/wikipedia/commons/thumb/1/12/Nalbuphine.svg/220px-Nalbuphine.svg.png</a:t>
            </a:r>
          </a:p>
          <a:p>
            <a:pPr marL="285750" indent="-285750">
              <a:buFont typeface="Arial" panose="020B0604020202020204" pitchFamily="34" charset="0"/>
              <a:buChar char="•"/>
            </a:pPr>
            <a:r>
              <a:rPr lang="en-US" sz="1800" dirty="0" smtClean="0"/>
              <a:t>Robert </a:t>
            </a:r>
            <a:r>
              <a:rPr lang="en-US" sz="1800" dirty="0" err="1" smtClean="0"/>
              <a:t>Mair</a:t>
            </a:r>
            <a:r>
              <a:rPr lang="en-US" sz="1800" dirty="0" smtClean="0"/>
              <a:t> Drugs and Behavior Lecture 11: Opioids</a:t>
            </a:r>
          </a:p>
          <a:p>
            <a:pPr marL="285750" indent="-285750">
              <a:buFont typeface="Arial" panose="020B0604020202020204" pitchFamily="34" charset="0"/>
              <a:buChar char="•"/>
            </a:pPr>
            <a:r>
              <a:rPr lang="en-US" sz="1800" dirty="0" err="1" smtClean="0"/>
              <a:t>Narcan</a:t>
            </a:r>
            <a:r>
              <a:rPr lang="en-US" sz="1800" dirty="0" smtClean="0"/>
              <a:t> Nasal Spray 4mg 2015 Adapt Pharma  </a:t>
            </a:r>
          </a:p>
          <a:p>
            <a:pPr marL="285750" indent="-285750">
              <a:buFont typeface="Arial" panose="020B0604020202020204" pitchFamily="34" charset="0"/>
              <a:buChar char="•"/>
            </a:pPr>
            <a:endParaRPr lang="en-US" sz="1800" dirty="0" smtClean="0"/>
          </a:p>
          <a:p>
            <a:endParaRPr lang="en-US" sz="1800" dirty="0"/>
          </a:p>
          <a:p>
            <a:pPr marL="285750" indent="-285750">
              <a:buFont typeface="Arial" panose="020B0604020202020204" pitchFamily="34" charset="0"/>
              <a:buChar char="•"/>
            </a:pPr>
            <a:endParaRPr lang="en-US" sz="1800" dirty="0"/>
          </a:p>
          <a:p>
            <a:pPr marL="285750" indent="-285750">
              <a:buFont typeface="Arial" panose="020B0604020202020204" pitchFamily="34" charset="0"/>
              <a:buChar char="•"/>
            </a:pPr>
            <a:endParaRPr lang="en-US" sz="1800" dirty="0"/>
          </a:p>
          <a:p>
            <a:r>
              <a:rPr lang="en-US" sz="1800" dirty="0"/>
              <a:t/>
            </a:r>
            <a:br>
              <a:rPr lang="en-US" sz="1800" dirty="0"/>
            </a:br>
            <a:endParaRPr lang="en-US" sz="1800" dirty="0"/>
          </a:p>
        </p:txBody>
      </p:sp>
      <p:pic>
        <p:nvPicPr>
          <p:cNvPr id="22" name="Picture 21"/>
          <p:cNvPicPr>
            <a:picLocks noChangeAspect="1"/>
          </p:cNvPicPr>
          <p:nvPr/>
        </p:nvPicPr>
        <p:blipFill>
          <a:blip r:embed="rId10"/>
          <a:stretch>
            <a:fillRect/>
          </a:stretch>
        </p:blipFill>
        <p:spPr>
          <a:xfrm>
            <a:off x="16401153" y="5981295"/>
            <a:ext cx="5773412" cy="4206605"/>
          </a:xfrm>
          <a:prstGeom prst="rect">
            <a:avLst/>
          </a:prstGeom>
        </p:spPr>
      </p:pic>
      <p:pic>
        <p:nvPicPr>
          <p:cNvPr id="24" name="Picture 23"/>
          <p:cNvPicPr>
            <a:picLocks noChangeAspect="1"/>
          </p:cNvPicPr>
          <p:nvPr/>
        </p:nvPicPr>
        <p:blipFill>
          <a:blip r:embed="rId11"/>
          <a:stretch>
            <a:fillRect/>
          </a:stretch>
        </p:blipFill>
        <p:spPr>
          <a:xfrm>
            <a:off x="16472742" y="11882263"/>
            <a:ext cx="5701823" cy="4206605"/>
          </a:xfrm>
          <a:prstGeom prst="rect">
            <a:avLst/>
          </a:prstGeom>
        </p:spPr>
      </p:pic>
      <p:pic>
        <p:nvPicPr>
          <p:cNvPr id="26" name="Picture 25"/>
          <p:cNvPicPr>
            <a:picLocks noChangeAspect="1"/>
          </p:cNvPicPr>
          <p:nvPr/>
        </p:nvPicPr>
        <p:blipFill>
          <a:blip r:embed="rId12"/>
          <a:stretch>
            <a:fillRect/>
          </a:stretch>
        </p:blipFill>
        <p:spPr>
          <a:xfrm>
            <a:off x="16472742" y="17805261"/>
            <a:ext cx="5773412" cy="3950550"/>
          </a:xfrm>
          <a:prstGeom prst="rect">
            <a:avLst/>
          </a:prstGeom>
        </p:spPr>
      </p:pic>
      <p:sp>
        <p:nvSpPr>
          <p:cNvPr id="28" name="TextBox 27"/>
          <p:cNvSpPr txBox="1"/>
          <p:nvPr/>
        </p:nvSpPr>
        <p:spPr>
          <a:xfrm>
            <a:off x="26765047" y="13835112"/>
            <a:ext cx="10203585" cy="3785652"/>
          </a:xfrm>
          <a:prstGeom prst="rect">
            <a:avLst/>
          </a:prstGeom>
          <a:noFill/>
        </p:spPr>
        <p:txBody>
          <a:bodyPr wrap="square" rtlCol="0">
            <a:spAutoFit/>
          </a:bodyPr>
          <a:lstStyle/>
          <a:p>
            <a:r>
              <a:rPr lang="en-US" sz="2400" dirty="0" smtClean="0"/>
              <a:t>This epidemic of narcotics being addictive and being taken to the point of overdosing is ongoing. The trends do not appear to be stabilizing, rather they appear to be forever increasing. Without drastic measures being put into place immediately, there will be serious repercussions. Addiction is not visibly detectable, but it is a disease. It is a mental disorder that takes over thousands of new lives every day. Once you are being treated by these medications, there is no true evidence or studies available that detail that substance abuse is eventually terminated in any patients. Rather, it can be found to reappear after decades of abstinence. It is important to our future generations that we as a society and a scientific community come up with a real solution to this problem. </a:t>
            </a:r>
            <a:endParaRPr lang="en-US" sz="2400" dirty="0"/>
          </a:p>
        </p:txBody>
      </p:sp>
      <p:sp>
        <p:nvSpPr>
          <p:cNvPr id="226" name="TextBox 225"/>
          <p:cNvSpPr txBox="1"/>
          <p:nvPr/>
        </p:nvSpPr>
        <p:spPr>
          <a:xfrm>
            <a:off x="26765047" y="4997793"/>
            <a:ext cx="10239045" cy="6863417"/>
          </a:xfrm>
          <a:prstGeom prst="rect">
            <a:avLst/>
          </a:prstGeom>
          <a:noFill/>
        </p:spPr>
        <p:txBody>
          <a:bodyPr wrap="square" rtlCol="0">
            <a:spAutoFit/>
          </a:bodyPr>
          <a:lstStyle/>
          <a:p>
            <a:r>
              <a:rPr lang="en-US" sz="2000" dirty="0" err="1" smtClean="0"/>
              <a:t>Narcan</a:t>
            </a:r>
            <a:r>
              <a:rPr lang="en-US" sz="2000" dirty="0" smtClean="0"/>
              <a:t> is being administered by intranasal route upon signs of overdose. The three signs of overdose are: </a:t>
            </a:r>
          </a:p>
          <a:p>
            <a:pPr marL="342900" indent="-342900">
              <a:buFont typeface="Arial" panose="020B0604020202020204" pitchFamily="34" charset="0"/>
              <a:buChar char="•"/>
            </a:pPr>
            <a:r>
              <a:rPr lang="en-US" sz="2000" dirty="0" smtClean="0"/>
              <a:t>Unusual sleepiness and inability to wake the person</a:t>
            </a:r>
          </a:p>
          <a:p>
            <a:pPr marL="342900" indent="-342900">
              <a:buFont typeface="Arial" panose="020B0604020202020204" pitchFamily="34" charset="0"/>
              <a:buChar char="•"/>
            </a:pPr>
            <a:r>
              <a:rPr lang="en-US" sz="2000" dirty="0" smtClean="0"/>
              <a:t>Slow, difficult breathing patterns</a:t>
            </a:r>
          </a:p>
          <a:p>
            <a:pPr marL="342900" indent="-342900">
              <a:buFont typeface="Arial" panose="020B0604020202020204" pitchFamily="34" charset="0"/>
              <a:buChar char="•"/>
            </a:pPr>
            <a:r>
              <a:rPr lang="en-US" sz="2000" dirty="0" smtClean="0"/>
              <a:t>Black circle in center of colored part of the eye</a:t>
            </a:r>
          </a:p>
          <a:p>
            <a:r>
              <a:rPr lang="en-US" sz="2000" dirty="0" err="1" smtClean="0"/>
              <a:t>Narcan</a:t>
            </a:r>
            <a:r>
              <a:rPr lang="en-US" sz="2000" dirty="0" smtClean="0"/>
              <a:t> is safe to use in any persons who are not using opioids. </a:t>
            </a:r>
          </a:p>
          <a:p>
            <a:r>
              <a:rPr lang="en-US" sz="2000" dirty="0" smtClean="0"/>
              <a:t>Whenever administered, ambulatory care should be contacted, as it is still a medical emergency. </a:t>
            </a:r>
          </a:p>
          <a:p>
            <a:r>
              <a:rPr lang="en-US" sz="2000" dirty="0" smtClean="0"/>
              <a:t>Typically when prescribed, there are two devices given with the element of administration and the part containing the medicine. This is for the event that there needs to be a follow up dosage given if signs and symptoms return after the 2 to 3 minutes from the first dose. </a:t>
            </a:r>
            <a:r>
              <a:rPr lang="en-US" sz="2000" dirty="0" err="1" smtClean="0"/>
              <a:t>Narcan</a:t>
            </a:r>
            <a:r>
              <a:rPr lang="en-US" sz="2000" dirty="0" smtClean="0"/>
              <a:t> can only be used once. </a:t>
            </a:r>
          </a:p>
          <a:p>
            <a:r>
              <a:rPr lang="en-US" sz="2000" dirty="0" smtClean="0"/>
              <a:t>It stays in the persons system for up to 2 hours, but with extremely large dosage of opioids, the overdose may last longer than 2 hours which is also why a second device is given. </a:t>
            </a:r>
          </a:p>
          <a:p>
            <a:r>
              <a:rPr lang="en-US" sz="2000" dirty="0" smtClean="0"/>
              <a:t>In the US currently, there are only 17 states that allow for dispensing of </a:t>
            </a:r>
            <a:r>
              <a:rPr lang="en-US" sz="2000" dirty="0" err="1" smtClean="0"/>
              <a:t>Narcan</a:t>
            </a:r>
            <a:r>
              <a:rPr lang="en-US" sz="2000" dirty="0" smtClean="0"/>
              <a:t> without a prescription. In New Hampshire, you are recommended to see your doctor if you believe you know someone who is using opioids, and they will write a prescription. </a:t>
            </a:r>
          </a:p>
          <a:p>
            <a:r>
              <a:rPr lang="en-US" sz="2000" dirty="0" smtClean="0"/>
              <a:t>Some of the precautions when allowing a drug like </a:t>
            </a:r>
            <a:r>
              <a:rPr lang="en-US" sz="2000" dirty="0" err="1" smtClean="0"/>
              <a:t>Narcan</a:t>
            </a:r>
            <a:r>
              <a:rPr lang="en-US" sz="2000" dirty="0" smtClean="0"/>
              <a:t> to be on the market is availability. If those using know it will be available to them in the event of an overdose, they tend to take overdosing less seriously, as now it may not always lead to death. It is of the utmost importance to medical professionals everywhere that the number of deaths decrease, but also that the number of users decreases as well, which is why the federal government and local governments are being precautious with this product. </a:t>
            </a:r>
          </a:p>
        </p:txBody>
      </p:sp>
      <p:sp>
        <p:nvSpPr>
          <p:cNvPr id="231" name="TextBox 230"/>
          <p:cNvSpPr txBox="1"/>
          <p:nvPr/>
        </p:nvSpPr>
        <p:spPr>
          <a:xfrm>
            <a:off x="13963650" y="10349776"/>
            <a:ext cx="10363200" cy="1569660"/>
          </a:xfrm>
          <a:prstGeom prst="rect">
            <a:avLst/>
          </a:prstGeom>
          <a:noFill/>
        </p:spPr>
        <p:txBody>
          <a:bodyPr wrap="square" rtlCol="0">
            <a:spAutoFit/>
          </a:bodyPr>
          <a:lstStyle/>
          <a:p>
            <a:r>
              <a:rPr lang="en-US" sz="2400" dirty="0" smtClean="0"/>
              <a:t>This figure is from the national health survey in 2013, and illustrated the first time users aged 12 and older, in organization of illicit drug. This graph does not rule out first time users for more than one drug. Heroin places in the lowest three illicit drug use. </a:t>
            </a:r>
            <a:endParaRPr lang="en-US" sz="2400" dirty="0"/>
          </a:p>
        </p:txBody>
      </p:sp>
      <p:sp>
        <p:nvSpPr>
          <p:cNvPr id="232" name="TextBox 231"/>
          <p:cNvSpPr txBox="1"/>
          <p:nvPr/>
        </p:nvSpPr>
        <p:spPr>
          <a:xfrm>
            <a:off x="14015764" y="16237459"/>
            <a:ext cx="10363200" cy="1200329"/>
          </a:xfrm>
          <a:prstGeom prst="rect">
            <a:avLst/>
          </a:prstGeom>
          <a:noFill/>
        </p:spPr>
        <p:txBody>
          <a:bodyPr wrap="square" rtlCol="0">
            <a:spAutoFit/>
          </a:bodyPr>
          <a:lstStyle/>
          <a:p>
            <a:r>
              <a:rPr lang="en-US" sz="2400" dirty="0" smtClean="0"/>
              <a:t>This figure shows the average age at which illicit drugs were first used, based on the type of illicit drug. The overall trend is irrelevant, but it is important to particularly notice the age at which heroin is used, 24.5 years of age. </a:t>
            </a:r>
            <a:endParaRPr lang="en-US" sz="2400" dirty="0"/>
          </a:p>
        </p:txBody>
      </p:sp>
      <p:sp>
        <p:nvSpPr>
          <p:cNvPr id="233" name="TextBox 232"/>
          <p:cNvSpPr txBox="1"/>
          <p:nvPr/>
        </p:nvSpPr>
        <p:spPr>
          <a:xfrm>
            <a:off x="13913170" y="22030131"/>
            <a:ext cx="10658160" cy="1569660"/>
          </a:xfrm>
          <a:prstGeom prst="rect">
            <a:avLst/>
          </a:prstGeom>
          <a:noFill/>
        </p:spPr>
        <p:txBody>
          <a:bodyPr wrap="square" rtlCol="0">
            <a:spAutoFit/>
          </a:bodyPr>
          <a:lstStyle/>
          <a:p>
            <a:r>
              <a:rPr lang="en-US" sz="2400" dirty="0" smtClean="0"/>
              <a:t>The trends in the first two figures above are not indicative of heroin being as much of a crisis as it seems. But this figure, labelled 2.4, shows the steady rise of heroin use in persons aged 12 and older since 2002. The number as nearly doubled across the time span, and does not show any signs of decreasing. </a:t>
            </a:r>
            <a:endParaRPr lang="en-US" sz="2400" dirty="0"/>
          </a:p>
        </p:txBody>
      </p:sp>
      <p:sp>
        <p:nvSpPr>
          <p:cNvPr id="234" name="TextBox 233"/>
          <p:cNvSpPr txBox="1"/>
          <p:nvPr/>
        </p:nvSpPr>
        <p:spPr>
          <a:xfrm>
            <a:off x="13828056" y="4890951"/>
            <a:ext cx="10700028" cy="830997"/>
          </a:xfrm>
          <a:prstGeom prst="rect">
            <a:avLst/>
          </a:prstGeom>
          <a:noFill/>
        </p:spPr>
        <p:txBody>
          <a:bodyPr wrap="square" rtlCol="0">
            <a:spAutoFit/>
          </a:bodyPr>
          <a:lstStyle/>
          <a:p>
            <a:r>
              <a:rPr lang="en-US" sz="2400" dirty="0" smtClean="0"/>
              <a:t>Monitoring the usage of opioids such as heroin is important to why the use of naloxone became in such high demand. </a:t>
            </a:r>
            <a:endParaRPr lang="en-US" sz="2400" dirty="0"/>
          </a:p>
        </p:txBody>
      </p:sp>
      <p:pic>
        <p:nvPicPr>
          <p:cNvPr id="235" name="Picture 23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6401153" y="23870597"/>
            <a:ext cx="5773412" cy="4631836"/>
          </a:xfrm>
          <a:prstGeom prst="rect">
            <a:avLst/>
          </a:prstGeom>
        </p:spPr>
      </p:pic>
      <p:sp>
        <p:nvSpPr>
          <p:cNvPr id="236" name="TextBox 235"/>
          <p:cNvSpPr txBox="1"/>
          <p:nvPr/>
        </p:nvSpPr>
        <p:spPr>
          <a:xfrm>
            <a:off x="14023086" y="28779537"/>
            <a:ext cx="10303764" cy="3046988"/>
          </a:xfrm>
          <a:prstGeom prst="rect">
            <a:avLst/>
          </a:prstGeom>
          <a:noFill/>
        </p:spPr>
        <p:txBody>
          <a:bodyPr wrap="square" rtlCol="0">
            <a:spAutoFit/>
          </a:bodyPr>
          <a:lstStyle/>
          <a:p>
            <a:r>
              <a:rPr lang="en-US" sz="2400" dirty="0" smtClean="0"/>
              <a:t>The rise of overdoses comes from the rise in addiction. Opioids have addictive properties, by raising the amount of dopamine when using. Dopamine is a natural neurotransmitter that creates positive feeling and euphoria, and once coming into contact with opioids, the neurons in our brain are permanently detached, and set to a new path, one that includes dependence and cravings. Everyday activity that usually increases dopamine levels will never return to the same level once addicted to opioids, thus the reason an individual can be clean for years and somehow fall back into the pattern of using and abusing drugs. </a:t>
            </a:r>
            <a:endParaRPr lang="en-US" sz="2400" dirty="0"/>
          </a:p>
        </p:txBody>
      </p:sp>
    </p:spTree>
    <p:extLst>
      <p:ext uri="{BB962C8B-B14F-4D97-AF65-F5344CB8AC3E}">
        <p14:creationId xmlns:p14="http://schemas.microsoft.com/office/powerpoint/2010/main" val="304736870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6109</TotalTime>
  <Words>1352</Words>
  <Application>Microsoft Office PowerPoint</Application>
  <PresentationFormat>Custom</PresentationFormat>
  <Paragraphs>59</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Garamond</vt:lpstr>
      <vt:lpstr>Helvetica</vt:lpstr>
      <vt:lpstr>Verdana</vt:lpstr>
      <vt:lpstr>Wingdings</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Tsavalas</dc:creator>
  <cp:lastModifiedBy>Libraryws05, Generic</cp:lastModifiedBy>
  <cp:revision>376</cp:revision>
  <cp:lastPrinted>2015-05-06T18:28:51Z</cp:lastPrinted>
  <dcterms:created xsi:type="dcterms:W3CDTF">2013-06-04T15:24:27Z</dcterms:created>
  <dcterms:modified xsi:type="dcterms:W3CDTF">2016-05-05T17:25:54Z</dcterms:modified>
</cp:coreProperties>
</file>