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493776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658" autoAdjust="0"/>
    <p:restoredTop sz="94575" autoAdjust="0"/>
  </p:normalViewPr>
  <p:slideViewPr>
    <p:cSldViewPr>
      <p:cViewPr>
        <p:scale>
          <a:sx n="28" d="100"/>
          <a:sy n="28" d="100"/>
        </p:scale>
        <p:origin x="-672" y="0"/>
      </p:cViewPr>
      <p:guideLst>
        <p:guide orient="horz" pos="10368"/>
        <p:guide pos="155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6220B-F7D1-4204-BD33-CADCA19C51D1}" type="datetimeFigureOut">
              <a:rPr lang="en-US"/>
              <a:t>5/16/16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169988"/>
            <a:ext cx="4740275" cy="3160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505325"/>
            <a:ext cx="5661025" cy="36877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CDDA12-D10A-47D2-9411-D3470D8506A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126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CDDA12-D10A-47D2-9411-D3470D8506AF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633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4036" y="10226675"/>
            <a:ext cx="41969531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06284" y="18653125"/>
            <a:ext cx="3456503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0487" y="21153441"/>
            <a:ext cx="4197131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00487" y="13952538"/>
            <a:ext cx="4197131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8168" y="7680325"/>
            <a:ext cx="22134909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74527" y="7680325"/>
            <a:ext cx="22134909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165" y="7369178"/>
            <a:ext cx="21817013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68165" y="10439400"/>
            <a:ext cx="21817013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083493" y="7369178"/>
            <a:ext cx="21825942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083493" y="10439400"/>
            <a:ext cx="21825942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165" y="1311275"/>
            <a:ext cx="16244888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05984" y="1311275"/>
            <a:ext cx="2760345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68165" y="6888163"/>
            <a:ext cx="16244888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997" y="23042566"/>
            <a:ext cx="2962691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677997" y="2941638"/>
            <a:ext cx="2962691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7997" y="25763541"/>
            <a:ext cx="2962691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799119" y="1317625"/>
            <a:ext cx="1111031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68166" y="1317625"/>
            <a:ext cx="33159502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468167" y="1317625"/>
            <a:ext cx="44441269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468168" y="7680326"/>
            <a:ext cx="22134909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4774527" y="7680326"/>
            <a:ext cx="22134909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468168" y="18619788"/>
            <a:ext cx="22134909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4774527" y="18619788"/>
            <a:ext cx="22134909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68563" y="1317625"/>
            <a:ext cx="4444047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68563" y="7680325"/>
            <a:ext cx="4444047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68563" y="29978350"/>
            <a:ext cx="115220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386963" y="29978350"/>
            <a:ext cx="115220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9377600" cy="6629400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indent="-457200" algn="l" eaLnBrk="1" hangingPunct="1"/>
            <a:r>
              <a:rPr lang="en-US" sz="9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Emotional Tightrope: How Self-Conscious and </a:t>
            </a:r>
            <a:br>
              <a:rPr lang="en-US" sz="9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9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Unconscious Emotions Influence Male and Female</a:t>
            </a:r>
            <a:br>
              <a:rPr lang="en-US" sz="9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9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Adolescents’ Everyday </a:t>
            </a:r>
            <a:r>
              <a:rPr lang="en-US" sz="9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Morality</a:t>
            </a:r>
            <a:r>
              <a:rPr lang="en-US" sz="9600" baseline="30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9600" dirty="0">
                <a:solidFill>
                  <a:srgbClr val="FFFFFF"/>
                </a:solidFill>
                <a:latin typeface="Times New Roman"/>
                <a:cs typeface="Times New Roman" panose="02020603050405020304" pitchFamily="18" charset="0"/>
              </a:rPr>
              <a:t/>
            </a:r>
            <a:br>
              <a:rPr lang="en-US" sz="9600" dirty="0">
                <a:solidFill>
                  <a:srgbClr val="FFFFFF"/>
                </a:solidFill>
                <a:latin typeface="Times New Roman"/>
                <a:cs typeface="Times New Roman" panose="02020603050405020304" pitchFamily="18" charset="0"/>
              </a:rPr>
            </a:br>
            <a: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Ceara A. Tavares &amp; Ellen S. Cohn, University of New Hampshire</a:t>
            </a:r>
            <a:endParaRPr lang="en-US" sz="4000" i="1" dirty="0">
              <a:solidFill>
                <a:schemeClr val="bg1"/>
              </a:solidFill>
            </a:endParaRPr>
          </a:p>
        </p:txBody>
      </p:sp>
      <p:sp>
        <p:nvSpPr>
          <p:cNvPr id="2149" name="Text Box 154"/>
          <p:cNvSpPr txBox="1">
            <a:spLocks noChangeArrowheads="1"/>
          </p:cNvSpPr>
          <p:nvPr/>
        </p:nvSpPr>
        <p:spPr bwMode="auto">
          <a:xfrm>
            <a:off x="37242750" y="8305800"/>
            <a:ext cx="11582400" cy="15650438"/>
          </a:xfrm>
          <a:prstGeom prst="rect">
            <a:avLst/>
          </a:prstGeom>
          <a:noFill/>
          <a:ln w="127000" cmpd="dbl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Findings</a:t>
            </a:r>
          </a:p>
          <a:p>
            <a:pPr algn="l" eaLnBrk="1" hangingPunct="1"/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Hypothesis: Unconscious emotions will play a mediating role between self-conscious emotions and everyday morality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Anger was a mediator between shame and morality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Empathy 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 not mediate between guilt and morality</a:t>
            </a:r>
            <a:endParaRPr lang="en-US" sz="36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14450" lvl="1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Sex was a moderator</a:t>
            </a:r>
          </a:p>
          <a:p>
            <a:pPr algn="l" eaLnBrk="1" hangingPunct="1"/>
            <a:r>
              <a:rPr lang="en-US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Implications</a:t>
            </a:r>
          </a:p>
          <a:p>
            <a:pPr marL="571500" indent="-571500" algn="l" eaLnBrk="1" hangingPunct="1">
              <a:buFont typeface="Arial"/>
              <a:buChar char="•"/>
            </a:pP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more ashamed someone is for committing rule-violating behavior, the less anger they will fell, which will lead to lower morality</a:t>
            </a:r>
          </a:p>
          <a:p>
            <a:pPr marL="571500" indent="-571500" algn="l" eaLnBrk="1" hangingPunct="1">
              <a:buFont typeface="Arial"/>
              <a:buChar char="•"/>
            </a:pP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Shame is felt in regards to the self and people may deal with anger internally</a:t>
            </a:r>
          </a:p>
          <a:p>
            <a:pPr marL="571500" indent="-571500" algn="l" eaLnBrk="1" hangingPunct="1">
              <a:buFont typeface="Arial"/>
              <a:buChar char="•"/>
            </a:pP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Feeling guilty corresponds with a specific act and may not involve thinking about others</a:t>
            </a:r>
          </a:p>
          <a:p>
            <a:pPr marL="571500" indent="-571500" algn="l" eaLnBrk="1" hangingPunct="1">
              <a:buFont typeface="Arial"/>
              <a:buChar char="•"/>
            </a:pP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Empathy and </a:t>
            </a:r>
            <a:r>
              <a:rPr lang="en-US" sz="3600" b="0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prosocial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morality take others’ emotions and concerns into account</a:t>
            </a:r>
          </a:p>
          <a:p>
            <a:pPr algn="l" eaLnBrk="1" hangingPunct="1"/>
            <a:r>
              <a:rPr lang="en-US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Limitations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 and shame were highly related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Empathy is a mature emotion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Anticipatory shame and guilt were measured</a:t>
            </a:r>
          </a:p>
          <a:p>
            <a:pPr marL="1314450" lvl="1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Proneness measures innate traits of shame &amp; 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</a:t>
            </a:r>
          </a:p>
          <a:p>
            <a:pPr algn="l" eaLnBrk="1" hangingPunct="1"/>
            <a:r>
              <a:rPr lang="en-US" sz="3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 Directions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 anticipatory shame &amp; guilt as well as shame- and 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guilt-proneness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Include other unconscious emotions (embarrassment, pride, self-esteem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6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Include 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performance of rule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-violating </a:t>
            </a:r>
            <a:r>
              <a:rPr lang="en-US" sz="36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behaviors</a:t>
            </a:r>
            <a:endParaRPr lang="en-US" sz="36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44834175" y="10275888"/>
            <a:ext cx="3429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1" name="Rectangle 163"/>
          <p:cNvSpPr>
            <a:spLocks noChangeArrowheads="1"/>
          </p:cNvSpPr>
          <p:nvPr/>
        </p:nvSpPr>
        <p:spPr bwMode="auto">
          <a:xfrm>
            <a:off x="457200" y="17221200"/>
            <a:ext cx="156210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</a:rPr>
              <a:t>Hypotheses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6764000" y="6858000"/>
            <a:ext cx="19520868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3" name="Rectangle 165"/>
          <p:cNvSpPr>
            <a:spLocks noChangeArrowheads="1"/>
          </p:cNvSpPr>
          <p:nvPr/>
        </p:nvSpPr>
        <p:spPr bwMode="auto">
          <a:xfrm>
            <a:off x="37185600" y="6858000"/>
            <a:ext cx="118110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en-US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381000" y="22098000"/>
            <a:ext cx="156210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</a:rPr>
              <a:t>Method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457200" y="6858000"/>
            <a:ext cx="156210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8" name="Text Box 171"/>
          <p:cNvSpPr txBox="1">
            <a:spLocks noChangeArrowheads="1"/>
          </p:cNvSpPr>
          <p:nvPr/>
        </p:nvSpPr>
        <p:spPr bwMode="auto">
          <a:xfrm>
            <a:off x="533400" y="18592800"/>
            <a:ext cx="15544800" cy="3370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0000"/>
                    </a:gs>
                    <a:gs pos="50000">
                      <a:srgbClr val="A14343"/>
                    </a:gs>
                    <a:gs pos="100000">
                      <a:srgbClr val="80000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indent="-457200" algn="l">
              <a:spcAft>
                <a:spcPts val="3000"/>
              </a:spcAft>
            </a:pPr>
            <a:r>
              <a:rPr lang="en-US" sz="4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</a:t>
            </a:r>
            <a:r>
              <a:rPr lang="en-US" sz="40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Unconscious emotions will play a mediating role between self-conscious emotions and everyday </a:t>
            </a:r>
            <a:r>
              <a:rPr lang="en-US" sz="40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morality.</a:t>
            </a:r>
            <a:endParaRPr lang="en-US" sz="40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Aft>
                <a:spcPts val="3000"/>
              </a:spcAft>
            </a:pPr>
            <a:r>
              <a:rPr lang="en-US" sz="4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1</a:t>
            </a:r>
            <a:r>
              <a:rPr lang="en-US" sz="40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Empathy will mediate between guilt and morality.</a:t>
            </a:r>
          </a:p>
          <a:p>
            <a:pPr algn="l">
              <a:spcAft>
                <a:spcPts val="3000"/>
              </a:spcAft>
            </a:pPr>
            <a:r>
              <a:rPr lang="en-US" sz="4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2</a:t>
            </a:r>
            <a:r>
              <a:rPr lang="en-US" sz="40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Anger will mediate between shame and morality.</a:t>
            </a:r>
            <a:endParaRPr lang="en-US" sz="40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47015400" y="1295400"/>
            <a:ext cx="878948" cy="4572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pic>
        <p:nvPicPr>
          <p:cNvPr id="18" name="Picture 9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6178" y="385304"/>
            <a:ext cx="2277391" cy="227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37261800" y="23317200"/>
            <a:ext cx="117348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>
                <a:solidFill>
                  <a:srgbClr val="CCCCCC"/>
                </a:solidFill>
              </a:rPr>
              <a:t>References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719000" y="25070098"/>
            <a:ext cx="10889974" cy="76944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-457200" algn="l"/>
            <a:endParaRPr lang="en-US" sz="44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717000" y="8382000"/>
            <a:ext cx="12344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7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1: Male adolescents</a:t>
            </a:r>
            <a:endParaRPr lang="en-US" sz="7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5565" y="1162789"/>
            <a:ext cx="17979309" cy="478277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7033200" y="24700768"/>
            <a:ext cx="12830563" cy="8217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400" baseline="30000" dirty="0" smtClean="0">
                <a:solidFill>
                  <a:schemeClr val="tx2"/>
                </a:solidFill>
                <a:latin typeface="Times New Roman"/>
                <a:cs typeface="Times New Roman"/>
              </a:rPr>
              <a:t>1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Cohn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E. S.,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Bucolo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D.,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Rebellon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C. J., &amp; Van Gundy, K. (2010). An integrated model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of</a:t>
            </a:r>
          </a:p>
          <a:p>
            <a:pPr algn="l"/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legal and moral reasoning and rule-violating behavior: The role of legal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	attitudes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. 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Law and Human Behavior, 34(4)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295-309. doi:10.1007/s10979-009-9185-9</a:t>
            </a:r>
          </a:p>
          <a:p>
            <a:pPr algn="l"/>
            <a:r>
              <a:rPr lang="en-US" sz="2400" baseline="30000" dirty="0">
                <a:solidFill>
                  <a:schemeClr val="tx2"/>
                </a:solidFill>
                <a:latin typeface="Times New Roman"/>
                <a:cs typeface="Times New Roman"/>
              </a:rPr>
              <a:t>2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Cole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L. M., Cohn, E. S.,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Rebellon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C. R., &amp; Van Gundy, K. T. (2013). Feeling guilty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to</a:t>
            </a:r>
          </a:p>
          <a:p>
            <a:pPr algn="l"/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remain innocent: the moderating effect of sex on guilt responses to rule-violating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	behavior 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in adolescent legal socialization. 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Psychology, Crime &amp; Law,(volume)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doi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: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	10.1080/1068316X.2013.854794</a:t>
            </a:r>
            <a:endParaRPr lang="en-US" sz="2400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baseline="30000" dirty="0" smtClean="0">
                <a:solidFill>
                  <a:schemeClr val="tx2"/>
                </a:solidFill>
                <a:latin typeface="Times New Roman"/>
                <a:cs typeface="Times New Roman"/>
              </a:rPr>
              <a:t>3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Eisenberg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N., Hofer, C.,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Sulik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M. J., &amp;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Liew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J. (2014). The development of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prosocial</a:t>
            </a:r>
          </a:p>
          <a:p>
            <a:pPr algn="l"/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moral 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reasoning and a prosocial orientation in young adulthood: Concurrent and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	longitudinal 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correlates. 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Developmental Psychology, 50(1)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58-70. 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doi:10.1037/	a0032990</a:t>
            </a:r>
          </a:p>
          <a:p>
            <a:pPr algn="l"/>
            <a:r>
              <a:rPr lang="en-US" sz="2400" baseline="300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4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Schieman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, S., &amp; Van Gundy, K. (2000). The personal and social links between age and 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self-	reported 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empathy. Social Psychology Quarterly, 63(2), 152-174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 doi10.2307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/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2695889</a:t>
            </a:r>
            <a:endParaRPr lang="en-US" sz="2400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baseline="30000" dirty="0" smtClean="0">
                <a:solidFill>
                  <a:schemeClr val="tx2"/>
                </a:solidFill>
                <a:latin typeface="Times New Roman"/>
                <a:cs typeface="Times New Roman"/>
              </a:rPr>
              <a:t>5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Sheikh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S., &amp;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Janoff-Bulman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R. (2010). The '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shoulds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' and 'should nots' of moral </a:t>
            </a:r>
            <a:endParaRPr lang="en-US" sz="2400" dirty="0" smtClean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emotions: A 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self-regulatory perspective on shame and guilt. 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Personality and Social </a:t>
            </a:r>
            <a:r>
              <a:rPr lang="en-US" sz="2400" i="1" dirty="0" smtClean="0">
                <a:solidFill>
                  <a:schemeClr val="tx2"/>
                </a:solidFill>
                <a:latin typeface="Times New Roman"/>
                <a:cs typeface="Times New Roman"/>
              </a:rPr>
              <a:t>	Psychology Bulletin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, 36(2),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 213-224. doi:10.1177/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0146167209356788</a:t>
            </a:r>
          </a:p>
          <a:p>
            <a:pPr algn="l"/>
            <a:r>
              <a:rPr lang="en-US" sz="2400" baseline="30000" dirty="0">
                <a:solidFill>
                  <a:srgbClr val="073E87"/>
                </a:solidFill>
                <a:latin typeface="Times New Roman"/>
                <a:cs typeface="Times New Roman"/>
              </a:rPr>
              <a:t>6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Shelton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, C. M., &amp; McAdams, D. P. (1990). In search of an everyday morality: The </a:t>
            </a:r>
            <a:endParaRPr lang="en-US" sz="2400" dirty="0" smtClean="0">
              <a:solidFill>
                <a:srgbClr val="073E87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development of 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a measure. Adolescence, 25(100), 923-943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</a:t>
            </a:r>
            <a:endParaRPr lang="en-US" sz="2400" dirty="0" smtClean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baseline="30000" dirty="0">
                <a:solidFill>
                  <a:srgbClr val="073E87"/>
                </a:solidFill>
                <a:latin typeface="Times New Roman"/>
                <a:cs typeface="Times New Roman"/>
              </a:rPr>
              <a:t>7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Silfver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, M. &amp; </a:t>
            </a:r>
            <a:r>
              <a:rPr lang="en-US" sz="2400" dirty="0" err="1">
                <a:solidFill>
                  <a:srgbClr val="073E87"/>
                </a:solidFill>
                <a:latin typeface="Times New Roman"/>
                <a:cs typeface="Times New Roman"/>
              </a:rPr>
              <a:t>Helkama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, K. (2007). Empathy, guilt, and gender: A comparison of two </a:t>
            </a:r>
            <a:endParaRPr lang="en-US" sz="2400" dirty="0" smtClean="0">
              <a:solidFill>
                <a:srgbClr val="073E87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measures of </a:t>
            </a:r>
            <a:r>
              <a:rPr lang="en-US" sz="2400" dirty="0">
                <a:solidFill>
                  <a:srgbClr val="073E87"/>
                </a:solidFill>
                <a:latin typeface="Times New Roman"/>
                <a:cs typeface="Times New Roman"/>
              </a:rPr>
              <a:t>guilt. Scandinavian Journal of Psychology, 48, 239–246</a:t>
            </a:r>
            <a:r>
              <a:rPr lang="en-US" sz="24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</a:t>
            </a:r>
            <a:endParaRPr lang="en-US" sz="2400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baseline="30000" dirty="0" smtClean="0">
                <a:solidFill>
                  <a:schemeClr val="tx2"/>
                </a:solidFill>
                <a:latin typeface="Times New Roman"/>
                <a:cs typeface="Times New Roman"/>
              </a:rPr>
              <a:t>8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Tangney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J. P.,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Stuewig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J., &amp; 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Mashek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D. J. (2007). Moral emotions and moral </a:t>
            </a:r>
            <a:endParaRPr lang="en-US" sz="2400" dirty="0" smtClean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algn="l"/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	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behavior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. </a:t>
            </a:r>
            <a:r>
              <a:rPr lang="en-US" sz="2400" i="1" dirty="0" smtClean="0">
                <a:solidFill>
                  <a:schemeClr val="tx2"/>
                </a:solidFill>
                <a:latin typeface="Times New Roman"/>
                <a:cs typeface="Times New Roman"/>
              </a:rPr>
              <a:t>Annual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 </a:t>
            </a:r>
            <a:r>
              <a:rPr lang="en-US" sz="2400" i="1" dirty="0" smtClean="0">
                <a:solidFill>
                  <a:schemeClr val="tx2"/>
                </a:solidFill>
                <a:latin typeface="Times New Roman"/>
                <a:cs typeface="Times New Roman"/>
              </a:rPr>
              <a:t>Review 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of Psychology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 </a:t>
            </a:r>
            <a:r>
              <a:rPr lang="en-US" sz="2400" i="1" dirty="0">
                <a:solidFill>
                  <a:schemeClr val="tx2"/>
                </a:solidFill>
                <a:latin typeface="Times New Roman"/>
                <a:cs typeface="Times New Roman"/>
              </a:rPr>
              <a:t>58</a:t>
            </a:r>
            <a:r>
              <a:rPr lang="en-US" sz="2400" dirty="0">
                <a:solidFill>
                  <a:schemeClr val="tx2"/>
                </a:solidFill>
                <a:latin typeface="Times New Roman"/>
                <a:cs typeface="Times New Roman"/>
              </a:rPr>
              <a:t>, 345–372. 10.1146/</a:t>
            </a:r>
            <a:r>
              <a:rPr lang="en-US" sz="2400" dirty="0" err="1">
                <a:solidFill>
                  <a:schemeClr val="tx2"/>
                </a:solidFill>
                <a:latin typeface="Times New Roman"/>
                <a:cs typeface="Times New Roman"/>
              </a:rPr>
              <a:t>annurev.psych</a:t>
            </a:r>
            <a:r>
              <a:rPr lang="en-US" sz="2400" dirty="0" smtClean="0">
                <a:solidFill>
                  <a:schemeClr val="tx2"/>
                </a:solidFill>
                <a:latin typeface="Times New Roman"/>
                <a:cs typeface="Times New Roman"/>
              </a:rPr>
              <a:t>.	56.091103.070145</a:t>
            </a:r>
            <a:endParaRPr lang="en-US" sz="2400" dirty="0">
              <a:solidFill>
                <a:schemeClr val="tx2"/>
              </a:solidFill>
              <a:latin typeface="Times New Roman"/>
              <a:cs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8229600"/>
            <a:ext cx="15849600" cy="8956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Self-conscious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emotions</a:t>
            </a:r>
            <a:r>
              <a:rPr lang="en-US" sz="3200" b="0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influence moral decisions</a:t>
            </a:r>
            <a:r>
              <a:rPr lang="en-US" sz="3200" b="0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play a predicting role in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behavior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Unconscious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emotions</a:t>
            </a:r>
            <a:r>
              <a:rPr lang="en-US" sz="3200" b="0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also have a relation with self-conscious emotions. Studies have found relations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shame and anger as well as guilt and empathy.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also know that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self-conscious emotions influence morality.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However, all three of these concepts have never been studied together to investigate a mediating effect between unconscious emotions, self-conscious emotions and morality.</a:t>
            </a:r>
          </a:p>
          <a:p>
            <a:pPr algn="l"/>
            <a:r>
              <a:rPr lang="en-US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Self-conscious emotions</a:t>
            </a:r>
            <a:r>
              <a:rPr lang="en-US" sz="3200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Shame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Negative 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evaluation of the self (“bad person”),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avoidance 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denial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the situation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Negative 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evaluation of the behavior (“bad act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”), reparative actions 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remorse</a:t>
            </a:r>
          </a:p>
          <a:p>
            <a:pPr algn="l"/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Unconscious </a:t>
            </a:r>
            <a:r>
              <a:rPr lang="en-US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emotions</a:t>
            </a:r>
            <a:r>
              <a:rPr lang="en-US" sz="3200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Anger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Feelings of hostility, annoyance, and aggression toward others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Empathy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Perspective-taking, sympathy, understanding others’ feelings</a:t>
            </a:r>
          </a:p>
          <a:p>
            <a:pPr algn="l"/>
            <a:r>
              <a:rPr lang="en-US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Morality</a:t>
            </a:r>
            <a:r>
              <a:rPr lang="en-US" sz="3200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Judgments of right and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wrong develop throughout childhood &amp; adolescence</a:t>
            </a:r>
            <a:endParaRPr lang="en-US" sz="32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Influences decision-making and p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redicts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such as rule-violation</a:t>
            </a:r>
          </a:p>
          <a:p>
            <a:pPr algn="l"/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on emotions is an important part of furthering our understanding about decision-making and morality.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Emotions play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large role in consequent actions, especially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predicting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rule-violating behaviors.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431000" y="19735800"/>
            <a:ext cx="15849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2: Female adolescents</a:t>
            </a:r>
            <a:endParaRPr lang="en-US" sz="7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4800" y="23698200"/>
            <a:ext cx="7239000" cy="8956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Participants: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484 adolescents </a:t>
            </a:r>
            <a:endParaRPr lang="en-US" sz="32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(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316 Middle School, 168 High School)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298 female, 186 male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Ages 11-17 (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=15.45, 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1.54)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83% Caucasian, 3.7% Hispanic, 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2.7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 African American, 10.6%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</a:t>
            </a:r>
            <a:endParaRPr lang="en-US" sz="32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l"/>
            <a:r>
              <a:rPr lang="en-US" sz="3200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Procedure</a:t>
            </a:r>
            <a:r>
              <a:rPr lang="en-US" sz="3200" b="0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1500" lvl="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Secondary analysis of data from the New Hampshire Youth Study (NHYS</a:t>
            </a:r>
            <a:r>
              <a:rPr lang="en-US" sz="3200" b="0" dirty="0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b="0" baseline="30000" dirty="0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3200" b="0" dirty="0">
              <a:solidFill>
                <a:srgbClr val="073E8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lvl="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Questionnaires were distributed to 8 middle schools and 5 high schools </a:t>
            </a:r>
            <a:r>
              <a:rPr lang="en-US" sz="3200" b="0" dirty="0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3200" b="0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Hampshire</a:t>
            </a:r>
          </a:p>
          <a:p>
            <a:pPr marL="571500" lvl="0" indent="-5715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used in this study was collected in wave 1 (Fall 2008), wave 2 (Spring 2009), and wave 3 (Fall 2010</a:t>
            </a:r>
            <a:r>
              <a:rPr lang="en-US" sz="3200" b="0" dirty="0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71500" lvl="0" indent="-5715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Analyzed using AMOS Structural Equation Modeling (SEM)</a:t>
            </a:r>
            <a:endParaRPr lang="en-US" sz="3200" b="0" dirty="0">
              <a:solidFill>
                <a:srgbClr val="073E8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23698200"/>
            <a:ext cx="8991600" cy="10926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Materials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</a:t>
            </a:r>
            <a:r>
              <a:rPr lang="en-US" sz="3200" b="0" u="sng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4.27, 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1.54, </a:t>
            </a:r>
            <a:r>
              <a:rPr lang="el-GR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l-GR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.90</a:t>
            </a:r>
            <a:r>
              <a:rPr lang="el-GR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Shame</a:t>
            </a:r>
            <a:r>
              <a:rPr lang="en-US" sz="3200" b="0" u="sng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4.47, 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1.38, 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.90)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items about feeling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guilty/ashamed </a:t>
            </a:r>
            <a:endParaRPr lang="en-US" sz="32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Getting drunk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Empathy</a:t>
            </a:r>
            <a:r>
              <a:rPr lang="en-US" sz="3200" b="0" u="sng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1.94, 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.52, 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.74)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items on a modified Empathy Scale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I am usually aware of the feelings of </a:t>
            </a:r>
            <a:endParaRPr lang="en-US" sz="32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l"/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Anger</a:t>
            </a:r>
            <a:r>
              <a:rPr lang="en-US" sz="3200" b="0" u="sng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1.18, 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.79, 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.86)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items about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hostility 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towards others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When I have a serious argument with someone, it’s usually hard for me to talk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calmly 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it without getting upset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u="sng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Prosocial</a:t>
            </a:r>
            <a:r>
              <a:rPr lang="en-US" sz="3200" b="0" u="sng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0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Morality</a:t>
            </a:r>
            <a:r>
              <a:rPr lang="en-US" sz="3200" b="0" u="sng" baseline="30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4.45, 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1.17, </a:t>
            </a:r>
            <a:r>
              <a:rPr lang="en-US" sz="3200" b="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.82)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items on the Vision of Morality Scale (VMS)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The school I attend needs volunteers who will come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early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…I </a:t>
            </a:r>
            <a:r>
              <a:rPr lang="en-US" sz="32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volunteer and come 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early</a:t>
            </a:r>
            <a:r>
              <a:rPr lang="en-US" sz="3200" b="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32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3200" b="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3200" b="0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3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241000" y="11201400"/>
            <a:ext cx="18288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.06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355800" y="13182600"/>
            <a:ext cx="21336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.20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289000" y="14630400"/>
            <a:ext cx="13716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-.17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479000" y="14859000"/>
            <a:ext cx="144780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.19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2250400" y="13868400"/>
            <a:ext cx="12954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-.04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7754600" y="21945600"/>
            <a:ext cx="17830800" cy="8686800"/>
            <a:chOff x="217888" y="1526232"/>
            <a:chExt cx="8679624" cy="3629968"/>
          </a:xfrm>
        </p:grpSpPr>
        <p:sp>
          <p:nvSpPr>
            <p:cNvPr id="33" name="Rectangle 32"/>
            <p:cNvSpPr/>
            <p:nvPr/>
          </p:nvSpPr>
          <p:spPr>
            <a:xfrm>
              <a:off x="1056088" y="2288232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017988" y="3683000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4142188" y="1526232"/>
              <a:ext cx="1727200" cy="73660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>
                <a:solidFill>
                  <a:schemeClr val="bg1"/>
                </a:solidFill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4294588" y="4419600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7170312" y="2906220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/>
            </a:p>
          </p:txBody>
        </p:sp>
        <p:cxnSp>
          <p:nvCxnSpPr>
            <p:cNvPr id="38" name="Straight Arrow Connector 37"/>
            <p:cNvCxnSpPr>
              <a:stCxn id="33" idx="3"/>
              <a:endCxn id="35" idx="1"/>
            </p:cNvCxnSpPr>
            <p:nvPr/>
          </p:nvCxnSpPr>
          <p:spPr>
            <a:xfrm flipV="1">
              <a:off x="2783288" y="1894532"/>
              <a:ext cx="1358900" cy="762000"/>
            </a:xfrm>
            <a:prstGeom prst="straightConnector1">
              <a:avLst/>
            </a:prstGeom>
            <a:ln>
              <a:solidFill>
                <a:srgbClr val="073E87"/>
              </a:solidFill>
              <a:prstDash val="dash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/>
            <p:cNvCxnSpPr>
              <a:stCxn id="35" idx="3"/>
              <a:endCxn id="37" idx="1"/>
            </p:cNvCxnSpPr>
            <p:nvPr/>
          </p:nvCxnSpPr>
          <p:spPr>
            <a:xfrm>
              <a:off x="5869388" y="1894532"/>
              <a:ext cx="1300924" cy="1379988"/>
            </a:xfrm>
            <a:prstGeom prst="straightConnector1">
              <a:avLst/>
            </a:prstGeom>
            <a:ln>
              <a:solidFill>
                <a:schemeClr val="tx2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/>
            <p:cNvCxnSpPr>
              <a:stCxn id="34" idx="3"/>
              <a:endCxn id="36" idx="1"/>
            </p:cNvCxnSpPr>
            <p:nvPr/>
          </p:nvCxnSpPr>
          <p:spPr>
            <a:xfrm>
              <a:off x="2745188" y="4051300"/>
              <a:ext cx="1549400" cy="736600"/>
            </a:xfrm>
            <a:prstGeom prst="straightConnector1">
              <a:avLst/>
            </a:prstGeom>
            <a:ln>
              <a:solidFill>
                <a:srgbClr val="073E87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>
              <a:stCxn id="36" idx="3"/>
              <a:endCxn id="37" idx="1"/>
            </p:cNvCxnSpPr>
            <p:nvPr/>
          </p:nvCxnSpPr>
          <p:spPr>
            <a:xfrm flipV="1">
              <a:off x="6021788" y="3274520"/>
              <a:ext cx="1148524" cy="1513380"/>
            </a:xfrm>
            <a:prstGeom prst="straightConnector1">
              <a:avLst/>
            </a:prstGeom>
            <a:ln>
              <a:solidFill>
                <a:srgbClr val="073E87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1266578" y="2546223"/>
              <a:ext cx="1193800" cy="302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Guilt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266578" y="3926211"/>
              <a:ext cx="1193800" cy="302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Shame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334966" y="1736230"/>
              <a:ext cx="1422400" cy="302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Empathy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529168" y="4646204"/>
              <a:ext cx="1193800" cy="302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Anger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7209153" y="3116218"/>
              <a:ext cx="1612900" cy="302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Morality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cxnSp>
          <p:nvCxnSpPr>
            <p:cNvPr id="47" name="Straight Arrow Connector 46"/>
            <p:cNvCxnSpPr>
              <a:stCxn id="33" idx="3"/>
              <a:endCxn id="36" idx="1"/>
            </p:cNvCxnSpPr>
            <p:nvPr/>
          </p:nvCxnSpPr>
          <p:spPr>
            <a:xfrm>
              <a:off x="2783288" y="2656532"/>
              <a:ext cx="1511300" cy="2131368"/>
            </a:xfrm>
            <a:prstGeom prst="straightConnector1">
              <a:avLst/>
            </a:prstGeom>
            <a:ln>
              <a:solidFill>
                <a:srgbClr val="073E87"/>
              </a:solidFill>
              <a:prstDash val="dash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Arrow Connector 47"/>
            <p:cNvCxnSpPr>
              <a:stCxn id="34" idx="3"/>
              <a:endCxn id="35" idx="2"/>
            </p:cNvCxnSpPr>
            <p:nvPr/>
          </p:nvCxnSpPr>
          <p:spPr>
            <a:xfrm flipV="1">
              <a:off x="2745188" y="2262832"/>
              <a:ext cx="2260600" cy="1788468"/>
            </a:xfrm>
            <a:prstGeom prst="straightConnector1">
              <a:avLst/>
            </a:prstGeom>
            <a:ln>
              <a:solidFill>
                <a:srgbClr val="073E87"/>
              </a:solidFill>
              <a:prstDash val="dash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Arrow Connector 48"/>
            <p:cNvCxnSpPr>
              <a:stCxn id="33" idx="3"/>
              <a:endCxn id="37" idx="1"/>
            </p:cNvCxnSpPr>
            <p:nvPr/>
          </p:nvCxnSpPr>
          <p:spPr>
            <a:xfrm>
              <a:off x="2783288" y="2656532"/>
              <a:ext cx="4387024" cy="617988"/>
            </a:xfrm>
            <a:prstGeom prst="straightConnector1">
              <a:avLst/>
            </a:prstGeom>
            <a:ln>
              <a:solidFill>
                <a:srgbClr val="073E87"/>
              </a:solidFill>
              <a:prstDash val="dash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Arrow Connector 49"/>
            <p:cNvCxnSpPr>
              <a:stCxn id="34" idx="3"/>
              <a:endCxn id="37" idx="1"/>
            </p:cNvCxnSpPr>
            <p:nvPr/>
          </p:nvCxnSpPr>
          <p:spPr>
            <a:xfrm flipV="1">
              <a:off x="2745188" y="3274520"/>
              <a:ext cx="4425123" cy="776780"/>
            </a:xfrm>
            <a:prstGeom prst="straightConnector1">
              <a:avLst/>
            </a:prstGeom>
            <a:ln>
              <a:solidFill>
                <a:srgbClr val="073E87"/>
              </a:solidFill>
              <a:prstDash val="dash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urved Connector 50"/>
            <p:cNvCxnSpPr>
              <a:stCxn id="33" idx="1"/>
              <a:endCxn id="34" idx="0"/>
            </p:cNvCxnSpPr>
            <p:nvPr/>
          </p:nvCxnSpPr>
          <p:spPr>
            <a:xfrm rot="10800000" flipH="1" flipV="1">
              <a:off x="1056088" y="2656532"/>
              <a:ext cx="825500" cy="1026468"/>
            </a:xfrm>
            <a:prstGeom prst="curvedConnector4">
              <a:avLst>
                <a:gd name="adj1" fmla="val -27692"/>
                <a:gd name="adj2" fmla="val 67940"/>
              </a:avLst>
            </a:prstGeom>
            <a:ln>
              <a:solidFill>
                <a:srgbClr val="073E87"/>
              </a:solidFill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TextBox 51"/>
            <p:cNvSpPr txBox="1"/>
            <p:nvPr/>
          </p:nvSpPr>
          <p:spPr>
            <a:xfrm>
              <a:off x="217888" y="3289300"/>
              <a:ext cx="1498600" cy="286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.73***</a:t>
              </a:r>
              <a:endParaRPr lang="en-US" sz="400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196384" y="2269375"/>
              <a:ext cx="1651000" cy="286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.17**</a:t>
              </a:r>
              <a:endParaRPr lang="en-US" sz="400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2702926" y="4470222"/>
              <a:ext cx="1358900" cy="286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-.21**</a:t>
              </a:r>
              <a:endParaRPr lang="en-US" sz="400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412474" y="3984321"/>
              <a:ext cx="1168400" cy="286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-.11</a:t>
              </a:r>
              <a:r>
                <a:rPr lang="en-US" sz="4000" baseline="30000" dirty="0">
                  <a:solidFill>
                    <a:srgbClr val="073779"/>
                  </a:solidFill>
                  <a:latin typeface="Times New Roman"/>
                  <a:cs typeface="Times New Roman"/>
                </a:rPr>
                <a:t>t</a:t>
              </a:r>
              <a:endParaRPr lang="en-US" sz="400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23545800" y="22783800"/>
            <a:ext cx="1524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.01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7813000" y="24688800"/>
            <a:ext cx="18288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.05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6593800" y="26289000"/>
            <a:ext cx="1143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.07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2631400" y="25450800"/>
            <a:ext cx="1143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-.12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2860000" y="26517600"/>
            <a:ext cx="114300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.05</a:t>
            </a:r>
            <a:endParaRPr lang="en-US" b="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17449800" y="10515600"/>
            <a:ext cx="18135600" cy="8347002"/>
            <a:chOff x="-2133600" y="1665932"/>
            <a:chExt cx="8661400" cy="3629968"/>
          </a:xfrm>
        </p:grpSpPr>
        <p:sp>
          <p:nvSpPr>
            <p:cNvPr id="66" name="Rectangle 65"/>
            <p:cNvSpPr/>
            <p:nvPr/>
          </p:nvSpPr>
          <p:spPr>
            <a:xfrm>
              <a:off x="-1295400" y="2427932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73E87"/>
                </a:solidFill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-1333500" y="3822700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73E87"/>
                </a:solidFill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1790700" y="1665932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73E87"/>
                </a:solidFill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1943100" y="4559300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4800600" y="3060700"/>
              <a:ext cx="1727200" cy="736600"/>
            </a:xfrm>
            <a:prstGeom prst="rect">
              <a:avLst/>
            </a:prstGeom>
            <a:noFill/>
            <a:ln>
              <a:solidFill>
                <a:srgbClr val="073E87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1" name="Straight Arrow Connector 70"/>
            <p:cNvCxnSpPr>
              <a:stCxn id="66" idx="3"/>
              <a:endCxn id="68" idx="1"/>
            </p:cNvCxnSpPr>
            <p:nvPr/>
          </p:nvCxnSpPr>
          <p:spPr>
            <a:xfrm flipV="1">
              <a:off x="431800" y="2034232"/>
              <a:ext cx="1358900" cy="762000"/>
            </a:xfrm>
            <a:prstGeom prst="straightConnector1">
              <a:avLst/>
            </a:prstGeom>
            <a:ln>
              <a:solidFill>
                <a:srgbClr val="073E87"/>
              </a:solidFill>
              <a:prstDash val="dash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/>
            <p:cNvCxnSpPr>
              <a:stCxn id="68" idx="3"/>
              <a:endCxn id="70" idx="1"/>
            </p:cNvCxnSpPr>
            <p:nvPr/>
          </p:nvCxnSpPr>
          <p:spPr>
            <a:xfrm>
              <a:off x="3517900" y="2034232"/>
              <a:ext cx="1282700" cy="1394768"/>
            </a:xfrm>
            <a:prstGeom prst="straightConnector1">
              <a:avLst/>
            </a:prstGeom>
            <a:ln>
              <a:solidFill>
                <a:srgbClr val="073E87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>
              <a:stCxn id="67" idx="3"/>
              <a:endCxn id="69" idx="1"/>
            </p:cNvCxnSpPr>
            <p:nvPr/>
          </p:nvCxnSpPr>
          <p:spPr>
            <a:xfrm>
              <a:off x="393700" y="4191000"/>
              <a:ext cx="1549400" cy="736600"/>
            </a:xfrm>
            <a:prstGeom prst="straightConnector1">
              <a:avLst/>
            </a:prstGeom>
            <a:ln>
              <a:solidFill>
                <a:srgbClr val="073E87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Arrow Connector 74"/>
            <p:cNvCxnSpPr>
              <a:stCxn id="69" idx="3"/>
              <a:endCxn id="70" idx="1"/>
            </p:cNvCxnSpPr>
            <p:nvPr/>
          </p:nvCxnSpPr>
          <p:spPr>
            <a:xfrm flipV="1">
              <a:off x="3670300" y="3429000"/>
              <a:ext cx="1130300" cy="1498600"/>
            </a:xfrm>
            <a:prstGeom prst="straightConnector1">
              <a:avLst/>
            </a:prstGeom>
            <a:ln>
              <a:solidFill>
                <a:srgbClr val="073E87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75"/>
            <p:cNvSpPr txBox="1"/>
            <p:nvPr/>
          </p:nvSpPr>
          <p:spPr>
            <a:xfrm>
              <a:off x="-1078219" y="2660074"/>
              <a:ext cx="1193800" cy="334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Guilt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-1078219" y="4051873"/>
              <a:ext cx="1193800" cy="334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Shame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942353" y="1864760"/>
              <a:ext cx="1422400" cy="334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Empathy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160708" y="4747773"/>
              <a:ext cx="1193800" cy="334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Anger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817355" y="3223421"/>
              <a:ext cx="1612900" cy="334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Morality</a:t>
              </a:r>
              <a:endParaRPr lang="en-US" sz="4400" b="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cxnSp>
          <p:nvCxnSpPr>
            <p:cNvPr id="81" name="Straight Arrow Connector 80"/>
            <p:cNvCxnSpPr>
              <a:stCxn id="66" idx="3"/>
              <a:endCxn id="69" idx="1"/>
            </p:cNvCxnSpPr>
            <p:nvPr/>
          </p:nvCxnSpPr>
          <p:spPr>
            <a:xfrm>
              <a:off x="431800" y="2796232"/>
              <a:ext cx="1511300" cy="2131368"/>
            </a:xfrm>
            <a:prstGeom prst="straightConnector1">
              <a:avLst/>
            </a:prstGeom>
            <a:ln>
              <a:solidFill>
                <a:srgbClr val="073E87"/>
              </a:solidFill>
              <a:prstDash val="dash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Arrow Connector 81"/>
            <p:cNvCxnSpPr>
              <a:stCxn id="67" idx="3"/>
              <a:endCxn id="68" idx="2"/>
            </p:cNvCxnSpPr>
            <p:nvPr/>
          </p:nvCxnSpPr>
          <p:spPr>
            <a:xfrm flipV="1">
              <a:off x="393700" y="2402532"/>
              <a:ext cx="2260600" cy="1788468"/>
            </a:xfrm>
            <a:prstGeom prst="straightConnector1">
              <a:avLst/>
            </a:prstGeom>
            <a:ln>
              <a:solidFill>
                <a:srgbClr val="073E87"/>
              </a:solidFill>
              <a:prstDash val="dash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Arrow Connector 82"/>
            <p:cNvCxnSpPr>
              <a:stCxn id="66" idx="3"/>
              <a:endCxn id="70" idx="1"/>
            </p:cNvCxnSpPr>
            <p:nvPr/>
          </p:nvCxnSpPr>
          <p:spPr>
            <a:xfrm>
              <a:off x="431800" y="2796232"/>
              <a:ext cx="4368800" cy="632768"/>
            </a:xfrm>
            <a:prstGeom prst="straightConnector1">
              <a:avLst/>
            </a:prstGeom>
            <a:ln>
              <a:solidFill>
                <a:srgbClr val="073E87"/>
              </a:solidFill>
              <a:prstDash val="dash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/>
            <p:cNvCxnSpPr>
              <a:stCxn id="67" idx="3"/>
              <a:endCxn id="70" idx="1"/>
            </p:cNvCxnSpPr>
            <p:nvPr/>
          </p:nvCxnSpPr>
          <p:spPr>
            <a:xfrm flipV="1">
              <a:off x="393700" y="3429000"/>
              <a:ext cx="4406900" cy="762000"/>
            </a:xfrm>
            <a:prstGeom prst="straightConnector1">
              <a:avLst/>
            </a:prstGeom>
            <a:ln>
              <a:solidFill>
                <a:srgbClr val="073E87"/>
              </a:solidFill>
              <a:prstDash val="dash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Curved Connector 84"/>
            <p:cNvCxnSpPr>
              <a:stCxn id="66" idx="1"/>
              <a:endCxn id="67" idx="0"/>
            </p:cNvCxnSpPr>
            <p:nvPr/>
          </p:nvCxnSpPr>
          <p:spPr>
            <a:xfrm rot="10800000" flipH="1" flipV="1">
              <a:off x="-1295400" y="2796232"/>
              <a:ext cx="825500" cy="1026468"/>
            </a:xfrm>
            <a:prstGeom prst="curvedConnector4">
              <a:avLst>
                <a:gd name="adj1" fmla="val -27692"/>
                <a:gd name="adj2" fmla="val 67940"/>
              </a:avLst>
            </a:prstGeom>
            <a:ln>
              <a:solidFill>
                <a:srgbClr val="073E87"/>
              </a:solidFill>
              <a:headEnd type="arrow"/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Box 85"/>
            <p:cNvSpPr txBox="1"/>
            <p:nvPr/>
          </p:nvSpPr>
          <p:spPr>
            <a:xfrm>
              <a:off x="-2133600" y="3429000"/>
              <a:ext cx="1498600" cy="307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.85***</a:t>
              </a:r>
              <a:endParaRPr lang="en-US" sz="400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3616405" y="2229279"/>
              <a:ext cx="1651000" cy="307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.29***</a:t>
              </a:r>
              <a:endParaRPr lang="en-US" sz="400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41086" y="4615220"/>
              <a:ext cx="1358900" cy="334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-.31*</a:t>
              </a:r>
              <a:endParaRPr lang="en-US" sz="440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4053114" y="4085011"/>
              <a:ext cx="1168400" cy="307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dirty="0" smtClean="0">
                  <a:solidFill>
                    <a:srgbClr val="073779"/>
                  </a:solidFill>
                  <a:latin typeface="Times New Roman"/>
                  <a:cs typeface="Times New Roman"/>
                </a:rPr>
                <a:t>-.17*</a:t>
              </a:r>
              <a:endParaRPr lang="en-US" sz="4000" dirty="0">
                <a:solidFill>
                  <a:srgbClr val="073779"/>
                </a:solidFill>
                <a:latin typeface="Times New Roman"/>
                <a:cs typeface="Times New Roman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30784800" y="29032200"/>
            <a:ext cx="3124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073E87"/>
                </a:solidFill>
                <a:latin typeface="Times New Roman"/>
                <a:cs typeface="Times New Roman"/>
              </a:rPr>
              <a:t>t</a:t>
            </a:r>
            <a:r>
              <a:rPr lang="en-US" sz="4000" dirty="0" smtClean="0">
                <a:solidFill>
                  <a:srgbClr val="073E87"/>
                </a:solidFill>
                <a:latin typeface="Times New Roman"/>
                <a:cs typeface="Times New Roman"/>
              </a:rPr>
              <a:t>: p = .06</a:t>
            </a:r>
            <a:endParaRPr lang="en-US" sz="4000" dirty="0">
              <a:solidFill>
                <a:srgbClr val="073E87"/>
              </a:solidFill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297400" y="31470600"/>
            <a:ext cx="185928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0" baseline="30000" dirty="0" err="1">
                <a:solidFill>
                  <a:srgbClr val="073E87"/>
                </a:solidFill>
                <a:latin typeface="Times New Roman"/>
                <a:cs typeface="Times New Roman"/>
              </a:rPr>
              <a:t>a</a:t>
            </a:r>
            <a:r>
              <a:rPr lang="en-US" sz="3600" b="0" dirty="0" err="1" smtClean="0">
                <a:solidFill>
                  <a:srgbClr val="073E87"/>
                </a:solidFill>
                <a:latin typeface="Times New Roman"/>
                <a:cs typeface="Times New Roman"/>
              </a:rPr>
              <a:t>This</a:t>
            </a:r>
            <a:r>
              <a:rPr lang="en-US" sz="3600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 </a:t>
            </a:r>
            <a:r>
              <a:rPr lang="en-US" sz="3600" b="0" dirty="0">
                <a:solidFill>
                  <a:srgbClr val="073E87"/>
                </a:solidFill>
                <a:latin typeface="Times New Roman"/>
                <a:cs typeface="Times New Roman"/>
              </a:rPr>
              <a:t>research was supported by grants SES-0550145 and SES-1026803 from the National Science Foundation and Social Sciences Program</a:t>
            </a:r>
            <a:r>
              <a:rPr lang="en-US" sz="3600" b="0" dirty="0" smtClean="0">
                <a:solidFill>
                  <a:srgbClr val="073E87"/>
                </a:solidFill>
                <a:latin typeface="Times New Roman"/>
                <a:cs typeface="Times New Roman"/>
              </a:rPr>
              <a:t>. For more information contact: cah254@wildcats.unh.edu</a:t>
            </a:r>
            <a:endParaRPr lang="en-US" sz="3600" b="0" dirty="0">
              <a:solidFill>
                <a:srgbClr val="073E87"/>
              </a:solidFill>
              <a:latin typeface="Times New Roman"/>
              <a:cs typeface="Times New Roman"/>
            </a:endParaRPr>
          </a:p>
          <a:p>
            <a:endParaRPr lang="en-US" b="0" dirty="0">
              <a:solidFill>
                <a:schemeClr val="tx2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8712</TotalTime>
  <Words>776</Words>
  <Application>Microsoft Macintosh PowerPoint</Application>
  <PresentationFormat>Custom</PresentationFormat>
  <Paragraphs>118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An Emotional Tightrope: How Self-Conscious and  Unconscious Emotions Influence Male and Female Adolescents’ Everyday Moralitya Ceara A. Tavares &amp; Ellen S. Cohn, University of New Hampshire</vt:lpstr>
    </vt:vector>
  </TitlesOfParts>
  <Company>Graphicsland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Ceara Tavares</cp:lastModifiedBy>
  <cp:revision>256</cp:revision>
  <cp:lastPrinted>2014-02-24T14:53:09Z</cp:lastPrinted>
  <dcterms:created xsi:type="dcterms:W3CDTF">2004-07-26T21:45:23Z</dcterms:created>
  <dcterms:modified xsi:type="dcterms:W3CDTF">2016-05-16T15:15:09Z</dcterms:modified>
  <cp:category>science research poster</cp:category>
</cp:coreProperties>
</file>