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93776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4F7"/>
    <a:srgbClr val="CCCCCC"/>
    <a:srgbClr val="CCCCFF"/>
    <a:srgbClr val="0D1F35"/>
    <a:srgbClr val="F4F5FA"/>
    <a:srgbClr val="000066"/>
    <a:srgbClr val="999999"/>
    <a:srgbClr val="FF9900"/>
    <a:srgbClr val="990000"/>
    <a:srgbClr val="00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>
        <p:scale>
          <a:sx n="20" d="100"/>
          <a:sy n="20" d="100"/>
        </p:scale>
        <p:origin x="78" y="402"/>
      </p:cViewPr>
      <p:guideLst>
        <p:guide orient="horz" pos="10368"/>
        <p:guide pos="155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6220B-F7D1-4204-BD33-CADCA19C51D1}" type="datetimeFigureOut">
              <a:rPr lang="en-US"/>
              <a:t>5/17/2016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169988"/>
            <a:ext cx="474027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DDA12-D10A-47D2-9411-D3470D8506A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12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CDDA12-D10A-47D2-9411-D3470D8506AF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33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4036" y="10226675"/>
            <a:ext cx="41969531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284" y="18653125"/>
            <a:ext cx="3456503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87" y="21153441"/>
            <a:ext cx="4197131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87" y="13952538"/>
            <a:ext cx="4197131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168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74527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165" y="7369178"/>
            <a:ext cx="21817013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165" y="10439400"/>
            <a:ext cx="21817013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493" y="7369178"/>
            <a:ext cx="21825942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493" y="10439400"/>
            <a:ext cx="21825942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165" y="1311275"/>
            <a:ext cx="16244888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984" y="1311275"/>
            <a:ext cx="2760345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165" y="6888163"/>
            <a:ext cx="16244888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997" y="23042566"/>
            <a:ext cx="2962691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7997" y="2941638"/>
            <a:ext cx="2962691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7997" y="25763541"/>
            <a:ext cx="2962691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9119" y="1317625"/>
            <a:ext cx="1111031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166" y="1317625"/>
            <a:ext cx="33159502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468167" y="1317625"/>
            <a:ext cx="44441269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468168" y="7680326"/>
            <a:ext cx="22134909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4774527" y="7680326"/>
            <a:ext cx="22134909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468168" y="18619788"/>
            <a:ext cx="22134909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774527" y="18619788"/>
            <a:ext cx="22134909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68563" y="1317625"/>
            <a:ext cx="4444047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8563" y="7680325"/>
            <a:ext cx="4444047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685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3869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/>
          <p:cNvSpPr/>
          <p:nvPr/>
        </p:nvSpPr>
        <p:spPr bwMode="auto">
          <a:xfrm>
            <a:off x="16299997" y="22654900"/>
            <a:ext cx="18998243" cy="3337934"/>
          </a:xfrm>
          <a:prstGeom prst="rect">
            <a:avLst/>
          </a:prstGeom>
          <a:solidFill>
            <a:srgbClr val="F3F4F7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70" name="Rectangle 69"/>
          <p:cNvSpPr/>
          <p:nvPr/>
        </p:nvSpPr>
        <p:spPr bwMode="auto">
          <a:xfrm>
            <a:off x="16299997" y="19325597"/>
            <a:ext cx="18998243" cy="3337934"/>
          </a:xfrm>
          <a:prstGeom prst="rect">
            <a:avLst/>
          </a:prstGeom>
          <a:solidFill>
            <a:srgbClr val="F3F4F7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6299997" y="16055893"/>
            <a:ext cx="18998243" cy="3337934"/>
          </a:xfrm>
          <a:prstGeom prst="rect">
            <a:avLst/>
          </a:prstGeom>
          <a:solidFill>
            <a:srgbClr val="F3F4F7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157" name="Text Box 170"/>
          <p:cNvSpPr txBox="1">
            <a:spLocks noChangeArrowheads="1"/>
          </p:cNvSpPr>
          <p:nvPr/>
        </p:nvSpPr>
        <p:spPr bwMode="auto">
          <a:xfrm>
            <a:off x="535745" y="22813459"/>
            <a:ext cx="7484551" cy="93717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 lIns="137160" tIns="68580" rIns="137160" bIns="68580" numCol="1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endParaRPr lang="en-US" sz="30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endParaRPr lang="en-US" sz="30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Measures:</a:t>
            </a:r>
          </a:p>
          <a:p>
            <a:pPr algn="l" eaLnBrk="1" hangingPunct="1"/>
            <a:endParaRPr lang="en-US" sz="1000" u="sng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endParaRPr lang="en-US" sz="1000" u="sng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Police Legitimacy Scale</a:t>
            </a:r>
            <a:r>
              <a:rPr lang="en-US" sz="30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=4.88, </a:t>
            </a:r>
            <a:r>
              <a:rPr lang="en-US" sz="3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SD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=.57, </a:t>
            </a:r>
            <a:r>
              <a:rPr lang="el-GR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=.85)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items, 4 point Likert scale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 agree with many of the values that define what the police stand for”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Symbolic Racism Scale</a:t>
            </a:r>
            <a:r>
              <a:rPr lang="en-US" sz="30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=1.67, </a:t>
            </a:r>
            <a:r>
              <a:rPr lang="en-US" sz="3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SD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=.45, </a:t>
            </a:r>
            <a:r>
              <a:rPr lang="el-GR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=.57)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items, 5 point Likert scale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“Blacks are responsible for the racial tension existing in the US today”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Modern Racism Scale</a:t>
            </a:r>
            <a:r>
              <a:rPr lang="en-US" sz="30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-1.86, </a:t>
            </a:r>
            <a:r>
              <a:rPr lang="en-US" sz="3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SD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=.70, </a:t>
            </a:r>
            <a:r>
              <a:rPr lang="el-GR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=.86)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items, 5 point Likert scale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“It is easy to understand the anger of Black people in America”</a:t>
            </a:r>
            <a:endParaRPr lang="en-US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8" name="Text Box 171"/>
          <p:cNvSpPr txBox="1">
            <a:spLocks noChangeArrowheads="1"/>
          </p:cNvSpPr>
          <p:nvPr/>
        </p:nvSpPr>
        <p:spPr bwMode="auto">
          <a:xfrm>
            <a:off x="645701" y="18644115"/>
            <a:ext cx="13879606" cy="46320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indent="-457200" algn="l">
              <a:spcAft>
                <a:spcPts val="3000"/>
              </a:spcAft>
            </a:pPr>
            <a:endParaRPr lang="en-US" sz="3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457200" algn="l">
              <a:spcAft>
                <a:spcPts val="0"/>
              </a:spcAft>
            </a:pPr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1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police officer witness is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Black or Hispanic,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will be lower witness credibility and more acquittals than when the police officer witness is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White.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457200" algn="l">
              <a:spcAft>
                <a:spcPts val="0"/>
              </a:spcAft>
            </a:pPr>
            <a:endParaRPr lang="en-US" sz="1000" b="0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457200" algn="l">
              <a:spcAft>
                <a:spcPts val="0"/>
              </a:spcAft>
            </a:pPr>
            <a:endParaRPr lang="en-US" sz="1000" b="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457200" algn="l">
              <a:spcAft>
                <a:spcPts val="0"/>
              </a:spcAft>
            </a:pPr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2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the police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officer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witness is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Black, witness credibility will be a mediator between racial bias &amp; police legitimacy and juror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judgement</a:t>
            </a:r>
          </a:p>
          <a:p>
            <a:pPr indent="-457200" algn="l">
              <a:spcAft>
                <a:spcPts val="3000"/>
              </a:spcAft>
            </a:pPr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457200" algn="l">
              <a:spcAft>
                <a:spcPts val="3000"/>
              </a:spcAft>
            </a:pPr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0002" y="23302325"/>
            <a:ext cx="6183406" cy="963340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 eaLnBrk="1" hangingPunct="1"/>
            <a:endParaRPr lang="en-US" sz="30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Participants:</a:t>
            </a:r>
          </a:p>
          <a:p>
            <a:pPr algn="l" eaLnBrk="1" hangingPunct="1"/>
            <a:endParaRPr lang="en-US" sz="1000" u="sng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250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Undergraduate students from the University of New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Hampshire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Sex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males (34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%), 166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females (66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%)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18.99 (</a:t>
            </a:r>
            <a:r>
              <a:rPr lang="en-US" sz="30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=1.42)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Predominately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(66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%)</a:t>
            </a:r>
          </a:p>
          <a:p>
            <a:pPr algn="l" eaLnBrk="1" hangingPunct="1"/>
            <a:endParaRPr lang="en-US" sz="10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Procedure:</a:t>
            </a:r>
          </a:p>
          <a:p>
            <a:pPr algn="l" eaLnBrk="1" hangingPunct="1"/>
            <a:endParaRPr lang="en-US" sz="1000" u="sng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0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Online survey 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Demographics, police legitimacy, and racial </a:t>
            </a:r>
            <a:r>
              <a:rPr lang="en-US" sz="3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bias </a:t>
            </a: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scales</a:t>
            </a:r>
          </a:p>
          <a:p>
            <a:pPr algn="l" eaLnBrk="1" hangingPunct="1"/>
            <a:r>
              <a:rPr lang="en-US" sz="30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In-Person </a:t>
            </a:r>
            <a:r>
              <a:rPr lang="en-US" sz="3000" b="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Lab </a:t>
            </a:r>
            <a:r>
              <a:rPr lang="en-US" sz="30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Visit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 presentation</a:t>
            </a:r>
          </a:p>
          <a:p>
            <a:pPr algn="l" eaLnBrk="1" hangingPunct="1"/>
            <a:r>
              <a:rPr lang="en-US" sz="30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Final </a:t>
            </a:r>
            <a:r>
              <a:rPr lang="en-US" sz="3000" b="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Paper </a:t>
            </a:r>
            <a:r>
              <a:rPr lang="en-US" sz="30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Survey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Credibility </a:t>
            </a:r>
            <a:r>
              <a:rPr lang="en-US" sz="3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of the witness (</a:t>
            </a: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1-5)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Juror </a:t>
            </a:r>
            <a:r>
              <a:rPr lang="en-US" sz="3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judgement: verdict (guilty +1/not guilty -1) × degree of certainty (1-5</a:t>
            </a: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7602" y="8610599"/>
            <a:ext cx="13955805" cy="97257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 Literature</a:t>
            </a:r>
          </a:p>
          <a:p>
            <a:pPr algn="l"/>
            <a:endParaRPr lang="en-US" sz="1000" u="sng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Systemic racism is a form of racial bias that manifests itself into social institutions, such as housing, healthcare, or the criminal justice system</a:t>
            </a:r>
            <a:r>
              <a:rPr lang="en-US" sz="30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3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specifically, racial bias is a problem in the courtroom, where Black defendants are persecuted more often and more severely than White defendants for the same crime</a:t>
            </a:r>
            <a:r>
              <a:rPr lang="en-US" sz="30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3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Police legitimacy refers to attitudes towards the police- the extent to which people trust in and feel obligation to obey them</a:t>
            </a:r>
            <a:r>
              <a:rPr lang="en-US" sz="30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Minorities tend to report lower levels of police legitimacy, perhaps due to systemic racism</a:t>
            </a:r>
            <a:r>
              <a:rPr lang="en-US" sz="30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eye witness testimony is an integral piece of evidence in trial- often weighed more heavily than physical evidence</a:t>
            </a:r>
            <a:r>
              <a:rPr lang="en-US" sz="30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3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1000" b="0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Gaps in the literature</a:t>
            </a:r>
          </a:p>
          <a:p>
            <a:pPr algn="l"/>
            <a:endParaRPr lang="en-US" sz="1000" u="sng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Police are unique in the sense that they often act as expert witnesses and eye witnesses at the same time; however they have not been examined closely in this role in previous literature with the exception of Cole (2015).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addition, most researchers studying racial bias in the courtroom examine relations between Blacks and Whites- Hispanics have been ignored.</a:t>
            </a:r>
          </a:p>
          <a:p>
            <a:pPr algn="l"/>
            <a:endParaRPr lang="en-US" sz="28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8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9377600" cy="6629400"/>
          </a:xfrm>
          <a:solidFill>
            <a:schemeClr val="accent2">
              <a:lumMod val="50000"/>
            </a:schemeClr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indent="-457200" algn="l" eaLnBrk="1" hangingPunct="1"/>
            <a:r>
              <a:rPr lang="en-US" sz="11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Considering Racial Bias and Police Legitimacy</a:t>
            </a:r>
            <a:br>
              <a:rPr lang="en-US" sz="11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1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Mock </a:t>
            </a:r>
            <a:r>
              <a:rPr lang="en-US" sz="115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Trials </a:t>
            </a:r>
            <a:r>
              <a:rPr lang="en-US" sz="115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sz="11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Race Manipulations</a:t>
            </a:r>
            <a:r>
              <a:rPr lang="en-US" sz="9600" dirty="0">
                <a:solidFill>
                  <a:schemeClr val="bg1"/>
                </a:solidFill>
                <a:latin typeface="Times New Roman"/>
                <a:cs typeface="Times New Roman" panose="02020603050405020304" pitchFamily="18" charset="0"/>
              </a:rPr>
              <a:t/>
            </a:r>
            <a:br>
              <a:rPr lang="en-US" sz="9600" dirty="0">
                <a:solidFill>
                  <a:schemeClr val="bg1"/>
                </a:solidFill>
                <a:latin typeface="Times New Roman"/>
                <a:cs typeface="Times New Roman" panose="02020603050405020304" pitchFamily="18" charset="0"/>
              </a:rPr>
            </a:br>
            <a:r>
              <a:rPr lang="en-US" sz="4800" dirty="0" smtClean="0">
                <a:solidFill>
                  <a:schemeClr val="bg1"/>
                </a:solidFill>
                <a:latin typeface="Times New Roman"/>
                <a:cs typeface="Times New Roman" panose="02020603050405020304" pitchFamily="18" charset="0"/>
              </a:rPr>
              <a:t/>
            </a:r>
            <a:br>
              <a:rPr lang="en-US" sz="4800" dirty="0" smtClean="0">
                <a:solidFill>
                  <a:schemeClr val="bg1"/>
                </a:solidFill>
                <a:latin typeface="Times New Roman"/>
                <a:cs typeface="Times New Roman" panose="02020603050405020304" pitchFamily="18" charset="0"/>
              </a:rPr>
            </a:br>
            <a:r>
              <a:rPr lang="en-US" sz="4800" b="1" i="1" dirty="0" smtClean="0">
                <a:solidFill>
                  <a:schemeClr val="bg1"/>
                </a:solidFill>
                <a:latin typeface="Times New Roman"/>
                <a:cs typeface="Times New Roman" panose="02020603050405020304" pitchFamily="18" charset="0"/>
              </a:rPr>
              <a:t>Stephanie </a:t>
            </a:r>
            <a:r>
              <a:rPr lang="en-US" sz="4800" b="1" i="1" dirty="0" smtClean="0">
                <a:solidFill>
                  <a:schemeClr val="bg1"/>
                </a:solidFill>
                <a:latin typeface="Times New Roman"/>
                <a:cs typeface="Times New Roman" panose="02020603050405020304" pitchFamily="18" charset="0"/>
              </a:rPr>
              <a:t>E. Yee </a:t>
            </a:r>
            <a:r>
              <a:rPr lang="en-US" sz="4800" b="1" i="1" dirty="0" smtClean="0">
                <a:solidFill>
                  <a:schemeClr val="bg1"/>
                </a:solidFill>
                <a:latin typeface="Times New Roman"/>
                <a:cs typeface="Times New Roman" panose="02020603050405020304" pitchFamily="18" charset="0"/>
              </a:rPr>
              <a:t>&amp; Ellen  S. Cohn, PhD</a:t>
            </a:r>
            <a:endParaRPr lang="en-US" sz="4000" i="1" dirty="0">
              <a:solidFill>
                <a:schemeClr val="bg1"/>
              </a:solidFill>
            </a:endParaRPr>
          </a:p>
        </p:txBody>
      </p:sp>
      <p:sp>
        <p:nvSpPr>
          <p:cNvPr id="2149" name="Text Box 154"/>
          <p:cNvSpPr txBox="1">
            <a:spLocks noChangeArrowheads="1"/>
          </p:cNvSpPr>
          <p:nvPr/>
        </p:nvSpPr>
        <p:spPr bwMode="auto">
          <a:xfrm>
            <a:off x="37255578" y="8794014"/>
            <a:ext cx="11299765" cy="11249233"/>
          </a:xfrm>
          <a:prstGeom prst="rect">
            <a:avLst/>
          </a:prstGeom>
          <a:solidFill>
            <a:schemeClr val="bg1"/>
          </a:solidFill>
          <a:ln w="127000" cmpd="dbl">
            <a:noFill/>
            <a:miter lim="800000"/>
            <a:headEnd/>
            <a:tailEnd/>
          </a:ln>
          <a:effectLst/>
          <a:extLst/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endParaRPr lang="en-US" sz="3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Implications</a:t>
            </a:r>
          </a:p>
          <a:p>
            <a:pPr algn="l" eaLnBrk="1" hangingPunct="1"/>
            <a:endParaRPr lang="en-US" sz="1000" u="sng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-457200" algn="l">
              <a:buFont typeface="Arial" panose="020B0604020202020204" pitchFamily="34" charset="0"/>
              <a:buChar char="•"/>
            </a:pP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Aversive racism</a:t>
            </a:r>
            <a:r>
              <a:rPr lang="en-US" sz="30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may influence juror judgment when race is made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salient by measuring racial bias before the experiment.</a:t>
            </a:r>
            <a:endParaRPr lang="en-US" sz="3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-457200" algn="l">
              <a:buFont typeface="Arial" panose="020B0604020202020204" pitchFamily="34" charset="0"/>
              <a:buChar char="•"/>
            </a:pP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Police legitimacy is considered with a Black police officer, but is not taken into account with a White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Hispanic police </a:t>
            </a: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officer witness.</a:t>
            </a:r>
          </a:p>
          <a:p>
            <a:pPr algn="l" eaLnBrk="1" hangingPunct="1"/>
            <a:endParaRPr lang="en-US" sz="3000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3000" u="sng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</a:p>
          <a:p>
            <a:pPr algn="l" eaLnBrk="1" hangingPunct="1"/>
            <a:endParaRPr lang="en-US" sz="1000" u="sng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Explicit measures of racial bias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Racial bias was measured before mock trials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Predominately White subject pool</a:t>
            </a:r>
          </a:p>
          <a:p>
            <a:pPr algn="l" eaLnBrk="1" hangingPunct="1"/>
            <a:endParaRPr lang="en-US" sz="3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30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Directions</a:t>
            </a:r>
          </a:p>
          <a:p>
            <a:pPr algn="l" eaLnBrk="1" hangingPunct="1"/>
            <a:endParaRPr lang="en-US" sz="1000" u="sng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implicit measures of racial bias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racial bias after mock trials to test role of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salience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 when race/ethnicity is explicit in this case to when it is not explicit</a:t>
            </a:r>
            <a:endParaRPr lang="en-US" sz="3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a more diverse subject </a:t>
            </a: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a different case that might involve violence not theft to see if it makes a difference</a:t>
            </a:r>
            <a:endParaRPr lang="en-US" sz="3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" name="Rectangle 163"/>
          <p:cNvSpPr>
            <a:spLocks noChangeArrowheads="1"/>
          </p:cNvSpPr>
          <p:nvPr/>
        </p:nvSpPr>
        <p:spPr bwMode="auto">
          <a:xfrm>
            <a:off x="607601" y="17780713"/>
            <a:ext cx="13955806" cy="13716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Hypotheses</a:t>
            </a: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316200" y="6934200"/>
            <a:ext cx="20968668" cy="13716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</a:p>
        </p:txBody>
      </p:sp>
      <p:sp>
        <p:nvSpPr>
          <p:cNvPr id="2153" name="Rectangle 165"/>
          <p:cNvSpPr>
            <a:spLocks noChangeArrowheads="1"/>
          </p:cNvSpPr>
          <p:nvPr/>
        </p:nvSpPr>
        <p:spPr bwMode="auto">
          <a:xfrm>
            <a:off x="37261800" y="6934200"/>
            <a:ext cx="11297324" cy="13716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07601" y="22127659"/>
            <a:ext cx="13955806" cy="13716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609600" y="6934200"/>
            <a:ext cx="13955806" cy="13716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7263249" y="20403249"/>
            <a:ext cx="11344275" cy="13716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261800" y="22207860"/>
            <a:ext cx="11347174" cy="681725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algn="l"/>
            <a:r>
              <a:rPr lang="en-US" sz="2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Cohn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E. S., </a:t>
            </a:r>
            <a:r>
              <a:rPr lang="en-US" sz="23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Bucolo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 O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&amp; 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Sommers, S. R. (2012). Race and racism. In B. Cutler (Ed.), </a:t>
            </a:r>
            <a:endParaRPr lang="en-US" sz="2300" b="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Conviction 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innocent: Lessons from psychological research (pgs. 279-301).  </a:t>
            </a:r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en-US" sz="2300" b="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Washington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DC: American Psychological Association.</a:t>
            </a:r>
          </a:p>
          <a:p>
            <a:pPr algn="l"/>
            <a:r>
              <a:rPr lang="en-US" sz="23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Dovidio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 F., &amp; </a:t>
            </a:r>
            <a:r>
              <a:rPr lang="en-US" sz="23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Gaertner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 L. (2004). Aversive racism. 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Advances in experimental </a:t>
            </a:r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</a:t>
            </a:r>
            <a:endParaRPr lang="en-US" sz="2300" b="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psychology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36, 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1-52.</a:t>
            </a:r>
          </a:p>
          <a:p>
            <a:pPr algn="l"/>
            <a:r>
              <a:rPr lang="en-US" sz="2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Feagin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J., &amp; Elias, S. (2013). Rethinking racial formation theory: A systemic racism 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critique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300" b="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Ethnic 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Racial Studies, 36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(6), 931-960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l"/>
            <a:r>
              <a:rPr lang="en-US" sz="2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Henry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 J., &amp; Sears, D. O.  (2002).  The symbolic racism 2000 scale.  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Political </a:t>
            </a:r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Psychology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\</a:t>
            </a:r>
          </a:p>
          <a:p>
            <a:pPr algn="l"/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23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253-283</a:t>
            </a:r>
          </a:p>
          <a:p>
            <a:pPr algn="l"/>
            <a:r>
              <a:rPr lang="en-US" sz="2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McConahay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 B. (1986). Modern racism, ambivalence, and the modern racism scale. In J. 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l"/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F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Dovidio &amp; S. L. </a:t>
            </a:r>
            <a:r>
              <a:rPr lang="en-US" sz="23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Gaertner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(Eds.), 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Prejudice, discrimination, and racism 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(pp. 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91-126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algn="l"/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New 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York: Academic Press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3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Tyler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T. R. (2004). Enhancing police legitimacy. 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Annals of the American Academy of </a:t>
            </a:r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Political </a:t>
            </a:r>
            <a:endParaRPr lang="en-US" sz="2300" b="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and 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Science, 593,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84-99.</a:t>
            </a:r>
          </a:p>
          <a:p>
            <a:pPr algn="l"/>
            <a:r>
              <a:rPr lang="en-US" sz="2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Tyler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T. R. (2005). Policing in black and white: Ethnic group differences in trust and  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3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confidence 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police.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Police Quarterly, 8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322-342</a:t>
            </a:r>
          </a:p>
          <a:p>
            <a:pPr algn="l"/>
            <a:r>
              <a:rPr lang="en-US" sz="23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Wells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G. L., Lindsay, R. C., &amp; </a:t>
            </a:r>
            <a:r>
              <a:rPr lang="en-US" sz="23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Tousignant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 P. (1980). Effects of expert psychological </a:t>
            </a:r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advice </a:t>
            </a:r>
            <a:endParaRPr lang="en-US" sz="23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on 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 performance in judging the validity of eyewitness testimony. </a:t>
            </a:r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Law 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Human </a:t>
            </a:r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l"/>
            <a:r>
              <a:rPr lang="en-US" sz="23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Behavior</a:t>
            </a:r>
            <a:r>
              <a:rPr lang="en-US" sz="23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</a:t>
            </a:r>
            <a:r>
              <a:rPr lang="en-US" sz="23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(4), 275.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4161" y="1568509"/>
            <a:ext cx="14155474" cy="3722688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16116300" y="31617177"/>
            <a:ext cx="1714500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For more information: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sew223@wildcats.unh.edu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7449" y="29868024"/>
            <a:ext cx="6360075" cy="227428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9859933" y="27178832"/>
            <a:ext cx="13921375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Bef>
                <a:spcPts val="600"/>
              </a:spcBef>
            </a:pPr>
            <a:r>
              <a:rPr lang="en-US" sz="32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 Findings</a:t>
            </a:r>
          </a:p>
          <a:p>
            <a:pPr marL="571500" indent="-57150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Race 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police officer eye witness did not influence witness credibility </a:t>
            </a:r>
            <a:endParaRPr lang="en-US" sz="32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600"/>
              </a:spcBef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or 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juror judgment.</a:t>
            </a:r>
          </a:p>
          <a:p>
            <a:pPr marL="571500" indent="-57150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Racial bias was not a significant predictor of juror judgment. </a:t>
            </a:r>
          </a:p>
          <a:p>
            <a:pPr marL="571500" indent="-57150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Witness credibility always influenced juror judgment. </a:t>
            </a:r>
          </a:p>
          <a:p>
            <a:pPr marL="571500" indent="-57150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Police legitimacy influenced juror judgment with a Black police officer witness.</a:t>
            </a:r>
          </a:p>
          <a:p>
            <a:endParaRPr lang="en-US" b="0" dirty="0"/>
          </a:p>
        </p:txBody>
      </p:sp>
      <p:sp>
        <p:nvSpPr>
          <p:cNvPr id="11" name="TextBox 10"/>
          <p:cNvSpPr txBox="1"/>
          <p:nvPr/>
        </p:nvSpPr>
        <p:spPr>
          <a:xfrm>
            <a:off x="15252842" y="8948413"/>
            <a:ext cx="3480440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1*</a:t>
            </a:r>
            <a:endParaRPr lang="en-US" u="sng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5482547" y="15023518"/>
            <a:ext cx="3204724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2</a:t>
            </a:r>
            <a:endParaRPr lang="en-US" u="sng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479536" y="15084653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0" dirty="0" smtClean="0">
                <a:solidFill>
                  <a:schemeClr val="tx1"/>
                </a:solidFill>
              </a:rPr>
              <a:t>*P&gt;.05</a:t>
            </a:r>
            <a:endParaRPr lang="en-US" sz="3200" b="0" dirty="0">
              <a:solidFill>
                <a:schemeClr val="tx1"/>
              </a:solidFill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23545800" y="23336679"/>
            <a:ext cx="10508561" cy="2232573"/>
            <a:chOff x="1054608" y="2026920"/>
            <a:chExt cx="9802368" cy="1811405"/>
          </a:xfrm>
        </p:grpSpPr>
        <p:sp>
          <p:nvSpPr>
            <p:cNvPr id="28" name="Oval 27"/>
            <p:cNvSpPr/>
            <p:nvPr/>
          </p:nvSpPr>
          <p:spPr>
            <a:xfrm>
              <a:off x="1054608" y="203454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Police Legitimacy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8534400" y="202692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Juror Judgment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4794504" y="202692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Witness Credibility</a:t>
              </a:r>
            </a:p>
          </p:txBody>
        </p:sp>
        <p:cxnSp>
          <p:nvCxnSpPr>
            <p:cNvPr id="32" name="Straight Arrow Connector 31"/>
            <p:cNvCxnSpPr>
              <a:stCxn id="30" idx="6"/>
              <a:endCxn id="29" idx="2"/>
            </p:cNvCxnSpPr>
            <p:nvPr/>
          </p:nvCxnSpPr>
          <p:spPr>
            <a:xfrm>
              <a:off x="7117080" y="2799588"/>
              <a:ext cx="1417320" cy="0"/>
            </a:xfrm>
            <a:prstGeom prst="straightConnector1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33" name="TextBox 32"/>
            <p:cNvSpPr txBox="1"/>
            <p:nvPr/>
          </p:nvSpPr>
          <p:spPr>
            <a:xfrm>
              <a:off x="3659056" y="2600009"/>
              <a:ext cx="71686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0.14</a:t>
              </a: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  E= 0.44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385554" y="2561550"/>
              <a:ext cx="681597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0.46</a:t>
              </a: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 E= 0.25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830556" y="3468993"/>
              <a:ext cx="4764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.38</a:t>
              </a:r>
              <a:endPara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3545800" y="20084025"/>
            <a:ext cx="10508561" cy="2350792"/>
            <a:chOff x="1054608" y="2026920"/>
            <a:chExt cx="9802368" cy="1811405"/>
          </a:xfrm>
        </p:grpSpPr>
        <p:sp>
          <p:nvSpPr>
            <p:cNvPr id="49" name="Oval 48"/>
            <p:cNvSpPr/>
            <p:nvPr/>
          </p:nvSpPr>
          <p:spPr>
            <a:xfrm>
              <a:off x="1054608" y="203454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Police Legitimacy</a:t>
              </a:r>
            </a:p>
          </p:txBody>
        </p:sp>
        <p:sp>
          <p:nvSpPr>
            <p:cNvPr id="50" name="Oval 49"/>
            <p:cNvSpPr/>
            <p:nvPr/>
          </p:nvSpPr>
          <p:spPr>
            <a:xfrm>
              <a:off x="8534400" y="202692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Juror Judgment</a:t>
              </a:r>
            </a:p>
          </p:txBody>
        </p:sp>
        <p:sp>
          <p:nvSpPr>
            <p:cNvPr id="51" name="Oval 50"/>
            <p:cNvSpPr/>
            <p:nvPr/>
          </p:nvSpPr>
          <p:spPr>
            <a:xfrm>
              <a:off x="4794504" y="202692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Witness Credibility</a:t>
              </a:r>
            </a:p>
          </p:txBody>
        </p:sp>
        <p:cxnSp>
          <p:nvCxnSpPr>
            <p:cNvPr id="53" name="Straight Arrow Connector 52"/>
            <p:cNvCxnSpPr>
              <a:stCxn id="51" idx="6"/>
              <a:endCxn id="50" idx="2"/>
            </p:cNvCxnSpPr>
            <p:nvPr/>
          </p:nvCxnSpPr>
          <p:spPr>
            <a:xfrm>
              <a:off x="7117080" y="2799588"/>
              <a:ext cx="1417320" cy="0"/>
            </a:xfrm>
            <a:prstGeom prst="straightConnector1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54" name="TextBox 53"/>
            <p:cNvSpPr txBox="1"/>
            <p:nvPr/>
          </p:nvSpPr>
          <p:spPr>
            <a:xfrm>
              <a:off x="3696501" y="2702006"/>
              <a:ext cx="71686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0.45</a:t>
              </a: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  E= 0.42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385554" y="2570738"/>
              <a:ext cx="681597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0.62</a:t>
              </a: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 E= 0.24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8830556" y="3468993"/>
              <a:ext cx="4764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.39</a:t>
              </a:r>
              <a:endPara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3545800" y="16750826"/>
            <a:ext cx="10569083" cy="2447959"/>
            <a:chOff x="1054608" y="2026920"/>
            <a:chExt cx="9802368" cy="1922288"/>
          </a:xfrm>
        </p:grpSpPr>
        <p:sp>
          <p:nvSpPr>
            <p:cNvPr id="58" name="Oval 57"/>
            <p:cNvSpPr/>
            <p:nvPr/>
          </p:nvSpPr>
          <p:spPr>
            <a:xfrm>
              <a:off x="1054608" y="203454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Police Legitimacy</a:t>
              </a:r>
            </a:p>
          </p:txBody>
        </p:sp>
        <p:sp>
          <p:nvSpPr>
            <p:cNvPr id="59" name="Oval 58"/>
            <p:cNvSpPr/>
            <p:nvPr/>
          </p:nvSpPr>
          <p:spPr>
            <a:xfrm>
              <a:off x="8534400" y="202692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Juror Judgment</a:t>
              </a:r>
            </a:p>
          </p:txBody>
        </p:sp>
        <p:sp>
          <p:nvSpPr>
            <p:cNvPr id="60" name="Oval 59"/>
            <p:cNvSpPr/>
            <p:nvPr/>
          </p:nvSpPr>
          <p:spPr>
            <a:xfrm>
              <a:off x="4578096" y="2026920"/>
              <a:ext cx="2322576" cy="1545336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Witness Credibility</a:t>
              </a:r>
            </a:p>
          </p:txBody>
        </p:sp>
        <p:cxnSp>
          <p:nvCxnSpPr>
            <p:cNvPr id="62" name="Straight Arrow Connector 61"/>
            <p:cNvCxnSpPr>
              <a:stCxn id="60" idx="6"/>
              <a:endCxn id="59" idx="2"/>
            </p:cNvCxnSpPr>
            <p:nvPr/>
          </p:nvCxnSpPr>
          <p:spPr>
            <a:xfrm>
              <a:off x="6900672" y="2799588"/>
              <a:ext cx="1633728" cy="0"/>
            </a:xfrm>
            <a:prstGeom prst="straightConnector1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63" name="TextBox 62"/>
            <p:cNvSpPr txBox="1"/>
            <p:nvPr/>
          </p:nvSpPr>
          <p:spPr>
            <a:xfrm>
              <a:off x="3604366" y="2597050"/>
              <a:ext cx="848727" cy="4350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-0.15</a:t>
              </a: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  E=0.41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7349301" y="2580484"/>
              <a:ext cx="681597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0.69</a:t>
              </a: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  E=0.19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8915400" y="3579876"/>
              <a:ext cx="4764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rPr>
                <a:t>.48</a:t>
              </a:r>
            </a:p>
          </p:txBody>
        </p:sp>
      </p:grp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358635"/>
              </p:ext>
            </p:extLst>
          </p:nvPr>
        </p:nvGraphicFramePr>
        <p:xfrm>
          <a:off x="17555283" y="9991534"/>
          <a:ext cx="16487670" cy="4448994"/>
        </p:xfrm>
        <a:graphic>
          <a:graphicData uri="http://schemas.openxmlformats.org/drawingml/2006/table">
            <a:tbl>
              <a:tblPr firstRow="1" bandRow="1"/>
              <a:tblGrid>
                <a:gridCol w="3297534"/>
                <a:gridCol w="3297534"/>
                <a:gridCol w="3297534"/>
                <a:gridCol w="3297534"/>
                <a:gridCol w="3297534"/>
              </a:tblGrid>
              <a:tr h="596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Race of police officer</a:t>
                      </a:r>
                      <a:endParaRPr lang="en-US" sz="30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Mean</a:t>
                      </a:r>
                      <a:endParaRPr lang="en-US" sz="30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Std. Deviation</a:t>
                      </a:r>
                      <a:endParaRPr lang="en-US" sz="30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US" sz="30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7215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Witness Credibility</a:t>
                      </a:r>
                      <a:endParaRPr lang="en-US" sz="30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White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Black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Hispanic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6.82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6.96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6.94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1.68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1.69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1.74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7215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Juror Judgment </a:t>
                      </a:r>
                      <a:endParaRPr lang="en-US" sz="30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White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Black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Hispanic</a:t>
                      </a: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1.67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1.69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1.02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3.49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3.57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3.67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</a:p>
                    <a:p>
                      <a:pPr algn="ctr"/>
                      <a:r>
                        <a:rPr lang="en-US" sz="3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6841939" y="17471133"/>
            <a:ext cx="4815741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police officer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6934913" y="20653688"/>
            <a:ext cx="4722767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Black police officer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6797422" y="24180612"/>
            <a:ext cx="5460149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Hispanic police officer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9425" y="17678099"/>
            <a:ext cx="1585705" cy="162384"/>
          </a:xfrm>
          <a:prstGeom prst="rect">
            <a:avLst/>
          </a:prstGeom>
        </p:spPr>
      </p:pic>
      <p:cxnSp>
        <p:nvCxnSpPr>
          <p:cNvPr id="73" name="Straight Arrow Connector 72"/>
          <p:cNvCxnSpPr/>
          <p:nvPr/>
        </p:nvCxnSpPr>
        <p:spPr>
          <a:xfrm flipV="1">
            <a:off x="27221076" y="17734603"/>
            <a:ext cx="119311" cy="9889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75" name="Straight Arrow Connector 74"/>
          <p:cNvCxnSpPr/>
          <p:nvPr/>
        </p:nvCxnSpPr>
        <p:spPr>
          <a:xfrm flipV="1">
            <a:off x="27394204" y="24337019"/>
            <a:ext cx="123129" cy="6075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77" name="Straight Arrow Connector 76"/>
          <p:cNvCxnSpPr/>
          <p:nvPr/>
        </p:nvCxnSpPr>
        <p:spPr>
          <a:xfrm>
            <a:off x="26050042" y="21278836"/>
            <a:ext cx="1519428" cy="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  <a:tailEnd type="triangle"/>
          </a:ln>
          <a:effectLst/>
        </p:spPr>
      </p:cxnSp>
      <p:pic>
        <p:nvPicPr>
          <p:cNvPr id="78" name="Picture 7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9425" y="24257399"/>
            <a:ext cx="1702392" cy="2540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6413</TotalTime>
  <Words>824</Words>
  <Application>Microsoft Office PowerPoint</Application>
  <PresentationFormat>Custom</PresentationFormat>
  <Paragraphs>163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Times New Roman</vt:lpstr>
      <vt:lpstr>Default Design</vt:lpstr>
      <vt:lpstr>Considering Racial Bias and Police Legitimacy  in Mock Trials with Race Manipulations  Stephanie E. Yee &amp; Ellen  S. Cohn, PhD</vt:lpstr>
    </vt:vector>
  </TitlesOfParts>
  <Company>Graphicsland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Stephanie E Yee</cp:lastModifiedBy>
  <cp:revision>247</cp:revision>
  <cp:lastPrinted>2014-02-24T14:53:09Z</cp:lastPrinted>
  <dcterms:created xsi:type="dcterms:W3CDTF">2004-07-26T21:45:23Z</dcterms:created>
  <dcterms:modified xsi:type="dcterms:W3CDTF">2016-05-17T19:25:32Z</dcterms:modified>
  <cp:category>science research poster</cp:category>
</cp:coreProperties>
</file>