
<file path=[Content_Types].xml><?xml version="1.0" encoding="utf-8"?>
<Types xmlns="http://schemas.openxmlformats.org/package/2006/content-types">
  <Override PartName="/customXml/itemProps2.xml" ContentType="application/vnd.openxmlformats-officedocument.customXmlProperties+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51206400" cy="384048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2096">
          <p15:clr>
            <a:srgbClr val="A4A3A4"/>
          </p15:clr>
        </p15:guide>
        <p15:guide id="2" pos="1612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E0957"/>
    <a:srgbClr val="FFC9C9"/>
    <a:srgbClr val="DEC8EE"/>
    <a:srgbClr val="9ED18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66" d="100"/>
          <a:sy n="66" d="100"/>
        </p:scale>
        <p:origin x="-78" y="10338"/>
      </p:cViewPr>
      <p:guideLst>
        <p:guide orient="horz" pos="12096"/>
        <p:guide pos="1612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6285235"/>
            <a:ext cx="43525440" cy="13370560"/>
          </a:xfrm>
        </p:spPr>
        <p:txBody>
          <a:bodyPr anchor="b"/>
          <a:lstStyle>
            <a:lvl1pPr algn="ctr">
              <a:defRPr sz="29400"/>
            </a:lvl1pPr>
          </a:lstStyle>
          <a:p>
            <a:r>
              <a:rPr lang="en-US" smtClean="0"/>
              <a:t>Click to edit Master title style</a:t>
            </a:r>
            <a:endParaRPr lang="en-US" dirty="0"/>
          </a:p>
        </p:txBody>
      </p:sp>
      <p:sp>
        <p:nvSpPr>
          <p:cNvPr id="3" name="Subtitle 2"/>
          <p:cNvSpPr>
            <a:spLocks noGrp="1"/>
          </p:cNvSpPr>
          <p:nvPr>
            <p:ph type="subTitle" idx="1"/>
          </p:nvPr>
        </p:nvSpPr>
        <p:spPr>
          <a:xfrm>
            <a:off x="6400800" y="20171415"/>
            <a:ext cx="38404800" cy="927226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2" y="9574544"/>
            <a:ext cx="44165520" cy="15975327"/>
          </a:xfrm>
        </p:spPr>
        <p:txBody>
          <a:bodyPr anchor="b"/>
          <a:lstStyle>
            <a:lvl1pPr>
              <a:defRPr sz="29400"/>
            </a:lvl1pPr>
          </a:lstStyle>
          <a:p>
            <a:r>
              <a:rPr lang="en-US" smtClean="0"/>
              <a:t>Click to edit Master title style</a:t>
            </a:r>
            <a:endParaRPr lang="en-US" dirty="0"/>
          </a:p>
        </p:txBody>
      </p:sp>
      <p:sp>
        <p:nvSpPr>
          <p:cNvPr id="3" name="Text Placeholder 2"/>
          <p:cNvSpPr>
            <a:spLocks noGrp="1"/>
          </p:cNvSpPr>
          <p:nvPr>
            <p:ph type="body" idx="1"/>
          </p:nvPr>
        </p:nvSpPr>
        <p:spPr>
          <a:xfrm>
            <a:off x="3493772" y="25701005"/>
            <a:ext cx="44165520" cy="840104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520440" y="10223503"/>
            <a:ext cx="21762720" cy="243674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5923240" y="10223503"/>
            <a:ext cx="21762720" cy="243674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pPr/>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044709"/>
            <a:ext cx="44165520" cy="742315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527116" y="9414517"/>
            <a:ext cx="21662704" cy="461390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smtClean="0"/>
              <a:t>Click to edit Master text styles</a:t>
            </a:r>
          </a:p>
        </p:txBody>
      </p:sp>
      <p:sp>
        <p:nvSpPr>
          <p:cNvPr id="4" name="Content Placeholder 3"/>
          <p:cNvSpPr>
            <a:spLocks noGrp="1"/>
          </p:cNvSpPr>
          <p:nvPr>
            <p:ph sz="half" idx="2"/>
          </p:nvPr>
        </p:nvSpPr>
        <p:spPr>
          <a:xfrm>
            <a:off x="3527116" y="14028420"/>
            <a:ext cx="21662704" cy="206336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5923243" y="9414517"/>
            <a:ext cx="21769390" cy="461390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smtClean="0"/>
              <a:t>Click to edit Master text styles</a:t>
            </a:r>
          </a:p>
        </p:txBody>
      </p:sp>
      <p:sp>
        <p:nvSpPr>
          <p:cNvPr id="6" name="Content Placeholder 5"/>
          <p:cNvSpPr>
            <a:spLocks noGrp="1"/>
          </p:cNvSpPr>
          <p:nvPr>
            <p:ph sz="quarter" idx="4"/>
          </p:nvPr>
        </p:nvSpPr>
        <p:spPr>
          <a:xfrm>
            <a:off x="25923243" y="14028420"/>
            <a:ext cx="21769390" cy="206336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pPr/>
              <a:t>5/18/2016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pPr/>
              <a:t>5/18/2016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pPr/>
              <a:t>5/18/2016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560320"/>
            <a:ext cx="16515396" cy="8961120"/>
          </a:xfrm>
        </p:spPr>
        <p:txBody>
          <a:bodyPr anchor="b"/>
          <a:lstStyle>
            <a:lvl1pPr>
              <a:defRPr sz="15700"/>
            </a:lvl1pPr>
          </a:lstStyle>
          <a:p>
            <a:r>
              <a:rPr lang="en-US" smtClean="0"/>
              <a:t>Click to edit Master title style</a:t>
            </a:r>
            <a:endParaRPr lang="en-US" dirty="0"/>
          </a:p>
        </p:txBody>
      </p:sp>
      <p:sp>
        <p:nvSpPr>
          <p:cNvPr id="3" name="Content Placeholder 2"/>
          <p:cNvSpPr>
            <a:spLocks noGrp="1"/>
          </p:cNvSpPr>
          <p:nvPr>
            <p:ph idx="1"/>
          </p:nvPr>
        </p:nvSpPr>
        <p:spPr>
          <a:xfrm>
            <a:off x="21769390" y="5529589"/>
            <a:ext cx="25923240" cy="272923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527110" y="11521441"/>
            <a:ext cx="16515396" cy="21344894"/>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pPr/>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560320"/>
            <a:ext cx="16515396" cy="8961120"/>
          </a:xfrm>
        </p:spPr>
        <p:txBody>
          <a:bodyPr anchor="b"/>
          <a:lstStyle>
            <a:lvl1pPr>
              <a:defRPr sz="157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1769390" y="5529589"/>
            <a:ext cx="25923240" cy="272923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smtClean="0"/>
              <a:t>Click icon to add picture</a:t>
            </a:r>
            <a:endParaRPr lang="en-US" dirty="0"/>
          </a:p>
        </p:txBody>
      </p:sp>
      <p:sp>
        <p:nvSpPr>
          <p:cNvPr id="4" name="Text Placeholder 3"/>
          <p:cNvSpPr>
            <a:spLocks noGrp="1"/>
          </p:cNvSpPr>
          <p:nvPr>
            <p:ph type="body" sz="half" idx="2"/>
          </p:nvPr>
        </p:nvSpPr>
        <p:spPr>
          <a:xfrm>
            <a:off x="3527110" y="11521441"/>
            <a:ext cx="16515396" cy="21344894"/>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pPr/>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2" y="2044702"/>
            <a:ext cx="11041380" cy="3254629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520442" y="2044702"/>
            <a:ext cx="32484060" cy="325462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2044709"/>
            <a:ext cx="44165520" cy="7423154"/>
          </a:xfrm>
          <a:prstGeom prst="rect">
            <a:avLst/>
          </a:prstGeom>
        </p:spPr>
        <p:txBody>
          <a:bodyPr vert="horz" lIns="106674" tIns="53337" rIns="106674" bIns="53337"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0440" y="10223503"/>
            <a:ext cx="44165520" cy="24367494"/>
          </a:xfrm>
          <a:prstGeom prst="rect">
            <a:avLst/>
          </a:prstGeom>
        </p:spPr>
        <p:txBody>
          <a:bodyPr vert="horz" lIns="106674" tIns="53337" rIns="106674" bIns="5333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0440" y="35595569"/>
            <a:ext cx="11521440" cy="20447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pPr/>
              <a:t>5/18/2016</a:t>
            </a:fld>
            <a:endParaRPr lang="en-US"/>
          </a:p>
        </p:txBody>
      </p:sp>
      <p:sp>
        <p:nvSpPr>
          <p:cNvPr id="5" name="Footer Placeholder 4"/>
          <p:cNvSpPr>
            <a:spLocks noGrp="1"/>
          </p:cNvSpPr>
          <p:nvPr>
            <p:ph type="ftr" sz="quarter" idx="3"/>
          </p:nvPr>
        </p:nvSpPr>
        <p:spPr>
          <a:xfrm>
            <a:off x="16962120" y="35595569"/>
            <a:ext cx="17282160" cy="20447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5595569"/>
            <a:ext cx="11521440" cy="20447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pPr/>
              <a:t>‹#›</a:t>
            </a:fld>
            <a:endParaRPr lang="en-US"/>
          </a:p>
        </p:txBody>
      </p:sp>
    </p:spTree>
    <p:extLst>
      <p:ext uri="{BB962C8B-B14F-4D97-AF65-F5344CB8AC3E}">
        <p14:creationId xmlns:p14="http://schemas.microsoft.com/office/powerpoint/2010/main" xmlns=""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jpeg"/><Relationship Id="rId16"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Picture 51" descr="LC_Logo.jpg"/>
          <p:cNvPicPr>
            <a:picLocks noChangeAspect="1"/>
          </p:cNvPicPr>
          <p:nvPr/>
        </p:nvPicPr>
        <p:blipFill>
          <a:blip r:embed="rId2" cstate="print"/>
          <a:stretch>
            <a:fillRect/>
          </a:stretch>
        </p:blipFill>
        <p:spPr>
          <a:xfrm>
            <a:off x="12718077" y="0"/>
            <a:ext cx="25743874" cy="7397901"/>
          </a:xfrm>
          <a:prstGeom prst="rect">
            <a:avLst/>
          </a:prstGeom>
        </p:spPr>
      </p:pic>
      <p:sp>
        <p:nvSpPr>
          <p:cNvPr id="7" name="Subtitle 2"/>
          <p:cNvSpPr txBox="1">
            <a:spLocks/>
          </p:cNvSpPr>
          <p:nvPr/>
        </p:nvSpPr>
        <p:spPr>
          <a:xfrm>
            <a:off x="35621233" y="6696799"/>
            <a:ext cx="12832442" cy="106535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smtClean="0">
                <a:solidFill>
                  <a:schemeClr val="bg1"/>
                </a:solidFill>
                <a:latin typeface="Cambria" panose="02040503050406030204" pitchFamily="18" charset="0"/>
              </a:rPr>
              <a:t>Types of Engagement</a:t>
            </a:r>
            <a:endParaRPr lang="en-US" sz="5800" dirty="0">
              <a:solidFill>
                <a:schemeClr val="bg1"/>
              </a:solidFill>
              <a:latin typeface="Cambria" panose="02040503050406030204" pitchFamily="18" charset="0"/>
            </a:endParaRPr>
          </a:p>
        </p:txBody>
      </p:sp>
      <p:sp>
        <p:nvSpPr>
          <p:cNvPr id="13" name="Subtitle 2"/>
          <p:cNvSpPr txBox="1">
            <a:spLocks/>
          </p:cNvSpPr>
          <p:nvPr/>
        </p:nvSpPr>
        <p:spPr>
          <a:xfrm>
            <a:off x="2733675" y="6702527"/>
            <a:ext cx="12830175" cy="106535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smtClean="0">
                <a:solidFill>
                  <a:schemeClr val="bg1"/>
                </a:solidFill>
                <a:latin typeface="Cambria" panose="02040503050406030204" pitchFamily="18" charset="0"/>
              </a:rPr>
              <a:t>Who We Are</a:t>
            </a:r>
            <a:endParaRPr lang="en-US" sz="5800" dirty="0">
              <a:solidFill>
                <a:schemeClr val="bg1"/>
              </a:solidFill>
              <a:latin typeface="Cambria" panose="02040503050406030204" pitchFamily="18" charset="0"/>
            </a:endParaRPr>
          </a:p>
        </p:txBody>
      </p:sp>
      <p:sp>
        <p:nvSpPr>
          <p:cNvPr id="17" name="Subtitle 2"/>
          <p:cNvSpPr txBox="1">
            <a:spLocks/>
          </p:cNvSpPr>
          <p:nvPr/>
        </p:nvSpPr>
        <p:spPr>
          <a:xfrm>
            <a:off x="2724150" y="15858957"/>
            <a:ext cx="12830175" cy="106535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smtClean="0">
                <a:solidFill>
                  <a:schemeClr val="bg1"/>
                </a:solidFill>
                <a:latin typeface="Cambria" panose="02040503050406030204" pitchFamily="18" charset="0"/>
              </a:rPr>
              <a:t>Our History</a:t>
            </a:r>
            <a:endParaRPr lang="en-US" sz="5800" dirty="0">
              <a:solidFill>
                <a:schemeClr val="bg1"/>
              </a:solidFill>
              <a:latin typeface="Cambria" panose="02040503050406030204" pitchFamily="18" charset="0"/>
            </a:endParaRPr>
          </a:p>
        </p:txBody>
      </p:sp>
      <p:sp>
        <p:nvSpPr>
          <p:cNvPr id="4" name="TextBox 3"/>
          <p:cNvSpPr txBox="1"/>
          <p:nvPr/>
        </p:nvSpPr>
        <p:spPr>
          <a:xfrm>
            <a:off x="38482410" y="14253001"/>
            <a:ext cx="66003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98" name="Subtitle 2"/>
          <p:cNvSpPr txBox="1">
            <a:spLocks/>
          </p:cNvSpPr>
          <p:nvPr/>
        </p:nvSpPr>
        <p:spPr>
          <a:xfrm>
            <a:off x="2733675" y="27133792"/>
            <a:ext cx="12820650" cy="106535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smtClean="0">
                <a:solidFill>
                  <a:schemeClr val="bg1"/>
                </a:solidFill>
                <a:latin typeface="Cambria" panose="02040503050406030204" pitchFamily="18" charset="0"/>
              </a:rPr>
              <a:t>What We Do</a:t>
            </a:r>
            <a:endParaRPr lang="en-US" sz="5800" dirty="0">
              <a:solidFill>
                <a:schemeClr val="bg1"/>
              </a:solidFill>
              <a:latin typeface="Cambria" panose="02040503050406030204" pitchFamily="18" charset="0"/>
            </a:endParaRPr>
          </a:p>
        </p:txBody>
      </p:sp>
      <p:grpSp>
        <p:nvGrpSpPr>
          <p:cNvPr id="2" name="Group 1"/>
          <p:cNvGrpSpPr/>
          <p:nvPr/>
        </p:nvGrpSpPr>
        <p:grpSpPr>
          <a:xfrm>
            <a:off x="2632034" y="8523070"/>
            <a:ext cx="13083540" cy="7119042"/>
            <a:chOff x="1156335" y="7187741"/>
            <a:chExt cx="13083540" cy="7119042"/>
          </a:xfrm>
        </p:grpSpPr>
        <p:pic>
          <p:nvPicPr>
            <p:cNvPr id="68" name="Picture 67" descr="stevehale_new.jpg"/>
            <p:cNvPicPr>
              <a:picLocks noChangeAspect="1"/>
            </p:cNvPicPr>
            <p:nvPr/>
          </p:nvPicPr>
          <p:blipFill>
            <a:blip r:embed="rId3" cstate="print"/>
            <a:stretch>
              <a:fillRect/>
            </a:stretch>
          </p:blipFill>
          <p:spPr>
            <a:xfrm>
              <a:off x="8007371" y="10824768"/>
              <a:ext cx="2213630" cy="2747446"/>
            </a:xfrm>
            <a:prstGeom prst="rect">
              <a:avLst/>
            </a:prstGeom>
          </p:spPr>
        </p:pic>
        <p:sp>
          <p:nvSpPr>
            <p:cNvPr id="69" name="Rectangle 68"/>
            <p:cNvSpPr/>
            <p:nvPr/>
          </p:nvSpPr>
          <p:spPr>
            <a:xfrm>
              <a:off x="4025500" y="9922882"/>
              <a:ext cx="2166031" cy="523220"/>
            </a:xfrm>
            <a:prstGeom prst="rect">
              <a:avLst/>
            </a:prstGeom>
          </p:spPr>
          <p:txBody>
            <a:bodyPr wrap="square">
              <a:spAutoFit/>
            </a:bodyPr>
            <a:lstStyle/>
            <a:p>
              <a:pPr algn="ctr"/>
              <a:r>
                <a:rPr lang="en-US" sz="1600" b="1" dirty="0">
                  <a:solidFill>
                    <a:schemeClr val="tx2"/>
                  </a:solidFill>
                </a:rPr>
                <a:t>Laura M. Nickerson</a:t>
              </a:r>
            </a:p>
            <a:p>
              <a:pPr algn="ctr"/>
              <a:r>
                <a:rPr lang="en-US" sz="1200" b="1" cap="all" dirty="0">
                  <a:solidFill>
                    <a:schemeClr val="tx2"/>
                  </a:solidFill>
                </a:rPr>
                <a:t>Director, STEM </a:t>
              </a:r>
              <a:r>
                <a:rPr lang="en-US" sz="1200" b="1" cap="all" dirty="0" smtClean="0">
                  <a:solidFill>
                    <a:schemeClr val="tx2"/>
                  </a:solidFill>
                </a:rPr>
                <a:t>TC</a:t>
              </a:r>
              <a:endParaRPr lang="en-US" sz="1200" b="1" cap="all" dirty="0">
                <a:solidFill>
                  <a:schemeClr val="tx2"/>
                </a:solidFill>
              </a:endParaRPr>
            </a:p>
          </p:txBody>
        </p:sp>
        <p:sp>
          <p:nvSpPr>
            <p:cNvPr id="70" name="Rectangle 69"/>
            <p:cNvSpPr/>
            <p:nvPr/>
          </p:nvSpPr>
          <p:spPr>
            <a:xfrm>
              <a:off x="10710106" y="13556987"/>
              <a:ext cx="2277618" cy="523220"/>
            </a:xfrm>
            <a:prstGeom prst="rect">
              <a:avLst/>
            </a:prstGeom>
          </p:spPr>
          <p:txBody>
            <a:bodyPr wrap="square">
              <a:spAutoFit/>
            </a:bodyPr>
            <a:lstStyle/>
            <a:p>
              <a:pPr algn="ctr"/>
              <a:r>
                <a:rPr lang="en-US" sz="1600" b="1" dirty="0" smtClean="0">
                  <a:solidFill>
                    <a:schemeClr val="tx2"/>
                  </a:solidFill>
                </a:rPr>
                <a:t>Annette </a:t>
              </a:r>
              <a:r>
                <a:rPr lang="en-US" sz="1600" b="1" dirty="0" err="1" smtClean="0">
                  <a:solidFill>
                    <a:schemeClr val="tx2"/>
                  </a:solidFill>
                </a:rPr>
                <a:t>Schloss</a:t>
              </a:r>
              <a:endParaRPr lang="en-US" sz="1600" b="1" dirty="0" smtClean="0">
                <a:solidFill>
                  <a:schemeClr val="tx2"/>
                </a:solidFill>
              </a:endParaRPr>
            </a:p>
            <a:p>
              <a:pPr algn="ctr"/>
              <a:r>
                <a:rPr lang="en-US" sz="1200" b="1" cap="all" dirty="0" smtClean="0">
                  <a:solidFill>
                    <a:schemeClr val="tx2"/>
                  </a:solidFill>
                </a:rPr>
                <a:t>Faculty Fellow</a:t>
              </a:r>
              <a:endParaRPr lang="en-US" sz="1200" b="1" cap="all" dirty="0">
                <a:solidFill>
                  <a:schemeClr val="tx2"/>
                </a:solidFill>
              </a:endParaRPr>
            </a:p>
          </p:txBody>
        </p:sp>
        <p:pic>
          <p:nvPicPr>
            <p:cNvPr id="71" name="Picture 70"/>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737322" y="10824768"/>
              <a:ext cx="2197542" cy="2727478"/>
            </a:xfrm>
            <a:prstGeom prst="rect">
              <a:avLst/>
            </a:prstGeom>
          </p:spPr>
        </p:pic>
        <p:sp>
          <p:nvSpPr>
            <p:cNvPr id="72" name="Rectangle 71"/>
            <p:cNvSpPr/>
            <p:nvPr/>
          </p:nvSpPr>
          <p:spPr>
            <a:xfrm>
              <a:off x="6558822" y="9909547"/>
              <a:ext cx="2518834" cy="523220"/>
            </a:xfrm>
            <a:prstGeom prst="rect">
              <a:avLst/>
            </a:prstGeom>
          </p:spPr>
          <p:txBody>
            <a:bodyPr wrap="square">
              <a:spAutoFit/>
            </a:bodyPr>
            <a:lstStyle/>
            <a:p>
              <a:pPr algn="ctr"/>
              <a:r>
                <a:rPr lang="en-US" sz="1600" b="1" dirty="0" smtClean="0">
                  <a:solidFill>
                    <a:schemeClr val="tx2"/>
                  </a:solidFill>
                </a:rPr>
                <a:t>Sandy </a:t>
              </a:r>
              <a:r>
                <a:rPr lang="en-US" sz="1600" b="1" dirty="0" err="1">
                  <a:solidFill>
                    <a:schemeClr val="tx2"/>
                  </a:solidFill>
                </a:rPr>
                <a:t>Coit</a:t>
              </a:r>
              <a:endParaRPr lang="en-US" sz="1600" b="1" dirty="0">
                <a:solidFill>
                  <a:schemeClr val="tx2"/>
                </a:solidFill>
              </a:endParaRPr>
            </a:p>
            <a:p>
              <a:pPr algn="ctr"/>
              <a:r>
                <a:rPr lang="en-US" sz="1200" b="1" cap="all" dirty="0">
                  <a:solidFill>
                    <a:schemeClr val="tx2"/>
                  </a:solidFill>
                </a:rPr>
                <a:t>Program Support </a:t>
              </a:r>
              <a:r>
                <a:rPr lang="en-US" sz="1200" b="1" cap="all" dirty="0" smtClean="0">
                  <a:solidFill>
                    <a:schemeClr val="tx2"/>
                  </a:solidFill>
                </a:rPr>
                <a:t>Assistant</a:t>
              </a:r>
              <a:endParaRPr lang="en-US" sz="1200" b="1" cap="all" dirty="0">
                <a:solidFill>
                  <a:schemeClr val="tx2"/>
                </a:solidFill>
              </a:endParaRPr>
            </a:p>
          </p:txBody>
        </p:sp>
        <p:sp>
          <p:nvSpPr>
            <p:cNvPr id="73" name="Rectangle 72"/>
            <p:cNvSpPr/>
            <p:nvPr/>
          </p:nvSpPr>
          <p:spPr>
            <a:xfrm>
              <a:off x="9204199" y="9903832"/>
              <a:ext cx="2613446" cy="707886"/>
            </a:xfrm>
            <a:prstGeom prst="rect">
              <a:avLst/>
            </a:prstGeom>
          </p:spPr>
          <p:txBody>
            <a:bodyPr wrap="square">
              <a:spAutoFit/>
            </a:bodyPr>
            <a:lstStyle/>
            <a:p>
              <a:pPr algn="ctr"/>
              <a:r>
                <a:rPr lang="en-US" sz="1600" b="1" dirty="0">
                  <a:solidFill>
                    <a:schemeClr val="tx2"/>
                  </a:solidFill>
                </a:rPr>
                <a:t>Lara </a:t>
              </a:r>
              <a:r>
                <a:rPr lang="en-US" sz="1600" b="1" dirty="0" err="1">
                  <a:solidFill>
                    <a:schemeClr val="tx2"/>
                  </a:solidFill>
                </a:rPr>
                <a:t>Gengarelly</a:t>
              </a:r>
              <a:endParaRPr lang="en-US" sz="1600" b="1" dirty="0">
                <a:solidFill>
                  <a:schemeClr val="tx2"/>
                </a:solidFill>
              </a:endParaRPr>
            </a:p>
            <a:p>
              <a:pPr algn="ctr"/>
              <a:r>
                <a:rPr lang="en-US" sz="1200" b="1" cap="all" dirty="0">
                  <a:solidFill>
                    <a:schemeClr val="tx2"/>
                  </a:solidFill>
                </a:rPr>
                <a:t>Extension Assoc. Professor </a:t>
              </a:r>
              <a:r>
                <a:rPr lang="en-US" sz="1200" b="1" cap="all" dirty="0" smtClean="0">
                  <a:solidFill>
                    <a:schemeClr val="tx2"/>
                  </a:solidFill>
                </a:rPr>
                <a:t>and </a:t>
              </a:r>
              <a:r>
                <a:rPr lang="en-US" sz="1200" b="1" cap="all" dirty="0">
                  <a:solidFill>
                    <a:schemeClr val="tx2"/>
                  </a:solidFill>
                </a:rPr>
                <a:t/>
              </a:r>
              <a:br>
                <a:rPr lang="en-US" sz="1200" b="1" cap="all" dirty="0">
                  <a:solidFill>
                    <a:schemeClr val="tx2"/>
                  </a:solidFill>
                </a:rPr>
              </a:br>
              <a:r>
                <a:rPr lang="en-US" sz="1200" b="1" cap="all" dirty="0">
                  <a:solidFill>
                    <a:schemeClr val="tx2"/>
                  </a:solidFill>
                </a:rPr>
                <a:t>Specialist, science </a:t>
              </a:r>
              <a:r>
                <a:rPr lang="en-US" sz="1200" b="1" cap="all" dirty="0" smtClean="0">
                  <a:solidFill>
                    <a:schemeClr val="tx2"/>
                  </a:solidFill>
                </a:rPr>
                <a:t>Literacy</a:t>
              </a:r>
              <a:endParaRPr lang="en-US" sz="1200" b="1" cap="all" dirty="0">
                <a:solidFill>
                  <a:schemeClr val="tx2"/>
                </a:solidFill>
              </a:endParaRPr>
            </a:p>
          </p:txBody>
        </p:sp>
        <p:sp>
          <p:nvSpPr>
            <p:cNvPr id="74" name="Rectangle 73"/>
            <p:cNvSpPr/>
            <p:nvPr/>
          </p:nvSpPr>
          <p:spPr>
            <a:xfrm>
              <a:off x="11885295" y="9901927"/>
              <a:ext cx="2354580" cy="523220"/>
            </a:xfrm>
            <a:prstGeom prst="rect">
              <a:avLst/>
            </a:prstGeom>
          </p:spPr>
          <p:txBody>
            <a:bodyPr wrap="square">
              <a:spAutoFit/>
            </a:bodyPr>
            <a:lstStyle/>
            <a:p>
              <a:pPr algn="ctr"/>
              <a:r>
                <a:rPr lang="fr-FR" sz="1600" b="1" dirty="0" smtClean="0">
                  <a:solidFill>
                    <a:schemeClr val="tx2"/>
                  </a:solidFill>
                </a:rPr>
                <a:t>Jade </a:t>
              </a:r>
              <a:r>
                <a:rPr lang="fr-FR" sz="1600" b="1" dirty="0" err="1">
                  <a:solidFill>
                    <a:schemeClr val="tx2"/>
                  </a:solidFill>
                </a:rPr>
                <a:t>Caines</a:t>
              </a:r>
              <a:r>
                <a:rPr lang="fr-FR" sz="1600" b="1" dirty="0">
                  <a:solidFill>
                    <a:schemeClr val="tx2"/>
                  </a:solidFill>
                </a:rPr>
                <a:t> Lee</a:t>
              </a:r>
            </a:p>
            <a:p>
              <a:pPr algn="ctr"/>
              <a:r>
                <a:rPr lang="fr-FR" sz="1200" b="1" cap="all" dirty="0" err="1">
                  <a:solidFill>
                    <a:schemeClr val="tx2"/>
                  </a:solidFill>
                </a:rPr>
                <a:t>Affiliate</a:t>
              </a:r>
              <a:r>
                <a:rPr lang="fr-FR" sz="1200" b="1" cap="all" dirty="0">
                  <a:solidFill>
                    <a:schemeClr val="tx2"/>
                  </a:solidFill>
                </a:rPr>
                <a:t> Assistant </a:t>
              </a:r>
              <a:r>
                <a:rPr lang="fr-FR" sz="1200" b="1" cap="all" dirty="0" smtClean="0">
                  <a:solidFill>
                    <a:schemeClr val="tx2"/>
                  </a:solidFill>
                </a:rPr>
                <a:t>Professor</a:t>
              </a:r>
              <a:endParaRPr lang="fr-FR" sz="1200" b="1" cap="all" dirty="0">
                <a:solidFill>
                  <a:schemeClr val="tx2"/>
                </a:solidFill>
              </a:endParaRPr>
            </a:p>
          </p:txBody>
        </p:sp>
        <p:sp>
          <p:nvSpPr>
            <p:cNvPr id="76" name="TextBox 75"/>
            <p:cNvSpPr txBox="1"/>
            <p:nvPr/>
          </p:nvSpPr>
          <p:spPr>
            <a:xfrm>
              <a:off x="5080635" y="13598897"/>
              <a:ext cx="2550436" cy="707886"/>
            </a:xfrm>
            <a:prstGeom prst="rect">
              <a:avLst/>
            </a:prstGeom>
            <a:noFill/>
          </p:spPr>
          <p:txBody>
            <a:bodyPr wrap="square" rtlCol="0">
              <a:spAutoFit/>
            </a:bodyPr>
            <a:lstStyle/>
            <a:p>
              <a:pPr algn="ctr"/>
              <a:r>
                <a:rPr lang="en-US" sz="1600" b="1" dirty="0">
                  <a:solidFill>
                    <a:schemeClr val="tx2"/>
                  </a:solidFill>
                </a:rPr>
                <a:t>Jennifer </a:t>
              </a:r>
              <a:r>
                <a:rPr lang="en-US" sz="1600" b="1" dirty="0" err="1">
                  <a:solidFill>
                    <a:schemeClr val="tx2"/>
                  </a:solidFill>
                </a:rPr>
                <a:t>Bourgeault</a:t>
              </a:r>
              <a:endParaRPr lang="en-US" sz="1600" b="1" dirty="0">
                <a:solidFill>
                  <a:schemeClr val="tx2"/>
                </a:solidFill>
              </a:endParaRPr>
            </a:p>
            <a:p>
              <a:pPr algn="ctr"/>
              <a:r>
                <a:rPr lang="en-US" sz="1200" b="1" cap="all" dirty="0" smtClean="0">
                  <a:solidFill>
                    <a:schemeClr val="tx2"/>
                  </a:solidFill>
                </a:rPr>
                <a:t>GLOBE US Country Coordinator</a:t>
              </a:r>
              <a:endParaRPr lang="en-US" sz="1200" b="1" cap="all" dirty="0">
                <a:solidFill>
                  <a:schemeClr val="tx2"/>
                </a:solidFill>
              </a:endParaRPr>
            </a:p>
            <a:p>
              <a:pPr algn="ctr"/>
              <a:endParaRPr lang="en-US" sz="1200" dirty="0"/>
            </a:p>
          </p:txBody>
        </p:sp>
        <p:sp>
          <p:nvSpPr>
            <p:cNvPr id="77" name="Rectangle 76"/>
            <p:cNvSpPr/>
            <p:nvPr/>
          </p:nvSpPr>
          <p:spPr>
            <a:xfrm>
              <a:off x="2193170" y="13617947"/>
              <a:ext cx="2743751" cy="523220"/>
            </a:xfrm>
            <a:prstGeom prst="rect">
              <a:avLst/>
            </a:prstGeom>
          </p:spPr>
          <p:txBody>
            <a:bodyPr wrap="square">
              <a:spAutoFit/>
            </a:bodyPr>
            <a:lstStyle/>
            <a:p>
              <a:pPr algn="ctr"/>
              <a:r>
                <a:rPr lang="en-US" sz="1600" b="1" dirty="0" smtClean="0">
                  <a:solidFill>
                    <a:schemeClr val="tx2"/>
                  </a:solidFill>
                </a:rPr>
                <a:t>Erik </a:t>
              </a:r>
              <a:r>
                <a:rPr lang="en-US" sz="1600" b="1" dirty="0" err="1">
                  <a:solidFill>
                    <a:schemeClr val="tx2"/>
                  </a:solidFill>
                </a:rPr>
                <a:t>Froburg</a:t>
              </a:r>
              <a:r>
                <a:rPr lang="en-US" sz="1600" b="1" dirty="0">
                  <a:solidFill>
                    <a:schemeClr val="tx2"/>
                  </a:solidFill>
                </a:rPr>
                <a:t> </a:t>
              </a:r>
            </a:p>
            <a:p>
              <a:pPr algn="ctr"/>
              <a:r>
                <a:rPr lang="en-US" sz="1200" b="1" cap="all" dirty="0">
                  <a:solidFill>
                    <a:schemeClr val="tx2"/>
                  </a:solidFill>
                </a:rPr>
                <a:t>Education &amp; Outreach </a:t>
              </a:r>
              <a:r>
                <a:rPr lang="en-US" sz="1200" b="1" cap="all" dirty="0" smtClean="0">
                  <a:solidFill>
                    <a:schemeClr val="tx2"/>
                  </a:solidFill>
                </a:rPr>
                <a:t>Specialist</a:t>
              </a:r>
              <a:endParaRPr lang="en-US" sz="1200" b="1" cap="all" dirty="0">
                <a:solidFill>
                  <a:schemeClr val="tx2"/>
                </a:solidFill>
              </a:endParaRPr>
            </a:p>
          </p:txBody>
        </p:sp>
        <p:sp>
          <p:nvSpPr>
            <p:cNvPr id="78" name="Rectangle 77"/>
            <p:cNvSpPr/>
            <p:nvPr/>
          </p:nvSpPr>
          <p:spPr>
            <a:xfrm>
              <a:off x="8013976" y="13574132"/>
              <a:ext cx="2213696" cy="523220"/>
            </a:xfrm>
            <a:prstGeom prst="rect">
              <a:avLst/>
            </a:prstGeom>
          </p:spPr>
          <p:txBody>
            <a:bodyPr wrap="square">
              <a:spAutoFit/>
            </a:bodyPr>
            <a:lstStyle/>
            <a:p>
              <a:pPr algn="ctr"/>
              <a:r>
                <a:rPr lang="en-US" sz="1600" b="1" dirty="0">
                  <a:solidFill>
                    <a:schemeClr val="tx2"/>
                  </a:solidFill>
                </a:rPr>
                <a:t>Stephen R. Hale</a:t>
              </a:r>
            </a:p>
            <a:p>
              <a:pPr algn="ctr"/>
              <a:r>
                <a:rPr lang="en-US" sz="1200" b="1" cap="all" dirty="0">
                  <a:solidFill>
                    <a:schemeClr val="tx2"/>
                  </a:solidFill>
                </a:rPr>
                <a:t>Research Associate</a:t>
              </a:r>
            </a:p>
          </p:txBody>
        </p:sp>
        <p:pic>
          <p:nvPicPr>
            <p:cNvPr id="79" name="Picture 78" descr="sandycoit.jpg"/>
            <p:cNvPicPr>
              <a:picLocks noChangeAspect="1"/>
            </p:cNvPicPr>
            <p:nvPr/>
          </p:nvPicPr>
          <p:blipFill>
            <a:blip r:embed="rId5" cstate="print"/>
            <a:stretch>
              <a:fillRect/>
            </a:stretch>
          </p:blipFill>
          <p:spPr>
            <a:xfrm>
              <a:off x="6690269" y="7223378"/>
              <a:ext cx="2247322" cy="2680793"/>
            </a:xfrm>
            <a:prstGeom prst="rect">
              <a:avLst/>
            </a:prstGeom>
          </p:spPr>
        </p:pic>
        <p:pic>
          <p:nvPicPr>
            <p:cNvPr id="80" name="Picture 7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4020761" y="7203255"/>
              <a:ext cx="2180690" cy="2706562"/>
            </a:xfrm>
            <a:prstGeom prst="rect">
              <a:avLst/>
            </a:prstGeom>
          </p:spPr>
        </p:pic>
        <p:pic>
          <p:nvPicPr>
            <p:cNvPr id="81" name="Picture 80"/>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5269801" y="10844080"/>
              <a:ext cx="2212680" cy="2746266"/>
            </a:xfrm>
            <a:prstGeom prst="rect">
              <a:avLst/>
            </a:prstGeom>
          </p:spPr>
        </p:pic>
        <p:pic>
          <p:nvPicPr>
            <p:cNvPr id="82" name="Picture 81"/>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12052277" y="7204998"/>
              <a:ext cx="2021094" cy="2689648"/>
            </a:xfrm>
            <a:prstGeom prst="rect">
              <a:avLst/>
            </a:prstGeom>
          </p:spPr>
        </p:pic>
        <p:pic>
          <p:nvPicPr>
            <p:cNvPr id="83" name="Picture 82"/>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2393156" y="10854703"/>
              <a:ext cx="2331920" cy="2752327"/>
            </a:xfrm>
            <a:prstGeom prst="rect">
              <a:avLst/>
            </a:prstGeom>
          </p:spPr>
        </p:pic>
        <p:pic>
          <p:nvPicPr>
            <p:cNvPr id="84" name="Picture 83"/>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9435755" y="7225119"/>
              <a:ext cx="2150851" cy="2669527"/>
            </a:xfrm>
            <a:prstGeom prst="rect">
              <a:avLst/>
            </a:prstGeom>
          </p:spPr>
        </p:pic>
        <p:pic>
          <p:nvPicPr>
            <p:cNvPr id="2050" name="Picture 2" descr="Ruth Varner"/>
            <p:cNvPicPr>
              <a:picLocks noChangeAspect="1" noChangeArrowheads="1"/>
            </p:cNvPicPr>
            <p:nvPr/>
          </p:nvPicPr>
          <p:blipFill>
            <a:blip r:embed="rId11" cstate="print"/>
            <a:srcRect/>
            <a:stretch>
              <a:fillRect/>
            </a:stretch>
          </p:blipFill>
          <p:spPr bwMode="auto">
            <a:xfrm>
              <a:off x="1252371" y="7187741"/>
              <a:ext cx="2282080" cy="2738495"/>
            </a:xfrm>
            <a:prstGeom prst="rect">
              <a:avLst/>
            </a:prstGeom>
            <a:noFill/>
          </p:spPr>
        </p:pic>
        <p:sp>
          <p:nvSpPr>
            <p:cNvPr id="86" name="Rectangle 85"/>
            <p:cNvSpPr/>
            <p:nvPr/>
          </p:nvSpPr>
          <p:spPr>
            <a:xfrm>
              <a:off x="1156335" y="9932407"/>
              <a:ext cx="2481772" cy="523220"/>
            </a:xfrm>
            <a:prstGeom prst="rect">
              <a:avLst/>
            </a:prstGeom>
          </p:spPr>
          <p:txBody>
            <a:bodyPr wrap="square">
              <a:spAutoFit/>
            </a:bodyPr>
            <a:lstStyle/>
            <a:p>
              <a:pPr algn="ctr"/>
              <a:r>
                <a:rPr lang="en-US" sz="1600" b="1" dirty="0" smtClean="0">
                  <a:solidFill>
                    <a:schemeClr val="tx2"/>
                  </a:solidFill>
                </a:rPr>
                <a:t>Ruth Varner</a:t>
              </a:r>
              <a:endParaRPr lang="en-US" sz="1600" b="1" dirty="0">
                <a:solidFill>
                  <a:schemeClr val="tx2"/>
                </a:solidFill>
              </a:endParaRPr>
            </a:p>
            <a:p>
              <a:pPr algn="ctr"/>
              <a:r>
                <a:rPr lang="en-US" sz="1200" b="1" cap="all" dirty="0" smtClean="0">
                  <a:solidFill>
                    <a:schemeClr val="tx2"/>
                  </a:solidFill>
                </a:rPr>
                <a:t>Director, Leitzel center</a:t>
              </a:r>
              <a:endParaRPr lang="en-US" sz="1200" b="1" cap="all" dirty="0">
                <a:solidFill>
                  <a:schemeClr val="tx2"/>
                </a:solidFill>
              </a:endParaRPr>
            </a:p>
          </p:txBody>
        </p:sp>
      </p:grpSp>
      <p:grpSp>
        <p:nvGrpSpPr>
          <p:cNvPr id="238" name="Group 237"/>
          <p:cNvGrpSpPr/>
          <p:nvPr/>
        </p:nvGrpSpPr>
        <p:grpSpPr>
          <a:xfrm>
            <a:off x="18023913" y="6692578"/>
            <a:ext cx="15157126" cy="27040874"/>
            <a:chOff x="18542000" y="10366349"/>
            <a:chExt cx="14757400" cy="26152500"/>
          </a:xfrm>
        </p:grpSpPr>
        <p:grpSp>
          <p:nvGrpSpPr>
            <p:cNvPr id="88" name="Group 87"/>
            <p:cNvGrpSpPr/>
            <p:nvPr/>
          </p:nvGrpSpPr>
          <p:grpSpPr>
            <a:xfrm>
              <a:off x="18542000" y="10366349"/>
              <a:ext cx="14757400" cy="26152500"/>
              <a:chOff x="838200" y="-51717"/>
              <a:chExt cx="4876800" cy="9239910"/>
            </a:xfrm>
          </p:grpSpPr>
          <p:pic>
            <p:nvPicPr>
              <p:cNvPr id="89" name="Picture 88"/>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838200" y="-51717"/>
                <a:ext cx="4876800" cy="9239910"/>
              </a:xfrm>
              <a:prstGeom prst="rect">
                <a:avLst/>
              </a:prstGeom>
            </p:spPr>
          </p:pic>
          <p:sp>
            <p:nvSpPr>
              <p:cNvPr id="90" name="Donut 89"/>
              <p:cNvSpPr/>
              <p:nvPr/>
            </p:nvSpPr>
            <p:spPr>
              <a:xfrm>
                <a:off x="3962400" y="7620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91" name="Donut 90"/>
              <p:cNvSpPr/>
              <p:nvPr/>
            </p:nvSpPr>
            <p:spPr>
              <a:xfrm>
                <a:off x="3276600" y="31242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92" name="Donut 91"/>
              <p:cNvSpPr/>
              <p:nvPr/>
            </p:nvSpPr>
            <p:spPr>
              <a:xfrm>
                <a:off x="1524000" y="81534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94" name="Donut 93"/>
              <p:cNvSpPr/>
              <p:nvPr/>
            </p:nvSpPr>
            <p:spPr>
              <a:xfrm>
                <a:off x="3657600" y="73914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95" name="Donut 94"/>
              <p:cNvSpPr/>
              <p:nvPr/>
            </p:nvSpPr>
            <p:spPr>
              <a:xfrm>
                <a:off x="5246370" y="805053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96" name="Donut 95"/>
              <p:cNvSpPr/>
              <p:nvPr/>
            </p:nvSpPr>
            <p:spPr>
              <a:xfrm>
                <a:off x="3733800" y="790956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09" name="Donut 108"/>
              <p:cNvSpPr/>
              <p:nvPr/>
            </p:nvSpPr>
            <p:spPr>
              <a:xfrm>
                <a:off x="1981200" y="48768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0" name="Donut 109"/>
              <p:cNvSpPr/>
              <p:nvPr/>
            </p:nvSpPr>
            <p:spPr>
              <a:xfrm>
                <a:off x="3638550" y="63246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1" name="Donut 110"/>
              <p:cNvSpPr/>
              <p:nvPr/>
            </p:nvSpPr>
            <p:spPr>
              <a:xfrm>
                <a:off x="4263390" y="630936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2" name="Donut 111"/>
              <p:cNvSpPr/>
              <p:nvPr/>
            </p:nvSpPr>
            <p:spPr>
              <a:xfrm>
                <a:off x="1905000" y="48006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3" name="Donut 112"/>
              <p:cNvSpPr/>
              <p:nvPr/>
            </p:nvSpPr>
            <p:spPr>
              <a:xfrm>
                <a:off x="3451860" y="4451655"/>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4" name="Donut 113"/>
              <p:cNvSpPr/>
              <p:nvPr/>
            </p:nvSpPr>
            <p:spPr>
              <a:xfrm>
                <a:off x="4812030" y="738378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5" name="Donut 114"/>
              <p:cNvSpPr/>
              <p:nvPr/>
            </p:nvSpPr>
            <p:spPr>
              <a:xfrm>
                <a:off x="4834890" y="70866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6" name="Donut 115"/>
              <p:cNvSpPr/>
              <p:nvPr/>
            </p:nvSpPr>
            <p:spPr>
              <a:xfrm>
                <a:off x="4415790" y="72390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7" name="Donut 116"/>
              <p:cNvSpPr/>
              <p:nvPr/>
            </p:nvSpPr>
            <p:spPr>
              <a:xfrm>
                <a:off x="2895600" y="336804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8" name="Donut 117"/>
              <p:cNvSpPr/>
              <p:nvPr/>
            </p:nvSpPr>
            <p:spPr>
              <a:xfrm>
                <a:off x="3581400" y="83820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19" name="Donut 118"/>
              <p:cNvSpPr/>
              <p:nvPr/>
            </p:nvSpPr>
            <p:spPr>
              <a:xfrm>
                <a:off x="3672840" y="861822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0" name="Donut 119"/>
              <p:cNvSpPr/>
              <p:nvPr/>
            </p:nvSpPr>
            <p:spPr>
              <a:xfrm>
                <a:off x="5288280" y="818769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1" name="Donut 120"/>
              <p:cNvSpPr/>
              <p:nvPr/>
            </p:nvSpPr>
            <p:spPr>
              <a:xfrm>
                <a:off x="3794760" y="761619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2" name="Donut 121"/>
              <p:cNvSpPr/>
              <p:nvPr/>
            </p:nvSpPr>
            <p:spPr>
              <a:xfrm>
                <a:off x="3812813" y="8053703"/>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3" name="Donut 122"/>
              <p:cNvSpPr/>
              <p:nvPr/>
            </p:nvSpPr>
            <p:spPr>
              <a:xfrm>
                <a:off x="4568190" y="811911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4" name="Donut 123"/>
              <p:cNvSpPr/>
              <p:nvPr/>
            </p:nvSpPr>
            <p:spPr>
              <a:xfrm>
                <a:off x="4457700" y="83820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5" name="Donut 124"/>
              <p:cNvSpPr/>
              <p:nvPr/>
            </p:nvSpPr>
            <p:spPr>
              <a:xfrm>
                <a:off x="4895850" y="714756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6" name="Donut 125"/>
              <p:cNvSpPr/>
              <p:nvPr/>
            </p:nvSpPr>
            <p:spPr>
              <a:xfrm>
                <a:off x="4267200" y="73914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7" name="Donut 126"/>
              <p:cNvSpPr/>
              <p:nvPr/>
            </p:nvSpPr>
            <p:spPr>
              <a:xfrm>
                <a:off x="3874770" y="53340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8" name="Donut 127"/>
              <p:cNvSpPr/>
              <p:nvPr/>
            </p:nvSpPr>
            <p:spPr>
              <a:xfrm>
                <a:off x="2514600" y="745998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29" name="Donut 128"/>
              <p:cNvSpPr/>
              <p:nvPr/>
            </p:nvSpPr>
            <p:spPr>
              <a:xfrm>
                <a:off x="4011930" y="881253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30" name="Donut 129"/>
              <p:cNvSpPr/>
              <p:nvPr/>
            </p:nvSpPr>
            <p:spPr>
              <a:xfrm>
                <a:off x="4739981" y="6674735"/>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31" name="Donut 130"/>
              <p:cNvSpPr/>
              <p:nvPr/>
            </p:nvSpPr>
            <p:spPr>
              <a:xfrm>
                <a:off x="4701540" y="594360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32" name="Donut 131"/>
              <p:cNvSpPr/>
              <p:nvPr/>
            </p:nvSpPr>
            <p:spPr>
              <a:xfrm>
                <a:off x="2556510" y="7520940"/>
                <a:ext cx="152400" cy="1524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grpSp>
        <p:grpSp>
          <p:nvGrpSpPr>
            <p:cNvPr id="237" name="Group 236"/>
            <p:cNvGrpSpPr/>
            <p:nvPr/>
          </p:nvGrpSpPr>
          <p:grpSpPr>
            <a:xfrm>
              <a:off x="20498197" y="18193484"/>
              <a:ext cx="12100719" cy="17881151"/>
              <a:chOff x="20498197" y="18193484"/>
              <a:chExt cx="12100719" cy="17881151"/>
            </a:xfrm>
          </p:grpSpPr>
          <p:sp>
            <p:nvSpPr>
              <p:cNvPr id="133" name="Donut 132"/>
              <p:cNvSpPr/>
              <p:nvPr/>
            </p:nvSpPr>
            <p:spPr>
              <a:xfrm>
                <a:off x="30796686" y="31744833"/>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37" name="Donut 136"/>
              <p:cNvSpPr/>
              <p:nvPr/>
            </p:nvSpPr>
            <p:spPr>
              <a:xfrm>
                <a:off x="28537297" y="319285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38" name="Donut 137"/>
              <p:cNvSpPr/>
              <p:nvPr/>
            </p:nvSpPr>
            <p:spPr>
              <a:xfrm>
                <a:off x="30747097" y="300425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39" name="Donut 138"/>
              <p:cNvSpPr/>
              <p:nvPr/>
            </p:nvSpPr>
            <p:spPr>
              <a:xfrm>
                <a:off x="20764897" y="330143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0" name="Donut 139"/>
              <p:cNvSpPr/>
              <p:nvPr/>
            </p:nvSpPr>
            <p:spPr>
              <a:xfrm>
                <a:off x="31470997" y="328048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1" name="Donut 140"/>
              <p:cNvSpPr/>
              <p:nvPr/>
            </p:nvSpPr>
            <p:spPr>
              <a:xfrm>
                <a:off x="29318347" y="346717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2" name="Donut 141"/>
              <p:cNvSpPr/>
              <p:nvPr/>
            </p:nvSpPr>
            <p:spPr>
              <a:xfrm>
                <a:off x="22707997" y="349384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3" name="Donut 142"/>
              <p:cNvSpPr/>
              <p:nvPr/>
            </p:nvSpPr>
            <p:spPr>
              <a:xfrm>
                <a:off x="30594697" y="318904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4" name="Donut 143"/>
              <p:cNvSpPr/>
              <p:nvPr/>
            </p:nvSpPr>
            <p:spPr>
              <a:xfrm>
                <a:off x="27012900" y="29565600"/>
                <a:ext cx="438150" cy="457200"/>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5" name="Donut 144"/>
              <p:cNvSpPr/>
              <p:nvPr/>
            </p:nvSpPr>
            <p:spPr>
              <a:xfrm>
                <a:off x="31185247" y="312998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6" name="Donut 145"/>
              <p:cNvSpPr/>
              <p:nvPr/>
            </p:nvSpPr>
            <p:spPr>
              <a:xfrm>
                <a:off x="20822047" y="277184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7" name="Donut 146"/>
              <p:cNvSpPr/>
              <p:nvPr/>
            </p:nvSpPr>
            <p:spPr>
              <a:xfrm>
                <a:off x="26822797" y="356432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48" name="Donut 147"/>
              <p:cNvSpPr/>
              <p:nvPr/>
            </p:nvSpPr>
            <p:spPr>
              <a:xfrm>
                <a:off x="29927947" y="318332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0" name="Donut 149"/>
              <p:cNvSpPr/>
              <p:nvPr/>
            </p:nvSpPr>
            <p:spPr>
              <a:xfrm>
                <a:off x="29985097" y="345574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1" name="Donut 150"/>
              <p:cNvSpPr/>
              <p:nvPr/>
            </p:nvSpPr>
            <p:spPr>
              <a:xfrm>
                <a:off x="32137747" y="324238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2" name="Donut 151"/>
              <p:cNvSpPr/>
              <p:nvPr/>
            </p:nvSpPr>
            <p:spPr>
              <a:xfrm>
                <a:off x="25641697" y="275851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3" name="Donut 152"/>
              <p:cNvSpPr/>
              <p:nvPr/>
            </p:nvSpPr>
            <p:spPr>
              <a:xfrm>
                <a:off x="31223347" y="305569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4" name="Donut 153"/>
              <p:cNvSpPr/>
              <p:nvPr/>
            </p:nvSpPr>
            <p:spPr>
              <a:xfrm>
                <a:off x="29127847" y="304045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5" name="Donut 154"/>
              <p:cNvSpPr/>
              <p:nvPr/>
            </p:nvSpPr>
            <p:spPr>
              <a:xfrm>
                <a:off x="31128097" y="331858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6" name="Donut 155"/>
              <p:cNvSpPr/>
              <p:nvPr/>
            </p:nvSpPr>
            <p:spPr>
              <a:xfrm>
                <a:off x="22365097" y="291091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7" name="Donut 156"/>
              <p:cNvSpPr/>
              <p:nvPr/>
            </p:nvSpPr>
            <p:spPr>
              <a:xfrm>
                <a:off x="20498197" y="345002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58" name="Donut 157"/>
              <p:cNvSpPr/>
              <p:nvPr/>
            </p:nvSpPr>
            <p:spPr>
              <a:xfrm>
                <a:off x="20498197" y="303664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0" name="Donut 159"/>
              <p:cNvSpPr/>
              <p:nvPr/>
            </p:nvSpPr>
            <p:spPr>
              <a:xfrm>
                <a:off x="28670647" y="350146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1" name="Donut 160"/>
              <p:cNvSpPr/>
              <p:nvPr/>
            </p:nvSpPr>
            <p:spPr>
              <a:xfrm>
                <a:off x="29851747" y="324619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2" name="Donut 161"/>
              <p:cNvSpPr/>
              <p:nvPr/>
            </p:nvSpPr>
            <p:spPr>
              <a:xfrm>
                <a:off x="30556597" y="328429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3" name="Donut 162"/>
              <p:cNvSpPr/>
              <p:nvPr/>
            </p:nvSpPr>
            <p:spPr>
              <a:xfrm>
                <a:off x="27870547" y="330143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4" name="Donut 163"/>
              <p:cNvSpPr/>
              <p:nvPr/>
            </p:nvSpPr>
            <p:spPr>
              <a:xfrm>
                <a:off x="28099147" y="341954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5" name="Donut 164"/>
              <p:cNvSpPr/>
              <p:nvPr/>
            </p:nvSpPr>
            <p:spPr>
              <a:xfrm>
                <a:off x="28422997" y="345193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6" name="Donut 165"/>
              <p:cNvSpPr/>
              <p:nvPr/>
            </p:nvSpPr>
            <p:spPr>
              <a:xfrm>
                <a:off x="26251297" y="313951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7" name="Donut 166"/>
              <p:cNvSpPr/>
              <p:nvPr/>
            </p:nvSpPr>
            <p:spPr>
              <a:xfrm>
                <a:off x="25870297" y="309760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8" name="Donut 167"/>
              <p:cNvSpPr/>
              <p:nvPr/>
            </p:nvSpPr>
            <p:spPr>
              <a:xfrm>
                <a:off x="23450947" y="339287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69" name="Donut 168"/>
              <p:cNvSpPr/>
              <p:nvPr/>
            </p:nvSpPr>
            <p:spPr>
              <a:xfrm>
                <a:off x="20498197" y="3272863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sp>
            <p:nvSpPr>
              <p:cNvPr id="170" name="Donut 169"/>
              <p:cNvSpPr/>
              <p:nvPr/>
            </p:nvSpPr>
            <p:spPr>
              <a:xfrm>
                <a:off x="28403947" y="18193484"/>
                <a:ext cx="461169" cy="431351"/>
              </a:xfrm>
              <a:prstGeom prst="donu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solidFill>
                    <a:schemeClr val="tx1"/>
                  </a:solidFill>
                </a:endParaRPr>
              </a:p>
            </p:txBody>
          </p:sp>
        </p:grpSp>
      </p:grpSp>
      <p:sp>
        <p:nvSpPr>
          <p:cNvPr id="239" name="TextBox 238"/>
          <p:cNvSpPr txBox="1"/>
          <p:nvPr/>
        </p:nvSpPr>
        <p:spPr>
          <a:xfrm>
            <a:off x="18540926" y="34399771"/>
            <a:ext cx="13927297" cy="1446550"/>
          </a:xfrm>
          <a:prstGeom prst="rect">
            <a:avLst/>
          </a:prstGeom>
          <a:noFill/>
        </p:spPr>
        <p:txBody>
          <a:bodyPr wrap="square" rtlCol="0">
            <a:spAutoFit/>
          </a:bodyPr>
          <a:lstStyle/>
          <a:p>
            <a:pPr algn="ctr"/>
            <a:r>
              <a:rPr lang="en-US" sz="4400" dirty="0" smtClean="0">
                <a:solidFill>
                  <a:schemeClr val="tx2"/>
                </a:solidFill>
              </a:rPr>
              <a:t>The Leitzel Center worked with K-12 teachers from the following NH communities in 2015-16</a:t>
            </a:r>
            <a:endParaRPr lang="en-US" sz="4400" dirty="0">
              <a:solidFill>
                <a:schemeClr val="tx2"/>
              </a:solidFill>
            </a:endParaRPr>
          </a:p>
        </p:txBody>
      </p:sp>
      <p:sp>
        <p:nvSpPr>
          <p:cNvPr id="242" name="TextBox 241"/>
          <p:cNvSpPr txBox="1"/>
          <p:nvPr/>
        </p:nvSpPr>
        <p:spPr>
          <a:xfrm>
            <a:off x="35611382" y="8340381"/>
            <a:ext cx="13030199" cy="7478970"/>
          </a:xfrm>
          <a:prstGeom prst="rect">
            <a:avLst/>
          </a:prstGeom>
          <a:noFill/>
        </p:spPr>
        <p:txBody>
          <a:bodyPr wrap="square" rtlCol="0">
            <a:spAutoFit/>
          </a:bodyPr>
          <a:lstStyle/>
          <a:p>
            <a:pPr algn="ctr">
              <a:spcAft>
                <a:spcPts val="1200"/>
              </a:spcAft>
            </a:pPr>
            <a:r>
              <a:rPr lang="en-US" sz="4400" b="1" dirty="0" smtClean="0">
                <a:solidFill>
                  <a:srgbClr val="002060"/>
                </a:solidFill>
              </a:rPr>
              <a:t>So far in FY 2016 the Leitzel Center has reached:</a:t>
            </a:r>
          </a:p>
          <a:p>
            <a:pPr marL="457200" indent="-457200">
              <a:spcAft>
                <a:spcPts val="1200"/>
              </a:spcAft>
              <a:buFont typeface="Arial" pitchFamily="34" charset="0"/>
              <a:buChar char="•"/>
            </a:pPr>
            <a:r>
              <a:rPr lang="en-US" sz="4000" b="1" dirty="0" smtClean="0">
                <a:solidFill>
                  <a:srgbClr val="002060"/>
                </a:solidFill>
              </a:rPr>
              <a:t>Extended Contact Teacher </a:t>
            </a:r>
            <a:r>
              <a:rPr lang="en-US" sz="4000" b="1" dirty="0">
                <a:solidFill>
                  <a:srgbClr val="002060"/>
                </a:solidFill>
              </a:rPr>
              <a:t>Professional Development</a:t>
            </a:r>
            <a:r>
              <a:rPr lang="en-US" sz="4000" dirty="0">
                <a:solidFill>
                  <a:srgbClr val="002060"/>
                </a:solidFill>
              </a:rPr>
              <a:t>—Since July 1, 2015, we have worked with </a:t>
            </a:r>
            <a:r>
              <a:rPr lang="en-US" sz="4000" b="1" dirty="0">
                <a:solidFill>
                  <a:srgbClr val="002060"/>
                </a:solidFill>
              </a:rPr>
              <a:t>82 teachers</a:t>
            </a:r>
            <a:r>
              <a:rPr lang="en-US" sz="4000" dirty="0">
                <a:solidFill>
                  <a:srgbClr val="002060"/>
                </a:solidFill>
              </a:rPr>
              <a:t>.</a:t>
            </a:r>
          </a:p>
          <a:p>
            <a:pPr marL="457200" indent="-457200">
              <a:spcAft>
                <a:spcPts val="1200"/>
              </a:spcAft>
              <a:buFont typeface="Arial" pitchFamily="34" charset="0"/>
              <a:buChar char="•"/>
            </a:pPr>
            <a:r>
              <a:rPr lang="en-US" sz="4000" b="1" dirty="0" smtClean="0">
                <a:solidFill>
                  <a:srgbClr val="002060"/>
                </a:solidFill>
              </a:rPr>
              <a:t>Graduate Student Engagement</a:t>
            </a:r>
            <a:r>
              <a:rPr lang="en-US" sz="4000" dirty="0" smtClean="0">
                <a:solidFill>
                  <a:srgbClr val="002060"/>
                </a:solidFill>
              </a:rPr>
              <a:t>—over the past year, we have worked directly with </a:t>
            </a:r>
            <a:r>
              <a:rPr lang="en-US" sz="4000" b="1" dirty="0" smtClean="0">
                <a:solidFill>
                  <a:srgbClr val="002060"/>
                </a:solidFill>
              </a:rPr>
              <a:t>5 graduate students </a:t>
            </a:r>
            <a:r>
              <a:rPr lang="en-US" sz="4000" dirty="0" smtClean="0">
                <a:solidFill>
                  <a:srgbClr val="002060"/>
                </a:solidFill>
              </a:rPr>
              <a:t>on outreach projects.</a:t>
            </a:r>
          </a:p>
          <a:p>
            <a:pPr marL="457200" indent="-457200">
              <a:spcAft>
                <a:spcPts val="1200"/>
              </a:spcAft>
              <a:buFont typeface="Arial" pitchFamily="34" charset="0"/>
              <a:buChar char="•"/>
            </a:pPr>
            <a:r>
              <a:rPr lang="en-US" sz="4000" b="1" dirty="0" smtClean="0">
                <a:solidFill>
                  <a:srgbClr val="002060"/>
                </a:solidFill>
              </a:rPr>
              <a:t>STEM Educators Summit</a:t>
            </a:r>
            <a:r>
              <a:rPr lang="en-US" sz="4000" dirty="0" smtClean="0">
                <a:solidFill>
                  <a:srgbClr val="002060"/>
                </a:solidFill>
              </a:rPr>
              <a:t>—May 2016 Summit was attended by </a:t>
            </a:r>
            <a:r>
              <a:rPr lang="en-US" sz="4000" b="1" dirty="0" smtClean="0">
                <a:solidFill>
                  <a:srgbClr val="002060"/>
                </a:solidFill>
              </a:rPr>
              <a:t>70 k-12 teachers</a:t>
            </a:r>
            <a:r>
              <a:rPr lang="en-US" sz="4000" dirty="0" smtClean="0">
                <a:solidFill>
                  <a:srgbClr val="002060"/>
                </a:solidFill>
              </a:rPr>
              <a:t> </a:t>
            </a:r>
            <a:r>
              <a:rPr lang="en-US" sz="4000" b="1" dirty="0" smtClean="0">
                <a:solidFill>
                  <a:srgbClr val="002060"/>
                </a:solidFill>
              </a:rPr>
              <a:t>and informal educators</a:t>
            </a:r>
            <a:r>
              <a:rPr lang="en-US" sz="4000" dirty="0" smtClean="0">
                <a:solidFill>
                  <a:srgbClr val="002060"/>
                </a:solidFill>
              </a:rPr>
              <a:t>, and </a:t>
            </a:r>
            <a:r>
              <a:rPr lang="en-US" sz="4000" b="1" dirty="0" smtClean="0">
                <a:solidFill>
                  <a:srgbClr val="002060"/>
                </a:solidFill>
              </a:rPr>
              <a:t>25 presenters and UNH faculty/staff</a:t>
            </a:r>
            <a:r>
              <a:rPr lang="en-US" sz="4000" dirty="0" smtClean="0">
                <a:solidFill>
                  <a:srgbClr val="002060"/>
                </a:solidFill>
              </a:rPr>
              <a:t>.</a:t>
            </a:r>
          </a:p>
          <a:p>
            <a:pPr marL="457200" indent="-457200">
              <a:buFont typeface="Arial" pitchFamily="34" charset="0"/>
              <a:buChar char="•"/>
            </a:pPr>
            <a:r>
              <a:rPr lang="en-US" sz="4000" b="1" dirty="0" smtClean="0">
                <a:solidFill>
                  <a:srgbClr val="002060"/>
                </a:solidFill>
              </a:rPr>
              <a:t>KEEPERS Summer Camp </a:t>
            </a:r>
            <a:r>
              <a:rPr lang="en-US" sz="4000" dirty="0" smtClean="0">
                <a:solidFill>
                  <a:srgbClr val="002060"/>
                </a:solidFill>
              </a:rPr>
              <a:t>– 60 2-5</a:t>
            </a:r>
            <a:r>
              <a:rPr lang="en-US" sz="4000" baseline="30000" dirty="0" smtClean="0">
                <a:solidFill>
                  <a:srgbClr val="002060"/>
                </a:solidFill>
              </a:rPr>
              <a:t>th</a:t>
            </a:r>
            <a:r>
              <a:rPr lang="en-US" sz="4000" dirty="0" smtClean="0">
                <a:solidFill>
                  <a:srgbClr val="002060"/>
                </a:solidFill>
              </a:rPr>
              <a:t> graders immersed in engineering.</a:t>
            </a:r>
            <a:endParaRPr lang="en-US" sz="4000" dirty="0">
              <a:solidFill>
                <a:srgbClr val="002060"/>
              </a:solidFill>
            </a:endParaRPr>
          </a:p>
        </p:txBody>
      </p:sp>
      <p:sp>
        <p:nvSpPr>
          <p:cNvPr id="243" name="Rectangle 242"/>
          <p:cNvSpPr/>
          <p:nvPr/>
        </p:nvSpPr>
        <p:spPr>
          <a:xfrm>
            <a:off x="2818557" y="28679084"/>
            <a:ext cx="12801424" cy="3170099"/>
          </a:xfrm>
          <a:prstGeom prst="rect">
            <a:avLst/>
          </a:prstGeom>
        </p:spPr>
        <p:txBody>
          <a:bodyPr wrap="square">
            <a:spAutoFit/>
          </a:bodyPr>
          <a:lstStyle/>
          <a:p>
            <a:r>
              <a:rPr lang="en-US" sz="4000" dirty="0" smtClean="0">
                <a:solidFill>
                  <a:srgbClr val="002060"/>
                </a:solidFill>
              </a:rPr>
              <a:t>The UNH Joan and James Leitzel Center works to transform education in mathematics, science, and engineering in elementary and secondary schools, and in informal settings through high quality research, carefully examined practice, and interdisciplinary collaboration. </a:t>
            </a:r>
            <a:endParaRPr lang="en-US" sz="4000" dirty="0">
              <a:solidFill>
                <a:srgbClr val="002060"/>
              </a:solidFill>
            </a:endParaRPr>
          </a:p>
        </p:txBody>
      </p:sp>
      <p:pic>
        <p:nvPicPr>
          <p:cNvPr id="244" name="Picture 2" descr="http://leitzelcenter.unh.edu/images/keepers_2015/keepers15_07_lg.jpg"/>
          <p:cNvPicPr>
            <a:picLocks noChangeAspect="1" noChangeArrowheads="1"/>
          </p:cNvPicPr>
          <p:nvPr/>
        </p:nvPicPr>
        <p:blipFill>
          <a:blip r:embed="rId13" cstate="print"/>
          <a:srcRect/>
          <a:stretch>
            <a:fillRect/>
          </a:stretch>
        </p:blipFill>
        <p:spPr bwMode="auto">
          <a:xfrm>
            <a:off x="2743200" y="32353555"/>
            <a:ext cx="5800725" cy="3729037"/>
          </a:xfrm>
          <a:prstGeom prst="rect">
            <a:avLst/>
          </a:prstGeom>
          <a:noFill/>
        </p:spPr>
      </p:pic>
      <p:pic>
        <p:nvPicPr>
          <p:cNvPr id="245" name="Picture 4" descr="http://leitzelcenter.unh.edu/images/boettcher%20/classdem03_lg.jpg"/>
          <p:cNvPicPr>
            <a:picLocks noChangeAspect="1" noChangeArrowheads="1"/>
          </p:cNvPicPr>
          <p:nvPr/>
        </p:nvPicPr>
        <p:blipFill>
          <a:blip r:embed="rId14" cstate="print"/>
          <a:srcRect/>
          <a:stretch>
            <a:fillRect/>
          </a:stretch>
        </p:blipFill>
        <p:spPr bwMode="auto">
          <a:xfrm>
            <a:off x="9876654" y="32318325"/>
            <a:ext cx="5688453" cy="3769728"/>
          </a:xfrm>
          <a:prstGeom prst="rect">
            <a:avLst/>
          </a:prstGeom>
          <a:noFill/>
        </p:spPr>
      </p:pic>
      <p:pic>
        <p:nvPicPr>
          <p:cNvPr id="246" name="Picture 6" descr="http://leitzelcenter.unh.edu/images/SELC_posters/sameer_lg.jpg"/>
          <p:cNvPicPr>
            <a:picLocks noChangeAspect="1" noChangeArrowheads="1"/>
          </p:cNvPicPr>
          <p:nvPr/>
        </p:nvPicPr>
        <p:blipFill>
          <a:blip r:embed="rId15" cstate="print"/>
          <a:srcRect/>
          <a:stretch>
            <a:fillRect/>
          </a:stretch>
        </p:blipFill>
        <p:spPr bwMode="auto">
          <a:xfrm>
            <a:off x="35631770" y="32263409"/>
            <a:ext cx="5977161" cy="3883966"/>
          </a:xfrm>
          <a:prstGeom prst="rect">
            <a:avLst/>
          </a:prstGeom>
          <a:noFill/>
        </p:spPr>
      </p:pic>
      <p:sp>
        <p:nvSpPr>
          <p:cNvPr id="101" name="TextBox 100"/>
          <p:cNvSpPr txBox="1"/>
          <p:nvPr/>
        </p:nvSpPr>
        <p:spPr>
          <a:xfrm>
            <a:off x="2797107" y="17383197"/>
            <a:ext cx="12687967" cy="31700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000" b="0" i="0" u="none" strike="noStrike" kern="0" cap="none" spc="0" normalizeH="0" baseline="0" noProof="0" dirty="0" smtClean="0">
                <a:ln>
                  <a:noFill/>
                </a:ln>
                <a:solidFill>
                  <a:srgbClr val="002060"/>
                </a:solidFill>
                <a:effectLst/>
                <a:uLnTx/>
                <a:uFillTx/>
              </a:rPr>
              <a:t>The Joan and James Leitzel Center for Mathematics, Science, and Engineering Education was established through an endowed gift to the University of New Hampshire in June 2002, in honor of UNH President Joan R. Leitzel and her late husband, James R.C. Leitzel </a:t>
            </a:r>
          </a:p>
        </p:txBody>
      </p:sp>
      <p:sp>
        <p:nvSpPr>
          <p:cNvPr id="102" name="TextBox 101"/>
          <p:cNvSpPr txBox="1"/>
          <p:nvPr/>
        </p:nvSpPr>
        <p:spPr>
          <a:xfrm>
            <a:off x="2963120" y="20905274"/>
            <a:ext cx="12293052" cy="318548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buClrTx/>
              <a:buSzTx/>
              <a:buFontTx/>
              <a:buNone/>
              <a:tabLst/>
              <a:defRPr/>
            </a:pPr>
            <a:r>
              <a:rPr kumimoji="0" lang="en-US" sz="3200" b="0" i="1" u="none" strike="noStrike" kern="0" cap="none" spc="0" normalizeH="0" baseline="0" noProof="0" dirty="0" smtClean="0">
                <a:ln>
                  <a:noFill/>
                </a:ln>
                <a:solidFill>
                  <a:srgbClr val="002060"/>
                </a:solidFill>
                <a:effectLst/>
                <a:uLnTx/>
                <a:uFillTx/>
              </a:rPr>
              <a:t>“Mathematics, science and engineering education have never been more important to individuals and to </a:t>
            </a:r>
            <a:r>
              <a:rPr kumimoji="0" lang="en-US" sz="3600" b="0" i="1" u="none" strike="noStrike" kern="0" cap="none" spc="0" normalizeH="0" baseline="0" noProof="0" dirty="0" smtClean="0">
                <a:ln>
                  <a:noFill/>
                </a:ln>
                <a:solidFill>
                  <a:srgbClr val="002060"/>
                </a:solidFill>
                <a:effectLst/>
                <a:uLnTx/>
                <a:uFillTx/>
              </a:rPr>
              <a:t>the</a:t>
            </a:r>
            <a:r>
              <a:rPr kumimoji="0" lang="en-US" sz="3200" b="0" i="1" u="none" strike="noStrike" kern="0" cap="none" spc="0" normalizeH="0" baseline="0" noProof="0" dirty="0" smtClean="0">
                <a:ln>
                  <a:noFill/>
                </a:ln>
                <a:solidFill>
                  <a:srgbClr val="002060"/>
                </a:solidFill>
                <a:effectLst/>
                <a:uLnTx/>
                <a:uFillTx/>
              </a:rPr>
              <a:t> well-being of our nation that at this time.”</a:t>
            </a:r>
          </a:p>
          <a:p>
            <a:pPr marL="0" marR="0" lvl="0" indent="0" defTabSz="914400" eaLnBrk="1" fontAlgn="auto" latinLnBrk="0" hangingPunct="1">
              <a:lnSpc>
                <a:spcPct val="100000"/>
              </a:lnSpc>
              <a:spcBef>
                <a:spcPts val="0"/>
              </a:spcBef>
              <a:spcAft>
                <a:spcPts val="0"/>
              </a:spcAft>
              <a:buClrTx/>
              <a:buSzTx/>
              <a:buFontTx/>
              <a:buNone/>
              <a:tabLst/>
              <a:defRPr/>
            </a:pPr>
            <a:r>
              <a:rPr lang="en-US" sz="3200" i="1" kern="0" dirty="0">
                <a:solidFill>
                  <a:srgbClr val="002060"/>
                </a:solidFill>
              </a:rPr>
              <a:t>	</a:t>
            </a:r>
            <a:r>
              <a:rPr lang="en-US" sz="3200" i="1" kern="0" dirty="0" smtClean="0">
                <a:solidFill>
                  <a:srgbClr val="002060"/>
                </a:solidFill>
              </a:rPr>
              <a:t>	</a:t>
            </a:r>
            <a:r>
              <a:rPr kumimoji="0" lang="en-US" sz="3200" b="0" i="0" u="none" strike="noStrike" kern="0" cap="none" spc="0" normalizeH="0" baseline="0" noProof="0" dirty="0" smtClean="0">
                <a:ln>
                  <a:noFill/>
                </a:ln>
                <a:solidFill>
                  <a:srgbClr val="002060"/>
                </a:solidFill>
                <a:effectLst/>
                <a:uLnTx/>
                <a:uFillTx/>
              </a:rPr>
              <a:t>Joan R. </a:t>
            </a:r>
            <a:r>
              <a:rPr kumimoji="0" lang="en-US" sz="3200" b="0" i="0" u="none" strike="noStrike" kern="0" cap="none" spc="0" normalizeH="0" baseline="0" noProof="0" dirty="0" err="1" smtClean="0">
                <a:ln>
                  <a:noFill/>
                </a:ln>
                <a:solidFill>
                  <a:srgbClr val="002060"/>
                </a:solidFill>
                <a:effectLst/>
                <a:uLnTx/>
                <a:uFillTx/>
              </a:rPr>
              <a:t>Leitzel</a:t>
            </a:r>
            <a:endParaRPr lang="en-US" sz="3200" kern="0" noProof="0" dirty="0" smtClean="0">
              <a:solidFill>
                <a:srgbClr val="002060"/>
              </a:solidFill>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dirty="0">
                <a:ln>
                  <a:noFill/>
                </a:ln>
                <a:solidFill>
                  <a:srgbClr val="002060"/>
                </a:solidFill>
                <a:effectLst/>
                <a:uLnTx/>
                <a:uFillTx/>
              </a:rPr>
              <a:t>	</a:t>
            </a:r>
            <a:r>
              <a:rPr kumimoji="0" lang="en-US" sz="3200" b="0" i="0" u="none" strike="noStrike" kern="0" cap="none" spc="0" normalizeH="0" baseline="0" dirty="0" smtClean="0">
                <a:ln>
                  <a:noFill/>
                </a:ln>
                <a:solidFill>
                  <a:srgbClr val="002060"/>
                </a:solidFill>
                <a:effectLst/>
                <a:uLnTx/>
                <a:uFillTx/>
              </a:rPr>
              <a:t>	</a:t>
            </a:r>
            <a:r>
              <a:rPr kumimoji="0" lang="en-US" sz="3200" b="0" i="0" u="none" strike="noStrike" kern="0" cap="none" spc="0" normalizeH="0" baseline="0" noProof="0" dirty="0" smtClean="0">
                <a:ln>
                  <a:noFill/>
                </a:ln>
                <a:solidFill>
                  <a:srgbClr val="002060"/>
                </a:solidFill>
                <a:effectLst/>
                <a:uLnTx/>
                <a:uFillTx/>
              </a:rPr>
              <a:t>President Emerita</a:t>
            </a:r>
          </a:p>
          <a:p>
            <a:pPr marL="0" marR="0" lvl="0" indent="0" defTabSz="914400" eaLnBrk="1" fontAlgn="auto" latinLnBrk="0" hangingPunct="1">
              <a:lnSpc>
                <a:spcPct val="100000"/>
              </a:lnSpc>
              <a:spcBef>
                <a:spcPts val="0"/>
              </a:spcBef>
              <a:spcAft>
                <a:spcPts val="0"/>
              </a:spcAft>
              <a:buClrTx/>
              <a:buSzTx/>
              <a:buFontTx/>
              <a:buNone/>
              <a:tabLst/>
              <a:defRPr/>
            </a:pPr>
            <a:r>
              <a:rPr lang="en-US" sz="3200" kern="0" dirty="0">
                <a:solidFill>
                  <a:srgbClr val="002060"/>
                </a:solidFill>
              </a:rPr>
              <a:t>	</a:t>
            </a:r>
            <a:r>
              <a:rPr lang="en-US" sz="3200" kern="0" dirty="0" smtClean="0">
                <a:solidFill>
                  <a:srgbClr val="002060"/>
                </a:solidFill>
              </a:rPr>
              <a:t>	</a:t>
            </a:r>
            <a:r>
              <a:rPr kumimoji="0" lang="en-US" sz="3200" b="0" i="0" u="none" strike="noStrike" kern="0" cap="none" spc="0" normalizeH="0" baseline="0" noProof="0" dirty="0" smtClean="0">
                <a:ln>
                  <a:noFill/>
                </a:ln>
                <a:solidFill>
                  <a:srgbClr val="002060"/>
                </a:solidFill>
                <a:effectLst/>
                <a:uLnTx/>
                <a:uFillTx/>
              </a:rPr>
              <a:t>University of New Hampshire</a:t>
            </a:r>
          </a:p>
        </p:txBody>
      </p:sp>
      <p:sp>
        <p:nvSpPr>
          <p:cNvPr id="103" name="TextBox 102"/>
          <p:cNvSpPr txBox="1"/>
          <p:nvPr/>
        </p:nvSpPr>
        <p:spPr>
          <a:xfrm>
            <a:off x="2963120" y="24459788"/>
            <a:ext cx="12751022" cy="213904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3200" b="0" i="1" u="none" strike="noStrike" kern="0" cap="none" spc="0" normalizeH="0" baseline="0" noProof="0" dirty="0" smtClean="0">
                <a:ln>
                  <a:noFill/>
                </a:ln>
                <a:solidFill>
                  <a:srgbClr val="002060"/>
                </a:solidFill>
                <a:effectLst/>
                <a:uLnTx/>
                <a:uFillTx/>
              </a:rPr>
              <a:t>“The </a:t>
            </a:r>
            <a:r>
              <a:rPr kumimoji="0" lang="en-US" sz="3200" b="0" i="1" u="none" strike="noStrike" kern="0" cap="none" spc="0" normalizeH="0" baseline="0" noProof="0" dirty="0" err="1" smtClean="0">
                <a:ln>
                  <a:noFill/>
                </a:ln>
                <a:solidFill>
                  <a:srgbClr val="002060"/>
                </a:solidFill>
                <a:effectLst/>
                <a:uLnTx/>
                <a:uFillTx/>
              </a:rPr>
              <a:t>Leitzel</a:t>
            </a:r>
            <a:r>
              <a:rPr kumimoji="0" lang="en-US" sz="3200" b="0" i="1" u="none" strike="noStrike" kern="0" cap="none" spc="0" normalizeH="0" baseline="0" noProof="0" dirty="0" smtClean="0">
                <a:ln>
                  <a:noFill/>
                </a:ln>
                <a:solidFill>
                  <a:srgbClr val="002060"/>
                </a:solidFill>
                <a:effectLst/>
                <a:uLnTx/>
                <a:uFillTx/>
              </a:rPr>
              <a:t> Center is pro-active in fostering cross-disciplinary activities among University faculty and other stakeholders, to cultivate relationships and explore creative ideas.”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rgbClr val="002060"/>
                </a:solidFill>
                <a:effectLst/>
                <a:uLnTx/>
                <a:uFillTx/>
              </a:rPr>
              <a:t>		</a:t>
            </a:r>
            <a:r>
              <a:rPr kumimoji="0" lang="en-US" sz="3200" b="0" i="0" u="none" strike="noStrike" kern="0" cap="none" spc="0" normalizeH="0" baseline="0" noProof="0" dirty="0" err="1" smtClean="0">
                <a:ln>
                  <a:noFill/>
                </a:ln>
                <a:solidFill>
                  <a:srgbClr val="002060"/>
                </a:solidFill>
                <a:effectLst/>
                <a:uLnTx/>
                <a:uFillTx/>
              </a:rPr>
              <a:t>Leitzel</a:t>
            </a:r>
            <a:r>
              <a:rPr kumimoji="0" lang="en-US" sz="3200" b="0" i="0" u="none" strike="noStrike" kern="0" cap="none" spc="0" normalizeH="0" baseline="0" noProof="0" dirty="0" smtClean="0">
                <a:ln>
                  <a:noFill/>
                </a:ln>
                <a:solidFill>
                  <a:srgbClr val="002060"/>
                </a:solidFill>
                <a:effectLst/>
                <a:uLnTx/>
                <a:uFillTx/>
              </a:rPr>
              <a:t> Center Strategic Plan</a:t>
            </a:r>
          </a:p>
        </p:txBody>
      </p:sp>
      <p:sp>
        <p:nvSpPr>
          <p:cNvPr id="105" name="Subtitle 2"/>
          <p:cNvSpPr txBox="1">
            <a:spLocks/>
          </p:cNvSpPr>
          <p:nvPr/>
        </p:nvSpPr>
        <p:spPr>
          <a:xfrm>
            <a:off x="35621446" y="16476379"/>
            <a:ext cx="12822704" cy="106535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smtClean="0">
                <a:solidFill>
                  <a:schemeClr val="bg1"/>
                </a:solidFill>
                <a:latin typeface="Cambria" panose="02040503050406030204" pitchFamily="18" charset="0"/>
              </a:rPr>
              <a:t>Grant Collaboration</a:t>
            </a:r>
            <a:endParaRPr lang="en-US" sz="5800" dirty="0">
              <a:solidFill>
                <a:schemeClr val="bg1"/>
              </a:solidFill>
              <a:latin typeface="Cambria" panose="02040503050406030204" pitchFamily="18" charset="0"/>
            </a:endParaRPr>
          </a:p>
        </p:txBody>
      </p:sp>
      <p:sp>
        <p:nvSpPr>
          <p:cNvPr id="5" name="TextBox 4"/>
          <p:cNvSpPr txBox="1"/>
          <p:nvPr/>
        </p:nvSpPr>
        <p:spPr>
          <a:xfrm>
            <a:off x="35690897" y="18195398"/>
            <a:ext cx="12879671" cy="2985433"/>
          </a:xfrm>
          <a:prstGeom prst="rect">
            <a:avLst/>
          </a:prstGeom>
          <a:noFill/>
        </p:spPr>
        <p:txBody>
          <a:bodyPr wrap="square" rtlCol="0">
            <a:spAutoFit/>
          </a:bodyPr>
          <a:lstStyle/>
          <a:p>
            <a:pPr lvl="0" defTabSz="914400">
              <a:spcAft>
                <a:spcPts val="1200"/>
              </a:spcAft>
            </a:pPr>
            <a:r>
              <a:rPr lang="en-US" sz="4400" dirty="0">
                <a:solidFill>
                  <a:srgbClr val="002060"/>
                </a:solidFill>
              </a:rPr>
              <a:t>Since July 1, 2015, </a:t>
            </a:r>
            <a:r>
              <a:rPr lang="en-US" sz="4400" dirty="0" smtClean="0">
                <a:solidFill>
                  <a:srgbClr val="002060"/>
                </a:solidFill>
              </a:rPr>
              <a:t>the </a:t>
            </a:r>
            <a:r>
              <a:rPr lang="en-US" sz="4400" dirty="0" err="1" smtClean="0">
                <a:solidFill>
                  <a:srgbClr val="002060"/>
                </a:solidFill>
              </a:rPr>
              <a:t>Leitzel</a:t>
            </a:r>
            <a:r>
              <a:rPr lang="en-US" sz="4400" dirty="0" smtClean="0">
                <a:solidFill>
                  <a:srgbClr val="002060"/>
                </a:solidFill>
              </a:rPr>
              <a:t> Center has submitted </a:t>
            </a:r>
            <a:r>
              <a:rPr lang="en-US" sz="4400" b="1" dirty="0">
                <a:solidFill>
                  <a:srgbClr val="002060"/>
                </a:solidFill>
              </a:rPr>
              <a:t>26 </a:t>
            </a:r>
            <a:r>
              <a:rPr lang="en-US" sz="4400" b="1" dirty="0" smtClean="0">
                <a:solidFill>
                  <a:srgbClr val="002060"/>
                </a:solidFill>
              </a:rPr>
              <a:t>proposals</a:t>
            </a:r>
            <a:r>
              <a:rPr lang="en-US" sz="4400" dirty="0" smtClean="0">
                <a:solidFill>
                  <a:srgbClr val="002060"/>
                </a:solidFill>
              </a:rPr>
              <a:t>, </a:t>
            </a:r>
            <a:r>
              <a:rPr lang="en-US" sz="4400" dirty="0">
                <a:solidFill>
                  <a:srgbClr val="002060"/>
                </a:solidFill>
              </a:rPr>
              <a:t>requesting a total of </a:t>
            </a:r>
            <a:r>
              <a:rPr lang="en-US" sz="4400" b="1" dirty="0">
                <a:solidFill>
                  <a:srgbClr val="002060"/>
                </a:solidFill>
              </a:rPr>
              <a:t>$45M</a:t>
            </a:r>
            <a:r>
              <a:rPr lang="en-US" sz="4400" dirty="0">
                <a:solidFill>
                  <a:srgbClr val="002060"/>
                </a:solidFill>
              </a:rPr>
              <a:t>.</a:t>
            </a:r>
          </a:p>
          <a:p>
            <a:pPr marL="692150" lvl="1" indent="-234950" defTabSz="914400">
              <a:spcAft>
                <a:spcPts val="1200"/>
              </a:spcAft>
              <a:buFont typeface="Arial" pitchFamily="34" charset="0"/>
              <a:buChar char="•"/>
            </a:pPr>
            <a:r>
              <a:rPr lang="en-US" sz="4000" b="1" dirty="0">
                <a:solidFill>
                  <a:srgbClr val="002060"/>
                </a:solidFill>
              </a:rPr>
              <a:t>9</a:t>
            </a:r>
            <a:r>
              <a:rPr lang="en-US" sz="4000" dirty="0">
                <a:solidFill>
                  <a:srgbClr val="002060"/>
                </a:solidFill>
              </a:rPr>
              <a:t> were led by the LC and </a:t>
            </a:r>
            <a:r>
              <a:rPr lang="en-US" sz="4000" b="1" dirty="0">
                <a:solidFill>
                  <a:srgbClr val="002060"/>
                </a:solidFill>
              </a:rPr>
              <a:t>17</a:t>
            </a:r>
            <a:r>
              <a:rPr lang="en-US" sz="4000" dirty="0">
                <a:solidFill>
                  <a:srgbClr val="002060"/>
                </a:solidFill>
              </a:rPr>
              <a:t> were in support of other PIs.</a:t>
            </a:r>
          </a:p>
          <a:p>
            <a:pPr marL="692150" lvl="1" indent="-234950" defTabSz="914400">
              <a:buFont typeface="Arial" pitchFamily="34" charset="0"/>
              <a:buChar char="•"/>
            </a:pPr>
            <a:r>
              <a:rPr lang="en-US" sz="4000" b="1" dirty="0">
                <a:solidFill>
                  <a:srgbClr val="002060"/>
                </a:solidFill>
              </a:rPr>
              <a:t>8</a:t>
            </a:r>
            <a:r>
              <a:rPr lang="en-US" sz="4000" dirty="0">
                <a:solidFill>
                  <a:srgbClr val="002060"/>
                </a:solidFill>
              </a:rPr>
              <a:t> funded, </a:t>
            </a:r>
            <a:r>
              <a:rPr lang="en-US" sz="4000" b="1" dirty="0">
                <a:solidFill>
                  <a:srgbClr val="002060"/>
                </a:solidFill>
              </a:rPr>
              <a:t>6 </a:t>
            </a:r>
            <a:r>
              <a:rPr lang="en-US" sz="4000" dirty="0">
                <a:solidFill>
                  <a:srgbClr val="002060"/>
                </a:solidFill>
              </a:rPr>
              <a:t>declined, and </a:t>
            </a:r>
            <a:r>
              <a:rPr lang="en-US" sz="4000" b="1" dirty="0">
                <a:solidFill>
                  <a:srgbClr val="002060"/>
                </a:solidFill>
              </a:rPr>
              <a:t>12</a:t>
            </a:r>
            <a:r>
              <a:rPr lang="en-US" sz="4000" dirty="0">
                <a:solidFill>
                  <a:srgbClr val="002060"/>
                </a:solidFill>
              </a:rPr>
              <a:t> pending</a:t>
            </a:r>
            <a:r>
              <a:rPr lang="en-US" sz="4000" dirty="0" smtClean="0">
                <a:solidFill>
                  <a:srgbClr val="002060"/>
                </a:solidFill>
              </a:rPr>
              <a:t>.</a:t>
            </a:r>
          </a:p>
        </p:txBody>
      </p:sp>
      <p:sp>
        <p:nvSpPr>
          <p:cNvPr id="6" name="TextBox 5"/>
          <p:cNvSpPr txBox="1"/>
          <p:nvPr/>
        </p:nvSpPr>
        <p:spPr>
          <a:xfrm>
            <a:off x="35627836" y="21415232"/>
            <a:ext cx="12879671" cy="12187952"/>
          </a:xfrm>
          <a:prstGeom prst="rect">
            <a:avLst/>
          </a:prstGeom>
          <a:noFill/>
        </p:spPr>
        <p:txBody>
          <a:bodyPr wrap="square" rtlCol="0">
            <a:spAutoFit/>
          </a:bodyPr>
          <a:lstStyle/>
          <a:p>
            <a:pPr lvl="0" defTabSz="914400">
              <a:spcAft>
                <a:spcPts val="1200"/>
              </a:spcAft>
            </a:pPr>
            <a:r>
              <a:rPr lang="en-US" sz="4000" b="1" dirty="0" smtClean="0">
                <a:solidFill>
                  <a:srgbClr val="002060"/>
                </a:solidFill>
              </a:rPr>
              <a:t>Recent Reviewer Comments</a:t>
            </a:r>
          </a:p>
          <a:p>
            <a:pPr lvl="0" defTabSz="914400">
              <a:spcAft>
                <a:spcPts val="1200"/>
              </a:spcAft>
            </a:pPr>
            <a:r>
              <a:rPr lang="en-US" sz="4000" i="1" dirty="0" smtClean="0">
                <a:solidFill>
                  <a:srgbClr val="002060"/>
                </a:solidFill>
              </a:rPr>
              <a:t>“</a:t>
            </a:r>
            <a:r>
              <a:rPr lang="en-US" sz="4000" i="1" dirty="0">
                <a:solidFill>
                  <a:srgbClr val="002060"/>
                </a:solidFill>
              </a:rPr>
              <a:t>Are there adequate resources available? Yes. The PI is teaming with the home institution's center for mathematics, science and engineering education to reach the educational objectives</a:t>
            </a:r>
            <a:r>
              <a:rPr lang="en-US" sz="4000" i="1" dirty="0" smtClean="0">
                <a:solidFill>
                  <a:srgbClr val="002060"/>
                </a:solidFill>
              </a:rPr>
              <a:t>.”</a:t>
            </a:r>
          </a:p>
          <a:p>
            <a:pPr lvl="0" defTabSz="914400"/>
            <a:r>
              <a:rPr lang="en-US" sz="4000" i="1" dirty="0" smtClean="0">
                <a:solidFill>
                  <a:srgbClr val="002060"/>
                </a:solidFill>
              </a:rPr>
              <a:t>“</a:t>
            </a:r>
            <a:r>
              <a:rPr lang="en-US" sz="4000" i="1" dirty="0">
                <a:solidFill>
                  <a:srgbClr val="002060"/>
                </a:solidFill>
              </a:rPr>
              <a:t>The plan to use earthquake physics and hazard studies in high school STEM education is very well worked out</a:t>
            </a:r>
            <a:r>
              <a:rPr lang="en-US" sz="4000" i="1" dirty="0" smtClean="0">
                <a:solidFill>
                  <a:srgbClr val="002060"/>
                </a:solidFill>
              </a:rPr>
              <a:t>.“</a:t>
            </a:r>
          </a:p>
          <a:p>
            <a:pPr lvl="0" defTabSz="914400"/>
            <a:endParaRPr lang="en-US" sz="3600" i="1" dirty="0">
              <a:solidFill>
                <a:srgbClr val="002060"/>
              </a:solidFill>
            </a:endParaRPr>
          </a:p>
          <a:p>
            <a:pPr lvl="0" defTabSz="914400">
              <a:spcAft>
                <a:spcPts val="1200"/>
              </a:spcAft>
            </a:pPr>
            <a:r>
              <a:rPr lang="en-US" sz="4000" b="1" dirty="0" smtClean="0">
                <a:solidFill>
                  <a:srgbClr val="002060"/>
                </a:solidFill>
              </a:rPr>
              <a:t>Steps to Collaboration</a:t>
            </a:r>
          </a:p>
          <a:p>
            <a:pPr marL="571500" indent="-571500" defTabSz="914400">
              <a:spcAft>
                <a:spcPts val="1200"/>
              </a:spcAft>
              <a:buFont typeface="Wingdings" panose="05000000000000000000" pitchFamily="2" charset="2"/>
              <a:buChar char="q"/>
            </a:pPr>
            <a:r>
              <a:rPr lang="en-US" sz="4000" dirty="0">
                <a:solidFill>
                  <a:srgbClr val="002060"/>
                </a:solidFill>
              </a:rPr>
              <a:t>Contact the LC at the outset of your planning.</a:t>
            </a:r>
          </a:p>
          <a:p>
            <a:pPr marL="571500" indent="-571500" defTabSz="914400">
              <a:spcAft>
                <a:spcPts val="1200"/>
              </a:spcAft>
              <a:buFont typeface="Wingdings" panose="05000000000000000000" pitchFamily="2" charset="2"/>
              <a:buChar char="q"/>
            </a:pPr>
            <a:r>
              <a:rPr lang="en-US" sz="4000" dirty="0">
                <a:solidFill>
                  <a:srgbClr val="002060"/>
                </a:solidFill>
              </a:rPr>
              <a:t>Discuss potentially appropriate forms of outreach.</a:t>
            </a:r>
          </a:p>
          <a:p>
            <a:pPr marL="571500" indent="-571500" defTabSz="914400">
              <a:spcAft>
                <a:spcPts val="1200"/>
              </a:spcAft>
              <a:buFont typeface="Wingdings" panose="05000000000000000000" pitchFamily="2" charset="2"/>
              <a:buChar char="q"/>
            </a:pPr>
            <a:r>
              <a:rPr lang="en-US" sz="4000" dirty="0">
                <a:solidFill>
                  <a:srgbClr val="002060"/>
                </a:solidFill>
              </a:rPr>
              <a:t>Develop a budget that meets everyone’s needs, and also the expectations of NSF.</a:t>
            </a:r>
          </a:p>
          <a:p>
            <a:pPr marL="571500" indent="-571500" defTabSz="914400">
              <a:spcAft>
                <a:spcPts val="1200"/>
              </a:spcAft>
              <a:buFont typeface="Wingdings" panose="05000000000000000000" pitchFamily="2" charset="2"/>
              <a:buChar char="q"/>
            </a:pPr>
            <a:r>
              <a:rPr lang="en-US" sz="4000" dirty="0">
                <a:solidFill>
                  <a:srgbClr val="002060"/>
                </a:solidFill>
              </a:rPr>
              <a:t>Collaborate on proposal writing.</a:t>
            </a:r>
          </a:p>
          <a:p>
            <a:pPr marL="571500" indent="-571500" defTabSz="914400">
              <a:buFont typeface="Wingdings" panose="05000000000000000000" pitchFamily="2" charset="2"/>
              <a:buChar char="q"/>
            </a:pPr>
            <a:r>
              <a:rPr lang="en-US" sz="4000" dirty="0">
                <a:solidFill>
                  <a:srgbClr val="002060"/>
                </a:solidFill>
              </a:rPr>
              <a:t>Implement your funded project!</a:t>
            </a:r>
          </a:p>
          <a:p>
            <a:pPr lvl="0" defTabSz="914400"/>
            <a:endParaRPr lang="en-US" sz="4000" b="1" dirty="0">
              <a:solidFill>
                <a:srgbClr val="1F497D"/>
              </a:solidFill>
            </a:endParaRPr>
          </a:p>
          <a:p>
            <a:pPr lvl="0" defTabSz="914400"/>
            <a:endParaRPr lang="en-US" sz="4000" b="1" dirty="0">
              <a:solidFill>
                <a:srgbClr val="1F497D"/>
              </a:solidFill>
            </a:endParaRPr>
          </a:p>
          <a:p>
            <a:pPr lvl="0" defTabSz="914400"/>
            <a:endParaRPr lang="en-US" sz="4000" i="1" dirty="0">
              <a:solidFill>
                <a:srgbClr val="1F497D"/>
              </a:solidFill>
            </a:endParaRPr>
          </a:p>
        </p:txBody>
      </p:sp>
      <p:pic>
        <p:nvPicPr>
          <p:cNvPr id="1026" name="Picture 2" descr="http://leitzelcenter.unh.edu/images/SELC_posters/bauermihala_lg.jpg"/>
          <p:cNvPicPr>
            <a:picLocks noChangeAspect="1" noChangeArrowheads="1"/>
          </p:cNvPicPr>
          <p:nvPr/>
        </p:nvPicPr>
        <p:blipFill>
          <a:blip r:embed="rId16" cstate="print"/>
          <a:srcRect/>
          <a:stretch>
            <a:fillRect/>
          </a:stretch>
        </p:blipFill>
        <p:spPr bwMode="auto">
          <a:xfrm>
            <a:off x="42477551" y="32261175"/>
            <a:ext cx="5980593" cy="3886199"/>
          </a:xfrm>
          <a:prstGeom prst="rect">
            <a:avLst/>
          </a:prstGeom>
          <a:noFill/>
        </p:spPr>
      </p:pic>
    </p:spTree>
    <p:extLst>
      <p:ext uri="{BB962C8B-B14F-4D97-AF65-F5344CB8AC3E}">
        <p14:creationId xmlns:p14="http://schemas.microsoft.com/office/powerpoint/2010/main" xmlns="" val="3760304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2727</TotalTime>
  <Words>447</Words>
  <Application>Microsoft Office PowerPoint</Application>
  <PresentationFormat>Custom</PresentationFormat>
  <Paragraphs>51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efroburg</cp:lastModifiedBy>
  <cp:revision>204</cp:revision>
  <dcterms:created xsi:type="dcterms:W3CDTF">2016-03-05T16:55:12Z</dcterms:created>
  <dcterms:modified xsi:type="dcterms:W3CDTF">2016-05-18T14:04:57Z</dcterms:modified>
</cp:coreProperties>
</file>