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43891200" cy="32918400"/>
  <p:notesSz cx="6858000" cy="9296400"/>
  <p:defaultTextStyle>
    <a:defPPr>
      <a:defRPr lang="en-US"/>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2193925" indent="-1736725" algn="l" rtl="0" fontAlgn="base">
      <a:spcBef>
        <a:spcPct val="0"/>
      </a:spcBef>
      <a:spcAft>
        <a:spcPct val="0"/>
      </a:spcAft>
      <a:defRPr sz="2400" kern="1200">
        <a:solidFill>
          <a:schemeClr val="tx1"/>
        </a:solidFill>
        <a:latin typeface="Times New Roman" pitchFamily="18" charset="0"/>
        <a:ea typeface="+mn-ea"/>
        <a:cs typeface="+mn-cs"/>
      </a:defRPr>
    </a:lvl2pPr>
    <a:lvl3pPr marL="4387850" indent="-3473450" algn="l" rtl="0" fontAlgn="base">
      <a:spcBef>
        <a:spcPct val="0"/>
      </a:spcBef>
      <a:spcAft>
        <a:spcPct val="0"/>
      </a:spcAft>
      <a:defRPr sz="2400" kern="1200">
        <a:solidFill>
          <a:schemeClr val="tx1"/>
        </a:solidFill>
        <a:latin typeface="Times New Roman" pitchFamily="18" charset="0"/>
        <a:ea typeface="+mn-ea"/>
        <a:cs typeface="+mn-cs"/>
      </a:defRPr>
    </a:lvl3pPr>
    <a:lvl4pPr marL="6583363" indent="-5211763" algn="l" rtl="0" fontAlgn="base">
      <a:spcBef>
        <a:spcPct val="0"/>
      </a:spcBef>
      <a:spcAft>
        <a:spcPct val="0"/>
      </a:spcAft>
      <a:defRPr sz="2400" kern="1200">
        <a:solidFill>
          <a:schemeClr val="tx1"/>
        </a:solidFill>
        <a:latin typeface="Times New Roman" pitchFamily="18" charset="0"/>
        <a:ea typeface="+mn-ea"/>
        <a:cs typeface="+mn-cs"/>
      </a:defRPr>
    </a:lvl4pPr>
    <a:lvl5pPr marL="8777288" indent="-6948488"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5F5F5F"/>
    <a:srgbClr val="CC6600"/>
    <a:srgbClr val="FF6600"/>
    <a:srgbClr val="00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26647" autoAdjust="0"/>
    <p:restoredTop sz="98172" autoAdjust="0"/>
  </p:normalViewPr>
  <p:slideViewPr>
    <p:cSldViewPr>
      <p:cViewPr>
        <p:scale>
          <a:sx n="33" d="100"/>
          <a:sy n="33" d="100"/>
        </p:scale>
        <p:origin x="-816" y="-120"/>
      </p:cViewPr>
      <p:guideLst>
        <p:guide orient="horz" pos="10368"/>
        <p:guide pos="13824"/>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interSettings" Target="printerSettings/printerSettings1.bin"/><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 Id="rId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hdr" sz="quarter"/>
          </p:nvPr>
        </p:nvSpPr>
        <p:spPr bwMode="auto">
          <a:xfrm>
            <a:off x="0" y="0"/>
            <a:ext cx="2971800" cy="465138"/>
          </a:xfrm>
          <a:prstGeom prst="rect">
            <a:avLst/>
          </a:prstGeom>
          <a:noFill/>
          <a:ln>
            <a:noFill/>
          </a:ln>
          <a:effectLst/>
          <a:extLst/>
        </p:spPr>
        <p:txBody>
          <a:bodyPr vert="horz" wrap="square" lIns="93157" tIns="46578" rIns="93157" bIns="46578" numCol="1" anchor="t" anchorCtr="0" compatLnSpc="1">
            <a:prstTxWarp prst="textNoShape">
              <a:avLst/>
            </a:prstTxWarp>
          </a:bodyPr>
          <a:lstStyle>
            <a:lvl1pPr defTabSz="931863">
              <a:defRPr sz="1200"/>
            </a:lvl1pPr>
          </a:lstStyle>
          <a:p>
            <a:pPr>
              <a:defRPr/>
            </a:pPr>
            <a:endParaRPr lang="en-US"/>
          </a:p>
        </p:txBody>
      </p:sp>
      <p:sp>
        <p:nvSpPr>
          <p:cNvPr id="5123" name="Rectangle 3"/>
          <p:cNvSpPr>
            <a:spLocks noGrp="1" noChangeArrowheads="1"/>
          </p:cNvSpPr>
          <p:nvPr>
            <p:ph type="dt" idx="1"/>
          </p:nvPr>
        </p:nvSpPr>
        <p:spPr bwMode="auto">
          <a:xfrm>
            <a:off x="3886200" y="0"/>
            <a:ext cx="2971800" cy="465138"/>
          </a:xfrm>
          <a:prstGeom prst="rect">
            <a:avLst/>
          </a:prstGeom>
          <a:noFill/>
          <a:ln>
            <a:noFill/>
          </a:ln>
          <a:effectLst/>
          <a:extLst/>
        </p:spPr>
        <p:txBody>
          <a:bodyPr vert="horz" wrap="square" lIns="93157" tIns="46578" rIns="93157" bIns="46578" numCol="1" anchor="t" anchorCtr="0" compatLnSpc="1">
            <a:prstTxWarp prst="textNoShape">
              <a:avLst/>
            </a:prstTxWarp>
          </a:bodyPr>
          <a:lstStyle>
            <a:lvl1pPr algn="r" defTabSz="931863">
              <a:defRPr sz="1200"/>
            </a:lvl1pPr>
          </a:lstStyle>
          <a:p>
            <a:pPr>
              <a:defRPr/>
            </a:pPr>
            <a:endParaRPr lang="en-US"/>
          </a:p>
        </p:txBody>
      </p:sp>
      <p:sp>
        <p:nvSpPr>
          <p:cNvPr id="3076" name="Rectangle 4"/>
          <p:cNvSpPr>
            <a:spLocks noGrp="1" noRot="1" noChangeAspect="1" noChangeArrowheads="1" noTextEdit="1"/>
          </p:cNvSpPr>
          <p:nvPr>
            <p:ph type="sldImg" idx="2"/>
          </p:nvPr>
        </p:nvSpPr>
        <p:spPr bwMode="auto">
          <a:xfrm>
            <a:off x="1104900" y="696913"/>
            <a:ext cx="4648200" cy="34861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5" name="Rectangle 5"/>
          <p:cNvSpPr>
            <a:spLocks noGrp="1" noChangeArrowheads="1"/>
          </p:cNvSpPr>
          <p:nvPr>
            <p:ph type="body" sz="quarter" idx="3"/>
          </p:nvPr>
        </p:nvSpPr>
        <p:spPr bwMode="auto">
          <a:xfrm>
            <a:off x="914400" y="4416425"/>
            <a:ext cx="5029200" cy="4183063"/>
          </a:xfrm>
          <a:prstGeom prst="rect">
            <a:avLst/>
          </a:prstGeom>
          <a:noFill/>
          <a:ln>
            <a:noFill/>
          </a:ln>
          <a:effectLst/>
          <a:extLst/>
        </p:spPr>
        <p:txBody>
          <a:bodyPr vert="horz" wrap="square" lIns="93157" tIns="46578" rIns="93157" bIns="46578"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5126" name="Rectangle 6"/>
          <p:cNvSpPr>
            <a:spLocks noGrp="1" noChangeArrowheads="1"/>
          </p:cNvSpPr>
          <p:nvPr>
            <p:ph type="ftr" sz="quarter" idx="4"/>
          </p:nvPr>
        </p:nvSpPr>
        <p:spPr bwMode="auto">
          <a:xfrm>
            <a:off x="0" y="8831263"/>
            <a:ext cx="2971800" cy="465137"/>
          </a:xfrm>
          <a:prstGeom prst="rect">
            <a:avLst/>
          </a:prstGeom>
          <a:noFill/>
          <a:ln>
            <a:noFill/>
          </a:ln>
          <a:effectLst/>
          <a:extLst/>
        </p:spPr>
        <p:txBody>
          <a:bodyPr vert="horz" wrap="square" lIns="93157" tIns="46578" rIns="93157" bIns="46578" numCol="1" anchor="b" anchorCtr="0" compatLnSpc="1">
            <a:prstTxWarp prst="textNoShape">
              <a:avLst/>
            </a:prstTxWarp>
          </a:bodyPr>
          <a:lstStyle>
            <a:lvl1pPr defTabSz="931863">
              <a:defRPr sz="1200"/>
            </a:lvl1pPr>
          </a:lstStyle>
          <a:p>
            <a:pPr>
              <a:defRPr/>
            </a:pPr>
            <a:endParaRPr lang="en-US"/>
          </a:p>
        </p:txBody>
      </p:sp>
      <p:sp>
        <p:nvSpPr>
          <p:cNvPr id="5127" name="Rectangle 7"/>
          <p:cNvSpPr>
            <a:spLocks noGrp="1" noChangeArrowheads="1"/>
          </p:cNvSpPr>
          <p:nvPr>
            <p:ph type="sldNum" sz="quarter" idx="5"/>
          </p:nvPr>
        </p:nvSpPr>
        <p:spPr bwMode="auto">
          <a:xfrm>
            <a:off x="3886200" y="8831263"/>
            <a:ext cx="2971800" cy="465137"/>
          </a:xfrm>
          <a:prstGeom prst="rect">
            <a:avLst/>
          </a:prstGeom>
          <a:noFill/>
          <a:ln>
            <a:noFill/>
          </a:ln>
          <a:effectLst/>
          <a:extLst/>
        </p:spPr>
        <p:txBody>
          <a:bodyPr vert="horz" wrap="square" lIns="93157" tIns="46578" rIns="93157" bIns="46578" numCol="1" anchor="b" anchorCtr="0" compatLnSpc="1">
            <a:prstTxWarp prst="textNoShape">
              <a:avLst/>
            </a:prstTxWarp>
          </a:bodyPr>
          <a:lstStyle>
            <a:lvl1pPr algn="r" defTabSz="931863">
              <a:defRPr sz="1200"/>
            </a:lvl1pPr>
          </a:lstStyle>
          <a:p>
            <a:pPr>
              <a:defRPr/>
            </a:pPr>
            <a:fld id="{9E515314-937D-4D3D-B4E0-82F8D6C8DF08}" type="slidenum">
              <a:rPr lang="en-US"/>
              <a:pPr>
                <a:defRPr/>
              </a:pPr>
              <a:t>‹#›</a:t>
            </a:fld>
            <a:endParaRPr lang="en-US"/>
          </a:p>
        </p:txBody>
      </p:sp>
    </p:spTree>
    <p:extLst>
      <p:ext uri="{BB962C8B-B14F-4D97-AF65-F5344CB8AC3E}">
        <p14:creationId xmlns:p14="http://schemas.microsoft.com/office/powerpoint/2010/main" val="209981890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5800" kern="1200">
        <a:solidFill>
          <a:schemeClr val="tx1"/>
        </a:solidFill>
        <a:latin typeface="Times New Roman" pitchFamily="18" charset="0"/>
        <a:ea typeface="+mn-ea"/>
        <a:cs typeface="+mn-cs"/>
      </a:defRPr>
    </a:lvl1pPr>
    <a:lvl2pPr marL="2193925" algn="l" rtl="0" eaLnBrk="0" fontAlgn="base" hangingPunct="0">
      <a:spcBef>
        <a:spcPct val="30000"/>
      </a:spcBef>
      <a:spcAft>
        <a:spcPct val="0"/>
      </a:spcAft>
      <a:defRPr sz="5800" kern="1200">
        <a:solidFill>
          <a:schemeClr val="tx1"/>
        </a:solidFill>
        <a:latin typeface="Times New Roman" pitchFamily="18" charset="0"/>
        <a:ea typeface="+mn-ea"/>
        <a:cs typeface="+mn-cs"/>
      </a:defRPr>
    </a:lvl2pPr>
    <a:lvl3pPr marL="4387850" algn="l" rtl="0" eaLnBrk="0" fontAlgn="base" hangingPunct="0">
      <a:spcBef>
        <a:spcPct val="30000"/>
      </a:spcBef>
      <a:spcAft>
        <a:spcPct val="0"/>
      </a:spcAft>
      <a:defRPr sz="5800" kern="1200">
        <a:solidFill>
          <a:schemeClr val="tx1"/>
        </a:solidFill>
        <a:latin typeface="Times New Roman" pitchFamily="18" charset="0"/>
        <a:ea typeface="+mn-ea"/>
        <a:cs typeface="+mn-cs"/>
      </a:defRPr>
    </a:lvl3pPr>
    <a:lvl4pPr marL="6583363" algn="l" rtl="0" eaLnBrk="0" fontAlgn="base" hangingPunct="0">
      <a:spcBef>
        <a:spcPct val="30000"/>
      </a:spcBef>
      <a:spcAft>
        <a:spcPct val="0"/>
      </a:spcAft>
      <a:defRPr sz="5800" kern="1200">
        <a:solidFill>
          <a:schemeClr val="tx1"/>
        </a:solidFill>
        <a:latin typeface="Times New Roman" pitchFamily="18" charset="0"/>
        <a:ea typeface="+mn-ea"/>
        <a:cs typeface="+mn-cs"/>
      </a:defRPr>
    </a:lvl4pPr>
    <a:lvl5pPr marL="8777288" algn="l" rtl="0" eaLnBrk="0" fontAlgn="base" hangingPunct="0">
      <a:spcBef>
        <a:spcPct val="30000"/>
      </a:spcBef>
      <a:spcAft>
        <a:spcPct val="0"/>
      </a:spcAft>
      <a:defRPr sz="5800" kern="1200">
        <a:solidFill>
          <a:schemeClr val="tx1"/>
        </a:solidFill>
        <a:latin typeface="Times New Roman" pitchFamily="18" charset="0"/>
        <a:ea typeface="+mn-ea"/>
        <a:cs typeface="+mn-cs"/>
      </a:defRPr>
    </a:lvl5pPr>
    <a:lvl6pPr marL="10972800" algn="l" defTabSz="4389120" rtl="0" eaLnBrk="1" latinLnBrk="0" hangingPunct="1">
      <a:defRPr sz="5800" kern="1200">
        <a:solidFill>
          <a:schemeClr val="tx1"/>
        </a:solidFill>
        <a:latin typeface="+mn-lt"/>
        <a:ea typeface="+mn-ea"/>
        <a:cs typeface="+mn-cs"/>
      </a:defRPr>
    </a:lvl6pPr>
    <a:lvl7pPr marL="13167360" algn="l" defTabSz="4389120" rtl="0" eaLnBrk="1" latinLnBrk="0" hangingPunct="1">
      <a:defRPr sz="5800" kern="1200">
        <a:solidFill>
          <a:schemeClr val="tx1"/>
        </a:solidFill>
        <a:latin typeface="+mn-lt"/>
        <a:ea typeface="+mn-ea"/>
        <a:cs typeface="+mn-cs"/>
      </a:defRPr>
    </a:lvl7pPr>
    <a:lvl8pPr marL="15361920" algn="l" defTabSz="4389120" rtl="0" eaLnBrk="1" latinLnBrk="0" hangingPunct="1">
      <a:defRPr sz="5800" kern="1200">
        <a:solidFill>
          <a:schemeClr val="tx1"/>
        </a:solidFill>
        <a:latin typeface="+mn-lt"/>
        <a:ea typeface="+mn-ea"/>
        <a:cs typeface="+mn-cs"/>
      </a:defRPr>
    </a:lvl8pPr>
    <a:lvl9pPr marL="17556480" algn="l" defTabSz="4389120" rtl="0" eaLnBrk="1" latinLnBrk="0" hangingPunct="1">
      <a:defRPr sz="5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7"/>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31863" eaLnBrk="0" hangingPunct="0">
              <a:defRPr sz="2400">
                <a:solidFill>
                  <a:schemeClr val="tx1"/>
                </a:solidFill>
                <a:latin typeface="Times New Roman" pitchFamily="18" charset="0"/>
              </a:defRPr>
            </a:lvl1pPr>
            <a:lvl2pPr marL="742950" indent="-285750" defTabSz="931863" eaLnBrk="0" hangingPunct="0">
              <a:defRPr sz="2400">
                <a:solidFill>
                  <a:schemeClr val="tx1"/>
                </a:solidFill>
                <a:latin typeface="Times New Roman" pitchFamily="18" charset="0"/>
              </a:defRPr>
            </a:lvl2pPr>
            <a:lvl3pPr marL="1143000" indent="-228600" defTabSz="931863" eaLnBrk="0" hangingPunct="0">
              <a:defRPr sz="2400">
                <a:solidFill>
                  <a:schemeClr val="tx1"/>
                </a:solidFill>
                <a:latin typeface="Times New Roman" pitchFamily="18" charset="0"/>
              </a:defRPr>
            </a:lvl3pPr>
            <a:lvl4pPr marL="1600200" indent="-228600" defTabSz="931863" eaLnBrk="0" hangingPunct="0">
              <a:defRPr sz="2400">
                <a:solidFill>
                  <a:schemeClr val="tx1"/>
                </a:solidFill>
                <a:latin typeface="Times New Roman" pitchFamily="18" charset="0"/>
              </a:defRPr>
            </a:lvl4pPr>
            <a:lvl5pPr marL="2057400" indent="-228600" defTabSz="931863" eaLnBrk="0" hangingPunct="0">
              <a:defRPr sz="2400">
                <a:solidFill>
                  <a:schemeClr val="tx1"/>
                </a:solidFill>
                <a:latin typeface="Times New Roman" pitchFamily="18" charset="0"/>
              </a:defRPr>
            </a:lvl5pPr>
            <a:lvl6pPr marL="2514600" indent="-228600" defTabSz="931863" eaLnBrk="0" fontAlgn="base" hangingPunct="0">
              <a:spcBef>
                <a:spcPct val="0"/>
              </a:spcBef>
              <a:spcAft>
                <a:spcPct val="0"/>
              </a:spcAft>
              <a:defRPr sz="2400">
                <a:solidFill>
                  <a:schemeClr val="tx1"/>
                </a:solidFill>
                <a:latin typeface="Times New Roman" pitchFamily="18" charset="0"/>
              </a:defRPr>
            </a:lvl6pPr>
            <a:lvl7pPr marL="2971800" indent="-228600" defTabSz="931863" eaLnBrk="0" fontAlgn="base" hangingPunct="0">
              <a:spcBef>
                <a:spcPct val="0"/>
              </a:spcBef>
              <a:spcAft>
                <a:spcPct val="0"/>
              </a:spcAft>
              <a:defRPr sz="2400">
                <a:solidFill>
                  <a:schemeClr val="tx1"/>
                </a:solidFill>
                <a:latin typeface="Times New Roman" pitchFamily="18" charset="0"/>
              </a:defRPr>
            </a:lvl7pPr>
            <a:lvl8pPr marL="3429000" indent="-228600" defTabSz="931863" eaLnBrk="0" fontAlgn="base" hangingPunct="0">
              <a:spcBef>
                <a:spcPct val="0"/>
              </a:spcBef>
              <a:spcAft>
                <a:spcPct val="0"/>
              </a:spcAft>
              <a:defRPr sz="2400">
                <a:solidFill>
                  <a:schemeClr val="tx1"/>
                </a:solidFill>
                <a:latin typeface="Times New Roman" pitchFamily="18" charset="0"/>
              </a:defRPr>
            </a:lvl8pPr>
            <a:lvl9pPr marL="3886200" indent="-228600" defTabSz="931863" eaLnBrk="0" fontAlgn="base" hangingPunct="0">
              <a:spcBef>
                <a:spcPct val="0"/>
              </a:spcBef>
              <a:spcAft>
                <a:spcPct val="0"/>
              </a:spcAft>
              <a:defRPr sz="2400">
                <a:solidFill>
                  <a:schemeClr val="tx1"/>
                </a:solidFill>
                <a:latin typeface="Times New Roman" pitchFamily="18" charset="0"/>
              </a:defRPr>
            </a:lvl9pPr>
          </a:lstStyle>
          <a:p>
            <a:pPr eaLnBrk="1" hangingPunct="1"/>
            <a:fld id="{8F312FA5-A87C-4D31-85F6-FB78D68FC073}" type="slidenum">
              <a:rPr lang="en-US" sz="1200" smtClean="0"/>
              <a:pPr eaLnBrk="1" hangingPunct="1"/>
              <a:t>1</a:t>
            </a:fld>
            <a:endParaRPr lang="en-US" sz="1200" smtClean="0"/>
          </a:p>
        </p:txBody>
      </p:sp>
      <p:sp>
        <p:nvSpPr>
          <p:cNvPr id="4099" name="Rectangle 2"/>
          <p:cNvSpPr>
            <a:spLocks noGrp="1" noRot="1" noChangeAspect="1" noChangeArrowheads="1" noTextEdit="1"/>
          </p:cNvSpPr>
          <p:nvPr>
            <p:ph type="sldImg"/>
          </p:nvPr>
        </p:nvSpPr>
        <p:spPr>
          <a:ln/>
        </p:spPr>
      </p:sp>
      <p:sp>
        <p:nvSpPr>
          <p:cNvPr id="4100" name="Rectangle 3"/>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ctr" eaLnBrk="1" hangingPunct="1"/>
            <a:endParaRPr lang="en-US" b="1" dirty="0" smtClean="0">
              <a:cs typeface="Times New Roman" pitchFamily="18"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lvl1pPr>
            <a:lvl2pPr marL="2194560" indent="0" algn="ctr">
              <a:buNone/>
              <a:defRPr/>
            </a:lvl2pPr>
            <a:lvl3pPr marL="4389120" indent="0" algn="ctr">
              <a:buNone/>
              <a:defRPr/>
            </a:lvl3pPr>
            <a:lvl4pPr marL="6583680" indent="0" algn="ctr">
              <a:buNone/>
              <a:defRPr/>
            </a:lvl4pPr>
            <a:lvl5pPr marL="8778240" indent="0" algn="ctr">
              <a:buNone/>
              <a:defRPr/>
            </a:lvl5pPr>
            <a:lvl6pPr marL="10972800" indent="0" algn="ctr">
              <a:buNone/>
              <a:defRPr/>
            </a:lvl6pPr>
            <a:lvl7pPr marL="13167360" indent="0" algn="ctr">
              <a:buNone/>
              <a:defRPr/>
            </a:lvl7pPr>
            <a:lvl8pPr marL="15361920" indent="0" algn="ctr">
              <a:buNone/>
              <a:defRPr/>
            </a:lvl8pPr>
            <a:lvl9pPr marL="1755648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7B228DB-4C16-4E5F-9235-A43C47FE240A}" type="slidenum">
              <a:rPr lang="en-US"/>
              <a:pPr>
                <a:defRPr/>
              </a:pPr>
              <a:t>‹#›</a:t>
            </a:fld>
            <a:endParaRPr lang="en-US"/>
          </a:p>
        </p:txBody>
      </p:sp>
    </p:spTree>
    <p:extLst>
      <p:ext uri="{BB962C8B-B14F-4D97-AF65-F5344CB8AC3E}">
        <p14:creationId xmlns:p14="http://schemas.microsoft.com/office/powerpoint/2010/main" val="36030293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6150487-FCCA-4F9D-BE87-437BA08A4072}" type="slidenum">
              <a:rPr lang="en-US"/>
              <a:pPr>
                <a:defRPr/>
              </a:pPr>
              <a:t>‹#›</a:t>
            </a:fld>
            <a:endParaRPr lang="en-US"/>
          </a:p>
        </p:txBody>
      </p:sp>
    </p:spTree>
    <p:extLst>
      <p:ext uri="{BB962C8B-B14F-4D97-AF65-F5344CB8AC3E}">
        <p14:creationId xmlns:p14="http://schemas.microsoft.com/office/powerpoint/2010/main" val="29382828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5"/>
            <a:ext cx="37307520" cy="7200898"/>
          </a:xfrm>
        </p:spPr>
        <p:txBody>
          <a:bodyPr anchor="b"/>
          <a:lstStyle>
            <a:lvl1pPr marL="0" indent="0">
              <a:buNone/>
              <a:defRPr sz="9600"/>
            </a:lvl1pPr>
            <a:lvl2pPr marL="2194560" indent="0">
              <a:buNone/>
              <a:defRPr sz="8600"/>
            </a:lvl2pPr>
            <a:lvl3pPr marL="4389120" indent="0">
              <a:buNone/>
              <a:defRPr sz="7700"/>
            </a:lvl3pPr>
            <a:lvl4pPr marL="6583680" indent="0">
              <a:buNone/>
              <a:defRPr sz="6700"/>
            </a:lvl4pPr>
            <a:lvl5pPr marL="8778240" indent="0">
              <a:buNone/>
              <a:defRPr sz="6700"/>
            </a:lvl5pPr>
            <a:lvl6pPr marL="10972800" indent="0">
              <a:buNone/>
              <a:defRPr sz="6700"/>
            </a:lvl6pPr>
            <a:lvl7pPr marL="13167360" indent="0">
              <a:buNone/>
              <a:defRPr sz="6700"/>
            </a:lvl7pPr>
            <a:lvl8pPr marL="15361920" indent="0">
              <a:buNone/>
              <a:defRPr sz="6700"/>
            </a:lvl8pPr>
            <a:lvl9pPr marL="17556480" indent="0">
              <a:buNone/>
              <a:defRPr sz="67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2AE56C5-8711-4B1D-8EF0-02B3881B46D4}" type="slidenum">
              <a:rPr lang="en-US"/>
              <a:pPr>
                <a:defRPr/>
              </a:pPr>
              <a:t>‹#›</a:t>
            </a:fld>
            <a:endParaRPr lang="en-US"/>
          </a:p>
        </p:txBody>
      </p:sp>
    </p:spTree>
    <p:extLst>
      <p:ext uri="{BB962C8B-B14F-4D97-AF65-F5344CB8AC3E}">
        <p14:creationId xmlns:p14="http://schemas.microsoft.com/office/powerpoint/2010/main" val="8524007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3291840" y="9509760"/>
            <a:ext cx="18288000" cy="19751040"/>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311360" y="9509760"/>
            <a:ext cx="18288000" cy="19751040"/>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BF8EDB62-024B-425C-8110-AEE533A84B32}" type="slidenum">
              <a:rPr lang="en-US"/>
              <a:pPr>
                <a:defRPr/>
              </a:pPr>
              <a:t>‹#›</a:t>
            </a:fld>
            <a:endParaRPr lang="en-US"/>
          </a:p>
        </p:txBody>
      </p:sp>
    </p:spTree>
    <p:extLst>
      <p:ext uri="{BB962C8B-B14F-4D97-AF65-F5344CB8AC3E}">
        <p14:creationId xmlns:p14="http://schemas.microsoft.com/office/powerpoint/2010/main" val="14710243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94560" y="1318262"/>
            <a:ext cx="39502080" cy="54864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4560" indent="0">
              <a:buNone/>
              <a:defRPr sz="9600" b="1"/>
            </a:lvl2pPr>
            <a:lvl3pPr marL="4389120" indent="0">
              <a:buNone/>
              <a:defRPr sz="8600" b="1"/>
            </a:lvl3pPr>
            <a:lvl4pPr marL="6583680" indent="0">
              <a:buNone/>
              <a:defRPr sz="7700" b="1"/>
            </a:lvl4pPr>
            <a:lvl5pPr marL="8778240" indent="0">
              <a:buNone/>
              <a:defRPr sz="7700" b="1"/>
            </a:lvl5pPr>
            <a:lvl6pPr marL="10972800" indent="0">
              <a:buNone/>
              <a:defRPr sz="7700" b="1"/>
            </a:lvl6pPr>
            <a:lvl7pPr marL="13167360" indent="0">
              <a:buNone/>
              <a:defRPr sz="7700" b="1"/>
            </a:lvl7pPr>
            <a:lvl8pPr marL="15361920" indent="0">
              <a:buNone/>
              <a:defRPr sz="7700" b="1"/>
            </a:lvl8pPr>
            <a:lvl9pPr marL="17556480"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27ED2A3B-4D70-4B7B-AAFB-9454072B8299}" type="slidenum">
              <a:rPr lang="en-US"/>
              <a:pPr>
                <a:defRPr/>
              </a:pPr>
              <a:t>‹#›</a:t>
            </a:fld>
            <a:endParaRPr lang="en-US"/>
          </a:p>
        </p:txBody>
      </p:sp>
    </p:spTree>
    <p:extLst>
      <p:ext uri="{BB962C8B-B14F-4D97-AF65-F5344CB8AC3E}">
        <p14:creationId xmlns:p14="http://schemas.microsoft.com/office/powerpoint/2010/main" val="21526402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B7573D4F-D73A-4472-853B-67574D66CA43}" type="slidenum">
              <a:rPr lang="en-US"/>
              <a:pPr>
                <a:defRPr/>
              </a:pPr>
              <a:t>‹#›</a:t>
            </a:fld>
            <a:endParaRPr lang="en-US"/>
          </a:p>
        </p:txBody>
      </p:sp>
    </p:spTree>
    <p:extLst>
      <p:ext uri="{BB962C8B-B14F-4D97-AF65-F5344CB8AC3E}">
        <p14:creationId xmlns:p14="http://schemas.microsoft.com/office/powerpoint/2010/main" val="36263656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E019168B-AC39-4FF1-982C-BAE4D5D26699}" type="slidenum">
              <a:rPr lang="en-US"/>
              <a:pPr>
                <a:defRPr/>
              </a:pPr>
              <a:t>‹#›</a:t>
            </a:fld>
            <a:endParaRPr lang="en-US"/>
          </a:p>
        </p:txBody>
      </p:sp>
    </p:spTree>
    <p:extLst>
      <p:ext uri="{BB962C8B-B14F-4D97-AF65-F5344CB8AC3E}">
        <p14:creationId xmlns:p14="http://schemas.microsoft.com/office/powerpoint/2010/main" val="415190697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3"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3"/>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3" y="6888483"/>
            <a:ext cx="14439902" cy="22517102"/>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1FF3887-D641-499A-A89F-DE55AB3077A0}" type="slidenum">
              <a:rPr lang="en-US"/>
              <a:pPr>
                <a:defRPr/>
              </a:pPr>
              <a:t>‹#›</a:t>
            </a:fld>
            <a:endParaRPr lang="en-US"/>
          </a:p>
        </p:txBody>
      </p:sp>
    </p:spTree>
    <p:extLst>
      <p:ext uri="{BB962C8B-B14F-4D97-AF65-F5344CB8AC3E}">
        <p14:creationId xmlns:p14="http://schemas.microsoft.com/office/powerpoint/2010/main" val="21953195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4560" indent="0">
              <a:buNone/>
              <a:defRPr sz="13400"/>
            </a:lvl2pPr>
            <a:lvl3pPr marL="4389120" indent="0">
              <a:buNone/>
              <a:defRPr sz="1150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pPr lvl="0"/>
            <a:endParaRPr lang="en-US" noProof="0" smtClean="0"/>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4560" indent="0">
              <a:buNone/>
              <a:defRPr sz="5800"/>
            </a:lvl2pPr>
            <a:lvl3pPr marL="4389120" indent="0">
              <a:buNone/>
              <a:defRPr sz="4800"/>
            </a:lvl3pPr>
            <a:lvl4pPr marL="6583680" indent="0">
              <a:buNone/>
              <a:defRPr sz="4300"/>
            </a:lvl4pPr>
            <a:lvl5pPr marL="8778240" indent="0">
              <a:buNone/>
              <a:defRPr sz="4300"/>
            </a:lvl5pPr>
            <a:lvl6pPr marL="10972800" indent="0">
              <a:buNone/>
              <a:defRPr sz="4300"/>
            </a:lvl6pPr>
            <a:lvl7pPr marL="13167360" indent="0">
              <a:buNone/>
              <a:defRPr sz="4300"/>
            </a:lvl7pPr>
            <a:lvl8pPr marL="15361920" indent="0">
              <a:buNone/>
              <a:defRPr sz="4300"/>
            </a:lvl8pPr>
            <a:lvl9pPr marL="17556480" indent="0">
              <a:buNone/>
              <a:defRPr sz="43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CDEC1ABD-9467-48BE-ACC7-7EAB9BF28787}" type="slidenum">
              <a:rPr lang="en-US"/>
              <a:pPr>
                <a:defRPr/>
              </a:pPr>
              <a:t>‹#›</a:t>
            </a:fld>
            <a:endParaRPr lang="en-US"/>
          </a:p>
        </p:txBody>
      </p:sp>
    </p:spTree>
    <p:extLst>
      <p:ext uri="{BB962C8B-B14F-4D97-AF65-F5344CB8AC3E}">
        <p14:creationId xmlns:p14="http://schemas.microsoft.com/office/powerpoint/2010/main" val="5954056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012DFEC-0310-4636-AAD6-FB5C57CAAACB}" type="slidenum">
              <a:rPr lang="en-US"/>
              <a:pPr>
                <a:defRPr/>
              </a:pPr>
              <a:t>‹#›</a:t>
            </a:fld>
            <a:endParaRPr lang="en-US"/>
          </a:p>
        </p:txBody>
      </p:sp>
    </p:spTree>
    <p:extLst>
      <p:ext uri="{BB962C8B-B14F-4D97-AF65-F5344CB8AC3E}">
        <p14:creationId xmlns:p14="http://schemas.microsoft.com/office/powerpoint/2010/main" val="28578637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272480" y="2926080"/>
            <a:ext cx="9326880" cy="263347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3291840" y="2926080"/>
            <a:ext cx="27249120" cy="263347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E065F70-DEA3-44A7-BBA1-FBB0D66B3ECD}" type="slidenum">
              <a:rPr lang="en-US"/>
              <a:pPr>
                <a:defRPr/>
              </a:pPr>
              <a:t>‹#›</a:t>
            </a:fld>
            <a:endParaRPr lang="en-US"/>
          </a:p>
        </p:txBody>
      </p:sp>
    </p:spTree>
    <p:extLst>
      <p:ext uri="{BB962C8B-B14F-4D97-AF65-F5344CB8AC3E}">
        <p14:creationId xmlns:p14="http://schemas.microsoft.com/office/powerpoint/2010/main" val="3853115871"/>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292475" y="2925763"/>
            <a:ext cx="37306250" cy="548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78656" tIns="239328" rIns="478656" bIns="239328"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3292475" y="9509125"/>
            <a:ext cx="37306250" cy="19751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478656" tIns="239328" rIns="478656" bIns="239328"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3292475" y="29992638"/>
            <a:ext cx="9144000" cy="2193925"/>
          </a:xfrm>
          <a:prstGeom prst="rect">
            <a:avLst/>
          </a:prstGeom>
          <a:noFill/>
          <a:ln>
            <a:noFill/>
          </a:ln>
          <a:effectLst/>
          <a:extLst/>
        </p:spPr>
        <p:txBody>
          <a:bodyPr vert="horz" wrap="square" lIns="478656" tIns="239328" rIns="478656" bIns="239328" numCol="1" anchor="t" anchorCtr="0" compatLnSpc="1">
            <a:prstTxWarp prst="textNoShape">
              <a:avLst/>
            </a:prstTxWarp>
          </a:bodyPr>
          <a:lstStyle>
            <a:lvl1pPr>
              <a:defRPr sz="7200"/>
            </a:lvl1pPr>
          </a:lstStyle>
          <a:p>
            <a:pPr>
              <a:defRPr/>
            </a:pPr>
            <a:endParaRPr lang="en-US"/>
          </a:p>
        </p:txBody>
      </p:sp>
      <p:sp>
        <p:nvSpPr>
          <p:cNvPr id="1029" name="Rectangle 5"/>
          <p:cNvSpPr>
            <a:spLocks noGrp="1" noChangeArrowheads="1"/>
          </p:cNvSpPr>
          <p:nvPr>
            <p:ph type="ftr" sz="quarter" idx="3"/>
          </p:nvPr>
        </p:nvSpPr>
        <p:spPr bwMode="auto">
          <a:xfrm>
            <a:off x="14995525" y="29992638"/>
            <a:ext cx="13900150" cy="2193925"/>
          </a:xfrm>
          <a:prstGeom prst="rect">
            <a:avLst/>
          </a:prstGeom>
          <a:noFill/>
          <a:ln>
            <a:noFill/>
          </a:ln>
          <a:effectLst/>
          <a:extLst/>
        </p:spPr>
        <p:txBody>
          <a:bodyPr vert="horz" wrap="square" lIns="478656" tIns="239328" rIns="478656" bIns="239328" numCol="1" anchor="t" anchorCtr="0" compatLnSpc="1">
            <a:prstTxWarp prst="textNoShape">
              <a:avLst/>
            </a:prstTxWarp>
          </a:bodyPr>
          <a:lstStyle>
            <a:lvl1pPr algn="ctr">
              <a:defRPr sz="7200"/>
            </a:lvl1pPr>
          </a:lstStyle>
          <a:p>
            <a:pPr>
              <a:defRPr/>
            </a:pPr>
            <a:endParaRPr lang="en-US"/>
          </a:p>
        </p:txBody>
      </p:sp>
      <p:sp>
        <p:nvSpPr>
          <p:cNvPr id="1030" name="Rectangle 6"/>
          <p:cNvSpPr>
            <a:spLocks noGrp="1" noChangeArrowheads="1"/>
          </p:cNvSpPr>
          <p:nvPr>
            <p:ph type="sldNum" sz="quarter" idx="4"/>
          </p:nvPr>
        </p:nvSpPr>
        <p:spPr bwMode="auto">
          <a:xfrm>
            <a:off x="31454725" y="29992638"/>
            <a:ext cx="9144000" cy="2193925"/>
          </a:xfrm>
          <a:prstGeom prst="rect">
            <a:avLst/>
          </a:prstGeom>
          <a:noFill/>
          <a:ln>
            <a:noFill/>
          </a:ln>
          <a:effectLst/>
          <a:extLst/>
        </p:spPr>
        <p:txBody>
          <a:bodyPr vert="horz" wrap="square" lIns="478656" tIns="239328" rIns="478656" bIns="239328" numCol="1" anchor="t" anchorCtr="0" compatLnSpc="1">
            <a:prstTxWarp prst="textNoShape">
              <a:avLst/>
            </a:prstTxWarp>
          </a:bodyPr>
          <a:lstStyle>
            <a:lvl1pPr algn="r">
              <a:defRPr sz="7200"/>
            </a:lvl1pPr>
          </a:lstStyle>
          <a:p>
            <a:pPr>
              <a:defRPr/>
            </a:pPr>
            <a:fld id="{511D23B8-B9C4-4E3E-9EF1-7392C9E0EF0D}"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784725" rtl="0" eaLnBrk="0" fontAlgn="base" hangingPunct="0">
        <a:spcBef>
          <a:spcPct val="0"/>
        </a:spcBef>
        <a:spcAft>
          <a:spcPct val="0"/>
        </a:spcAft>
        <a:defRPr sz="23000">
          <a:solidFill>
            <a:schemeClr val="tx2"/>
          </a:solidFill>
          <a:latin typeface="+mj-lt"/>
          <a:ea typeface="+mj-ea"/>
          <a:cs typeface="+mj-cs"/>
        </a:defRPr>
      </a:lvl1pPr>
      <a:lvl2pPr algn="ctr" defTabSz="4784725" rtl="0" eaLnBrk="0" fontAlgn="base" hangingPunct="0">
        <a:spcBef>
          <a:spcPct val="0"/>
        </a:spcBef>
        <a:spcAft>
          <a:spcPct val="0"/>
        </a:spcAft>
        <a:defRPr sz="23000">
          <a:solidFill>
            <a:schemeClr val="tx2"/>
          </a:solidFill>
          <a:latin typeface="Times New Roman" pitchFamily="18" charset="0"/>
        </a:defRPr>
      </a:lvl2pPr>
      <a:lvl3pPr algn="ctr" defTabSz="4784725" rtl="0" eaLnBrk="0" fontAlgn="base" hangingPunct="0">
        <a:spcBef>
          <a:spcPct val="0"/>
        </a:spcBef>
        <a:spcAft>
          <a:spcPct val="0"/>
        </a:spcAft>
        <a:defRPr sz="23000">
          <a:solidFill>
            <a:schemeClr val="tx2"/>
          </a:solidFill>
          <a:latin typeface="Times New Roman" pitchFamily="18" charset="0"/>
        </a:defRPr>
      </a:lvl3pPr>
      <a:lvl4pPr algn="ctr" defTabSz="4784725" rtl="0" eaLnBrk="0" fontAlgn="base" hangingPunct="0">
        <a:spcBef>
          <a:spcPct val="0"/>
        </a:spcBef>
        <a:spcAft>
          <a:spcPct val="0"/>
        </a:spcAft>
        <a:defRPr sz="23000">
          <a:solidFill>
            <a:schemeClr val="tx2"/>
          </a:solidFill>
          <a:latin typeface="Times New Roman" pitchFamily="18" charset="0"/>
        </a:defRPr>
      </a:lvl4pPr>
      <a:lvl5pPr algn="ctr" defTabSz="4784725" rtl="0" eaLnBrk="0" fontAlgn="base" hangingPunct="0">
        <a:spcBef>
          <a:spcPct val="0"/>
        </a:spcBef>
        <a:spcAft>
          <a:spcPct val="0"/>
        </a:spcAft>
        <a:defRPr sz="23000">
          <a:solidFill>
            <a:schemeClr val="tx2"/>
          </a:solidFill>
          <a:latin typeface="Times New Roman" pitchFamily="18" charset="0"/>
        </a:defRPr>
      </a:lvl5pPr>
      <a:lvl6pPr marL="2194560" algn="ctr" defTabSz="4785360" rtl="0" fontAlgn="base">
        <a:spcBef>
          <a:spcPct val="0"/>
        </a:spcBef>
        <a:spcAft>
          <a:spcPct val="0"/>
        </a:spcAft>
        <a:defRPr sz="23000">
          <a:solidFill>
            <a:schemeClr val="tx2"/>
          </a:solidFill>
          <a:latin typeface="Times New Roman" pitchFamily="18" charset="0"/>
        </a:defRPr>
      </a:lvl6pPr>
      <a:lvl7pPr marL="4389120" algn="ctr" defTabSz="4785360" rtl="0" fontAlgn="base">
        <a:spcBef>
          <a:spcPct val="0"/>
        </a:spcBef>
        <a:spcAft>
          <a:spcPct val="0"/>
        </a:spcAft>
        <a:defRPr sz="23000">
          <a:solidFill>
            <a:schemeClr val="tx2"/>
          </a:solidFill>
          <a:latin typeface="Times New Roman" pitchFamily="18" charset="0"/>
        </a:defRPr>
      </a:lvl7pPr>
      <a:lvl8pPr marL="6583680" algn="ctr" defTabSz="4785360" rtl="0" fontAlgn="base">
        <a:spcBef>
          <a:spcPct val="0"/>
        </a:spcBef>
        <a:spcAft>
          <a:spcPct val="0"/>
        </a:spcAft>
        <a:defRPr sz="23000">
          <a:solidFill>
            <a:schemeClr val="tx2"/>
          </a:solidFill>
          <a:latin typeface="Times New Roman" pitchFamily="18" charset="0"/>
        </a:defRPr>
      </a:lvl8pPr>
      <a:lvl9pPr marL="8778240" algn="ctr" defTabSz="4785360" rtl="0" fontAlgn="base">
        <a:spcBef>
          <a:spcPct val="0"/>
        </a:spcBef>
        <a:spcAft>
          <a:spcPct val="0"/>
        </a:spcAft>
        <a:defRPr sz="23000">
          <a:solidFill>
            <a:schemeClr val="tx2"/>
          </a:solidFill>
          <a:latin typeface="Times New Roman" pitchFamily="18" charset="0"/>
        </a:defRPr>
      </a:lvl9pPr>
    </p:titleStyle>
    <p:bodyStyle>
      <a:lvl1pPr marL="1797050" indent="-1797050" algn="l" defTabSz="4784725" rtl="0" eaLnBrk="0" fontAlgn="base" hangingPunct="0">
        <a:spcBef>
          <a:spcPct val="20000"/>
        </a:spcBef>
        <a:spcAft>
          <a:spcPct val="0"/>
        </a:spcAft>
        <a:buChar char="•"/>
        <a:defRPr sz="16800">
          <a:solidFill>
            <a:schemeClr val="tx1"/>
          </a:solidFill>
          <a:latin typeface="+mn-lt"/>
          <a:ea typeface="+mn-ea"/>
          <a:cs typeface="+mn-cs"/>
        </a:defRPr>
      </a:lvl1pPr>
      <a:lvl2pPr marL="3886200" indent="-1492250" algn="l" defTabSz="4784725" rtl="0" eaLnBrk="0" fontAlgn="base" hangingPunct="0">
        <a:spcBef>
          <a:spcPct val="20000"/>
        </a:spcBef>
        <a:spcAft>
          <a:spcPct val="0"/>
        </a:spcAft>
        <a:buChar char="–"/>
        <a:defRPr sz="14900">
          <a:solidFill>
            <a:schemeClr val="tx1"/>
          </a:solidFill>
          <a:latin typeface="+mn-lt"/>
        </a:defRPr>
      </a:lvl2pPr>
      <a:lvl3pPr marL="5981700" indent="-1195388" algn="l" defTabSz="4784725" rtl="0" eaLnBrk="0" fontAlgn="base" hangingPunct="0">
        <a:spcBef>
          <a:spcPct val="20000"/>
        </a:spcBef>
        <a:spcAft>
          <a:spcPct val="0"/>
        </a:spcAft>
        <a:buChar char="•"/>
        <a:defRPr sz="12500">
          <a:solidFill>
            <a:schemeClr val="tx1"/>
          </a:solidFill>
          <a:latin typeface="+mn-lt"/>
        </a:defRPr>
      </a:lvl3pPr>
      <a:lvl4pPr marL="8374063" indent="-1195388" algn="l" defTabSz="4784725" rtl="0" eaLnBrk="0" fontAlgn="base" hangingPunct="0">
        <a:spcBef>
          <a:spcPct val="20000"/>
        </a:spcBef>
        <a:spcAft>
          <a:spcPct val="0"/>
        </a:spcAft>
        <a:buChar char="–"/>
        <a:defRPr sz="10600">
          <a:solidFill>
            <a:schemeClr val="tx1"/>
          </a:solidFill>
          <a:latin typeface="+mn-lt"/>
        </a:defRPr>
      </a:lvl4pPr>
      <a:lvl5pPr marL="10766425" indent="-1195388" algn="l" defTabSz="4784725" rtl="0" eaLnBrk="0" fontAlgn="base" hangingPunct="0">
        <a:spcBef>
          <a:spcPct val="20000"/>
        </a:spcBef>
        <a:spcAft>
          <a:spcPct val="0"/>
        </a:spcAft>
        <a:buChar char="»"/>
        <a:defRPr sz="10600">
          <a:solidFill>
            <a:schemeClr val="tx1"/>
          </a:solidFill>
          <a:latin typeface="+mn-lt"/>
        </a:defRPr>
      </a:lvl5pPr>
      <a:lvl6pPr marL="12961622" indent="-1196342" algn="l" defTabSz="4785360" rtl="0" fontAlgn="base">
        <a:spcBef>
          <a:spcPct val="20000"/>
        </a:spcBef>
        <a:spcAft>
          <a:spcPct val="0"/>
        </a:spcAft>
        <a:buChar char="»"/>
        <a:defRPr sz="10600">
          <a:solidFill>
            <a:schemeClr val="tx1"/>
          </a:solidFill>
          <a:latin typeface="+mn-lt"/>
        </a:defRPr>
      </a:lvl6pPr>
      <a:lvl7pPr marL="15156182" indent="-1196342" algn="l" defTabSz="4785360" rtl="0" fontAlgn="base">
        <a:spcBef>
          <a:spcPct val="20000"/>
        </a:spcBef>
        <a:spcAft>
          <a:spcPct val="0"/>
        </a:spcAft>
        <a:buChar char="»"/>
        <a:defRPr sz="10600">
          <a:solidFill>
            <a:schemeClr val="tx1"/>
          </a:solidFill>
          <a:latin typeface="+mn-lt"/>
        </a:defRPr>
      </a:lvl7pPr>
      <a:lvl8pPr marL="17350742" indent="-1196342" algn="l" defTabSz="4785360" rtl="0" fontAlgn="base">
        <a:spcBef>
          <a:spcPct val="20000"/>
        </a:spcBef>
        <a:spcAft>
          <a:spcPct val="0"/>
        </a:spcAft>
        <a:buChar char="»"/>
        <a:defRPr sz="10600">
          <a:solidFill>
            <a:schemeClr val="tx1"/>
          </a:solidFill>
          <a:latin typeface="+mn-lt"/>
        </a:defRPr>
      </a:lvl8pPr>
      <a:lvl9pPr marL="19545302" indent="-1196342" algn="l" defTabSz="4785360" rtl="0" fontAlgn="base">
        <a:spcBef>
          <a:spcPct val="20000"/>
        </a:spcBef>
        <a:spcAft>
          <a:spcPct val="0"/>
        </a:spcAft>
        <a:buChar char="»"/>
        <a:defRPr sz="10600">
          <a:solidFill>
            <a:schemeClr val="tx1"/>
          </a:solidFill>
          <a:latin typeface="+mn-lt"/>
        </a:defRPr>
      </a:lvl9pPr>
    </p:bodyStyle>
    <p:otherStyle>
      <a:defPPr>
        <a:defRPr lang="en-US"/>
      </a:defPPr>
      <a:lvl1pPr marL="0" algn="l" defTabSz="4389120" rtl="0" eaLnBrk="1" latinLnBrk="0" hangingPunct="1">
        <a:defRPr sz="8600" kern="1200">
          <a:solidFill>
            <a:schemeClr val="tx1"/>
          </a:solidFill>
          <a:latin typeface="+mn-lt"/>
          <a:ea typeface="+mn-ea"/>
          <a:cs typeface="+mn-cs"/>
        </a:defRPr>
      </a:lvl1pPr>
      <a:lvl2pPr marL="2194560" algn="l" defTabSz="4389120" rtl="0" eaLnBrk="1" latinLnBrk="0" hangingPunct="1">
        <a:defRPr sz="8600" kern="1200">
          <a:solidFill>
            <a:schemeClr val="tx1"/>
          </a:solidFill>
          <a:latin typeface="+mn-lt"/>
          <a:ea typeface="+mn-ea"/>
          <a:cs typeface="+mn-cs"/>
        </a:defRPr>
      </a:lvl2pPr>
      <a:lvl3pPr marL="4389120" algn="l" defTabSz="4389120" rtl="0" eaLnBrk="1" latinLnBrk="0" hangingPunct="1">
        <a:defRPr sz="8600" kern="1200">
          <a:solidFill>
            <a:schemeClr val="tx1"/>
          </a:solidFill>
          <a:latin typeface="+mn-lt"/>
          <a:ea typeface="+mn-ea"/>
          <a:cs typeface="+mn-cs"/>
        </a:defRPr>
      </a:lvl3pPr>
      <a:lvl4pPr marL="6583680" algn="l" defTabSz="4389120" rtl="0" eaLnBrk="1" latinLnBrk="0" hangingPunct="1">
        <a:defRPr sz="8600" kern="1200">
          <a:solidFill>
            <a:schemeClr val="tx1"/>
          </a:solidFill>
          <a:latin typeface="+mn-lt"/>
          <a:ea typeface="+mn-ea"/>
          <a:cs typeface="+mn-cs"/>
        </a:defRPr>
      </a:lvl4pPr>
      <a:lvl5pPr marL="8778240" algn="l" defTabSz="4389120" rtl="0" eaLnBrk="1" latinLnBrk="0" hangingPunct="1">
        <a:defRPr sz="8600" kern="1200">
          <a:solidFill>
            <a:schemeClr val="tx1"/>
          </a:solidFill>
          <a:latin typeface="+mn-lt"/>
          <a:ea typeface="+mn-ea"/>
          <a:cs typeface="+mn-cs"/>
        </a:defRPr>
      </a:lvl5pPr>
      <a:lvl6pPr marL="10972800" algn="l" defTabSz="4389120" rtl="0" eaLnBrk="1" latinLnBrk="0" hangingPunct="1">
        <a:defRPr sz="8600" kern="1200">
          <a:solidFill>
            <a:schemeClr val="tx1"/>
          </a:solidFill>
          <a:latin typeface="+mn-lt"/>
          <a:ea typeface="+mn-ea"/>
          <a:cs typeface="+mn-cs"/>
        </a:defRPr>
      </a:lvl6pPr>
      <a:lvl7pPr marL="13167360" algn="l" defTabSz="4389120" rtl="0" eaLnBrk="1" latinLnBrk="0" hangingPunct="1">
        <a:defRPr sz="8600" kern="1200">
          <a:solidFill>
            <a:schemeClr val="tx1"/>
          </a:solidFill>
          <a:latin typeface="+mn-lt"/>
          <a:ea typeface="+mn-ea"/>
          <a:cs typeface="+mn-cs"/>
        </a:defRPr>
      </a:lvl7pPr>
      <a:lvl8pPr marL="15361920" algn="l" defTabSz="4389120" rtl="0" eaLnBrk="1" latinLnBrk="0" hangingPunct="1">
        <a:defRPr sz="8600" kern="1200">
          <a:solidFill>
            <a:schemeClr val="tx1"/>
          </a:solidFill>
          <a:latin typeface="+mn-lt"/>
          <a:ea typeface="+mn-ea"/>
          <a:cs typeface="+mn-cs"/>
        </a:defRPr>
      </a:lvl8pPr>
      <a:lvl9pPr marL="17556480" algn="l" defTabSz="438912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4" Type="http://schemas.openxmlformats.org/officeDocument/2006/relationships/image" Target="../media/image2.png"/><Relationship Id="rId1" Type="http://schemas.openxmlformats.org/officeDocument/2006/relationships/slideLayout" Target="../slideLayouts/slideLayout7.xml"/><Relationship Id="rId2" Type="http://schemas.openxmlformats.org/officeDocument/2006/relationships/notesSlide" Target="../notesSlides/notesSlide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Grp="1" noChangeArrowheads="1"/>
          </p:cNvSpPr>
          <p:nvPr>
            <p:ph type="title" idx="4294967295"/>
          </p:nvPr>
        </p:nvSpPr>
        <p:spPr>
          <a:xfrm>
            <a:off x="655638" y="479425"/>
            <a:ext cx="42648187" cy="4922838"/>
          </a:xfrm>
          <a:solidFill>
            <a:schemeClr val="bg2">
              <a:lumMod val="60000"/>
              <a:lumOff val="40000"/>
            </a:schemeClr>
          </a:solidFill>
        </p:spPr>
        <p:txBody>
          <a:bodyPr/>
          <a:lstStyle/>
          <a:p>
            <a:pPr defTabSz="4785360" eaLnBrk="1" hangingPunct="1">
              <a:defRPr/>
            </a:pPr>
            <a:r>
              <a:rPr lang="en-US" sz="9600" dirty="0" smtClean="0">
                <a:solidFill>
                  <a:schemeClr val="bg1"/>
                </a:solidFill>
              </a:rPr>
              <a:t>Sport Security and Marketing Interface: </a:t>
            </a:r>
            <a:br>
              <a:rPr lang="en-US" sz="9600" dirty="0" smtClean="0">
                <a:solidFill>
                  <a:schemeClr val="bg1"/>
                </a:solidFill>
              </a:rPr>
            </a:br>
            <a:r>
              <a:rPr lang="en-US" sz="9600" dirty="0" smtClean="0">
                <a:solidFill>
                  <a:schemeClr val="bg1"/>
                </a:solidFill>
              </a:rPr>
              <a:t>Delphi Panel</a:t>
            </a:r>
            <a:br>
              <a:rPr lang="en-US" sz="9600" dirty="0" smtClean="0">
                <a:solidFill>
                  <a:schemeClr val="bg1"/>
                </a:solidFill>
              </a:rPr>
            </a:br>
            <a:r>
              <a:rPr lang="fr-FR" sz="6200" b="1" dirty="0" err="1" smtClean="0">
                <a:solidFill>
                  <a:schemeClr val="bg1"/>
                </a:solidFill>
              </a:rPr>
              <a:t>Kiernan</a:t>
            </a:r>
            <a:r>
              <a:rPr lang="fr-FR" sz="6200" b="1" dirty="0" smtClean="0">
                <a:solidFill>
                  <a:schemeClr val="bg1"/>
                </a:solidFill>
              </a:rPr>
              <a:t> O. Gordon, </a:t>
            </a:r>
            <a:r>
              <a:rPr lang="fr-FR" sz="6200" b="1" dirty="0" err="1" smtClean="0">
                <a:solidFill>
                  <a:schemeClr val="bg1"/>
                </a:solidFill>
              </a:rPr>
              <a:t>Ph.D</a:t>
            </a:r>
            <a:r>
              <a:rPr lang="fr-FR" sz="6200" b="1" dirty="0" smtClean="0">
                <a:solidFill>
                  <a:schemeClr val="bg1"/>
                </a:solidFill>
              </a:rPr>
              <a:t>. (</a:t>
            </a:r>
            <a:r>
              <a:rPr lang="fr-FR" sz="6200" b="1" dirty="0" err="1" smtClean="0">
                <a:solidFill>
                  <a:schemeClr val="bg1"/>
                </a:solidFill>
              </a:rPr>
              <a:t>University</a:t>
            </a:r>
            <a:r>
              <a:rPr lang="fr-FR" sz="6200" b="1" dirty="0" smtClean="0">
                <a:solidFill>
                  <a:schemeClr val="bg1"/>
                </a:solidFill>
              </a:rPr>
              <a:t> of New Hampshire), W. Andrew </a:t>
            </a:r>
            <a:r>
              <a:rPr lang="fr-FR" sz="6200" b="1" dirty="0">
                <a:solidFill>
                  <a:schemeClr val="bg1"/>
                </a:solidFill>
              </a:rPr>
              <a:t>Czekanski, </a:t>
            </a:r>
            <a:r>
              <a:rPr lang="fr-FR" sz="6200" b="1" dirty="0" err="1">
                <a:solidFill>
                  <a:schemeClr val="bg1"/>
                </a:solidFill>
              </a:rPr>
              <a:t>Ph.D</a:t>
            </a:r>
            <a:r>
              <a:rPr lang="fr-FR" sz="6200" b="1" dirty="0">
                <a:solidFill>
                  <a:schemeClr val="bg1"/>
                </a:solidFill>
              </a:rPr>
              <a:t>. (</a:t>
            </a:r>
            <a:r>
              <a:rPr lang="fr-FR" sz="6200" b="1" dirty="0" err="1">
                <a:solidFill>
                  <a:schemeClr val="bg1"/>
                </a:solidFill>
              </a:rPr>
              <a:t>Coastal</a:t>
            </a:r>
            <a:r>
              <a:rPr lang="fr-FR" sz="6200" b="1" dirty="0">
                <a:solidFill>
                  <a:schemeClr val="bg1"/>
                </a:solidFill>
              </a:rPr>
              <a:t> Carolina </a:t>
            </a:r>
            <a:r>
              <a:rPr lang="fr-FR" sz="6200" b="1" dirty="0" err="1">
                <a:solidFill>
                  <a:schemeClr val="bg1"/>
                </a:solidFill>
              </a:rPr>
              <a:t>University</a:t>
            </a:r>
            <a:r>
              <a:rPr lang="fr-FR" sz="6200" b="1" dirty="0" smtClean="0">
                <a:solidFill>
                  <a:schemeClr val="bg1"/>
                </a:solidFill>
              </a:rPr>
              <a:t>), </a:t>
            </a:r>
            <a:br>
              <a:rPr lang="fr-FR" sz="6200" b="1" dirty="0" smtClean="0">
                <a:solidFill>
                  <a:schemeClr val="bg1"/>
                </a:solidFill>
              </a:rPr>
            </a:br>
            <a:r>
              <a:rPr lang="fr-FR" sz="6200" b="1" dirty="0" smtClean="0">
                <a:solidFill>
                  <a:schemeClr val="bg1"/>
                </a:solidFill>
              </a:rPr>
              <a:t>&amp; James A. </a:t>
            </a:r>
            <a:r>
              <a:rPr lang="fr-FR" sz="6200" b="1" dirty="0" err="1" smtClean="0">
                <a:solidFill>
                  <a:schemeClr val="bg1"/>
                </a:solidFill>
              </a:rPr>
              <a:t>DeMeo</a:t>
            </a:r>
            <a:r>
              <a:rPr lang="fr-FR" sz="6200" b="1" dirty="0" smtClean="0">
                <a:solidFill>
                  <a:schemeClr val="bg1"/>
                </a:solidFill>
              </a:rPr>
              <a:t> (</a:t>
            </a:r>
            <a:r>
              <a:rPr lang="fr-FR" sz="6200" b="1" dirty="0" err="1" smtClean="0">
                <a:solidFill>
                  <a:schemeClr val="bg1"/>
                </a:solidFill>
              </a:rPr>
              <a:t>Unified</a:t>
            </a:r>
            <a:r>
              <a:rPr lang="fr-FR" sz="6200" b="1" dirty="0" smtClean="0">
                <a:solidFill>
                  <a:schemeClr val="bg1"/>
                </a:solidFill>
              </a:rPr>
              <a:t> Sports &amp; Entertainment Consulting)</a:t>
            </a:r>
            <a:endParaRPr lang="en-US" sz="6200" b="1" dirty="0">
              <a:cs typeface="Times New Roman" pitchFamily="18" charset="0"/>
            </a:endParaRPr>
          </a:p>
        </p:txBody>
      </p:sp>
      <p:sp>
        <p:nvSpPr>
          <p:cNvPr id="2052" name="Rectangle 214"/>
          <p:cNvSpPr>
            <a:spLocks noChangeArrowheads="1"/>
          </p:cNvSpPr>
          <p:nvPr/>
        </p:nvSpPr>
        <p:spPr bwMode="auto">
          <a:xfrm>
            <a:off x="0" y="14277975"/>
            <a:ext cx="885825" cy="812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438912" tIns="219456" rIns="438912" bIns="219456" anchor="ctr">
            <a:spAutoFit/>
          </a:bodyPr>
          <a:lstStyle/>
          <a:p>
            <a:endParaRPr lang="en-US"/>
          </a:p>
        </p:txBody>
      </p:sp>
      <p:sp>
        <p:nvSpPr>
          <p:cNvPr id="2054" name="Line 219"/>
          <p:cNvSpPr>
            <a:spLocks noChangeShapeType="1"/>
          </p:cNvSpPr>
          <p:nvPr/>
        </p:nvSpPr>
        <p:spPr bwMode="auto">
          <a:xfrm flipV="1">
            <a:off x="655638" y="5402263"/>
            <a:ext cx="0" cy="26830337"/>
          </a:xfrm>
          <a:prstGeom prst="line">
            <a:avLst/>
          </a:prstGeom>
          <a:ln>
            <a:headEnd/>
            <a:tailEnd/>
          </a:ln>
          <a:extLst/>
        </p:spPr>
        <p:style>
          <a:lnRef idx="1">
            <a:schemeClr val="accent6"/>
          </a:lnRef>
          <a:fillRef idx="0">
            <a:schemeClr val="accent6"/>
          </a:fillRef>
          <a:effectRef idx="0">
            <a:schemeClr val="accent6"/>
          </a:effectRef>
          <a:fontRef idx="minor">
            <a:schemeClr val="tx1"/>
          </a:fontRef>
        </p:style>
        <p:txBody>
          <a:bodyPr lIns="438912" tIns="219456" rIns="438912" bIns="219456"/>
          <a:lstStyle/>
          <a:p>
            <a:endParaRPr lang="en-US"/>
          </a:p>
        </p:txBody>
      </p:sp>
      <p:sp>
        <p:nvSpPr>
          <p:cNvPr id="2056" name="Line 222"/>
          <p:cNvSpPr>
            <a:spLocks noChangeShapeType="1"/>
          </p:cNvSpPr>
          <p:nvPr/>
        </p:nvSpPr>
        <p:spPr bwMode="auto">
          <a:xfrm>
            <a:off x="22013863" y="6172200"/>
            <a:ext cx="0" cy="24261763"/>
          </a:xfrm>
          <a:prstGeom prst="line">
            <a:avLst/>
          </a:prstGeom>
          <a:ln>
            <a:headEnd/>
            <a:tailEnd/>
          </a:ln>
          <a:extLst/>
        </p:spPr>
        <p:style>
          <a:lnRef idx="1">
            <a:schemeClr val="accent6"/>
          </a:lnRef>
          <a:fillRef idx="0">
            <a:schemeClr val="accent6"/>
          </a:fillRef>
          <a:effectRef idx="0">
            <a:schemeClr val="accent6"/>
          </a:effectRef>
          <a:fontRef idx="minor">
            <a:schemeClr val="tx1"/>
          </a:fontRef>
        </p:style>
        <p:txBody>
          <a:bodyPr lIns="438912" tIns="219456" rIns="438912" bIns="219456"/>
          <a:lstStyle/>
          <a:p>
            <a:endParaRPr lang="en-US"/>
          </a:p>
        </p:txBody>
      </p:sp>
      <p:sp>
        <p:nvSpPr>
          <p:cNvPr id="2057" name="Line 223"/>
          <p:cNvSpPr>
            <a:spLocks noChangeShapeType="1"/>
          </p:cNvSpPr>
          <p:nvPr/>
        </p:nvSpPr>
        <p:spPr bwMode="auto">
          <a:xfrm>
            <a:off x="32719963" y="5897563"/>
            <a:ext cx="0" cy="24361775"/>
          </a:xfrm>
          <a:prstGeom prst="line">
            <a:avLst/>
          </a:prstGeom>
          <a:ln>
            <a:headEnd/>
            <a:tailEnd/>
          </a:ln>
          <a:extLst/>
        </p:spPr>
        <p:style>
          <a:lnRef idx="1">
            <a:schemeClr val="accent6"/>
          </a:lnRef>
          <a:fillRef idx="0">
            <a:schemeClr val="accent6"/>
          </a:fillRef>
          <a:effectRef idx="0">
            <a:schemeClr val="accent6"/>
          </a:effectRef>
          <a:fontRef idx="minor">
            <a:schemeClr val="tx1"/>
          </a:fontRef>
        </p:style>
        <p:txBody>
          <a:bodyPr lIns="438912" tIns="219456" rIns="438912" bIns="219456"/>
          <a:lstStyle/>
          <a:p>
            <a:endParaRPr lang="en-US"/>
          </a:p>
        </p:txBody>
      </p:sp>
      <p:sp>
        <p:nvSpPr>
          <p:cNvPr id="2276" name="Text Box 228"/>
          <p:cNvSpPr txBox="1">
            <a:spLocks noChangeArrowheads="1"/>
          </p:cNvSpPr>
          <p:nvPr/>
        </p:nvSpPr>
        <p:spPr bwMode="auto">
          <a:xfrm>
            <a:off x="11472069" y="13209534"/>
            <a:ext cx="10473531" cy="18662426"/>
          </a:xfrm>
          <a:prstGeom prst="rect">
            <a:avLst/>
          </a:prstGeom>
          <a:noFill/>
          <a:ln>
            <a:noFill/>
          </a:ln>
          <a:effectLst/>
          <a:extLst/>
        </p:spPr>
        <p:txBody>
          <a:bodyPr wrap="square" lIns="87254" tIns="43627" rIns="87254" bIns="43627">
            <a:spAutoFit/>
          </a:bodyPr>
          <a:lstStyle>
            <a:lvl1pPr marL="68263" indent="-68263" defTabSz="996950">
              <a:defRPr sz="2400">
                <a:solidFill>
                  <a:schemeClr val="tx1"/>
                </a:solidFill>
                <a:latin typeface="Times New Roman" pitchFamily="18" charset="0"/>
              </a:defRPr>
            </a:lvl1pPr>
            <a:lvl2pPr marL="158750" indent="-68263" defTabSz="996950">
              <a:defRPr sz="2400">
                <a:solidFill>
                  <a:schemeClr val="tx1"/>
                </a:solidFill>
                <a:latin typeface="Times New Roman" pitchFamily="18" charset="0"/>
              </a:defRPr>
            </a:lvl2pPr>
            <a:lvl3pPr marL="249238" indent="-66675" defTabSz="996950">
              <a:defRPr sz="2400">
                <a:solidFill>
                  <a:schemeClr val="tx1"/>
                </a:solidFill>
                <a:latin typeface="Times New Roman" pitchFamily="18" charset="0"/>
              </a:defRPr>
            </a:lvl3pPr>
            <a:lvl4pPr marL="273050" defTabSz="996950">
              <a:defRPr sz="2400">
                <a:solidFill>
                  <a:schemeClr val="tx1"/>
                </a:solidFill>
                <a:latin typeface="Times New Roman" pitchFamily="18" charset="0"/>
              </a:defRPr>
            </a:lvl4pPr>
            <a:lvl5pPr marL="363538" defTabSz="996950">
              <a:defRPr sz="2400">
                <a:solidFill>
                  <a:schemeClr val="tx1"/>
                </a:solidFill>
                <a:latin typeface="Times New Roman" pitchFamily="18" charset="0"/>
              </a:defRPr>
            </a:lvl5pPr>
            <a:lvl6pPr marL="820738" defTabSz="996950" fontAlgn="base">
              <a:spcBef>
                <a:spcPct val="0"/>
              </a:spcBef>
              <a:spcAft>
                <a:spcPct val="0"/>
              </a:spcAft>
              <a:defRPr sz="2400">
                <a:solidFill>
                  <a:schemeClr val="tx1"/>
                </a:solidFill>
                <a:latin typeface="Times New Roman" pitchFamily="18" charset="0"/>
              </a:defRPr>
            </a:lvl6pPr>
            <a:lvl7pPr marL="1277938" defTabSz="996950" fontAlgn="base">
              <a:spcBef>
                <a:spcPct val="0"/>
              </a:spcBef>
              <a:spcAft>
                <a:spcPct val="0"/>
              </a:spcAft>
              <a:defRPr sz="2400">
                <a:solidFill>
                  <a:schemeClr val="tx1"/>
                </a:solidFill>
                <a:latin typeface="Times New Roman" pitchFamily="18" charset="0"/>
              </a:defRPr>
            </a:lvl7pPr>
            <a:lvl8pPr marL="1735138" defTabSz="996950" fontAlgn="base">
              <a:spcBef>
                <a:spcPct val="0"/>
              </a:spcBef>
              <a:spcAft>
                <a:spcPct val="0"/>
              </a:spcAft>
              <a:defRPr sz="2400">
                <a:solidFill>
                  <a:schemeClr val="tx1"/>
                </a:solidFill>
                <a:latin typeface="Times New Roman" pitchFamily="18" charset="0"/>
              </a:defRPr>
            </a:lvl8pPr>
            <a:lvl9pPr marL="2192338" defTabSz="996950" fontAlgn="base">
              <a:spcBef>
                <a:spcPct val="0"/>
              </a:spcBef>
              <a:spcAft>
                <a:spcPct val="0"/>
              </a:spcAft>
              <a:defRPr sz="2400">
                <a:solidFill>
                  <a:schemeClr val="tx1"/>
                </a:solidFill>
                <a:latin typeface="Times New Roman" pitchFamily="18" charset="0"/>
              </a:defRPr>
            </a:lvl9pPr>
          </a:lstStyle>
          <a:p>
            <a:pPr algn="ctr">
              <a:spcBef>
                <a:spcPct val="50000"/>
              </a:spcBef>
              <a:defRPr/>
            </a:pPr>
            <a:r>
              <a:rPr lang="en-US" sz="3400" b="1" dirty="0" smtClean="0">
                <a:solidFill>
                  <a:schemeClr val="bg2">
                    <a:lumMod val="75000"/>
                  </a:schemeClr>
                </a:solidFill>
              </a:rPr>
              <a:t>METHOD</a:t>
            </a:r>
          </a:p>
          <a:p>
            <a:pPr marL="0" indent="0">
              <a:spcBef>
                <a:spcPct val="50000"/>
              </a:spcBef>
              <a:defRPr/>
            </a:pPr>
            <a:r>
              <a:rPr lang="en-US" sz="3400" b="1" dirty="0" smtClean="0">
                <a:solidFill>
                  <a:srgbClr val="0000FF"/>
                </a:solidFill>
              </a:rPr>
              <a:t>Delphi Panel (</a:t>
            </a:r>
            <a:r>
              <a:rPr lang="en-US" sz="3400" b="1" dirty="0" err="1" smtClean="0">
                <a:solidFill>
                  <a:srgbClr val="0000FF"/>
                </a:solidFill>
              </a:rPr>
              <a:t>Dalkey</a:t>
            </a:r>
            <a:r>
              <a:rPr lang="en-US" sz="3400" b="1" dirty="0" smtClean="0">
                <a:solidFill>
                  <a:srgbClr val="0000FF"/>
                </a:solidFill>
              </a:rPr>
              <a:t> &amp; </a:t>
            </a:r>
            <a:r>
              <a:rPr lang="en-US" sz="3400" b="1" dirty="0" err="1" smtClean="0">
                <a:solidFill>
                  <a:srgbClr val="0000FF"/>
                </a:solidFill>
              </a:rPr>
              <a:t>Helmer</a:t>
            </a:r>
            <a:r>
              <a:rPr lang="en-US" sz="3400" b="1" dirty="0" smtClean="0">
                <a:solidFill>
                  <a:srgbClr val="0000FF"/>
                </a:solidFill>
              </a:rPr>
              <a:t>, 1963) </a:t>
            </a:r>
          </a:p>
          <a:p>
            <a:pPr lvl="5">
              <a:buFontTx/>
              <a:buChar char="•"/>
              <a:defRPr/>
            </a:pPr>
            <a:r>
              <a:rPr lang="en-US" sz="3400" b="1" dirty="0" smtClean="0"/>
              <a:t>Definition</a:t>
            </a:r>
            <a:r>
              <a:rPr lang="en-US" sz="3400" dirty="0" smtClean="0"/>
              <a:t> – “A </a:t>
            </a:r>
            <a:r>
              <a:rPr lang="en-US" sz="3400" dirty="0"/>
              <a:t>group process that utilizes individual written responses” (Ludwig, 1994, p. 50) of several subject matter experts as a means to gain consensus on a topic</a:t>
            </a:r>
            <a:r>
              <a:rPr lang="en-US" sz="3400" dirty="0" smtClean="0"/>
              <a:t>.</a:t>
            </a:r>
          </a:p>
          <a:p>
            <a:pPr lvl="5">
              <a:buFontTx/>
              <a:buChar char="•"/>
              <a:defRPr/>
            </a:pPr>
            <a:r>
              <a:rPr lang="en-US" sz="3400" b="1" dirty="0" smtClean="0"/>
              <a:t>Purpose</a:t>
            </a:r>
            <a:r>
              <a:rPr lang="en-US" sz="3400" dirty="0" smtClean="0"/>
              <a:t> </a:t>
            </a:r>
            <a:r>
              <a:rPr lang="en-US" sz="3400" dirty="0"/>
              <a:t>– The Delphi method </a:t>
            </a:r>
            <a:r>
              <a:rPr lang="en-US" sz="3400" dirty="0" smtClean="0"/>
              <a:t>was </a:t>
            </a:r>
            <a:r>
              <a:rPr lang="en-US" sz="3400" dirty="0"/>
              <a:t>used in this project to effectively gauge how stadium and team security personnel </a:t>
            </a:r>
            <a:r>
              <a:rPr lang="en-US" sz="3400" dirty="0" smtClean="0"/>
              <a:t>perceive </a:t>
            </a:r>
            <a:r>
              <a:rPr lang="en-US" sz="3400" dirty="0"/>
              <a:t>security issues and the </a:t>
            </a:r>
            <a:r>
              <a:rPr lang="en-US" sz="3400" dirty="0" smtClean="0"/>
              <a:t>corresponding potential </a:t>
            </a:r>
            <a:r>
              <a:rPr lang="en-US" sz="3400" dirty="0"/>
              <a:t>effects of such </a:t>
            </a:r>
            <a:r>
              <a:rPr lang="en-US" sz="3400" dirty="0" smtClean="0"/>
              <a:t>issues related to marketing, such as ‘</a:t>
            </a:r>
            <a:r>
              <a:rPr lang="en-US" sz="3400" dirty="0" err="1" smtClean="0"/>
              <a:t>sportscape</a:t>
            </a:r>
            <a:r>
              <a:rPr lang="en-US" sz="3400" dirty="0" smtClean="0"/>
              <a:t>’ factors (Wakefield, Blodgett, &amp; Sloan, 1996), as well as fans</a:t>
            </a:r>
            <a:r>
              <a:rPr lang="en-US" sz="3400" dirty="0"/>
              <a:t>’ enjoyment of sport events. </a:t>
            </a:r>
          </a:p>
          <a:p>
            <a:pPr marL="0" indent="0">
              <a:defRPr/>
            </a:pPr>
            <a:r>
              <a:rPr lang="en-US" sz="3400" b="1" dirty="0" smtClean="0">
                <a:solidFill>
                  <a:srgbClr val="0000FF"/>
                </a:solidFill>
              </a:rPr>
              <a:t>Participants</a:t>
            </a:r>
            <a:r>
              <a:rPr lang="en-US" sz="3400" dirty="0" smtClean="0">
                <a:solidFill>
                  <a:srgbClr val="FF0000"/>
                </a:solidFill>
              </a:rPr>
              <a:t> </a:t>
            </a:r>
            <a:r>
              <a:rPr lang="en-US" sz="3400" dirty="0"/>
              <a:t>– Subject matter experts (SMEs), defined as personnel currently working in sport security or guest relations at facilities whose anchor tenants play in one of the four, major, professional sport leagues in the United States (i.e. NBA, NFL, MLB, NHL).  SMEs were solicited via the social media platform, LinkedIn, 15 of whom were e-mailed the link to the online survey prior to the 1</a:t>
            </a:r>
            <a:r>
              <a:rPr lang="en-US" sz="3400" baseline="30000" dirty="0"/>
              <a:t>st</a:t>
            </a:r>
            <a:r>
              <a:rPr lang="en-US" sz="3400" dirty="0"/>
              <a:t> Round.</a:t>
            </a:r>
          </a:p>
          <a:p>
            <a:pPr marL="0" indent="0" algn="ctr">
              <a:defRPr/>
            </a:pPr>
            <a:r>
              <a:rPr lang="en-US" sz="3400" b="1" dirty="0"/>
              <a:t>1</a:t>
            </a:r>
            <a:r>
              <a:rPr lang="en-US" sz="3400" b="1" baseline="30000" dirty="0"/>
              <a:t>st</a:t>
            </a:r>
            <a:r>
              <a:rPr lang="en-US" sz="3400" b="1" dirty="0"/>
              <a:t> Round: N=7; 2</a:t>
            </a:r>
            <a:r>
              <a:rPr lang="en-US" sz="3400" b="1" baseline="30000" dirty="0"/>
              <a:t>nd</a:t>
            </a:r>
            <a:r>
              <a:rPr lang="en-US" sz="3400" b="1" dirty="0"/>
              <a:t> Round: N=5; 3</a:t>
            </a:r>
            <a:r>
              <a:rPr lang="en-US" sz="3400" b="1" baseline="30000" dirty="0"/>
              <a:t>rd</a:t>
            </a:r>
            <a:r>
              <a:rPr lang="en-US" sz="3400" b="1" dirty="0"/>
              <a:t> Round: N=</a:t>
            </a:r>
            <a:r>
              <a:rPr lang="en-US" sz="3400" b="1" dirty="0" smtClean="0"/>
              <a:t>3</a:t>
            </a:r>
            <a:endParaRPr lang="en-US" sz="3400" dirty="0" smtClean="0"/>
          </a:p>
          <a:p>
            <a:pPr marL="0" indent="0">
              <a:defRPr/>
            </a:pPr>
            <a:r>
              <a:rPr lang="en-US" sz="3400" b="1" dirty="0">
                <a:solidFill>
                  <a:srgbClr val="0000FF"/>
                </a:solidFill>
              </a:rPr>
              <a:t>Instrument</a:t>
            </a:r>
          </a:p>
          <a:p>
            <a:pPr lvl="1">
              <a:buFontTx/>
              <a:buChar char="•"/>
              <a:defRPr/>
            </a:pPr>
            <a:r>
              <a:rPr lang="en-US" sz="3400" i="1" dirty="0"/>
              <a:t>1</a:t>
            </a:r>
            <a:r>
              <a:rPr lang="en-US" sz="3400" i="1" baseline="30000" dirty="0"/>
              <a:t>st</a:t>
            </a:r>
            <a:r>
              <a:rPr lang="en-US" sz="3400" i="1" dirty="0"/>
              <a:t> Round: </a:t>
            </a:r>
            <a:r>
              <a:rPr lang="en-US" sz="3400" i="1" dirty="0" smtClean="0"/>
              <a:t>Open-Ended, </a:t>
            </a:r>
            <a:r>
              <a:rPr lang="en-US" sz="3400" i="1" dirty="0"/>
              <a:t>Short Answer Questions</a:t>
            </a:r>
          </a:p>
          <a:p>
            <a:pPr lvl="5">
              <a:buFontTx/>
              <a:buChar char="•"/>
              <a:defRPr/>
            </a:pPr>
            <a:r>
              <a:rPr lang="en-US" sz="3400" dirty="0"/>
              <a:t>Five open ended questions were presented </a:t>
            </a:r>
            <a:r>
              <a:rPr lang="en-US" sz="3400" dirty="0" smtClean="0"/>
              <a:t>that enabled </a:t>
            </a:r>
            <a:r>
              <a:rPr lang="en-US" sz="3400" dirty="0"/>
              <a:t>participants to express their thoughts and opinions on the topical areas. </a:t>
            </a:r>
            <a:endParaRPr lang="en-US" sz="3600" dirty="0"/>
          </a:p>
          <a:p>
            <a:pPr lvl="1">
              <a:buFontTx/>
              <a:buChar char="•"/>
              <a:defRPr/>
            </a:pPr>
            <a:r>
              <a:rPr lang="en-US" sz="3400" i="1" dirty="0"/>
              <a:t>2</a:t>
            </a:r>
            <a:r>
              <a:rPr lang="en-US" sz="3400" i="1" baseline="30000" dirty="0"/>
              <a:t>nd</a:t>
            </a:r>
            <a:r>
              <a:rPr lang="en-US" sz="3400" i="1" dirty="0"/>
              <a:t> Round: </a:t>
            </a:r>
            <a:r>
              <a:rPr lang="en-US" sz="3400" i="1" dirty="0" err="1"/>
              <a:t>Likert</a:t>
            </a:r>
            <a:r>
              <a:rPr lang="en-US" sz="3400" i="1" dirty="0"/>
              <a:t> Survey with Short Answer Questions</a:t>
            </a:r>
          </a:p>
          <a:p>
            <a:pPr lvl="5">
              <a:buFontTx/>
              <a:buChar char="•"/>
              <a:defRPr/>
            </a:pPr>
            <a:r>
              <a:rPr lang="en-US" sz="3400" dirty="0"/>
              <a:t>Short answer questions were created via in vivo coding (Bernard, 2011), using terms provided by SMEs from the 1</a:t>
            </a:r>
            <a:r>
              <a:rPr lang="en-US" sz="3400" baseline="30000" dirty="0"/>
              <a:t>st</a:t>
            </a:r>
            <a:r>
              <a:rPr lang="en-US" sz="3400" dirty="0"/>
              <a:t> Round to establish consensus among SMEs.</a:t>
            </a:r>
            <a:endParaRPr lang="en-US" sz="3600" dirty="0"/>
          </a:p>
          <a:p>
            <a:pPr lvl="1">
              <a:buFontTx/>
              <a:buChar char="•"/>
              <a:defRPr/>
            </a:pPr>
            <a:r>
              <a:rPr lang="en-US" sz="3400" i="1" dirty="0"/>
              <a:t>3</a:t>
            </a:r>
            <a:r>
              <a:rPr lang="en-US" sz="3400" i="1" baseline="30000" dirty="0"/>
              <a:t>rd</a:t>
            </a:r>
            <a:r>
              <a:rPr lang="en-US" sz="3400" i="1" dirty="0"/>
              <a:t> Round: Short Answer Questions</a:t>
            </a:r>
          </a:p>
          <a:p>
            <a:pPr lvl="5">
              <a:buFontTx/>
              <a:buChar char="•"/>
              <a:defRPr/>
            </a:pPr>
            <a:r>
              <a:rPr lang="en-US" sz="3400" dirty="0"/>
              <a:t>Short answer </a:t>
            </a:r>
            <a:r>
              <a:rPr lang="en-US" sz="3400" dirty="0" smtClean="0"/>
              <a:t>items </a:t>
            </a:r>
            <a:r>
              <a:rPr lang="en-US" sz="3400" dirty="0"/>
              <a:t>were posited to reach consensus on </a:t>
            </a:r>
            <a:r>
              <a:rPr lang="en-US" sz="3400" dirty="0" smtClean="0"/>
              <a:t>those matters that had not </a:t>
            </a:r>
            <a:r>
              <a:rPr lang="en-US" sz="3400" dirty="0"/>
              <a:t>yet been agreed </a:t>
            </a:r>
            <a:r>
              <a:rPr lang="en-US" sz="3400" dirty="0" smtClean="0"/>
              <a:t>upon</a:t>
            </a:r>
            <a:r>
              <a:rPr lang="en-US" sz="3400" dirty="0"/>
              <a:t>.</a:t>
            </a:r>
            <a:endParaRPr lang="en-US" sz="3600" dirty="0"/>
          </a:p>
        </p:txBody>
      </p:sp>
      <p:sp>
        <p:nvSpPr>
          <p:cNvPr id="2279" name="Text Box 231"/>
          <p:cNvSpPr txBox="1">
            <a:spLocks noChangeArrowheads="1"/>
          </p:cNvSpPr>
          <p:nvPr/>
        </p:nvSpPr>
        <p:spPr bwMode="auto">
          <a:xfrm>
            <a:off x="22021800" y="5791200"/>
            <a:ext cx="10706099" cy="25933655"/>
          </a:xfrm>
          <a:prstGeom prst="rect">
            <a:avLst/>
          </a:prstGeom>
          <a:noFill/>
          <a:ln>
            <a:noFill/>
          </a:ln>
          <a:effectLst/>
          <a:extLst/>
        </p:spPr>
        <p:txBody>
          <a:bodyPr wrap="square" lIns="87254" tIns="43627" rIns="87254" bIns="43627">
            <a:spAutoFit/>
          </a:bodyPr>
          <a:lstStyle>
            <a:lvl1pPr marL="46038" indent="-46038" defTabSz="996950">
              <a:tabLst>
                <a:tab pos="1363663" algn="ctr"/>
                <a:tab pos="1568450" algn="l"/>
                <a:tab pos="1874838" algn="ctr"/>
              </a:tabLst>
              <a:defRPr sz="2400">
                <a:solidFill>
                  <a:schemeClr val="tx1"/>
                </a:solidFill>
                <a:latin typeface="Times New Roman" pitchFamily="18" charset="0"/>
              </a:defRPr>
            </a:lvl1pPr>
            <a:lvl2pPr marL="136525" indent="-46038" defTabSz="996950">
              <a:tabLst>
                <a:tab pos="1363663" algn="ctr"/>
                <a:tab pos="1568450" algn="l"/>
                <a:tab pos="1874838" algn="ctr"/>
              </a:tabLst>
              <a:defRPr sz="2400">
                <a:solidFill>
                  <a:schemeClr val="tx1"/>
                </a:solidFill>
                <a:latin typeface="Times New Roman" pitchFamily="18" charset="0"/>
              </a:defRPr>
            </a:lvl2pPr>
            <a:lvl3pPr marL="227013" indent="-44450" defTabSz="996950">
              <a:tabLst>
                <a:tab pos="1363663" algn="ctr"/>
                <a:tab pos="1568450" algn="l"/>
                <a:tab pos="1874838" algn="ctr"/>
              </a:tabLst>
              <a:defRPr sz="2400">
                <a:solidFill>
                  <a:schemeClr val="tx1"/>
                </a:solidFill>
                <a:latin typeface="Times New Roman" pitchFamily="18" charset="0"/>
              </a:defRPr>
            </a:lvl3pPr>
            <a:lvl4pPr marL="273050" defTabSz="996950">
              <a:tabLst>
                <a:tab pos="1363663" algn="ctr"/>
                <a:tab pos="1568450" algn="l"/>
                <a:tab pos="1874838" algn="ctr"/>
              </a:tabLst>
              <a:defRPr sz="2400">
                <a:solidFill>
                  <a:schemeClr val="tx1"/>
                </a:solidFill>
                <a:latin typeface="Times New Roman" pitchFamily="18" charset="0"/>
              </a:defRPr>
            </a:lvl4pPr>
            <a:lvl5pPr marL="363538" defTabSz="996950">
              <a:tabLst>
                <a:tab pos="1363663" algn="ctr"/>
                <a:tab pos="1568450" algn="l"/>
                <a:tab pos="1874838" algn="ctr"/>
              </a:tabLst>
              <a:defRPr sz="2400">
                <a:solidFill>
                  <a:schemeClr val="tx1"/>
                </a:solidFill>
                <a:latin typeface="Times New Roman" pitchFamily="18" charset="0"/>
              </a:defRPr>
            </a:lvl5pPr>
            <a:lvl6pPr marL="820738" defTabSz="996950" fontAlgn="base">
              <a:spcBef>
                <a:spcPct val="0"/>
              </a:spcBef>
              <a:spcAft>
                <a:spcPct val="0"/>
              </a:spcAft>
              <a:tabLst>
                <a:tab pos="1363663" algn="ctr"/>
                <a:tab pos="1568450" algn="l"/>
                <a:tab pos="1874838" algn="ctr"/>
              </a:tabLst>
              <a:defRPr sz="2400">
                <a:solidFill>
                  <a:schemeClr val="tx1"/>
                </a:solidFill>
                <a:latin typeface="Times New Roman" pitchFamily="18" charset="0"/>
              </a:defRPr>
            </a:lvl6pPr>
            <a:lvl7pPr marL="1277938" defTabSz="996950" fontAlgn="base">
              <a:spcBef>
                <a:spcPct val="0"/>
              </a:spcBef>
              <a:spcAft>
                <a:spcPct val="0"/>
              </a:spcAft>
              <a:tabLst>
                <a:tab pos="1363663" algn="ctr"/>
                <a:tab pos="1568450" algn="l"/>
                <a:tab pos="1874838" algn="ctr"/>
              </a:tabLst>
              <a:defRPr sz="2400">
                <a:solidFill>
                  <a:schemeClr val="tx1"/>
                </a:solidFill>
                <a:latin typeface="Times New Roman" pitchFamily="18" charset="0"/>
              </a:defRPr>
            </a:lvl7pPr>
            <a:lvl8pPr marL="1735138" defTabSz="996950" fontAlgn="base">
              <a:spcBef>
                <a:spcPct val="0"/>
              </a:spcBef>
              <a:spcAft>
                <a:spcPct val="0"/>
              </a:spcAft>
              <a:tabLst>
                <a:tab pos="1363663" algn="ctr"/>
                <a:tab pos="1568450" algn="l"/>
                <a:tab pos="1874838" algn="ctr"/>
              </a:tabLst>
              <a:defRPr sz="2400">
                <a:solidFill>
                  <a:schemeClr val="tx1"/>
                </a:solidFill>
                <a:latin typeface="Times New Roman" pitchFamily="18" charset="0"/>
              </a:defRPr>
            </a:lvl8pPr>
            <a:lvl9pPr marL="2192338" defTabSz="996950" fontAlgn="base">
              <a:spcBef>
                <a:spcPct val="0"/>
              </a:spcBef>
              <a:spcAft>
                <a:spcPct val="0"/>
              </a:spcAft>
              <a:tabLst>
                <a:tab pos="1363663" algn="ctr"/>
                <a:tab pos="1568450" algn="l"/>
                <a:tab pos="1874838" algn="ctr"/>
              </a:tabLst>
              <a:defRPr sz="2400">
                <a:solidFill>
                  <a:schemeClr val="tx1"/>
                </a:solidFill>
                <a:latin typeface="Times New Roman" pitchFamily="18" charset="0"/>
              </a:defRPr>
            </a:lvl9pPr>
          </a:lstStyle>
          <a:p>
            <a:pPr algn="ctr">
              <a:spcBef>
                <a:spcPct val="50000"/>
              </a:spcBef>
              <a:defRPr/>
            </a:pPr>
            <a:r>
              <a:rPr lang="en-US" sz="3400" b="1" dirty="0" smtClean="0">
                <a:solidFill>
                  <a:schemeClr val="bg2">
                    <a:lumMod val="75000"/>
                  </a:schemeClr>
                </a:solidFill>
              </a:rPr>
              <a:t>RESULTS</a:t>
            </a:r>
          </a:p>
          <a:p>
            <a:pPr>
              <a:spcBef>
                <a:spcPct val="50000"/>
              </a:spcBef>
              <a:buFontTx/>
              <a:buChar char="•"/>
              <a:defRPr/>
            </a:pPr>
            <a:r>
              <a:rPr lang="en-US" sz="3400" b="1" dirty="0" smtClean="0">
                <a:solidFill>
                  <a:srgbClr val="0000FF"/>
                </a:solidFill>
              </a:rPr>
              <a:t>1</a:t>
            </a:r>
            <a:r>
              <a:rPr lang="en-US" sz="3400" b="1" baseline="30000" dirty="0" smtClean="0">
                <a:solidFill>
                  <a:srgbClr val="0000FF"/>
                </a:solidFill>
              </a:rPr>
              <a:t>st</a:t>
            </a:r>
            <a:r>
              <a:rPr lang="en-US" sz="3400" b="1" dirty="0" smtClean="0">
                <a:solidFill>
                  <a:srgbClr val="0000FF"/>
                </a:solidFill>
              </a:rPr>
              <a:t> Round</a:t>
            </a:r>
          </a:p>
          <a:p>
            <a:pPr marL="46038" lvl="1">
              <a:spcBef>
                <a:spcPct val="50000"/>
              </a:spcBef>
              <a:buFontTx/>
              <a:buChar char="•"/>
              <a:defRPr/>
            </a:pPr>
            <a:r>
              <a:rPr lang="en-US" sz="3500" b="1" dirty="0" smtClean="0"/>
              <a:t>How does security enhance guest experience</a:t>
            </a:r>
            <a:r>
              <a:rPr lang="en-US" sz="3400" i="1" dirty="0" smtClean="0"/>
              <a:t>?</a:t>
            </a:r>
          </a:p>
          <a:p>
            <a:pPr lvl="5">
              <a:buFontTx/>
              <a:buChar char="•"/>
              <a:defRPr/>
            </a:pPr>
            <a:r>
              <a:rPr lang="en-US" sz="3400" b="1" i="1" dirty="0" smtClean="0"/>
              <a:t>1</a:t>
            </a:r>
            <a:r>
              <a:rPr lang="en-US" sz="3400" b="1" i="1" baseline="30000" dirty="0" smtClean="0">
                <a:latin typeface="Times New Roman"/>
                <a:cs typeface="Times New Roman"/>
              </a:rPr>
              <a:t>st</a:t>
            </a:r>
            <a:r>
              <a:rPr lang="en-US" sz="3400" b="1" i="1" dirty="0" smtClean="0"/>
              <a:t> Theme </a:t>
            </a:r>
            <a:r>
              <a:rPr lang="en-US" sz="3400" dirty="0" smtClean="0"/>
              <a:t>= Security as an environment </a:t>
            </a:r>
          </a:p>
          <a:p>
            <a:pPr lvl="6">
              <a:buFontTx/>
              <a:buChar char="•"/>
              <a:defRPr/>
            </a:pPr>
            <a:r>
              <a:rPr lang="en-US" sz="3400" dirty="0"/>
              <a:t>Participant 5 – </a:t>
            </a:r>
            <a:r>
              <a:rPr lang="en-US" sz="3400" dirty="0" smtClean="0"/>
              <a:t>"</a:t>
            </a:r>
            <a:r>
              <a:rPr lang="en-US" sz="3400" i="1" dirty="0"/>
              <a:t>It provides our fans and guests with the utmost level of comfort and safety in a large venue</a:t>
            </a:r>
            <a:r>
              <a:rPr lang="en-US" sz="3400" dirty="0"/>
              <a:t>" </a:t>
            </a:r>
            <a:endParaRPr lang="en-US" sz="3400" dirty="0" smtClean="0"/>
          </a:p>
          <a:p>
            <a:pPr lvl="5">
              <a:buFontTx/>
              <a:buChar char="•"/>
              <a:defRPr/>
            </a:pPr>
            <a:r>
              <a:rPr lang="en-US" sz="3400" b="1" i="1" dirty="0" smtClean="0"/>
              <a:t>2</a:t>
            </a:r>
            <a:r>
              <a:rPr lang="en-US" sz="3400" b="1" i="1" baseline="30000" dirty="0" smtClean="0">
                <a:latin typeface="Times New Roman"/>
                <a:cs typeface="Times New Roman"/>
              </a:rPr>
              <a:t>nd</a:t>
            </a:r>
            <a:r>
              <a:rPr lang="en-US" sz="3400" b="1" i="1" dirty="0" smtClean="0">
                <a:latin typeface="Times New Roman"/>
                <a:cs typeface="Times New Roman"/>
              </a:rPr>
              <a:t> </a:t>
            </a:r>
            <a:r>
              <a:rPr lang="en-US" sz="3400" b="1" i="1" dirty="0" smtClean="0"/>
              <a:t>Theme </a:t>
            </a:r>
            <a:r>
              <a:rPr lang="en-US" sz="3400" dirty="0" smtClean="0"/>
              <a:t>= Security as education/deterrence </a:t>
            </a:r>
          </a:p>
          <a:p>
            <a:pPr lvl="6">
              <a:buFontTx/>
              <a:buChar char="•"/>
              <a:defRPr/>
            </a:pPr>
            <a:r>
              <a:rPr lang="en-US" sz="3600" dirty="0"/>
              <a:t>Participant 1 – </a:t>
            </a:r>
            <a:r>
              <a:rPr lang="en-US" sz="3400" i="1" dirty="0" smtClean="0"/>
              <a:t>"</a:t>
            </a:r>
            <a:r>
              <a:rPr lang="en-US" sz="3400" i="1" dirty="0"/>
              <a:t>Security team members are service ambassadors to our ballpark guests, accurately dispensing </a:t>
            </a:r>
            <a:r>
              <a:rPr lang="en-US" sz="3400" i="1" dirty="0" smtClean="0"/>
              <a:t>… information…”</a:t>
            </a:r>
            <a:endParaRPr lang="en-US" sz="3400" i="1" dirty="0"/>
          </a:p>
          <a:p>
            <a:pPr marL="46038" lvl="1">
              <a:spcBef>
                <a:spcPct val="50000"/>
              </a:spcBef>
              <a:buFontTx/>
              <a:buChar char="•"/>
              <a:defRPr/>
            </a:pPr>
            <a:r>
              <a:rPr lang="en-US" sz="3500" b="1" dirty="0" smtClean="0"/>
              <a:t>How does security detract from the guest experience?</a:t>
            </a:r>
          </a:p>
          <a:p>
            <a:pPr lvl="5">
              <a:buFontTx/>
              <a:buChar char="•"/>
              <a:defRPr/>
            </a:pPr>
            <a:r>
              <a:rPr lang="en-US" sz="3400" b="1" i="1" dirty="0" smtClean="0"/>
              <a:t>1</a:t>
            </a:r>
            <a:r>
              <a:rPr lang="en-US" sz="3400" b="1" i="1" baseline="30000" dirty="0" smtClean="0">
                <a:latin typeface="Times New Roman"/>
                <a:cs typeface="Times New Roman"/>
              </a:rPr>
              <a:t>st</a:t>
            </a:r>
            <a:r>
              <a:rPr lang="en-US" sz="3400" b="1" i="1" dirty="0" smtClean="0">
                <a:latin typeface="Times New Roman"/>
                <a:cs typeface="Times New Roman"/>
              </a:rPr>
              <a:t> </a:t>
            </a:r>
            <a:r>
              <a:rPr lang="en-US" sz="3400" b="1" i="1" dirty="0" smtClean="0"/>
              <a:t>Theme </a:t>
            </a:r>
            <a:r>
              <a:rPr lang="en-US" sz="3400" dirty="0"/>
              <a:t>= </a:t>
            </a:r>
            <a:r>
              <a:rPr lang="en-US" sz="3400" dirty="0" smtClean="0"/>
              <a:t>Time as key to guest expectations</a:t>
            </a:r>
          </a:p>
          <a:p>
            <a:pPr lvl="6">
              <a:buFontTx/>
              <a:buChar char="•"/>
              <a:defRPr/>
            </a:pPr>
            <a:r>
              <a:rPr lang="en-US" sz="3400" dirty="0" smtClean="0"/>
              <a:t>Example = Security </a:t>
            </a:r>
            <a:r>
              <a:rPr lang="en-US" sz="3400" dirty="0"/>
              <a:t>S</a:t>
            </a:r>
            <a:r>
              <a:rPr lang="en-US" sz="3400" dirty="0" smtClean="0"/>
              <a:t>creening</a:t>
            </a:r>
            <a:r>
              <a:rPr lang="en-US" sz="3400" dirty="0"/>
              <a:t>… Participant 2 – </a:t>
            </a:r>
            <a:r>
              <a:rPr lang="en-US" sz="3400" dirty="0" smtClean="0"/>
              <a:t>"</a:t>
            </a:r>
            <a:r>
              <a:rPr lang="en-US" sz="3400" i="1" dirty="0"/>
              <a:t>Guests are subjected to screening </a:t>
            </a:r>
            <a:r>
              <a:rPr lang="en-US" sz="3400" i="1" dirty="0" smtClean="0"/>
              <a:t>and </a:t>
            </a:r>
            <a:r>
              <a:rPr lang="en-US" sz="3400" i="1" dirty="0"/>
              <a:t>other security procedures that can sometimes be time consuming and/or inconvenient</a:t>
            </a:r>
            <a:r>
              <a:rPr lang="en-US" sz="3400" dirty="0" smtClean="0"/>
              <a:t>.“</a:t>
            </a:r>
          </a:p>
          <a:p>
            <a:pPr marL="46038" lvl="1">
              <a:spcBef>
                <a:spcPct val="50000"/>
              </a:spcBef>
              <a:buFontTx/>
              <a:buChar char="•"/>
              <a:defRPr/>
            </a:pPr>
            <a:r>
              <a:rPr lang="en-US" sz="3500" b="1" dirty="0" smtClean="0"/>
              <a:t>Most common security issues?</a:t>
            </a:r>
          </a:p>
          <a:p>
            <a:pPr lvl="5">
              <a:buFontTx/>
              <a:buChar char="•"/>
              <a:defRPr/>
            </a:pPr>
            <a:r>
              <a:rPr lang="en-US" sz="3400" b="1" i="1" dirty="0" smtClean="0"/>
              <a:t>1</a:t>
            </a:r>
            <a:r>
              <a:rPr lang="en-US" sz="3400" b="1" i="1" baseline="30000" dirty="0" smtClean="0">
                <a:latin typeface="Times New Roman"/>
                <a:cs typeface="Times New Roman"/>
              </a:rPr>
              <a:t>st</a:t>
            </a:r>
            <a:r>
              <a:rPr lang="en-US" sz="3400" b="1" i="1" dirty="0" smtClean="0"/>
              <a:t> </a:t>
            </a:r>
            <a:r>
              <a:rPr lang="en-US" sz="3400" b="1" i="1" dirty="0"/>
              <a:t>Theme </a:t>
            </a:r>
            <a:r>
              <a:rPr lang="en-US" sz="3400" dirty="0"/>
              <a:t>= Alcohol, </a:t>
            </a:r>
            <a:r>
              <a:rPr lang="en-US" sz="3400" dirty="0" smtClean="0"/>
              <a:t>typically </a:t>
            </a:r>
            <a:r>
              <a:rPr lang="en-US" sz="3400" dirty="0"/>
              <a:t>as a consequence of excessive use/intoxication rather than possessing excessive amounts or underage drinking</a:t>
            </a:r>
          </a:p>
          <a:p>
            <a:pPr lvl="6">
              <a:buFontTx/>
              <a:buChar char="•"/>
              <a:defRPr/>
            </a:pPr>
            <a:r>
              <a:rPr lang="en-US" sz="3400" dirty="0"/>
              <a:t>Participant 5 – </a:t>
            </a:r>
            <a:r>
              <a:rPr lang="en-US" sz="3400" dirty="0" smtClean="0"/>
              <a:t>“</a:t>
            </a:r>
            <a:r>
              <a:rPr lang="en-US" sz="3400" i="1" dirty="0" smtClean="0"/>
              <a:t>Dealing </a:t>
            </a:r>
            <a:r>
              <a:rPr lang="en-US" sz="3400" i="1" dirty="0"/>
              <a:t>with intoxicated guests and </a:t>
            </a:r>
            <a:r>
              <a:rPr lang="en-US" sz="3400" i="1" dirty="0" smtClean="0"/>
              <a:t>those… </a:t>
            </a:r>
            <a:r>
              <a:rPr lang="en-US" sz="3400" i="1" dirty="0"/>
              <a:t>affected around </a:t>
            </a:r>
            <a:r>
              <a:rPr lang="en-US" sz="3400" i="1" dirty="0" smtClean="0"/>
              <a:t>them.”</a:t>
            </a:r>
          </a:p>
          <a:p>
            <a:pPr lvl="5">
              <a:buFontTx/>
              <a:buChar char="•"/>
              <a:defRPr/>
            </a:pPr>
            <a:r>
              <a:rPr lang="en-US" sz="3400" b="1" i="1" dirty="0" smtClean="0"/>
              <a:t>2</a:t>
            </a:r>
            <a:r>
              <a:rPr lang="en-US" sz="3400" b="1" i="1" baseline="30000" dirty="0" smtClean="0">
                <a:latin typeface="Times New Roman"/>
                <a:cs typeface="Times New Roman"/>
              </a:rPr>
              <a:t>nd</a:t>
            </a:r>
            <a:r>
              <a:rPr lang="en-US" sz="3400" b="1" i="1" dirty="0" smtClean="0"/>
              <a:t> </a:t>
            </a:r>
            <a:r>
              <a:rPr lang="en-US" sz="3400" b="1" i="1" dirty="0"/>
              <a:t>Theme </a:t>
            </a:r>
            <a:r>
              <a:rPr lang="en-US" sz="3400" dirty="0" smtClean="0"/>
              <a:t>= Guest non-compliance</a:t>
            </a:r>
            <a:endParaRPr lang="en-US" sz="3400" i="1" dirty="0"/>
          </a:p>
          <a:p>
            <a:pPr marL="46038" lvl="1">
              <a:spcBef>
                <a:spcPct val="50000"/>
              </a:spcBef>
              <a:buFontTx/>
              <a:buChar char="•"/>
              <a:defRPr/>
            </a:pPr>
            <a:r>
              <a:rPr lang="en-US" sz="3500" b="1" dirty="0" smtClean="0"/>
              <a:t>How do you use venue staff during events?</a:t>
            </a:r>
            <a:endParaRPr lang="en-US" sz="3500" b="1" dirty="0"/>
          </a:p>
          <a:p>
            <a:pPr lvl="5">
              <a:buFontTx/>
              <a:buChar char="•"/>
              <a:defRPr/>
            </a:pPr>
            <a:r>
              <a:rPr lang="en-US" sz="3400" b="1" i="1" dirty="0" smtClean="0"/>
              <a:t>1</a:t>
            </a:r>
            <a:r>
              <a:rPr lang="en-US" sz="3400" b="1" i="1" baseline="30000" dirty="0" smtClean="0">
                <a:latin typeface="Times New Roman"/>
                <a:cs typeface="Times New Roman"/>
              </a:rPr>
              <a:t>st</a:t>
            </a:r>
            <a:r>
              <a:rPr lang="en-US" sz="3400" b="1" i="1" dirty="0" smtClean="0"/>
              <a:t> </a:t>
            </a:r>
            <a:r>
              <a:rPr lang="en-US" sz="3400" b="1" i="1" dirty="0"/>
              <a:t>Theme </a:t>
            </a:r>
            <a:r>
              <a:rPr lang="en-US" sz="3400" dirty="0"/>
              <a:t>= </a:t>
            </a:r>
            <a:r>
              <a:rPr lang="en-US" sz="3400" dirty="0" smtClean="0"/>
              <a:t>Personnel distribution throughout facility</a:t>
            </a:r>
            <a:endParaRPr lang="en-US" sz="3400" dirty="0"/>
          </a:p>
          <a:p>
            <a:pPr lvl="6">
              <a:buFontTx/>
              <a:buChar char="•"/>
              <a:defRPr/>
            </a:pPr>
            <a:r>
              <a:rPr lang="en-US" sz="3400" dirty="0"/>
              <a:t>Participant 5 – </a:t>
            </a:r>
            <a:r>
              <a:rPr lang="en-US" sz="3400" dirty="0" smtClean="0"/>
              <a:t>“</a:t>
            </a:r>
            <a:r>
              <a:rPr lang="en-US" sz="3400" i="1" dirty="0" smtClean="0"/>
              <a:t>We </a:t>
            </a:r>
            <a:r>
              <a:rPr lang="en-US" sz="3400" i="1" dirty="0"/>
              <a:t>use them in many different ways, from providing services and directional messages, safety and security messages, promotions and overall a welcoming face to the building." </a:t>
            </a:r>
          </a:p>
          <a:p>
            <a:pPr marL="46038" lvl="1">
              <a:spcBef>
                <a:spcPct val="50000"/>
              </a:spcBef>
              <a:buFontTx/>
              <a:buChar char="•"/>
              <a:defRPr/>
            </a:pPr>
            <a:r>
              <a:rPr lang="en-US" sz="3500" b="1" dirty="0" smtClean="0"/>
              <a:t>Guest perceptions of security?</a:t>
            </a:r>
            <a:endParaRPr lang="en-US" sz="3500" b="1" dirty="0"/>
          </a:p>
          <a:p>
            <a:pPr lvl="5">
              <a:buFontTx/>
              <a:buChar char="•"/>
              <a:defRPr/>
            </a:pPr>
            <a:r>
              <a:rPr lang="en-US" sz="3400" b="1" i="1" dirty="0" smtClean="0"/>
              <a:t>1</a:t>
            </a:r>
            <a:r>
              <a:rPr lang="en-US" sz="3400" b="1" i="1" baseline="30000" dirty="0" smtClean="0">
                <a:latin typeface="Times New Roman"/>
                <a:cs typeface="Times New Roman"/>
              </a:rPr>
              <a:t>st</a:t>
            </a:r>
            <a:r>
              <a:rPr lang="en-US" sz="3400" b="1" i="1" dirty="0" smtClean="0"/>
              <a:t> </a:t>
            </a:r>
            <a:r>
              <a:rPr lang="en-US" sz="3400" b="1" i="1" dirty="0"/>
              <a:t>Theme </a:t>
            </a:r>
            <a:r>
              <a:rPr lang="en-US" sz="3400" dirty="0"/>
              <a:t>= </a:t>
            </a:r>
            <a:r>
              <a:rPr lang="en-US" sz="3400" dirty="0" smtClean="0"/>
              <a:t>Security as a necessary evil</a:t>
            </a:r>
            <a:endParaRPr lang="en-US" sz="3400" dirty="0"/>
          </a:p>
          <a:p>
            <a:pPr lvl="6">
              <a:buFontTx/>
              <a:buChar char="•"/>
              <a:defRPr/>
            </a:pPr>
            <a:r>
              <a:rPr lang="en-US" sz="3400" dirty="0" smtClean="0"/>
              <a:t>Participant </a:t>
            </a:r>
            <a:r>
              <a:rPr lang="en-US" sz="3400" dirty="0"/>
              <a:t>7</a:t>
            </a:r>
            <a:r>
              <a:rPr lang="en-US" sz="3400" dirty="0" smtClean="0"/>
              <a:t> </a:t>
            </a:r>
            <a:r>
              <a:rPr lang="en-US" sz="3400" dirty="0"/>
              <a:t>– </a:t>
            </a:r>
            <a:r>
              <a:rPr lang="en-US" sz="3400" i="1" dirty="0" smtClean="0"/>
              <a:t>"Security </a:t>
            </a:r>
            <a:r>
              <a:rPr lang="en-US" sz="3400" i="1" dirty="0"/>
              <a:t>is often perceived as </a:t>
            </a:r>
            <a:r>
              <a:rPr lang="en-US" sz="3400" i="1" dirty="0" smtClean="0"/>
              <a:t> </a:t>
            </a:r>
            <a:r>
              <a:rPr lang="en-US" sz="3400" i="1" dirty="0"/>
              <a:t>necessary, but a bit of an inconvenience</a:t>
            </a:r>
            <a:r>
              <a:rPr lang="en-US" sz="3400" i="1" dirty="0" smtClean="0"/>
              <a:t>.“</a:t>
            </a:r>
          </a:p>
          <a:p>
            <a:pPr>
              <a:spcBef>
                <a:spcPct val="50000"/>
              </a:spcBef>
              <a:buFontTx/>
              <a:buChar char="•"/>
              <a:defRPr/>
            </a:pPr>
            <a:r>
              <a:rPr lang="en-US" sz="3400" b="1" dirty="0">
                <a:solidFill>
                  <a:srgbClr val="0000FF"/>
                </a:solidFill>
              </a:rPr>
              <a:t>2</a:t>
            </a:r>
            <a:r>
              <a:rPr lang="en-US" sz="3400" b="1" baseline="30000" dirty="0">
                <a:solidFill>
                  <a:srgbClr val="0000FF"/>
                </a:solidFill>
              </a:rPr>
              <a:t>nd</a:t>
            </a:r>
            <a:r>
              <a:rPr lang="en-US" sz="3400" b="1" dirty="0">
                <a:solidFill>
                  <a:srgbClr val="0000FF"/>
                </a:solidFill>
              </a:rPr>
              <a:t> Round</a:t>
            </a:r>
          </a:p>
          <a:p>
            <a:pPr marL="46038" lvl="1">
              <a:spcBef>
                <a:spcPct val="50000"/>
              </a:spcBef>
              <a:buFontTx/>
              <a:buChar char="•"/>
              <a:defRPr/>
            </a:pPr>
            <a:r>
              <a:rPr lang="en-US" sz="3400" b="1" dirty="0"/>
              <a:t>Agreement reached on the following items… </a:t>
            </a:r>
          </a:p>
          <a:p>
            <a:pPr lvl="5">
              <a:buFontTx/>
              <a:buChar char="•"/>
              <a:defRPr/>
            </a:pPr>
            <a:r>
              <a:rPr lang="en-US" sz="3400" dirty="0"/>
              <a:t>Security enhances guest experience through providing a safe environment, informing fans, removing unruly fans, and enforcing policies. </a:t>
            </a:r>
          </a:p>
          <a:p>
            <a:pPr lvl="5">
              <a:buFontTx/>
              <a:buChar char="•"/>
              <a:defRPr/>
            </a:pPr>
            <a:r>
              <a:rPr lang="en-US" sz="3400" dirty="0"/>
              <a:t>The most common security issues are alcohol, fans bringing prohibited items into the stadium, and </a:t>
            </a:r>
            <a:r>
              <a:rPr lang="en-US" sz="3400" dirty="0" smtClean="0"/>
              <a:t>unruly/intoxicated </a:t>
            </a:r>
            <a:r>
              <a:rPr lang="en-US" sz="3400" dirty="0"/>
              <a:t>fans.</a:t>
            </a:r>
          </a:p>
          <a:p>
            <a:pPr lvl="5">
              <a:buFontTx/>
              <a:buChar char="•"/>
              <a:defRPr/>
            </a:pPr>
            <a:r>
              <a:rPr lang="en-US" sz="3400" dirty="0"/>
              <a:t>Venue staff is used to perform various security duties, assist guests, and document issues.  They do all of this while being placed throughout the venue</a:t>
            </a:r>
            <a:r>
              <a:rPr lang="en-US" sz="3400" dirty="0" smtClean="0"/>
              <a:t>.</a:t>
            </a:r>
            <a:endParaRPr lang="en-US" sz="3400" dirty="0"/>
          </a:p>
        </p:txBody>
      </p:sp>
      <p:sp>
        <p:nvSpPr>
          <p:cNvPr id="2061" name="Line 235"/>
          <p:cNvSpPr>
            <a:spLocks noChangeShapeType="1"/>
          </p:cNvSpPr>
          <p:nvPr/>
        </p:nvSpPr>
        <p:spPr bwMode="auto">
          <a:xfrm flipV="1">
            <a:off x="43303825" y="5402263"/>
            <a:ext cx="0" cy="26830337"/>
          </a:xfrm>
          <a:prstGeom prst="line">
            <a:avLst/>
          </a:prstGeom>
          <a:ln>
            <a:headEnd/>
            <a:tailEnd/>
          </a:ln>
          <a:extLst/>
        </p:spPr>
        <p:style>
          <a:lnRef idx="1">
            <a:schemeClr val="accent6"/>
          </a:lnRef>
          <a:fillRef idx="0">
            <a:schemeClr val="accent6"/>
          </a:fillRef>
          <a:effectRef idx="0">
            <a:schemeClr val="accent6"/>
          </a:effectRef>
          <a:fontRef idx="minor">
            <a:schemeClr val="tx1"/>
          </a:fontRef>
        </p:style>
        <p:txBody>
          <a:bodyPr lIns="438912" tIns="219456" rIns="438912" bIns="219456"/>
          <a:lstStyle/>
          <a:p>
            <a:endParaRPr lang="en-US"/>
          </a:p>
        </p:txBody>
      </p:sp>
      <p:sp>
        <p:nvSpPr>
          <p:cNvPr id="21" name="Text Box 226"/>
          <p:cNvSpPr txBox="1">
            <a:spLocks noChangeArrowheads="1"/>
          </p:cNvSpPr>
          <p:nvPr/>
        </p:nvSpPr>
        <p:spPr bwMode="auto">
          <a:xfrm>
            <a:off x="869950" y="5791200"/>
            <a:ext cx="10058400" cy="26218336"/>
          </a:xfrm>
          <a:prstGeom prst="rect">
            <a:avLst/>
          </a:prstGeom>
          <a:noFill/>
          <a:ln>
            <a:noFill/>
          </a:ln>
          <a:effectLst/>
          <a:extLst/>
        </p:spPr>
        <p:txBody>
          <a:bodyPr lIns="87254" tIns="43627" rIns="87254" bIns="43627">
            <a:spAutoFit/>
          </a:bodyPr>
          <a:lstStyle>
            <a:lvl1pPr defTabSz="996950">
              <a:defRPr sz="2400">
                <a:solidFill>
                  <a:schemeClr val="tx1"/>
                </a:solidFill>
                <a:latin typeface="Times New Roman" pitchFamily="18" charset="0"/>
              </a:defRPr>
            </a:lvl1pPr>
            <a:lvl2pPr marL="90488" defTabSz="996950">
              <a:defRPr sz="2400">
                <a:solidFill>
                  <a:schemeClr val="tx1"/>
                </a:solidFill>
                <a:latin typeface="Times New Roman" pitchFamily="18" charset="0"/>
              </a:defRPr>
            </a:lvl2pPr>
            <a:lvl3pPr marL="182563" defTabSz="996950">
              <a:defRPr sz="2400">
                <a:solidFill>
                  <a:schemeClr val="tx1"/>
                </a:solidFill>
                <a:latin typeface="Times New Roman" pitchFamily="18" charset="0"/>
              </a:defRPr>
            </a:lvl3pPr>
            <a:lvl4pPr marL="273050" defTabSz="996950">
              <a:defRPr sz="2400">
                <a:solidFill>
                  <a:schemeClr val="tx1"/>
                </a:solidFill>
                <a:latin typeface="Times New Roman" pitchFamily="18" charset="0"/>
              </a:defRPr>
            </a:lvl4pPr>
            <a:lvl5pPr marL="363538" defTabSz="996950">
              <a:defRPr sz="2400">
                <a:solidFill>
                  <a:schemeClr val="tx1"/>
                </a:solidFill>
                <a:latin typeface="Times New Roman" pitchFamily="18" charset="0"/>
              </a:defRPr>
            </a:lvl5pPr>
            <a:lvl6pPr marL="820738" defTabSz="996950" fontAlgn="base">
              <a:spcBef>
                <a:spcPct val="0"/>
              </a:spcBef>
              <a:spcAft>
                <a:spcPct val="0"/>
              </a:spcAft>
              <a:defRPr sz="2400">
                <a:solidFill>
                  <a:schemeClr val="tx1"/>
                </a:solidFill>
                <a:latin typeface="Times New Roman" pitchFamily="18" charset="0"/>
              </a:defRPr>
            </a:lvl6pPr>
            <a:lvl7pPr marL="1277938" defTabSz="996950" fontAlgn="base">
              <a:spcBef>
                <a:spcPct val="0"/>
              </a:spcBef>
              <a:spcAft>
                <a:spcPct val="0"/>
              </a:spcAft>
              <a:defRPr sz="2400">
                <a:solidFill>
                  <a:schemeClr val="tx1"/>
                </a:solidFill>
                <a:latin typeface="Times New Roman" pitchFamily="18" charset="0"/>
              </a:defRPr>
            </a:lvl7pPr>
            <a:lvl8pPr marL="1735138" defTabSz="996950" fontAlgn="base">
              <a:spcBef>
                <a:spcPct val="0"/>
              </a:spcBef>
              <a:spcAft>
                <a:spcPct val="0"/>
              </a:spcAft>
              <a:defRPr sz="2400">
                <a:solidFill>
                  <a:schemeClr val="tx1"/>
                </a:solidFill>
                <a:latin typeface="Times New Roman" pitchFamily="18" charset="0"/>
              </a:defRPr>
            </a:lvl8pPr>
            <a:lvl9pPr marL="2192338" defTabSz="996950" fontAlgn="base">
              <a:spcBef>
                <a:spcPct val="0"/>
              </a:spcBef>
              <a:spcAft>
                <a:spcPct val="0"/>
              </a:spcAft>
              <a:defRPr sz="2400">
                <a:solidFill>
                  <a:schemeClr val="tx1"/>
                </a:solidFill>
                <a:latin typeface="Times New Roman" pitchFamily="18" charset="0"/>
              </a:defRPr>
            </a:lvl9pPr>
          </a:lstStyle>
          <a:p>
            <a:pPr algn="ctr">
              <a:spcBef>
                <a:spcPct val="50000"/>
              </a:spcBef>
              <a:defRPr/>
            </a:pPr>
            <a:r>
              <a:rPr lang="en-US" sz="3400" b="1" dirty="0" smtClean="0">
                <a:solidFill>
                  <a:schemeClr val="bg2">
                    <a:lumMod val="75000"/>
                  </a:schemeClr>
                </a:solidFill>
              </a:rPr>
              <a:t>ABSTRACT</a:t>
            </a:r>
          </a:p>
          <a:p>
            <a:r>
              <a:rPr lang="en-US" sz="3400" dirty="0"/>
              <a:t>Sport security has taken on a greater emphasis among facility and event management personnel since the September 11</a:t>
            </a:r>
            <a:r>
              <a:rPr lang="en-US" sz="3400" baseline="30000" dirty="0"/>
              <a:t>th</a:t>
            </a:r>
            <a:r>
              <a:rPr lang="en-US" sz="3400" dirty="0"/>
              <a:t> attacks in the United States.  This emphasis has resulted in enhanced, game day security measures, such as increased personnel and use of new </a:t>
            </a:r>
            <a:r>
              <a:rPr lang="en-US" sz="3400" dirty="0" smtClean="0"/>
              <a:t>technology, which may </a:t>
            </a:r>
            <a:r>
              <a:rPr lang="en-US" sz="3400" dirty="0"/>
              <a:t>have an influence on spectators’ decisions to attend sporting events or stay longer at them if they are already present.  Understanding this influence is important, as research has demonstrated the value of sport facility infrastructure to the marketing mission of the sport organization (</a:t>
            </a:r>
            <a:r>
              <a:rPr lang="en-US" sz="3400" dirty="0" err="1"/>
              <a:t>Bitner</a:t>
            </a:r>
            <a:r>
              <a:rPr lang="en-US" sz="3400" dirty="0"/>
              <a:t>, 1992; </a:t>
            </a:r>
            <a:r>
              <a:rPr lang="en-US" sz="3400" dirty="0" err="1"/>
              <a:t>Lambrecht</a:t>
            </a:r>
            <a:r>
              <a:rPr lang="en-US" sz="3400" dirty="0"/>
              <a:t>, </a:t>
            </a:r>
            <a:r>
              <a:rPr lang="en-US" sz="3400" dirty="0" err="1"/>
              <a:t>Kaefer</a:t>
            </a:r>
            <a:r>
              <a:rPr lang="en-US" sz="3400" dirty="0"/>
              <a:t>, &amp; </a:t>
            </a:r>
            <a:r>
              <a:rPr lang="en-US" sz="3400" dirty="0" err="1"/>
              <a:t>Ramenofsky</a:t>
            </a:r>
            <a:r>
              <a:rPr lang="en-US" sz="3400" dirty="0"/>
              <a:t>, 2009; Lin &amp; </a:t>
            </a:r>
            <a:r>
              <a:rPr lang="en-US" sz="3400" dirty="0" err="1"/>
              <a:t>Worthley</a:t>
            </a:r>
            <a:r>
              <a:rPr lang="en-US" sz="3400" dirty="0"/>
              <a:t>, 2011; Wakefield, Blodgett, &amp; Sloan, 1996).  At this time, however, there is a dearth of academic literature on the consequences of these increased security measures and related technologies on the spectator experience and its resultant impact on revenue generation.  </a:t>
            </a:r>
            <a:endParaRPr lang="en-US" sz="3400" dirty="0" smtClean="0"/>
          </a:p>
          <a:p>
            <a:endParaRPr lang="en-US" sz="3400" dirty="0"/>
          </a:p>
          <a:p>
            <a:r>
              <a:rPr lang="en-US" sz="3400" dirty="0"/>
              <a:t>The research on sport security has focused almost exclusively on informing industry practitioners of best practices generally (Hall, 2006; Hall, </a:t>
            </a:r>
            <a:r>
              <a:rPr lang="en-US" sz="3400" dirty="0" err="1"/>
              <a:t>Cieslak</a:t>
            </a:r>
            <a:r>
              <a:rPr lang="en-US" sz="3400" dirty="0"/>
              <a:t>, </a:t>
            </a:r>
            <a:r>
              <a:rPr lang="en-US" sz="3400" dirty="0" err="1"/>
              <a:t>Marciani</a:t>
            </a:r>
            <a:r>
              <a:rPr lang="en-US" sz="3400" dirty="0"/>
              <a:t>, Cooper, &amp; McGee, 2010; Hall, </a:t>
            </a:r>
            <a:r>
              <a:rPr lang="en-US" sz="3400" dirty="0" err="1"/>
              <a:t>Fos</a:t>
            </a:r>
            <a:r>
              <a:rPr lang="en-US" sz="3400" dirty="0"/>
              <a:t>, </a:t>
            </a:r>
            <a:r>
              <a:rPr lang="en-US" sz="3400" dirty="0" err="1"/>
              <a:t>Marciani</a:t>
            </a:r>
            <a:r>
              <a:rPr lang="en-US" sz="3400" dirty="0"/>
              <a:t>, &amp; Zhang, 2011; Hall, </a:t>
            </a:r>
            <a:r>
              <a:rPr lang="en-US" sz="3400" dirty="0" err="1"/>
              <a:t>Marciani</a:t>
            </a:r>
            <a:r>
              <a:rPr lang="en-US" sz="3400" dirty="0"/>
              <a:t>, Cooper, &amp; Phillips, 2010; Hall, </a:t>
            </a:r>
            <a:r>
              <a:rPr lang="en-US" sz="3400" dirty="0" err="1"/>
              <a:t>Marciani</a:t>
            </a:r>
            <a:r>
              <a:rPr lang="en-US" sz="3400" dirty="0"/>
              <a:t>, Cooper, &amp; </a:t>
            </a:r>
            <a:r>
              <a:rPr lang="en-US" sz="3400" dirty="0" err="1"/>
              <a:t>Rolen</a:t>
            </a:r>
            <a:r>
              <a:rPr lang="en-US" sz="3400" dirty="0"/>
              <a:t>, 2007; Hall, Ward, Cunningham, &amp; </a:t>
            </a:r>
            <a:r>
              <a:rPr lang="en-US" sz="3400" dirty="0" err="1"/>
              <a:t>Marciani</a:t>
            </a:r>
            <a:r>
              <a:rPr lang="en-US" sz="3400" dirty="0"/>
              <a:t>, 2008; </a:t>
            </a:r>
            <a:r>
              <a:rPr lang="en-US" sz="3400" dirty="0" err="1"/>
              <a:t>Pantera</a:t>
            </a:r>
            <a:r>
              <a:rPr lang="en-US" sz="3400" dirty="0"/>
              <a:t>, </a:t>
            </a:r>
            <a:r>
              <a:rPr lang="en-US" sz="3400" dirty="0" err="1"/>
              <a:t>Accorsi</a:t>
            </a:r>
            <a:r>
              <a:rPr lang="en-US" sz="3400" dirty="0"/>
              <a:t>, Winter, </a:t>
            </a:r>
            <a:r>
              <a:rPr lang="en-US" sz="3400" dirty="0" err="1"/>
              <a:t>Gobielle</a:t>
            </a:r>
            <a:r>
              <a:rPr lang="en-US" sz="3400" dirty="0"/>
              <a:t>, </a:t>
            </a:r>
            <a:r>
              <a:rPr lang="en-US" sz="3400" dirty="0" err="1"/>
              <a:t>Griveas</a:t>
            </a:r>
            <a:r>
              <a:rPr lang="en-US" sz="3400" dirty="0"/>
              <a:t>, Queen, </a:t>
            </a:r>
            <a:r>
              <a:rPr lang="en-US" sz="3400" dirty="0" err="1"/>
              <a:t>Insalaco</a:t>
            </a:r>
            <a:r>
              <a:rPr lang="en-US" sz="3400" dirty="0"/>
              <a:t>, &amp; </a:t>
            </a:r>
            <a:r>
              <a:rPr lang="en-US" sz="3400" dirty="0" err="1"/>
              <a:t>Domanoski</a:t>
            </a:r>
            <a:r>
              <a:rPr lang="en-US" sz="3400" dirty="0"/>
              <a:t>, 2003), often through reviews of recommended security protocols from the Department of Homeland Security and related government agencies (Baker, </a:t>
            </a:r>
            <a:r>
              <a:rPr lang="en-US" sz="3400" dirty="0" err="1"/>
              <a:t>Connaughton</a:t>
            </a:r>
            <a:r>
              <a:rPr lang="en-US" sz="3400" dirty="0"/>
              <a:t>, Zhang, &amp; Spengler, 2007; Hall, Cooper, </a:t>
            </a:r>
            <a:r>
              <a:rPr lang="en-US" sz="3400" dirty="0" err="1"/>
              <a:t>Marciani</a:t>
            </a:r>
            <a:r>
              <a:rPr lang="en-US" sz="3400" dirty="0"/>
              <a:t>, &amp; McGee, 2012; Hall, </a:t>
            </a:r>
            <a:r>
              <a:rPr lang="en-US" sz="3400" dirty="0" err="1"/>
              <a:t>Marciani</a:t>
            </a:r>
            <a:r>
              <a:rPr lang="en-US" sz="3400" dirty="0"/>
              <a:t>, &amp; Cooper, 2008a; Hall, </a:t>
            </a:r>
            <a:r>
              <a:rPr lang="en-US" sz="3400" dirty="0" err="1"/>
              <a:t>Marciani</a:t>
            </a:r>
            <a:r>
              <a:rPr lang="en-US" sz="3400" dirty="0"/>
              <a:t>, &amp; Cooper, 2008b).  Very little research has touched upon the influence of the threat of terrorism on enhanced security measures and corresponding spectator attendance. </a:t>
            </a:r>
            <a:endParaRPr lang="en-US" sz="3400" dirty="0" smtClean="0"/>
          </a:p>
          <a:p>
            <a:endParaRPr lang="en-US" sz="3400" dirty="0" smtClean="0"/>
          </a:p>
          <a:p>
            <a:r>
              <a:rPr lang="en-US" sz="3400" dirty="0" smtClean="0"/>
              <a:t>For example, Taylor &amp; </a:t>
            </a:r>
            <a:r>
              <a:rPr lang="en-US" sz="3400" dirty="0" err="1" smtClean="0"/>
              <a:t>Toohey</a:t>
            </a:r>
            <a:r>
              <a:rPr lang="en-US" sz="3400" dirty="0" smtClean="0"/>
              <a:t> (2007) determined that “risk management of terrorism has relevance for planning sport events, not only for safety but also for positive economic outcomes . . .” (Taylor &amp; </a:t>
            </a:r>
            <a:r>
              <a:rPr lang="en-US" sz="3400" dirty="0" err="1" smtClean="0"/>
              <a:t>Toohey</a:t>
            </a:r>
            <a:r>
              <a:rPr lang="en-US" sz="3400" dirty="0" smtClean="0"/>
              <a:t>, 2007, p. 100).  Hall, </a:t>
            </a:r>
            <a:r>
              <a:rPr lang="en-US" sz="3400" dirty="0" err="1" smtClean="0"/>
              <a:t>Marciani</a:t>
            </a:r>
            <a:r>
              <a:rPr lang="en-US" sz="3400" dirty="0" smtClean="0"/>
              <a:t>, Phillips, and Cunningham (2009) also asserted that the overwhelming presence of security measures may pose negative economic consequences for the sport organization.</a:t>
            </a:r>
          </a:p>
          <a:p>
            <a:r>
              <a:rPr lang="en-US" sz="3400" dirty="0" smtClean="0"/>
              <a:t>The results of both of these studies generated implications that were born out of spectator-centered research.  </a:t>
            </a:r>
          </a:p>
          <a:p>
            <a:endParaRPr lang="en-US" sz="3400" dirty="0"/>
          </a:p>
          <a:p>
            <a:endParaRPr lang="en-US" sz="3200" dirty="0"/>
          </a:p>
        </p:txBody>
      </p:sp>
      <p:sp>
        <p:nvSpPr>
          <p:cNvPr id="2064" name="AutoShape 17" descr="data:image/jpeg;base64,/9j/4AAQSkZJRgABAQAAAQABAAD/2wCEAAkGBhQSERUUEhQWFRUUGBgYFhgXFxwYHRkfGhsfGCAgHhgfHCYfIhkkHx8bHy8gJScpLSwsHR4yNTAqNSgrLSkBCQoKDgwOGg8PGi0kHiQsLyosNTAsNCosKTQqLCksLCovKiwsLCwsLC8sLCkqLSwvLCwsLC8sLCwqLCwsNCwsLP/AABEIALwA4gMBIgACEQEDEQH/xAAcAAACAgMBAQAAAAAAAAAAAAAABwUGAwQIAgH/xABMEAABAwIEAwYDAwgHBQcFAAABAgMRAAQFEiExBkFRBxMiYXGBMpGhFLHRCCNCUlSSwfAVFjNDYnKCFxhTk+EkJVVjs9Pxc3Si0vL/xAAaAQEAAwEBAQAAAAAAAAAAAAAAAQIEAwUG/8QAMxEAAQMCAwUHBAICAwAAAAAAAQACEQMhBBIxQVFhkfAFEyJxgaHhMrHB0RTxI0MVM0L/2gAMAwEAAhEDEQA/AHjRRRREUUUURFFFFERRRRREUUUURFFFFERRRRREUUUURFFFFERRUFf8dWDCsjt2wlUkEd4kkEbyATB15xUrZYi08nOy4hxP6yFBY6bgkbg0RZlrABJIAAkk6AAUnOOfygG25aw5IdVqC8sHInceBOmY7EE+HyNQvbd2nqccVYWqiG0EpuFpP9ormgEfoDZXU6bDWF4L7PU5UP3QzFUKQ2dgNwVgjU88u3WeXCvXZQbmculOmahgKIXjeL4mVHvbhaFyhQSottQdwQCERB1303rAOzG9/Vb/AOYmm62gJAAAAGgAEAegGw8q9V4r+1KpPhAA5rc3CMi5Sja4CxG3PeteFadi06AsT4TBBB2J25TUjgna7ilgsIdWp1KT4m7gEq5n4z4xvMydhy0pl1H41gLN2jI8mf1VD4kf5T/Dar0u1HT/AJBbgofhBHhKvXAfaXbYomG5beSkKcZUdRylKtMyZ5jqJAmrdXHmJWNxhd4lTa1IUg52XU6SPu55VJ23GoOvTnZ3xonE7JLwGVxJyOp6LABMf4SCCPWORr3GOD2hzdCvPILTBVnoooqyhFFFFERRRRREUUUURFFFFERRRRREUUUURFFFFERRRRREGkr2l4Vj14FZGwi3EgMsOytaTI/OQRnMaFI8PluadRNJvjT8oNDLqmrFpL2Qwp1ajkJEghKUwSNvFmA30Ig0RKDAeGE3Ku7L4aekju1oVOm4B676b6VYWOCMQslFyzuPF/5S1NqIGoBBAB/yyar/ABbxWL64TchlNu8R+cLSjlUoElKwDqlcQDqZKZ0k03MDuy7bMuK+JbaVH1j+TXl42tVoEOabHYQtdBjKgIIulRwtgCncQS3cJVKCXHUqmTHi1nWFEjXmDTlrEbRHed5lHeBOTNGuWZiek1lryMViTXcCbQFtpUhTBCKKKxXN0htBW4oISnUqUYArKBOi7LLRVJxLtUYQYaQt3znIPqCfpWqx2uIJ8dupI6pcCj8ilP31rGCrkTlXE4imDEqe47wQXNouBLjXjR10+Ie6fqBWl+Tliqk3zzH6DrRWd/ibUAI1jZR+QqbwzHWLxtXcuA6EKCvCUzIkg8vPUVRuxW3P9OW8DMEd/mKdQB3LiZnpJAnzHWvU7MLgHU3bPyseKAJDhtXUtFFFessaKKKKIiiiiiIooooiKKKKIiiiiiIooooiKKKKIiivD76UJKlkJSkEqUogAAakknQADnSa47/KAS2otYclLigSFPLEo2j82JEweZ002M0RNLiu1eds3m2FJQ44nIFqJAQFEJWuQQcyUFShruBXPnHHZjZ2bGdjEmXHmxDjSlIBUQJOQJUSk/4VTP60wDTse4xvL0k3Nw44CQcpUQgRtDY8IielYLLh550SlEDqrwj61IBOio97WCXGFHCmK32pNNIS21bKKEAJTmcCdAIBgJVr71DW3BCf7xwnyQI+p/AVJtcMW6f7ufVRP8arVwQrRnGnH9LN/wArTpfRJ9P2thPa6OdsQPJ2fp3YqRtO1O1V8aXGzGugUJ8iDP0FRwwlhI/smwB1SD57mq7e4pZ5iAxm1gqT4duaRP8AAVmf2VQjd6n5XSj2vUqHwtJ5fCauH8QW7/8AZPIUekwf3TBpU8acWqu3SlJhhB8Cf1o0zHzPLoPcn6xhNrcz3K1Nrj4VQfPY76dDpUZifD7rOqhmT+snUe/Me9UodnNoOzi+7gtDu0W1f8Z8J3GyjKtHDvZpiF8jvGLdRbMwtZCEqjoVET7ab9Kw8BOWKbxCsRCiwkEwkSCoRlCwNSjeQPLlNdc4fdNuNIWypKm1JBQU/CRyiOVbUXH13h93hj6e9bWw5EgKHxJMpPkUnUUwPyc8NK7957TK0yUneZcUI9oSr6U0u2Lh5u5wt9Skgrt0F5tWgKSjVWvQpkEc9OYFYOxXhRVlhqS4AHLhXfKEQUggBCSZ1OUZuUFRHKTECZSVfqKKKlEUUUURFFFFERRRRREUUUURFFFFERRRRREVhvLxDLanHVBCEAqUpRgADck1mpM9t9/dPILIKbW0bJzLdcCTcqEEBDYBWpKfkSQeQNEVH7U+1ZzEXCywVItEnQSQXY/SWOkiQnluddqZhWBOPnwiE81Hb26n+dK0EqCVA6KAPOYMH2MGrHa2d48BKi0jSP0IHklOsVdglZ8RULG2IHE/rapzDeHmmdQMyv1lCT7aaa+9SVR2HYWtoDM+teskGI+snl1qRJ+lbG2GkL5uqS50l2ZFFQGJcXNokNjvD12SPx9o9agrjit9R0UEDokD7zJqhqtC0U8DWeJiPNXDF2FraKG9CuEknkDuflPz61hseHmWkxkCzzUsAk+2wqoDiS4H96fp+FSWGcVvE5S33v8AlEK+gj6e9VFRhN1odg67GZWkRrYwtniPAggd8yMhSZUE6e46H0qVwnEy5LbgKHkaLQrQ+sdOo5TW4IcQQUkBQIIUIOsjX/pUw5wGrFcOt7qzIRe2qfszyJy5yz4BK4EOZMqtZ8KgmfCKOOQyNEoM/lUzTefE3QqlYlwsgrStAhBMOJE6A/pJ9JmPLntUhwnxfc4HcASXLVxUrbnQ7AqT+q6BHkfPQjXsceIWWbpJZeQcqgoZdfMH4T66Vr4riSHmbgEpKW1JDZnc+XXWRpyNVc1hEhXo1cRSeGPEjTmbLpUm3xWxBQsqt7gJMjSQlYJSZGmqSg8xrEHWptCAAANANABSe/JtdX9lukmcgdSU6aSUeKD1gJn2pxVnXsoooooiKKKKIiiiiiIooooiKKKKIiiiiiIorRxXHGLZOa4ebaTBMrUEzGpgEyT5CTVL4k7bMPYYWph5L70ENoQFEFUaZjoAiYkzMba0RbXaZ2ntYU2EhPeXLiSW0SITyzL1kJnYDVUEAjUjmfFcXuL9/vHlqedXoJ1jUmEjYJEkwIA1rDjGLu3Ty331lbjhlRP0A6ADQDkAKlcAxS3YTKsxcVucuw6DX3JqzQCbrjWe5jZaJKmMF4ZQzClwtzkeSfTz8/lU1UOzxZbqOqlJ9U/xE1KMXCViUKCh1Bn+TWxuXQL5yuKpdmqgr5dXSW0FazCRufwHWqrePXF6YbQUtcpMA+ZPP05VYXsMDiwp3xBPwI/R9VdVeW2nOt4D6VDml3kpp1W0btEu46BVa34I/wCI56hI/ifwqO4iwlu3yhBUVKkmSNANOQHP7qvVVnHsIXcXKUpgANpzKOw8Svr5VR9MAWC1YfFvdUmo6wVbwyxLzqUDSTqeg3J+VXywsfA4GVJYZZ0deUnOcwGwTIzK2k8pAHKtLBeGvs7ufPm0IjLG/nmNS2BNJcsHUKQVdzdZ32wTLqUrStQkaglAIET/AGY57YsS91GmCLEkCdwXpUDTxdYg3a0TG8rYvuHHmglSnX2ZGhu7eG1nSPziNG/RWo9jWHC+ILqwfKm1Jt3nAM6HPEy+EmEkGeQ2I1g/N18MLeCW0JWi7s1oJauM0LCR8KXEme8007wEEkHMkb1V+LOCrdt5DdsWAt3MtNm+AG3I+LuCoQh3/CPCZkgb1WarBY5huOvoVpNCkTLRlO8fkJcY/wARLv7hCrnuX3gMjbNu2DE7yoyojc+MwmVaVDoSw24ppdt9pcdUEuFrwoZIhIS2UpOZYnxK0BOmu5Y+HpZSpbaGgw4P7RothpY9UgeJPmCU6jXWt5tASAEgAAQABAAHIAaAeVeTiO0XE5CyANkwea20MCGHOXZiduzyA0S+wfFLjh6+BBLlq6YUNgtI084cRM6b+hrpSzu0utocQcyHEhSSOYUJB+VIzjzDQ9YuyJU0O8QehTv7FMj5HkKuPYJjC38KCF6/Z3VtJOs5YCxMnlmKR5BI5VuwVc1qcu1FiqV6fdutomRRRRW1cEUUUURFFFFERRRRREUUViublLaFLWQlKAVKJ2AAkk+QGtEXjEMQbYaU68tKG0CVKUYAH8/OkTx32/uuFTWHDu0Akd+rVav8qSISN9TJOnw1Wu1XtOcxJ4tNKi0bV4EiR3hGmdX8ByHnJqhsPFKgoAEjXUSPlRCpVvDLq7WXHCpRVEuOqJJiAPEqVGB9BUzbcFNj41qUZ5QkR05n61D/ANbrjqnT/APwr23xk+N8ivVMfdFdmmmNV5tVuLfoQBw/pWNPC9uB8HzUa+/1Zt/+H9T+Nadhxg2sw4C2eu6eXOJHPlU8lQOo16R+PSu7Qx2i8qqcRTMPJHqoK44NZM5VKT01BHyOv1qJdwG4tiVtGQJkp6b6pP8A1qzX1s8JUy5r+ouCk+hiR86jbTiwBWS4QW1gwSBp7g6jl1qjmtnctNKtXLZBzDaDr1zWbCscFw2pM5Hcp29PiSPLeK+8PY734KV6OJEnooaa+vUfyDFMEDsPMKyu7pUDov36nr8+tVC0uVMvBRBCkq8Q256ioLnNIlWp0KVdrslju3H9JkViubpDaStZCR1P0HU+lD90lCCtRhIEz9dPM9Kj+HuG14irv7glNuCciAYzQdQD00gncnbyjEYlmHZmcuGCwT8U+BptWqriwKXlYaW6fLQnXkkAmtyzdv23g+zZrSVABYUZCwNpEJUFDrTCssPbZTlaQltOmiQBMbSdyfMzua2K+br9rOqAtyiOK+rw/ZVKiQ5pMqs2eNlpWZDV9ZOK8Su5SVoUTAMoAU2SYAKigKMVrY1xu06lTF5eXbidMzTlu2nl/wDRCgSDuIImQRWxxVjbveIs7We/eAJX/wANE6n1gH0HmRUVxUy3htpDAPfPkoU8rVZESo5pkEzsOp5gGq0ajjlbJGbQA+95gLS9rbmBbWyi8R4ssTBRbvvqQAlK3X1goA2yqzKIg8hHlRw/2nOJWE3IzNmRmGq09NZ8QGxnWOZ2OfArMMMoBICl+I8iSeW+sCB/81jxXCrdUBxIQVaBYGXXoeU89d9a9o9nU3Mh1/MyvBHa5FSA23Db6K7cQXKV2D60KBSphwpUDoZSYg1Nfk5j/u17zuV/+m3STuMQuLRp20UZadjKTOniBJT0nYjz6610Z2OWrSMHtg0pK8wUtxSQB41KKlBX+JMhEnkkcorNhMMcPmad69OpXbWDXN3K60UUVtXFFFFFERRRRREUUUURFUjtFwG8xEJsmCGbdQzXDyhmza+FtCQqSZGZUwPghW4q70URLXBOwPDmQC8HLhUCc6sqZjUhKIj0JMdaw8VYDw9hw/7Sw0lZTmS2nOpahMaJCtp5mBoehr72tdrX9H/9mtcqrlSZUo6hkGQDE6ucwk6AQTuAUZh+FO3rin31qOckqWdVLJ3gn7/apAJMBc6lRtJuZ2i98RX1tduhNhY/ZwP/ADFuKVE6mTlSIjTWCPiM18tOCnD/AGi0o8h4j94H15Va7WzQ0nKhISPLn6ncn1rNWltEbV4tXtJ7v+uw91AtcGsiJK1ddQAdPIVLWOHoZTlRIEzBUT8prYiiuoaBosL69R9nOJXh59KBmUoJHUmP41WOI3rd5GZDie8Ttv4h0236Vs33C63lZnH5PIZNB6DPUbd8GOpEoUlfl8J+R0+tcnlxtC24ZtBjg7vL8h7hamA46phUHVtR8Q6eY86leLcMSpIfbjlmI2IOyv4fKqzcWym1ZVpKSOREVaOEr0ONrYXqIMf5ToR7TPua5sM+ArdiG92RiGevELVvbwusWrKJKlwD1JByAfOacdtapaQltHwoSEp9E/zNIZK1W9wDPiZcBHPVKp29eVNdfFaLd4h4q7h+HWHfiAC4KkKjYJVJG8AgdK8PtRr6haBx/HXNez2eGUmGNp+6sxOlLnDuLn769Q1IaYCipQRMqSjxQV6K1gDSN9uVS3EvaCwhlQt3O8cWkpSUyAiREkkct451VOHGvsto/eL8KnElq301JVMqEnYRvH4HJhsOW03Oe25s2d/X2WqrUlwDTbUqxcBvG5vLy7VrJCU9QCTA9MqQPaoztWcJuGExoEE/NWv3CpHs4W3bWa3XlpbDqyRmIEpbESkTJ8RUIA5c6gL26OI33ehMMtwBI3SkkgHzUST5A84rVQpF+MJaLNt7Qs+IrNp4eXHipTFblDaIcaUpuBJCQQOWomQfPzqn3mIBOZLK1KaWIKF/o+UeWkEfwpgKE6HWd55+3n0qj8T4L3K86PgWdB+qeY9OY+XKvoaoOoXzGAewuyO19j8rawXEE3CPsz+ukNq5jynr067a1b+xvipWH4gbN9R7q4ISOgcJAQrfQKGh/wBPSqLw0w26strBCvibUkwQR9/WI5VJcVs6NPoVqk5cwjcag+oIPvXMjMyVsa8UsRkFgeU7x5/ddbTRVJwftTsl27KnbhIcU2grBB0UUgkaDrNFcV6Ku1LrHeOLu5ul2mEoSS1KX7haSQhQMFKUmASIgk6bxtNT/aPj6rPDn3USHCnu2omQtzwpOnMTPqBWLsz4bFnYNIjxrAUoxB1Gn01jqTUFVMzAVfX2a4g+E/aMWuAU7d0cok7/AAFHQRM/j5/2QXH/AIxe/vr/APdqwcW9ptphzqW38+ZQnwgH7yNefvWrw72t2l6+lhhLqlq6hIAHU+LagNlQhsxfmVE/7ILj/wAYvf31/wDu1ADhp9nF7S0GIXr4Ku8el5aUhCBmIPjMz4QfJXvTqW4ACToAJJ6RShtuF8UfvncQtnG2O+SUILqAtQbmQYO3sNutC68IWgRr7pwVV+0fjIYbYrfABcV4GQea1AwT5JgqI5xGkzVYY4Ux9Kgr+lG1RyU0kg77jKP5il32xYXigDLmIOIcQnMlBbSEgFRk+EczCdfIUlXzBUvC7NV28t59RKZKnVqPxKJmCo8zz8vap9/ia3bASk5gNAEDQctzArZ4O7JbvEbUOB1LTYUcoWDrIkkR7b9R5xN/7uF1+0tfuq/GuoqZRAWKphxWdLyY2AKkvccHXK0PIqV/AAffWD+uzv8Aw2//AMv/ANqw8S8LLtLs2oV3q0wJSNCT01P8zV0wr8n+9dQFLUhonkrWNJ5Gfp1qDVdvUtwuH2N+6qaON3J8TaCPIqB+ZJ+6tu342QT42ykdQQr6QKuH+7hdftLX7qvxqPxDsKfZdZaVcNlb6iEBKSdtyddh1p3zhtUOwuHP/n7rVtMdZc+FwA9FeE/XSt+K2/8Adwuv2lr91X41vW/YViCBCb1sDplJ++a6ivvWOp2eP9Z5j4VcxHDEPJyrHoRun0P8KprbC7O5QV7TvEgpOhI845cjTZX2LYiASb5qBv4f+lRVl2PXl81n+1JLYUchWgjNGmYQZjlrVX1Gm41XXD0KlOWOMtOy/tZL7i63y3BOnjSlWn7p95E+9ZcK4sKGu4uGk3DAMpSokFH+RQ29KY95+T/eukFy7aVAgSk1QbLgFx3EVWKFgqSrKVxoNN4mYrPVaypr5r0MO40mBpNwI0Xv+ksLRmUi2fWrTKhxYCOhkgkxudjrppXp+3uMQhx0pabAhpCQcoAgeFE7HrP0q4/7uF1+0tfuqqJ4p4Wu7B1lld2HFukaISPCnmTPlOnTpVaVGm10mSdkmVGJr1CyGEN32+FWGcLtmnFIuFyUwQQSAQdpAEhQ33iDVkwq7ZUkhiAlBiAI9/Q9TvWw1ZISVkJEuElc6zPXy12+laCrRbdwVMtIyqRCtcgkHTkdfQV6AblXhVKoriCTPE2422KVqM4jts9sv/CMw/0/9J+flWneYw+wtJdbT3RMSkz6a6CR6CdfUTNwAppXNKkH3BBNWkOBC5BjqTmv+3BUnALNUh9OoaWnMkblJ3I/CvfEZU086gaIcyqjlOhkdDmBE9JFbmF3KrezDv67o06pgg6+xqO4muw4+SkgpCUBJHQgK+ck1mMBi9lhc/EEkWuOUfYqOF0saBSvma+1ZbLswv3W0OIYJQ4lK0mRqFCQd+hr7XJegnZ2iO/a8SscPTOVJNw9qI/UQDrMgZzHmmOcMjRKeQAHoAB/Clz2ep+14lf35ylPeFlopOYFLfgBChoQQkq05KHvc+KkOqtHUsJzOLTlSJjfSZ8hVSYkqrdp6t0Vyz2j8QfbMQecBJSFFKdZ0H8x7VA2WJOMklpZQTvFX1zsNxNRJKEEkyTm3nXpTc4X7JrRFo0m5YSp4J8Z8/aozDQXVQDEEc/6Sj7Km7i/v0NuOLU0jxuCdCBy0610bjmKJtbZx0xDaSQNvQVH4DwvaWry/szQQvInMR0UTA338P1FeeNuHHL5gMoWEJKgpczKgnUDTkedVBET6K2UtBgX68l84Cu33rRL1yoqW74kgpywnl4Y0J1OtVntJsVYhdW9g3sDneOsBMgwfLQfMbVfpbtmRJCUNpA6aAR8z9TWhw9hOQuPuD89cHMqd0pHwo9hv5+lTNwB11s8lDmEtAlbEM2NroAhphHIch5DmT9TW7bLJQkncgE+U61VsW4/ZRfIse771xZHMQkk8wRyB+8cqtsaQKka2VwQRZIfhPDkXfEtwtWqWlKISrqOnuDTyvUrLag0QFkEJJ2BPPY7b0vuEuzRoKeeWtfel5UONkoOkBUK3IzSP9PnU7fcIvZ0dzdPJQCC5ndWoqE7DkNJ18/LWmbwy3cqMDhOYLbt2b9tuCpl5WplWZPtoIA9qoa+0hljEVuYh+bcaR3SW0DNGpJMn3pn4riaLZlbrhAShJOp3gaD1O1coqaVimKECfzzseEcpjQTH/zNBTAm5/X4SodOHv8An3XR/C3FwxF4uW5ULZtEGUxncUevRIHLrWbj/igWNsFleQqWlObeBIzGIPLT3FZ+COFhh9olgEKIJJV16cukVRu2TBjdv2tuVn84oBDad9/Eoj6D58jNottuji4Nk6/Kn8O4+YxNKrez70qUMq3CkQhJ0USZ3yzHmRVnuX2rO3EAJQgJQhO0knKkepPP1NRHZ/wK3hluW0kKWoypXXkPp9aw/wBfmHcQ+wIb7xYOqpED9Y7coPyqpESQT16KwOmZW3XLrvGtIfs0DruO3CkgJCVHvFxJhPhgSdM0a6E679Xu6fCfQ1UOzrg37Glx1ZBcuSHFeWbUg+9XOsKHAkhWDiLFxa2zryjGRJI9eX1rmpXFDl1dLuLuQsJCEeBX3AEAwANIroji3h5d4httKwhAWFubyqNgPrzrX4hwyztbZ15TDf5tJIkc+XPr51IeWmQFyrUu9BaTA6nrzSOtcTbcUUoVKgJIggxpyIHWtmqnaJU5fIdX/eBTsHkPElO3ok1bK9Bji4XXzuIpNpOAadkrDdMpcQpB1zJ2nXy+vPyqPwQKVaATCsq0ieUEpE+mnyr3grmZy4VOb86QDM6JGgHlrWfDWC0zC4EFaiZ0AKirf0pqZQ+BpZxB9jP4UPxGwAi3t0mApQGg9EzHWSTvzrWw3gR17FFYeghSm3VoWsA5QlskKWdDAgc+ZA51JcJ2CsUxdhABLSFBStdm2zmJOognQadRXRPC3BjVkt90ErfunFuOuEROZRUEgTASmffU+QyPMusvoMLTLKQDtdT6qatLRLbaG0iEoSlKfRIgfSis9FUWlKrsgxtq0ZcsLkpZuGXFBYUQAeU5tNDuDsQRBPJmpxBsiQ4gg88w/GojiPgWzviFXLCVLAICwShYH+ZJB9JmNeppZdpfZ/aWjLIt1Pi4fdDbaS8tQOxUqCd0jbX9LnURx65ql2jf16py/bW/10/vD8aPtzf66f3h+NLmz7CrXu094/d58ozQ7AnnpB++tJ/sywhCyld7cBSTCgbjY/u1WbST7fKkkjZ7/Ci7u3xHEMRuriwdU000oMzyUQJ2kbApP+oedbP9VMf/AGtX8/66vnAtjZWrRt7N3vJUpxZKs6iVQJUY6AD2FWV99KElSiEpSCSTsAKqQDeR7KGsskdiHD2MJcaS7dy4pX5sZQoz1jPpHXlrUj/VXH/2tX8/66YmAWinXFXjoIU4MrKDu23M/vK+I6dBUpa4iHHXEJ1DWVKj/iIzEdNBl+dVABjTkgZrcrnTijhe/wANUb558d6owk5RJOmxzGDzmrDw9YY5d26H27tYSsaA/wD9CpT8ou8Hc2zcTKyojY8gPn4h7Vf+z5pacPY7wBJyylIHwp5CeZ5z51cif6VAPER1sS8b4Sx5IhN0QOgAA+QXWtiOAcQtoK03JWEgkjNlOnTxHz6bU18R+1m5aDPdhj+9KtVHXYD0Ee/yx8XcTtWVutbiwFZTkTOpJBA06T/JOlVyjd7BXygC5K5ytm8WxdxTOZa8khWYkAepqy4J2OYnar7xlaULiJgEj0Ob601ezHARb2YWoQ5cEuL0A32HPlr719f4mdcxVNozAbbTnfJAJ6wOk6CfXpFWOltFQCwLtsKgX3DvELaCpNypWUEkTGg6QoyajsF4cxi8CLsPnOApKSpMlOuwJVv5jzFO3iHFBbWzrxjwIJE7TsPaYqN7Pm1iwZzwJBUkARCTqJ5ydVH1pGwRyQtBdEnf9kurjhzHUJUtd4QlIKlExoAJJ+PpSga4luLa6ddZd/OKJBcjU68untypy9t3aGu3P2NmPzjZDh0kE6iDHLT1nypDWH9qjw5jnT4f1tdvepY0dBIuTuTswrBcdfZQ6m7UEuJCh7+qhWw7w1jyRreKGoA9SQAPj6mmrw22tNqyHIz5EzAgDTQR5DSedU294tefxlNkzl7tqFOKIBgiZ8piYnYgGDXMttIA5BWgCJJVNx3CuIbdpToeW6lAJWEnxADmE5jI9NfKqYriS+v7ZSFXRc/XaVppP608x5dffqikZ2gdjDqr3vMNOXvgtakE5AlQ+IJUNgqRCeWusaDq0NbqByUVGOc2GmDzS8usWSi4YK21tKSMqwYgJIgEHmAfuqxP3aEIzqIyRM8j6dSeVafE3ZFcWVmu6u32w5KQlsZllUjWXNII2A1nqNKhuHezS/vQlTDBLajHeKUlKdp3Jn5CtArRKwvwDX5RMQo/DuIiy44UoBQsk5PhjpGhiK94hjT114EIITElKZUYHNRjYewp7cLdkeH2wbtrltFzcqSp1xas0AAgAJTPwyY11ME+Qku1PDWrfB7gMNoaBAMNoSgTM7JArj3piJ2xzWw4emD3kXA+y1+xjgBNjai4WQp+6QlRIHwIIzBAO/QqPWBykseovhdopsrZJEFLDQI6QgVKUXdFFFFERSzu819xElO7WHt9ZGdcLUdt47tMEnYedMPEsQQw0t1w5UNpUtR6BIk1RexmxUbV28d1evHFOLMdSTpqdNY9AOlQdyq68Dq3QV5xS/DDLjqtkJKumwrjfiHFlXNy68oyVqJmule2a+cTh6mmQVOPHLCRJgb/AHiudbPg65W4lJZWApQBMdTUSJN1BIButrhbj+4w9KhbBCSr4lEEk/X0+Qpw9mWJ3+KguXih9lSR4QmO8I1gn9WYkc+fKvTX5O9nAzOOgwJGkTz+tVjjXi1/CHk2Vk+pSUD4SkCCdgAB7c9qqQHahVJLYgHn8wnZxJxGzYsKffJCE6QIk+gJHLWjhnE2rm3S+wjIh0lUFISSZgkgczG+9IDHmMZxBpKLjLlBJhTiUn3E7fhXvBOL8XzLtbdTYFsMpSFjIkAwAFZoPpPI9KoK9IyQ8WVy2sCPAb9b01ePuAlYhdW6syQhqCZJkwrXTLGk6a71dHHEstEnRDafkEikLbcUY6tTgStEtr7tX5wbgBWmsfpbj+FRFtx5i1/3tuhaVjKoLMwmNvimNTt1oKtODDhb2lRleHTkMny2eqdfZ7i1xdIdfeVLanFBlMCAkE+UzsNeho7RcK+0N27ZyBKn2wZmd9MunvuNhSMXxVi2EtttF0JQc2UBSVbQDJGvMVtcT4xi67dLz60hDeRxKkrGZOaANJ8xTvKeUQ4XNkNOpGUtJ39arpRtsJSAkaAQB6bVWeD+FF2ztw++pKnbhUkpJMDpJAPSk27xjjjLCXlujIoICUykqJX8IgeLN5VIPYzxAdO8QNwYcRr7z91Qa9ECS8c1fu6hd9B69Uz+M7Nd6pNmyoJylLrxJiEg6J0BOZWp9B51amGQhISkQEgADyGlc522MYvauJbSpsO3JUZzgleQFRJMwANuW4rNivHON25bDi0ZnVZEJSsKKjoNgfMCfOpbVpk/WL6densqZKgklh9vTrim7g/A6e8fdvEtureXI3ISkTA1A61H4lwi1cXiEMNtoat1IU/AgqJ8QSNCDAg+4qgN8QY+QDmQJ5FxII9dai8A4yxd4vG3U34XPzhzgZlGdZJ10Ty02qveUSJDxbX7KDSf9Pdn28966MdkJOWJgxOgmNNYMD2qkdnfBarZx66dWFruIIIJOnyGm0bnzpO4v2q4oy4th11JUNFBJzDUbSDvrB6Hzqwt47j+UQpsCBA7xOgj1q76lNsFzgAfdWDXuNmGR5ftXvjzjdNriFi0TpnzLg8lAp+6fLUUwEmda5Sx5i/vMQSl0oVcpQFaLEAJ1BJmAYj6VcU43jyEwFNhKRp+cToAP83Sq99RabvF/fcpDK2uUn8dftX/ALR+DHcTdZZCwlpAzqEnXxQZ02iIEjY1bmm2rK2jRLTKPoP4k/U0g8E42xq6Sp1laCJyElQTqnxRqdhm+tanGPEeMC2Um6UC0uASlQMHlsd96nvWZsucSoyP+oMN+t6evCPFVviAW9btkQQlS1BIKo5SCSQIqB7cDOFrSDqpaQBOpkEfxFKjgy+xdq2SmzSlto+IZlBJXP6UEzH02rDxVxTiKlNW96pCs6kKASrMR4wJ0Ma6jWrNq0y7K1wlQW1MviafO37XSmGNFLLaVCClCAR5hIBrZoFFdVdFFFFEVT7Vp/oe8y7919Mwn6TW5wC42cPY7opKQiPDsDzqedbCgUqAIIIIOxB0Irn7tJtlYLcRh7rrSHEhXd55SmVHROmaNNJJiTUFVIMyF0HRXJo7VcR/aF/vK/Gvv+1TEf2hf7yvxqPFw5/CmeB9v2uq7y6DbanFfChJUfYTXL2Fu/bsaU6vZK1OQR+odNAdPFrWhcdp1+tJSt9SkqEEEkgj0mqxbXa21Zm1qQraUqKT8xVKjHOYRMEiFLDDw4iwTR4lsr3vnrlt5Nu20jKMxMqSkZyQAkiSowNjMCtfs7slss3F4/MOJKgeZSmVrVG2piPQ+69exp9aSlbzqkncKcUQeeoJivBxR7J3feud3EZM6ssTMZZiJ1rF/Df3XdkjZs2Bau/bmzQU2uKHSnDlFhCkqfKD8UKBdUFElU6qO0A8zyFeeGMHTYWyUuKSh+4WkEqGbxHRKBB1IE84kmdNKVTuNvqjM+6qCFCXFGCNQRJ3HWvjmMPqUlRedKkTlJcUSmdDBmRPlVBgX5Mma0yeO5W/kNzZo4Jg9oeGuXN1asoQYUFeLf8ASGbTSAkAGZ1zRVpeW04pdiQSO4BMx8JPdga/pCAqfQ70lzjb5UFd+7mAIB7xUgHcAzMGBWMYq9nLneuZyIK86s0bRmmY0FDgXFjW5vpFvOdUGIAJMaq7dpWKrbu7dKAB3KUuI5jNm00mIGQbjryqxXtw8zhbzr0l9xBK/wBHKV5WhoNsqcu3MUo7m7W4rM4tS1dVKKjp5kzWe4xl9xJSt51aTuFOKUDz1BNdDgpaxtra8VUV7uO9Xngy4uL67Tcv/BbpUlJSkJGZQ2iNdDr6Jrfw2bjGn1KkC1SUoE7HRufeSY86WlrirzacrbriEzMJWpInaYB30HyoaxN1KlLS64laviUFqBVz1IMn3o/BklxBAtA4dXRtcACd8lMPiNi+aNzdJfDDUwGzOYpT4EQMpEqnqN5O1bvA+Eu29g4sJJddCloQdNkwjSdJOpOmhHSlhc4u84nK464tO8KWpQ08iYrIMfuQID70DQfnV8tOtVdhHmnkkajZsGgUis0OzX/tWfEez1SX2Gw8XXHjK/BGRIjMsnOZifKaYOL2S3AEtBaFoQotOZwlKVEZAFayqBrsdJpK/wBMv5s/fO54y5u8VMTMTMxOsV7/AKwXP7Q9/wA1f40qYStUy5nC3BGVmNmBqrz2e2br109dPKK4lsOSIUoZQduiY+Yrb43U+2yp9pS2M5yupUsSv+7SEpEx4QVfENPOlvb4w+2kJQ86lI2CXFAa67AxXy4xd5wZVuuLEgwpalCRsYJ3qxwjjV7wkRujYFArAMy7U1eHLI2WHpDqV53VAZEkZpdUEJSkzAMQryObnWl2iWy+5tbVkSlxYQAdSSkAJ8ZPmZ013nSly7jT6ozPOnKQoS4owRsRroR1ry7izylJUp1xSkapJWolPoSdPaqtwTxU7wkTJP65KTXaW5QE8WbYlLTa2iMiUkKQoZApACREEGdSRKY60r8WUp7FkNtrW9DzbbeYhRMKGgVoCMxVBqD/AKwXP7Q9/wA1f41IcAH/AL1sf/umP/UTV8LgzRcXOMqtasHiAF2EK+18TtX2vQWZFFFFEX//2Q=="/>
          <p:cNvSpPr>
            <a:spLocks noChangeAspect="1" noChangeArrowheads="1"/>
          </p:cNvSpPr>
          <p:nvPr/>
        </p:nvSpPr>
        <p:spPr bwMode="auto">
          <a:xfrm>
            <a:off x="168275" y="-1825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2065" name="AutoShape 19" descr="data:image/jpeg;base64,/9j/4AAQSkZJRgABAQAAAQABAAD/2wCEAAkGBhQSERUUEhQWFRUUGBgYFhgXFxwYHRkfGhsfGCAgHhgfHCYfIhkkHx8bHy8gJScpLSwsHR4yNTAqNSgrLSkBCQoKDgwOGg8PGi0kHiQsLyosNTAsNCosKTQqLCksLCovKiwsLCwsLC8sLCkqLSwvLCwsLC8sLCwqLCwsNCwsLP/AABEIALwA4gMBIgACEQEDEQH/xAAcAAACAgMBAQAAAAAAAAAAAAAABwUGAwQIAgH/xABMEAABAwIEAwYDAwgHBQcFAAABAgMRAAQFEiExBkFRBxMiYXGBMpGhFLHRCCNCUlSSwfAVFjNDYnKCFxhTk+EkJVVjs9Pxc3Si0vL/xAAaAQEAAwEBAQAAAAAAAAAAAAAAAQIEAwUG/8QAMxEAAQMCAwUHBAICAwAAAAAAAQACEQMhBBIxQVFhkfAFEyJxgaHhMrHB0RTxI0MVM0L/2gAMAwEAAhEDEQA/AHjRRRREUUUURFFFFERRRRREUUUURFFFFERRRRREUUUURFFFFERRUFf8dWDCsjt2wlUkEd4kkEbyATB15xUrZYi08nOy4hxP6yFBY6bgkbg0RZlrABJIAAkk6AAUnOOfygG25aw5IdVqC8sHInceBOmY7EE+HyNQvbd2nqccVYWqiG0EpuFpP9ormgEfoDZXU6bDWF4L7PU5UP3QzFUKQ2dgNwVgjU88u3WeXCvXZQbmculOmahgKIXjeL4mVHvbhaFyhQSottQdwQCERB1303rAOzG9/Vb/AOYmm62gJAAAAGgAEAegGw8q9V4r+1KpPhAA5rc3CMi5Sja4CxG3PeteFadi06AsT4TBBB2J25TUjgna7ilgsIdWp1KT4m7gEq5n4z4xvMydhy0pl1H41gLN2jI8mf1VD4kf5T/Dar0u1HT/AJBbgofhBHhKvXAfaXbYomG5beSkKcZUdRylKtMyZ5jqJAmrdXHmJWNxhd4lTa1IUg52XU6SPu55VJ23GoOvTnZ3xonE7JLwGVxJyOp6LABMf4SCCPWORr3GOD2hzdCvPILTBVnoooqyhFFFFERRRRREUUUURFFFFERRRRREUUUURFFFFERRRRREGkr2l4Vj14FZGwi3EgMsOytaTI/OQRnMaFI8PluadRNJvjT8oNDLqmrFpL2Qwp1ajkJEghKUwSNvFmA30Ig0RKDAeGE3Ku7L4aekju1oVOm4B676b6VYWOCMQslFyzuPF/5S1NqIGoBBAB/yyar/ABbxWL64TchlNu8R+cLSjlUoElKwDqlcQDqZKZ0k03MDuy7bMuK+JbaVH1j+TXl42tVoEOabHYQtdBjKgIIulRwtgCncQS3cJVKCXHUqmTHi1nWFEjXmDTlrEbRHed5lHeBOTNGuWZiek1lryMViTXcCbQFtpUhTBCKKKxXN0htBW4oISnUqUYArKBOi7LLRVJxLtUYQYaQt3znIPqCfpWqx2uIJ8dupI6pcCj8ilP31rGCrkTlXE4imDEqe47wQXNouBLjXjR10+Ie6fqBWl+Tliqk3zzH6DrRWd/ibUAI1jZR+QqbwzHWLxtXcuA6EKCvCUzIkg8vPUVRuxW3P9OW8DMEd/mKdQB3LiZnpJAnzHWvU7MLgHU3bPyseKAJDhtXUtFFFessaKKKKIiiiiiIooooiKKKKIiiiiiIooooiKKKKIiivD76UJKlkJSkEqUogAAakknQADnSa47/KAS2otYclLigSFPLEo2j82JEweZ002M0RNLiu1eds3m2FJQ44nIFqJAQFEJWuQQcyUFShruBXPnHHZjZ2bGdjEmXHmxDjSlIBUQJOQJUSk/4VTP60wDTse4xvL0k3Nw44CQcpUQgRtDY8IielYLLh550SlEDqrwj61IBOio97WCXGFHCmK32pNNIS21bKKEAJTmcCdAIBgJVr71DW3BCf7xwnyQI+p/AVJtcMW6f7ufVRP8arVwQrRnGnH9LN/wArTpfRJ9P2thPa6OdsQPJ2fp3YqRtO1O1V8aXGzGugUJ8iDP0FRwwlhI/smwB1SD57mq7e4pZ5iAxm1gqT4duaRP8AAVmf2VQjd6n5XSj2vUqHwtJ5fCauH8QW7/8AZPIUekwf3TBpU8acWqu3SlJhhB8Cf1o0zHzPLoPcn6xhNrcz3K1Nrj4VQfPY76dDpUZifD7rOqhmT+snUe/Me9UodnNoOzi+7gtDu0W1f8Z8J3GyjKtHDvZpiF8jvGLdRbMwtZCEqjoVET7ab9Kw8BOWKbxCsRCiwkEwkSCoRlCwNSjeQPLlNdc4fdNuNIWypKm1JBQU/CRyiOVbUXH13h93hj6e9bWw5EgKHxJMpPkUnUUwPyc8NK7957TK0yUneZcUI9oSr6U0u2Lh5u5wt9Skgrt0F5tWgKSjVWvQpkEc9OYFYOxXhRVlhqS4AHLhXfKEQUggBCSZ1OUZuUFRHKTECZSVfqKKKlEUUUURFFFFERRRRREUUUURFFFFERRRRREVhvLxDLanHVBCEAqUpRgADck1mpM9t9/dPILIKbW0bJzLdcCTcqEEBDYBWpKfkSQeQNEVH7U+1ZzEXCywVItEnQSQXY/SWOkiQnluddqZhWBOPnwiE81Hb26n+dK0EqCVA6KAPOYMH2MGrHa2d48BKi0jSP0IHklOsVdglZ8RULG2IHE/rapzDeHmmdQMyv1lCT7aaa+9SVR2HYWtoDM+teskGI+snl1qRJ+lbG2GkL5uqS50l2ZFFQGJcXNokNjvD12SPx9o9agrjit9R0UEDokD7zJqhqtC0U8DWeJiPNXDF2FraKG9CuEknkDuflPz61hseHmWkxkCzzUsAk+2wqoDiS4H96fp+FSWGcVvE5S33v8AlEK+gj6e9VFRhN1odg67GZWkRrYwtniPAggd8yMhSZUE6e46H0qVwnEy5LbgKHkaLQrQ+sdOo5TW4IcQQUkBQIIUIOsjX/pUw5wGrFcOt7qzIRe2qfszyJy5yz4BK4EOZMqtZ8KgmfCKOOQyNEoM/lUzTefE3QqlYlwsgrStAhBMOJE6A/pJ9JmPLntUhwnxfc4HcASXLVxUrbnQ7AqT+q6BHkfPQjXsceIWWbpJZeQcqgoZdfMH4T66Vr4riSHmbgEpKW1JDZnc+XXWRpyNVc1hEhXo1cRSeGPEjTmbLpUm3xWxBQsqt7gJMjSQlYJSZGmqSg8xrEHWptCAAANANABSe/JtdX9lukmcgdSU6aSUeKD1gJn2pxVnXsoooooiKKKKIiiiiiIooooiKKKKIiiiiiIorRxXHGLZOa4ebaTBMrUEzGpgEyT5CTVL4k7bMPYYWph5L70ENoQFEFUaZjoAiYkzMba0RbXaZ2ntYU2EhPeXLiSW0SITyzL1kJnYDVUEAjUjmfFcXuL9/vHlqedXoJ1jUmEjYJEkwIA1rDjGLu3Ty331lbjhlRP0A6ADQDkAKlcAxS3YTKsxcVucuw6DX3JqzQCbrjWe5jZaJKmMF4ZQzClwtzkeSfTz8/lU1UOzxZbqOqlJ9U/xE1KMXCViUKCh1Bn+TWxuXQL5yuKpdmqgr5dXSW0FazCRufwHWqrePXF6YbQUtcpMA+ZPP05VYXsMDiwp3xBPwI/R9VdVeW2nOt4D6VDml3kpp1W0btEu46BVa34I/wCI56hI/ifwqO4iwlu3yhBUVKkmSNANOQHP7qvVVnHsIXcXKUpgANpzKOw8Svr5VR9MAWC1YfFvdUmo6wVbwyxLzqUDSTqeg3J+VXywsfA4GVJYZZ0deUnOcwGwTIzK2k8pAHKtLBeGvs7ufPm0IjLG/nmNS2BNJcsHUKQVdzdZ32wTLqUrStQkaglAIET/AGY57YsS91GmCLEkCdwXpUDTxdYg3a0TG8rYvuHHmglSnX2ZGhu7eG1nSPziNG/RWo9jWHC+ILqwfKm1Jt3nAM6HPEy+EmEkGeQ2I1g/N18MLeCW0JWi7s1oJauM0LCR8KXEme8007wEEkHMkb1V+LOCrdt5DdsWAt3MtNm+AG3I+LuCoQh3/CPCZkgb1WarBY5huOvoVpNCkTLRlO8fkJcY/wARLv7hCrnuX3gMjbNu2DE7yoyojc+MwmVaVDoSw24ppdt9pcdUEuFrwoZIhIS2UpOZYnxK0BOmu5Y+HpZSpbaGgw4P7RothpY9UgeJPmCU6jXWt5tASAEgAAQABAAHIAaAeVeTiO0XE5CyANkwea20MCGHOXZiduzyA0S+wfFLjh6+BBLlq6YUNgtI084cRM6b+hrpSzu0utocQcyHEhSSOYUJB+VIzjzDQ9YuyJU0O8QehTv7FMj5HkKuPYJjC38KCF6/Z3VtJOs5YCxMnlmKR5BI5VuwVc1qcu1FiqV6fdutomRRRRW1cEUUUURFFFFERRRRREUUViublLaFLWQlKAVKJ2AAkk+QGtEXjEMQbYaU68tKG0CVKUYAH8/OkTx32/uuFTWHDu0Akd+rVav8qSISN9TJOnw1Wu1XtOcxJ4tNKi0bV4EiR3hGmdX8ByHnJqhsPFKgoAEjXUSPlRCpVvDLq7WXHCpRVEuOqJJiAPEqVGB9BUzbcFNj41qUZ5QkR05n61D/ANbrjqnT/APwr23xk+N8ivVMfdFdmmmNV5tVuLfoQBw/pWNPC9uB8HzUa+/1Zt/+H9T+Nadhxg2sw4C2eu6eXOJHPlU8lQOo16R+PSu7Qx2i8qqcRTMPJHqoK44NZM5VKT01BHyOv1qJdwG4tiVtGQJkp6b6pP8A1qzX1s8JUy5r+ouCk+hiR86jbTiwBWS4QW1gwSBp7g6jl1qjmtnctNKtXLZBzDaDr1zWbCscFw2pM5Hcp29PiSPLeK+8PY734KV6OJEnooaa+vUfyDFMEDsPMKyu7pUDov36nr8+tVC0uVMvBRBCkq8Q256ioLnNIlWp0KVdrslju3H9JkViubpDaStZCR1P0HU+lD90lCCtRhIEz9dPM9Kj+HuG14irv7glNuCciAYzQdQD00gncnbyjEYlmHZmcuGCwT8U+BptWqriwKXlYaW6fLQnXkkAmtyzdv23g+zZrSVABYUZCwNpEJUFDrTCssPbZTlaQltOmiQBMbSdyfMzua2K+br9rOqAtyiOK+rw/ZVKiQ5pMqs2eNlpWZDV9ZOK8Su5SVoUTAMoAU2SYAKigKMVrY1xu06lTF5eXbidMzTlu2nl/wDRCgSDuIImQRWxxVjbveIs7We/eAJX/wANE6n1gH0HmRUVxUy3htpDAPfPkoU8rVZESo5pkEzsOp5gGq0ajjlbJGbQA+95gLS9rbmBbWyi8R4ssTBRbvvqQAlK3X1goA2yqzKIg8hHlRw/2nOJWE3IzNmRmGq09NZ8QGxnWOZ2OfArMMMoBICl+I8iSeW+sCB/81jxXCrdUBxIQVaBYGXXoeU89d9a9o9nU3Mh1/MyvBHa5FSA23Db6K7cQXKV2D60KBSphwpUDoZSYg1Nfk5j/u17zuV/+m3STuMQuLRp20UZadjKTOniBJT0nYjz6610Z2OWrSMHtg0pK8wUtxSQB41KKlBX+JMhEnkkcorNhMMcPmad69OpXbWDXN3K60UUVtXFFFFFERRRRREUUUURFUjtFwG8xEJsmCGbdQzXDyhmza+FtCQqSZGZUwPghW4q70URLXBOwPDmQC8HLhUCc6sqZjUhKIj0JMdaw8VYDw9hw/7Sw0lZTmS2nOpahMaJCtp5mBoehr72tdrX9H/9mtcqrlSZUo6hkGQDE6ucwk6AQTuAUZh+FO3rin31qOckqWdVLJ3gn7/apAJMBc6lRtJuZ2i98RX1tduhNhY/ZwP/ADFuKVE6mTlSIjTWCPiM18tOCnD/AGi0o8h4j94H15Va7WzQ0nKhISPLn6ncn1rNWltEbV4tXtJ7v+uw91AtcGsiJK1ddQAdPIVLWOHoZTlRIEzBUT8prYiiuoaBosL69R9nOJXh59KBmUoJHUmP41WOI3rd5GZDie8Ttv4h0236Vs33C63lZnH5PIZNB6DPUbd8GOpEoUlfl8J+R0+tcnlxtC24ZtBjg7vL8h7hamA46phUHVtR8Q6eY86leLcMSpIfbjlmI2IOyv4fKqzcWym1ZVpKSOREVaOEr0ONrYXqIMf5ToR7TPua5sM+ArdiG92RiGevELVvbwusWrKJKlwD1JByAfOacdtapaQltHwoSEp9E/zNIZK1W9wDPiZcBHPVKp29eVNdfFaLd4h4q7h+HWHfiAC4KkKjYJVJG8AgdK8PtRr6haBx/HXNez2eGUmGNp+6sxOlLnDuLn769Q1IaYCipQRMqSjxQV6K1gDSN9uVS3EvaCwhlQt3O8cWkpSUyAiREkkct451VOHGvsto/eL8KnElq301JVMqEnYRvH4HJhsOW03Oe25s2d/X2WqrUlwDTbUqxcBvG5vLy7VrJCU9QCTA9MqQPaoztWcJuGExoEE/NWv3CpHs4W3bWa3XlpbDqyRmIEpbESkTJ8RUIA5c6gL26OI33ehMMtwBI3SkkgHzUST5A84rVQpF+MJaLNt7Qs+IrNp4eXHipTFblDaIcaUpuBJCQQOWomQfPzqn3mIBOZLK1KaWIKF/o+UeWkEfwpgKE6HWd55+3n0qj8T4L3K86PgWdB+qeY9OY+XKvoaoOoXzGAewuyO19j8rawXEE3CPsz+ukNq5jynr067a1b+xvipWH4gbN9R7q4ISOgcJAQrfQKGh/wBPSqLw0w26strBCvibUkwQR9/WI5VJcVs6NPoVqk5cwjcag+oIPvXMjMyVsa8UsRkFgeU7x5/ddbTRVJwftTsl27KnbhIcU2grBB0UUgkaDrNFcV6Ku1LrHeOLu5ul2mEoSS1KX7haSQhQMFKUmASIgk6bxtNT/aPj6rPDn3USHCnu2omQtzwpOnMTPqBWLsz4bFnYNIjxrAUoxB1Gn01jqTUFVMzAVfX2a4g+E/aMWuAU7d0cok7/AAFHQRM/j5/2QXH/AIxe/vr/APdqwcW9ptphzqW38+ZQnwgH7yNefvWrw72t2l6+lhhLqlq6hIAHU+LagNlQhsxfmVE/7ILj/wAYvf31/wDu1ADhp9nF7S0GIXr4Ku8el5aUhCBmIPjMz4QfJXvTqW4ACToAJJ6RShtuF8UfvncQtnG2O+SUILqAtQbmQYO3sNutC68IWgRr7pwVV+0fjIYbYrfABcV4GQea1AwT5JgqI5xGkzVYY4Ux9Kgr+lG1RyU0kg77jKP5il32xYXigDLmIOIcQnMlBbSEgFRk+EczCdfIUlXzBUvC7NV28t59RKZKnVqPxKJmCo8zz8vap9/ia3bASk5gNAEDQctzArZ4O7JbvEbUOB1LTYUcoWDrIkkR7b9R5xN/7uF1+0tfuq/GuoqZRAWKphxWdLyY2AKkvccHXK0PIqV/AAffWD+uzv8Aw2//AMv/ANqw8S8LLtLs2oV3q0wJSNCT01P8zV0wr8n+9dQFLUhonkrWNJ5Gfp1qDVdvUtwuH2N+6qaON3J8TaCPIqB+ZJ+6tu342QT42ykdQQr6QKuH+7hdftLX7qvxqPxDsKfZdZaVcNlb6iEBKSdtyddh1p3zhtUOwuHP/n7rVtMdZc+FwA9FeE/XSt+K2/8Adwuv2lr91X41vW/YViCBCb1sDplJ++a6ivvWOp2eP9Z5j4VcxHDEPJyrHoRun0P8KprbC7O5QV7TvEgpOhI845cjTZX2LYiASb5qBv4f+lRVl2PXl81n+1JLYUchWgjNGmYQZjlrVX1Gm41XXD0KlOWOMtOy/tZL7i63y3BOnjSlWn7p95E+9ZcK4sKGu4uGk3DAMpSokFH+RQ29KY95+T/eukFy7aVAgSk1QbLgFx3EVWKFgqSrKVxoNN4mYrPVaypr5r0MO40mBpNwI0Xv+ksLRmUi2fWrTKhxYCOhkgkxudjrppXp+3uMQhx0pabAhpCQcoAgeFE7HrP0q4/7uF1+0tfuqqJ4p4Wu7B1lld2HFukaISPCnmTPlOnTpVaVGm10mSdkmVGJr1CyGEN32+FWGcLtmnFIuFyUwQQSAQdpAEhQ33iDVkwq7ZUkhiAlBiAI9/Q9TvWw1ZISVkJEuElc6zPXy12+laCrRbdwVMtIyqRCtcgkHTkdfQV6AblXhVKoriCTPE2422KVqM4jts9sv/CMw/0/9J+flWneYw+wtJdbT3RMSkz6a6CR6CdfUTNwAppXNKkH3BBNWkOBC5BjqTmv+3BUnALNUh9OoaWnMkblJ3I/CvfEZU086gaIcyqjlOhkdDmBE9JFbmF3KrezDv67o06pgg6+xqO4muw4+SkgpCUBJHQgK+ck1mMBi9lhc/EEkWuOUfYqOF0saBSvma+1ZbLswv3W0OIYJQ4lK0mRqFCQd+hr7XJegnZ2iO/a8SscPTOVJNw9qI/UQDrMgZzHmmOcMjRKeQAHoAB/Clz2ep+14lf35ylPeFlopOYFLfgBChoQQkq05KHvc+KkOqtHUsJzOLTlSJjfSZ8hVSYkqrdp6t0Vyz2j8QfbMQecBJSFFKdZ0H8x7VA2WJOMklpZQTvFX1zsNxNRJKEEkyTm3nXpTc4X7JrRFo0m5YSp4J8Z8/aozDQXVQDEEc/6Sj7Km7i/v0NuOLU0jxuCdCBy0610bjmKJtbZx0xDaSQNvQVH4DwvaWry/szQQvInMR0UTA338P1FeeNuHHL5gMoWEJKgpczKgnUDTkedVBET6K2UtBgX68l84Cu33rRL1yoqW74kgpywnl4Y0J1OtVntJsVYhdW9g3sDneOsBMgwfLQfMbVfpbtmRJCUNpA6aAR8z9TWhw9hOQuPuD89cHMqd0pHwo9hv5+lTNwB11s8lDmEtAlbEM2NroAhphHIch5DmT9TW7bLJQkncgE+U61VsW4/ZRfIse771xZHMQkk8wRyB+8cqtsaQKka2VwQRZIfhPDkXfEtwtWqWlKISrqOnuDTyvUrLag0QFkEJJ2BPPY7b0vuEuzRoKeeWtfel5UONkoOkBUK3IzSP9PnU7fcIvZ0dzdPJQCC5ndWoqE7DkNJ18/LWmbwy3cqMDhOYLbt2b9tuCpl5WplWZPtoIA9qoa+0hljEVuYh+bcaR3SW0DNGpJMn3pn4riaLZlbrhAShJOp3gaD1O1coqaVimKECfzzseEcpjQTH/zNBTAm5/X4SodOHv8An3XR/C3FwxF4uW5ULZtEGUxncUevRIHLrWbj/igWNsFleQqWlObeBIzGIPLT3FZ+COFhh9olgEKIJJV16cukVRu2TBjdv2tuVn84oBDad9/Eoj6D58jNottuji4Nk6/Kn8O4+YxNKrez70qUMq3CkQhJ0USZ3yzHmRVnuX2rO3EAJQgJQhO0knKkepPP1NRHZ/wK3hluW0kKWoypXXkPp9aw/wBfmHcQ+wIb7xYOqpED9Y7coPyqpESQT16KwOmZW3XLrvGtIfs0DruO3CkgJCVHvFxJhPhgSdM0a6E679Xu6fCfQ1UOzrg37Glx1ZBcuSHFeWbUg+9XOsKHAkhWDiLFxa2zryjGRJI9eX1rmpXFDl1dLuLuQsJCEeBX3AEAwANIroji3h5d4httKwhAWFubyqNgPrzrX4hwyztbZ15TDf5tJIkc+XPr51IeWmQFyrUu9BaTA6nrzSOtcTbcUUoVKgJIggxpyIHWtmqnaJU5fIdX/eBTsHkPElO3ok1bK9Bji4XXzuIpNpOAadkrDdMpcQpB1zJ2nXy+vPyqPwQKVaATCsq0ieUEpE+mnyr3grmZy4VOb86QDM6JGgHlrWfDWC0zC4EFaiZ0AKirf0pqZQ+BpZxB9jP4UPxGwAi3t0mApQGg9EzHWSTvzrWw3gR17FFYeghSm3VoWsA5QlskKWdDAgc+ZA51JcJ2CsUxdhABLSFBStdm2zmJOognQadRXRPC3BjVkt90ErfunFuOuEROZRUEgTASmffU+QyPMusvoMLTLKQDtdT6qatLRLbaG0iEoSlKfRIgfSis9FUWlKrsgxtq0ZcsLkpZuGXFBYUQAeU5tNDuDsQRBPJmpxBsiQ4gg88w/GojiPgWzviFXLCVLAICwShYH+ZJB9JmNeppZdpfZ/aWjLIt1Pi4fdDbaS8tQOxUqCd0jbX9LnURx65ql2jf16py/bW/10/vD8aPtzf66f3h+NLmz7CrXu094/d58ozQ7AnnpB++tJ/sywhCyld7cBSTCgbjY/u1WbST7fKkkjZ7/Ci7u3xHEMRuriwdU000oMzyUQJ2kbApP+oedbP9VMf/AGtX8/66vnAtjZWrRt7N3vJUpxZKs6iVQJUY6AD2FWV99KElSiEpSCSTsAKqQDeR7KGsskdiHD2MJcaS7dy4pX5sZQoz1jPpHXlrUj/VXH/2tX8/66YmAWinXFXjoIU4MrKDu23M/vK+I6dBUpa4iHHXEJ1DWVKj/iIzEdNBl+dVABjTkgZrcrnTijhe/wANUb558d6owk5RJOmxzGDzmrDw9YY5d26H27tYSsaA/wD9CpT8ou8Hc2zcTKyojY8gPn4h7Vf+z5pacPY7wBJyylIHwp5CeZ5z51cif6VAPER1sS8b4Sx5IhN0QOgAA+QXWtiOAcQtoK03JWEgkjNlOnTxHz6bU18R+1m5aDPdhj+9KtVHXYD0Ee/yx8XcTtWVutbiwFZTkTOpJBA06T/JOlVyjd7BXygC5K5ytm8WxdxTOZa8khWYkAepqy4J2OYnar7xlaULiJgEj0Ob601ezHARb2YWoQ5cEuL0A32HPlr719f4mdcxVNozAbbTnfJAJ6wOk6CfXpFWOltFQCwLtsKgX3DvELaCpNypWUEkTGg6QoyajsF4cxi8CLsPnOApKSpMlOuwJVv5jzFO3iHFBbWzrxjwIJE7TsPaYqN7Pm1iwZzwJBUkARCTqJ5ydVH1pGwRyQtBdEnf9kurjhzHUJUtd4QlIKlExoAJJ+PpSga4luLa6ddZd/OKJBcjU68untypy9t3aGu3P2NmPzjZDh0kE6iDHLT1nypDWH9qjw5jnT4f1tdvepY0dBIuTuTswrBcdfZQ6m7UEuJCh7+qhWw7w1jyRreKGoA9SQAPj6mmrw22tNqyHIz5EzAgDTQR5DSedU294tefxlNkzl7tqFOKIBgiZ8piYnYgGDXMttIA5BWgCJJVNx3CuIbdpToeW6lAJWEnxADmE5jI9NfKqYriS+v7ZSFXRc/XaVppP608x5dffqikZ2gdjDqr3vMNOXvgtakE5AlQ+IJUNgqRCeWusaDq0NbqByUVGOc2GmDzS8usWSi4YK21tKSMqwYgJIgEHmAfuqxP3aEIzqIyRM8j6dSeVafE3ZFcWVmu6u32w5KQlsZllUjWXNII2A1nqNKhuHezS/vQlTDBLajHeKUlKdp3Jn5CtArRKwvwDX5RMQo/DuIiy44UoBQsk5PhjpGhiK94hjT114EIITElKZUYHNRjYewp7cLdkeH2wbtrltFzcqSp1xas0AAgAJTPwyY11ME+Qku1PDWrfB7gMNoaBAMNoSgTM7JArj3piJ2xzWw4emD3kXA+y1+xjgBNjai4WQp+6QlRIHwIIzBAO/QqPWBykseovhdopsrZJEFLDQI6QgVKUXdFFFFERSzu819xElO7WHt9ZGdcLUdt47tMEnYedMPEsQQw0t1w5UNpUtR6BIk1RexmxUbV28d1evHFOLMdSTpqdNY9AOlQdyq68Dq3QV5xS/DDLjqtkJKumwrjfiHFlXNy68oyVqJmule2a+cTh6mmQVOPHLCRJgb/AHiudbPg65W4lJZWApQBMdTUSJN1BIButrhbj+4w9KhbBCSr4lEEk/X0+Qpw9mWJ3+KguXih9lSR4QmO8I1gn9WYkc+fKvTX5O9nAzOOgwJGkTz+tVjjXi1/CHk2Vk+pSUD4SkCCdgAB7c9qqQHahVJLYgHn8wnZxJxGzYsKffJCE6QIk+gJHLWjhnE2rm3S+wjIh0lUFISSZgkgczG+9IDHmMZxBpKLjLlBJhTiUn3E7fhXvBOL8XzLtbdTYFsMpSFjIkAwAFZoPpPI9KoK9IyQ8WVy2sCPAb9b01ePuAlYhdW6syQhqCZJkwrXTLGk6a71dHHEstEnRDafkEikLbcUY6tTgStEtr7tX5wbgBWmsfpbj+FRFtx5i1/3tuhaVjKoLMwmNvimNTt1oKtODDhb2lRleHTkMny2eqdfZ7i1xdIdfeVLanFBlMCAkE+UzsNeho7RcK+0N27ZyBKn2wZmd9MunvuNhSMXxVi2EtttF0JQc2UBSVbQDJGvMVtcT4xi67dLz60hDeRxKkrGZOaANJ8xTvKeUQ4XNkNOpGUtJ39arpRtsJSAkaAQB6bVWeD+FF2ztw++pKnbhUkpJMDpJAPSk27xjjjLCXlujIoICUykqJX8IgeLN5VIPYzxAdO8QNwYcRr7z91Qa9ECS8c1fu6hd9B69Uz+M7Nd6pNmyoJylLrxJiEg6J0BOZWp9B51amGQhISkQEgADyGlc522MYvauJbSpsO3JUZzgleQFRJMwANuW4rNivHON25bDi0ZnVZEJSsKKjoNgfMCfOpbVpk/WL6densqZKgklh9vTrim7g/A6e8fdvEtureXI3ISkTA1A61H4lwi1cXiEMNtoat1IU/AgqJ8QSNCDAg+4qgN8QY+QDmQJ5FxII9dai8A4yxd4vG3U34XPzhzgZlGdZJ10Ty02qveUSJDxbX7KDSf9Pdn28966MdkJOWJgxOgmNNYMD2qkdnfBarZx66dWFruIIIJOnyGm0bnzpO4v2q4oy4th11JUNFBJzDUbSDvrB6Hzqwt47j+UQpsCBA7xOgj1q76lNsFzgAfdWDXuNmGR5ftXvjzjdNriFi0TpnzLg8lAp+6fLUUwEmda5Sx5i/vMQSl0oVcpQFaLEAJ1BJmAYj6VcU43jyEwFNhKRp+cToAP83Sq99RabvF/fcpDK2uUn8dftX/ALR+DHcTdZZCwlpAzqEnXxQZ02iIEjY1bmm2rK2jRLTKPoP4k/U0g8E42xq6Sp1laCJyElQTqnxRqdhm+tanGPEeMC2Um6UC0uASlQMHlsd96nvWZsucSoyP+oMN+t6evCPFVviAW9btkQQlS1BIKo5SCSQIqB7cDOFrSDqpaQBOpkEfxFKjgy+xdq2SmzSlto+IZlBJXP6UEzH02rDxVxTiKlNW96pCs6kKASrMR4wJ0Ma6jWrNq0y7K1wlQW1MviafO37XSmGNFLLaVCClCAR5hIBrZoFFdVdFFFFEVT7Vp/oe8y7919Mwn6TW5wC42cPY7opKQiPDsDzqedbCgUqAIIIIOxB0Irn7tJtlYLcRh7rrSHEhXd55SmVHROmaNNJJiTUFVIMyF0HRXJo7VcR/aF/vK/Gvv+1TEf2hf7yvxqPFw5/CmeB9v2uq7y6DbanFfChJUfYTXL2Fu/bsaU6vZK1OQR+odNAdPFrWhcdp1+tJSt9SkqEEEkgj0mqxbXa21Zm1qQraUqKT8xVKjHOYRMEiFLDDw4iwTR4lsr3vnrlt5Nu20jKMxMqSkZyQAkiSowNjMCtfs7slss3F4/MOJKgeZSmVrVG2piPQ+69exp9aSlbzqkncKcUQeeoJivBxR7J3feud3EZM6ssTMZZiJ1rF/Df3XdkjZs2Bau/bmzQU2uKHSnDlFhCkqfKD8UKBdUFElU6qO0A8zyFeeGMHTYWyUuKSh+4WkEqGbxHRKBB1IE84kmdNKVTuNvqjM+6qCFCXFGCNQRJ3HWvjmMPqUlRedKkTlJcUSmdDBmRPlVBgX5Mma0yeO5W/kNzZo4Jg9oeGuXN1asoQYUFeLf8ASGbTSAkAGZ1zRVpeW04pdiQSO4BMx8JPdga/pCAqfQ70lzjb5UFd+7mAIB7xUgHcAzMGBWMYq9nLneuZyIK86s0bRmmY0FDgXFjW5vpFvOdUGIAJMaq7dpWKrbu7dKAB3KUuI5jNm00mIGQbjryqxXtw8zhbzr0l9xBK/wBHKV5WhoNsqcu3MUo7m7W4rM4tS1dVKKjp5kzWe4xl9xJSt51aTuFOKUDz1BNdDgpaxtra8VUV7uO9Xngy4uL67Tcv/BbpUlJSkJGZQ2iNdDr6Jrfw2bjGn1KkC1SUoE7HRufeSY86WlrirzacrbriEzMJWpInaYB30HyoaxN1KlLS64laviUFqBVz1IMn3o/BklxBAtA4dXRtcACd8lMPiNi+aNzdJfDDUwGzOYpT4EQMpEqnqN5O1bvA+Eu29g4sJJddCloQdNkwjSdJOpOmhHSlhc4u84nK464tO8KWpQ08iYrIMfuQID70DQfnV8tOtVdhHmnkkajZsGgUis0OzX/tWfEez1SX2Gw8XXHjK/BGRIjMsnOZifKaYOL2S3AEtBaFoQotOZwlKVEZAFayqBrsdJpK/wBMv5s/fO54y5u8VMTMTMxOsV7/AKwXP7Q9/wA1f40qYStUy5nC3BGVmNmBqrz2e2br109dPKK4lsOSIUoZQduiY+Yrb43U+2yp9pS2M5yupUsSv+7SEpEx4QVfENPOlvb4w+2kJQ86lI2CXFAa67AxXy4xd5wZVuuLEgwpalCRsYJ3qxwjjV7wkRujYFArAMy7U1eHLI2WHpDqV53VAZEkZpdUEJSkzAMQryObnWl2iWy+5tbVkSlxYQAdSSkAJ8ZPmZ013nSly7jT6ozPOnKQoS4owRsRroR1ry7izylJUp1xSkapJWolPoSdPaqtwTxU7wkTJP65KTXaW5QE8WbYlLTa2iMiUkKQoZApACREEGdSRKY60r8WUp7FkNtrW9DzbbeYhRMKGgVoCMxVBqD/AKwXP7Q9/wA1f41IcAH/AL1sf/umP/UTV8LgzRcXOMqtasHiAF2EK+18TtX2vQWZFFFFEX//2Q=="/>
          <p:cNvSpPr>
            <a:spLocks noChangeAspect="1" noChangeArrowheads="1"/>
          </p:cNvSpPr>
          <p:nvPr/>
        </p:nvSpPr>
        <p:spPr bwMode="auto">
          <a:xfrm>
            <a:off x="168275" y="-1825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2066" name="AutoShape 21" descr="data:image/jpeg;base64,/9j/4AAQSkZJRgABAQAAAQABAAD/2wCEAAkGBhQSERUUExQVFRUVGBcYGBcYFxgXFRkcFxUVGBUUFxcYHSYeGBokGRQUHy8gJCcpLS0sFx4xNTAqNSYrLCkBCQoKDgwOGg8PGiwkHiQtLC0sLCwpKSksLDIsKSwsLC4sLCwvLCksLCwsLCwsKiwsLCwsLCkuLCwsLCwsLCwsLP/AABEIAO0A1QMBIgACEQEDEQH/xAAcAAEAAgIDAQAAAAAAAAAAAAAABQYEBwIDCAH/xABJEAACAAMFBAYGBgYIBwEAAAABAgADEQQFEiExBkFRYQcicYGRoRMyQpKxwSNSYnKC0QgUorLh8BYzQ3ODo8LxFSQ0U2Oz0sP/xAAaAQEAAwEBAQAAAAAAAAAAAAAAAQMEAgUG/8QALxEAAgIBBAAEBQQBBQAAAAAAAAECAxEEEiExE0FRsQUiYXHRMqHh8IEkM0KRwf/aAAwDAQACEQMRAD8A3jCEIAQhCAEIQgBCEIAQhCAEIQgBCEYV7XtLs8tnmMAACcyAKDUknQDeYAypk0KKsQAN5im7UdKtjsVVdwXHsCrP7gzH4isaj2+6ZZ1pZpdlZpcsVHpBVXb7m+WvP1jxXSNc2ayTJzURWdjmaZ95O7tMRk7UTa97/pCTmJEiTQbi7U/Yl0I98xWrT0y3i5yeWvYmL98tEbY9hJrZzHVOQ67eVB5mJOVsHJHrPMbsKqPgfjHDsSLFWY6dLl4j+1Q/4Uv5ARKWHp1tyHrCW4/xFP75HlHT/Qizf+T3x/8AMY0/YKUfUmOp5hWHlhiPFRPhmwbi/SElMQLRLaXzymL4oAw9wxs+5NqrPakDypisDkCCCK8KjfyNDyjyleWyU+SCQBMUb0qSO1dfCojDue/J1lmekkTGRt9NGH1WU5MOREdqSZW4HtCEax6M+lhLYBKnUScozWuRA1dCcyvFTUrxIzGzQY6Kz7CEIAQhCAEIQgBCEIAQhCAEIQgBCBMRV47T2eQMUyYqjiWCr7zEL5wBKwilTul27lNP1iX74PmtR5xmXd0l2GeQEnyyTuDpXuUkMfCALHa7SJalju8zuEeZelLpEa3TmlS2/wCXQ7tJjA6/cHsjf6xzIpsHpx239FIWRKajTgRXQhKfSNxFahB2vGh7DZDNmLLXViB2cT2AVPdEM7ivMktndnWtDVNVlqc23k/VXnz3Rf7JYklLhlqFXgN/MnUnmY+2OyLKRUQUVRQfMnmTU98d0ZJT3GlLAhCEcHQhCEAIre0uywmAzJQpMGZUaP2D63x7YskIlNp5RDWTU1jtjypizJbFHQhlYagjQx6k6MNsxb7KrGgdeqy/VZaYlHLMMOTU9kx5320ur0c0TFFFm1J5MPW8ag+MTvQxtEbPbxLr1ZwpT7SAsvivpF/GI2ReUZ5xPT8I+KaisfY6KhCEIAQhCAEIQgBCEIARxdwASTQDMmOUcZksMCCKg6iANN9KPSy8otIsoqwyZyKonI7mmcjku8E1A0hbrfMnuXmu0xz7TMWPZU6DlpHsf/g0qlMOX3m/OKFt90S2a0y2eUqy5wBIcAKa/bC+uvEkYhqDlQjpPBoSRsnaXAIQUOhLpTyMc5mxtpHsKex1+ZEY1kt86xzWXNWRiryz6tVNGVhxqCKjONiXfblnS1mLow03g6EHsNRFE5SiXxSZrW8pc9Sqz/SVUYVx1NFBJwrX2aknLLOJnYSy4pzufYTLtY0+Abxi62izLMUq6hlOoOn8DziPua4hZnm4TVHwFQdRTHVSd/rDP+Ty7MxJ24ZKwhCKSwQhCAEIg742slyCVX6RxqAaKOTNx5Dyir2rbG0PowQcEUfE1PnHarbOXJI2HWPsauN+2j/vTffb84ybLtZaU/tC44OA3nr5x14TI3lw2ssnpLK/FKOPwnP9ktFEua2mTaJM0f2cxH91gT8Itdm2tlz5Ty5g9G7I416jVQ5AnQ8j4xR4srTXDOZYZ7Vut6yk5Cnukr8oyojdnj/y6V5/vGJKLjMIQhACEIQAhCEAIQhACPjMAKnICPsRm0c4rZ3KipA0476d9Kd8Aa16SumP9WYyLOA00a1rhSoyx0zLUzwAilczujUr9Jd4FsX6wRyCSgvhgpEvYOiG8bWDOcKjOSxEwuXJbMlgithJJORoeUVbaLZefYZmCemGtcLDNGprhPLKoNCKioFYgsSRi3rej2ic06ZTG9CxACgkACtBkCaVPMmLhsIx/V24CYae6lYokTt3bVtIkiXLlrWpJZiTUk60FKZUGp0iuabWEWR4ZsKEa6m7Y2k+2F7EX5gmOr+lVp/7p8F/KKvCZ3vRsqEa4Ta61D+0r2oh/wBMZcnbqePWWW3cQfI/KHhMb0XyK1tff5lD0Us0dhViNVU7hwY+Q7RHXZNvEJpMlsvNSGHgaH4xUbwthmzXmHViT2DcO4UHdEwg88iUuODHhCO+wWJp01JSCrzGVFHEsQB5mLys+WSxTJrBJaNMY6KilmPcM4mH2Dt4FTZJ3ctT7oz8o9H7A7BSLFZ1AUMzAFmIzc/WbiOC6AU31JthsiEUKLThhETgr3niibJZSVYFWGRBBBB4EHMR22CymbNlyxq7qg/EwX5x6O6VejiXarO0yWoE5B1CNajSWTvVtAD6pIIoKg6X6LbnM+8pOVRKrNPatBL/AMxpcDrdlHqW6EpJXvPiSR8YzI4SpYVQBoAB4Ckc4kqEIQgBCEIAQhCAEIRV9stvZF3yy0xhizAAzZiPZVa9Y6V0ArmRAFitFrVBVjT4nsGpjXO1/TNY5IaWp9M2hVKNpxYEIuY4kjhGm9seku1W9mBYy5R9hTmw/wDI2WL7uS8t8VGIydqPqbGvfpwtczqyVSSu6v0hHcaJ+xFNvnae02un6xOaYFJIBoFBOpCqAAe6MKy2F5hoik8TuHad0Ttk2aUZzDiPAZL46nyjuMJS6KbtTVT+p8+nmV2XKLGgBJ4DMxISNn5ragL94/IVMWiTJVBRQFHIU/3jnF8aF5nl2fFJv9Cx9yClbLj2nPcKeZ/KMpNnZI3Me1vyAiThFqqgvIxy1l8u5P29iOm3VZ0XEygDiWb84jzOsdaYG7etT96vlGDeFrafMyqRWiAcOzidYyJezUwipKryJJPkCIzuW5/LH9j041KuKd9jTf1M6XcsiYKy2Pca07QRURjWjZhh6jBuR6p+Y+EYk2xTrOcWYp7Smo7/AOIiYu2/leivRW4+yfyMStkuJLDOZu+tb6p7o/8AZXLRZHlmjqV7fkdDEnsjfSWS1y58xDMVMXVUgGrIyhhXLLFWnLWLHMlBhRgCOB0iv3pcGGrS8xvXeOY4jz7Y5nS48ot0/wAQjZ8s+H+x6N2S6VLJbaKj4Xp6hGFx+DOo5qW7oukuYGFQQQdCNI8XSLE+D0iV6pzpXEpFCG/iI2l0b9Mry2WTbGqpyE1j5TT/APp71fWFRu4ecPo3xeQrKf7pPgKjzEa66KdjRInWqeVp6SfNwcpazJglDv6zdmAxsWVNSdLyzVhQ7jzBpoY52SyLLXCumueprxgQd0IQgBCEIAQhCAEIRBbYbTS7FZnmu1MIJy14AAb2JIA5ngDAEN0jdIcu75JzxTGqFUGhY7wDuAqMTbqgDMx5mvu/JtrnGbObEx03Ko3Io9lRw78ySY7No9oJlttDTppzOSrWqoo0Ra7hU57ySdTGBIs7OwVRUndEdlixFZZwVamgidu7Z32puX2Rr+I7uweUdtkWRZ/WdWmbyM6chTTvzju/pHK+37v8YvhCK5kzy9RqLrOKYvHrj2JKXLCgAAADcMhHKMazXlLmeqwrwOR8Dr3RkxrTT6PDnGUXiS5+ohCOi021JfrsBy3+Azg3jsiMXJ4Syd8CKxB2jacewlebZeQ/OMF9opx0KjsUfOsVO6KN8Ph18ucY+5K3Fd2BcTDrt5Dh36+ESsVNdoJw9oHtVfkIy5G07e2gPNcj51jmFsEsFuo0WonJzeH9n+cFhIiqWu6WNo9FLUszkYFGpxaKvE1qoG85CLLZbWswVFRyIIP5HujBv6QcKzVJDSyDUagVFCOwgHxibVujlFehsdN2yXGePwR12340s4JlSoy+0tN3McoscqaGAZSCDoRF9n7FWfaGwy7bJKyLaRhmkD6N5iCjiao0JyYMM6MKht2qL4uC23XNwz5bS6nI+tKf7rDqt8RyiqFrjw+jfqdDG35ocP8AZkrLkLLxsKKGOI7gMteUQN92RaLOl+q+vbnQ03VofCFs2hLyyuADEKE1r4Dd5x0PeQ/VxKANa1J3DrE5eMTOcZLCK9Pp7q5Kcu84f2x2bc6Cdt3ZjY5hJwqDLJ1wVC4D90stPskjRRG8Y8odFt/SbJb1mTyQrLgDVoqkshq/BerSu6tdBHqmyWpZihlOR8uRig9SS5O6EIQORCEIAQhCAOMyYFBJyAFT3R5/6UZtsvO0+is8mY8mUTVqYZbTNCMbEKcAJXXUvxjd20Fuly5LGa+FQKnMDJczUnJV0qY0Htp0vNMJl2H6NNPTU65/u8Waj7R63DDAlFGvzZefY8P6wqIW0UTJbv2lUYkDmcojEmkAgEgHXnyPKOwK81/ad2NSSakneST8TFju64Vl0L0Zv2R2DeeZjqEHLor1GphSvn5foQ1huSZMzphXifkNTE3Ztn5S6gueengPnWJKEa41RieFdr7bOnhfQ65dnVdFUdigR9mzlUFmIAG8xxtVqWWpZjkPEncBziq2q1TLQ9KE/VUaD+eMJzUOF2RptNK97pPEV2zMvDaJjlL6o+t7R7OHxiGZyTUmpO/fE5ZNmTrManJcz3nT4xJybmlL7AP3s/jl5RR4c58s9JarTadba1n7fkp8Isd/2kS1CIApbWgAy0plxNfCK5FU47Xg36e13Q34wZFhsTTXCr3ncBvJiwMJNlAyqx72PP7I/nOOGz8oJJaYd9Sfur/HF5R82YsgtE95s2hVBiIOYqfVBG8AAmnIR22qo7vMyNS1VrhnEY/uzslXhaZgxS7OxXcaMQew5AwmXq6ZT5DoDkTQ0z3dbI+MWfYq4LXfLT3lWpbMkoqAuHExxVw1AINKLmxOuQHDPvbZK9LCCZslbZJGsyRm4H2pdATl9mnOK/Ft7LXotN1j3KnsntZabtmtMsTCbKf15TAsDTTEoIZWGdGH8IndsOlW2XlINnFnSzymp6RjVqgGtMTgBRUA5CuWuoMF/wAPsdrNZL+hmfVAwmv3K0P4THJNiXY/SzyyjcASf2jQeBjjxI+Zf4VnSaf1/v8ABCCWJhEizIGanWmUFTxNT6q8+7tlLutlnsjGSFadMbqzGUAjnLUHNhXdvI7ALRYrslyUwSxhB1I9YniWOp+Edtnsyy1CooUDcBTx49piqdu4urp8NYRUNpdk8AM2QOqM2ThxZeXLd2aXboX6RSjLY57EjSUTvA/su0CpXkCv1Y4xr7aa7jZrQry6qGONCMsLKQSBwoaEdo4RNc88M6nA9fI4IBGYOdY5RUOjLagW2xI5pipRgNzA0cDli6w5OsW+LzMIQhACMG+L2SzymmOwAUE1JoKAVJJ3ADMxmTJgUEnIAVJ7I86dNO3htE42WWfo0I9JTewzEvsXU/a+6IEpZIHpD6RJl4TSqllkKequhcjR3HwXd21MU+TJLsFUVJNBHCJW5LTKlYnc9bQAAk03nhwHjCKy+RbJ1wbissnbtu5ZK0GbHVuPIcoy4if6TSuD+A/+o7Je0Ek+0R2qflWNqnBcJnzdmn1Em5Si8klCOqRakf1WDdhz8NY5ugIIOhyPzizPoZXFp4ZCTrO1qetcMpcgePEgbyfKJey2RZYogpx4ntO+O4DhCOYwS58y+3USmlBcRXS/IhCEdmcq+0lfTfhWnn86x9s2zcxhViE5GpPgNInZ9gDTUmH2QcvNT3Ek+EZUZ/CTk2z1Hr5QqjCv05MBLCVs7S61OFwCN9akfGOGwc0EzpZ1YKe4Yg374iQmTQoqxCjiSB8YrNpnCRPEyQ6nOopnT6ykcDU9xivUQzHg0fDbm5S3efP5L90ZbNpPLLZ7VMsN5WcsMuvLnJWtShIrQ9VgMqBThNY3VstaLfV5dvlyaoFwTpLHBMrWoMtusjCgPA1y0jzl+t2e1sswTDZrQtOtWmY0IaorTcag9sWmxXze0taJebkcWlrNPvTMR84y70uz13BvovnSfs5c7YWtpFmmzK4Z0tWDkje+FSrajNhXgRGoLfaWsWci22e2yK0HWKzQN1Zb0dfwlhFltm0VuZSJ96PhOoCSJQPblnFSnJd0sks7TmOZoS1T+HCvnEOUZeWSYxkiVu3a+RNoGPom4N6vc+njSJsGNYXpaJDH6GU0vtetfw5094wu2/J0j1HOH6pzTwOnaKGOHVnosU/U2hFc26kVs6tvRx4MCD54Y7Lk2tScQjj0bnTPqseAO48j4mOzbH/pH+8n7witJqSOm8otH6OtuP08rcGVh+NHr/6VjeUaB/R1X6e0H+6/dtMb+jYZJdiEIQIKf0n7UfqVimOCMdKKOLE0ljmMXWPJDHlOZMLEkkkkkknMknMknjHoTpM2VtN6z5cqUypKlli7GrEkdRQFHAYzUlR9JrHC5P0f7MgBns80/abCvuSyP3zA7TSPPkI9a3f0bWGTTBIlg8fRpX3ipbziYS4JIFAlPxMPgYjA3njKEeyLTsvZ5go0sN29byaoisXx0NWCeDSSqHig9Gf8ui+KmGCd55fDEaRLWDaJlymdccfaHfv7/GNh7S9AU6XVrNMxAezM+UxRT3lUc41letzTrM+CfLaW27EMiOKsMmHMEiJUnHo4srruWJLJYLfMEyQXltmvWBGRFNRxGRMdF0X3j6j5NuO5uXI/GICy2xpZOHQggjcQcqGOiLXc85Rij8PjsdcuvJ+aL7CIu4709IuFvXXzHHt4/wC8Ska4yUllHg21Sqm4SPhNIg7x2ip1ZXvH/SD8TGPfl64yUQ9Ua/aI+Q/jEts1smCBNnjI5qh38GflwHjwjLdfjhHs6P4esKdi/wAfkhLHc1otJxAEg+2xovide6sTdn2APtzQOSrXzJHwi4AR9jz3a2e4oJLBWV2Ck75kz9kf6Yxb02SkSZTTDNmADQdU1J0UZDM/nwi4Rr3aK9WtU8S0zQNhQfWJNMXedOXfCDlJ9kSSRGXddbz3wyxzJOSqOLHcI6JygMQpxAHI0pXnSL9eVlWy2F1T6oUnexchWY9xPYKRRbvl4pqDiy/EVi6D3Fc/kWWWCy7Py8AxglqZmpHd3RxnbMofVZl7aMPlEtMmUFaE9gJPgM4xpd6SmyEwA8+qf2hSPRcILhnzEdRqZNyi37orVuuh5WZzX6w07+EZts2jabZRJepYMpxcVAb1vtVpnv7dZWdbwjYJoGFhk1OqRvDDd8OyIe8Nn2WrJ1l1p7QH+oU3iM1lS7ievp9Y3hW8Z6fkzcP6O92kSJs0j15hp2IqqPN38I3NHmTom6QWsU4SJrfQzD1STkjHidyNlXgaNxr6Xs88OoYaHx5g8xFZrfZ2QhCBBwlygoooAHKOcIQAhCEAIQhACIW/9k7Pa5bJNlqwO4iorxpuP2hQ84moQB5m6QeiObYsU2QGmSRUldXQbzUeug40qN4p1o11Htm02ZXXCwqPMcwdxjz10u9GP6szWmzr9Gc5iAUC1P8AWKBotSMS+yTUZHqwdxl6msrDafRzFbgc+zePCsWe+rb6OUaHNsh36nw+Iioxm2+241lD6qUPbUj4KsWQnti0ZdRplZbCXp37okNkboE6diYVSXQkbifZU8sie7nGworuw0oCzE72mN5KoHz8YsUYLHlnpxXAjCvG+JUgVmOAdyjNz2L8zQc4zYoW3QH6yvH0a195/lSIhHc8EyeETEraNplntM2mBVASWNTVhSpO81dOykQGx1nxWpSfYDN4Cg82HhHfal9HdssaGdMLnsANP3UPfHzYb/qT/dt8U+dIuxiLwV+aLNtatbJM5YD/AJixRLm/r5f3ovO180CyP9ooo98H4KYo9yLWenb8ATHVHl9yrU/7cvs/Ys1st4lipVyOIAI7zXKIm22qRPGpR9xIpXkxFRTmdIsEQt7XEGBaWKHeo0P3RuPL+T6Niljjk+c0k6lJbsp+ufcgzbGwYDmAaivs66cs9IkLlvjAQjnqHQ/V/h/PbERK3N6OZ9HMUVPqtoea1HlX8oywb3LDPb1MIeE90crzx7mRtBddPpUGXtDt9rv/AJ1jc/Qht16eT+rzWrMlUFSc2XRH7dEP4DqTGsZNlomBjiWhArrh4HmNK9kRGzl7Nd9vSZU0RsL09qW2Td+GjDmBHdscPPqZtDdvi628tdP1R6/hGNdtr9JLVqg1GZGld5HI698fIqNplQhCAEIQgBCEIAQhCAEYt5WBZ0tkYAgg6iozFMxvBBII3gmMqEAeR+kHZM2C1tLAIltVpdc6CtChO8qcuYwnfFZj0f05bLifYzOUdeT9IONFH0g75YJ/whHn+4LGJtqkS2FVebKRhWlQ0xQwqMxkTEFsXwWTYa11lTJQNGBxL+IBa9zBfGJm579WeMJ6s0ZNLOtRkcPEV8N/OjTi9jtbgZNKmOtDoQGIoeIIiZnSLNbTjWYJE4+srUoTxzpU8xnxEUThzyWKRarfeCSVxTGwjcPaPJRvMa9mM9ttWQoXNANcKj8lH81iUGwk0nrTJeH63XJp2ED4xkzbws9hQpIImTjkWyIH3iMqfZHfCOF1yyXl9mFttaVxy5KaSlp2VAoO5VXxjq2VvKTZ/STJhOIgKqhSTStSa6ahd+4xDYHmsTRnYkkmhJNdSY7LPZRjCTMSVoNNK6VBplzi1Q4wVSsSbZm7QbQtaSABhRdFrUk/WY8abt0Zez12lfpGyJFFHI6t3xySxWeQwxHEa0zIIU81GneD3RMg1jXTUovk8XW61zhtgnh+f4EIQjUeMVraKwYXDgZPr97f46+MRMskdYVyIz4Hd8It972fHJcbwMQ7Vz+FR3xD7NEFnQgEMuYOhoQP9RjHOv58ep9BptT/AKZyfO32Mq8p7ejSfLYioGIDTPiNDQ5eERF420TSr0o1KNwNNCO74RY5diwynl7uth7CKjwJPhFQiLcr/JOh2Szj/i+H9H1k9SdDt6mddkksc1UL7haV8JSnvhFa6E7URdvZMceeL4uYRUbmbfhCECBCEIAQhCAEIQgBCEIAwb7somSHVhUUqRxA9Yd4qO+POPRpsi7XuyUqtkdwTT2gzS5ffUF+xDHpa2MBLcnTCa+BiE2X2aSz+kmYaPOdpjcatqT3AADcOZMCUzXPSp0RtPc2izUx0oynIOAKLVvZcCgqciAKkEZ6XvC4bRINJ0mZLP2kIB7GpQjmDHs+MC2WWSqlmUDsyJ5ZUqYEqWDxs9kcIGKOEJoGKkLWlaVpStAY5WCyGZMVOOvIDMnwi3dK+0gtVswy5oeRLUYMLYkxGpc8zWi14KKaxXbhmhWJ1ZqIo7TUseQAiYpN4ZzdOUa3KPZZZFnVFwqKAfzU8TziIvqzPNmqqD1VqToASTv7AIm4RulFSWD5iq51z39v6lf/AKLmn9YK9hp41r5R2XFayheVMNMNTUnIUNCK8M6/7xOREPcIeY7ucixIUa03VMVuva04GuGq8aMo3vjy45z9D7a7/VScOZG40wsOKspNDGbYbwWatV1GoOo/hzjFm7OyiMsSnjWviDEIyPZpo5Z8mG+OXKcHmXRZCnT3w21cSXr5lupFc2clUnsOAIPvKIsMuYGAYaEAjvjAuez4TNf60xgOxWPzJ8IsksyizLTPZVYn54RjXVepYOjmpUMQTqQAag8x/OkVyO2SGLHACTRiaCpoFJc9gXETyBjqjHKbkkmfQ1URqlJx88HoDoSsZN2jnMdv2sPxQx9i1dE90mRdslSKHApI5tWY3gZpHdCIJZc4QhACEIQAhCEAIQhACEIQB8IrrH2EIARrDp12jaRYvRoaNNIl1HBgxc+4pX/EjZ8aO/SMBpZ+GNv/AFrT5wJXZpKJC4f69PxfumO/Z6xq5mYs+rT3qgkc8vOMKVWTOFdUYV7jn4iOktuJFdlis30rvHuiXu21s9qmUPVIOXJTRe/PzMTkVrZpvpm5qf3liwWt6S3I3Kx/ZMaqn8uTxNbBK5QXokdoMIgtm7axrLOYAqOIzAp2ZxOx3CW5ZMt9Lpm4MExE39LV5ONSDhNQRwJwnzp4Rz2imUk04sB8T8o+zZdLJT/xj4A/GOZvOY/Qvojs2W55csfkbPTqyQPqkj4EfvRl2pgkpiNyt8D8zEdsyD6NvvfKOe0VqwysO9z5DM+dIhSxXk7sr3atwXm/5MvoksmO8kyrhlzTQ6ZoZdDyJmAd8dt1bCelviZZlUmTJmlm/u6goleLAqneTuMTvQLdRafPnAE4UCLzJJmEf5ae9G7Nn9mEs7PMwj0k1sbEZmtAtSd9FFANAK01JOM+hb5JaxWf0aKvAZ9pzJ8SY+x3QgcCEIQAhCEAIQhACEIQAhCEAIQhACNY9OWzD2mx+kQEtKIcAbwoYOO3Axb8FN8bOjqtFnDqVOh/kEcwYA8Y3ZbjKmBtRoRxH574nLwuxbQBMlsKka7j28CIuvSP0NzJcxp1kUFWJJlCgzOplbvwaj2ajIauPprO5BDy2GqsCp71b5iO4ywsPoptoc5Kyt4l7/c7LKxs88YvZNGppQih8jWLXOTEpH1gR4gj5xW5lLVmKCaBmNA4G8cCOH5R23ffTSvo5qtlp9YcqHURZXJR48mYtVTK7El+tdr/ANR17NNScRxU+RU/AGLNFRNrVLR6RPVxV4ZH1h5kRbVYEAg1B0PGLKXw0Z/iMHvU8dogdpbVWiAHqmrGmVSOqK9lTErYWEySlaEFQCN2VAQe8RD7TWyrKg9mpPad3aB8Yi7Nbnl1wMRXWn86xW7Ns3k1R0rt00FHhrn++5b7XbElLVjTgN55ARVZ817RNFFJZiFRVzOZoqgbzU+Jj5ZLFOtM0JLV5sxtAKs3aeAHE5CN89F3RGLNSfaKNNIy+qgOqod5IyL9oXKpPE7HP7GnTaSOn57kWLop2Q/UbGqtTG1WcjQs1MVDvACooO/BXfF4j4q0FBH2KzQIQhACEIQAhCEAIQhACEIQAhCEAIQhACEIQB8ZQRQioMVvanYSz22UUmSweG7CeKHVD2ZcQRFlhAHk/bTYG0XZNxdZpQPVmAUKncswD1TwOjbt4EQ9/wCJaTJSueOnlTLuIj15eN1y56FZigggjMA5HUEHIg8DlGs5/Qvd5nnqMM/VDsJfcK4h2BolNro5nXCzDkuUeeWNTpTl/vHdItroKK7KDuBj1jd/R9Y5MppSSUCsKMAq0b71Qcf4i0Vm9Oha72evo8Nc+oXUeAbCO4CILG01ho89XRc821TllSVLO3gBvZj7KjeTHoHZvoQsayEE+WJkylWdsdWJ34QwCjgKVpSudYtey2w1lsSUky1FaE5GpI0LFiWYjdU0G4CLLAOWSBuPYqy2QUkykUHWigA8K0zb8RMT0IQORCEIAQhCAP/Z"/>
          <p:cNvSpPr>
            <a:spLocks noChangeAspect="1" noChangeArrowheads="1"/>
          </p:cNvSpPr>
          <p:nvPr/>
        </p:nvSpPr>
        <p:spPr bwMode="auto">
          <a:xfrm>
            <a:off x="168275" y="-1825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2067" name="AutoShape 23" descr="data:image/jpeg;base64,/9j/4AAQSkZJRgABAQAAAQABAAD/2wCEAAkGBhQSERUUExQVFRUVGBcYGBcYFxgXFRkcFxUVGBUUFxcYHSYeGBokGRQUHy8gJCcpLS0sFx4xNTAqNSYrLCkBCQoKDgwOGg8PGiwkHiQtLC0sLCwpKSksLDIsKSwsLC4sLCwvLCksLCwsLCwsKiwsLCwsLCkuLCwsLCwsLCwsLP/AABEIAO0A1QMBIgACEQEDEQH/xAAcAAEAAgIDAQAAAAAAAAAAAAAABQYEBwIDCAH/xABJEAACAAMFBAYGBgYIBwEAAAABAgADEQQFEiExBkFRYQcicYGRoRMyQpKxwSNSYnKC0QgUorLh8BYzQ3ODo8LxFSQ0U2Oz0sP/xAAaAQEAAwEBAQAAAAAAAAAAAAAAAQMEAgUG/8QALxEAAgIBBAAEBQQBBQAAAAAAAAECAxEEEiExE0FRsQUiYXHRMqHh8IEkM0KRwf/aAAwDAQACEQMRAD8A3jCEIAQhCAEIQgBCEIAQhCAEIQgBCEYV7XtLs8tnmMAACcyAKDUknQDeYAypk0KKsQAN5im7UdKtjsVVdwXHsCrP7gzH4isaj2+6ZZ1pZpdlZpcsVHpBVXb7m+WvP1jxXSNc2ayTJzURWdjmaZ95O7tMRk7UTa97/pCTmJEiTQbi7U/Yl0I98xWrT0y3i5yeWvYmL98tEbY9hJrZzHVOQ67eVB5mJOVsHJHrPMbsKqPgfjHDsSLFWY6dLl4j+1Q/4Uv5ARKWHp1tyHrCW4/xFP75HlHT/Qizf+T3x/8AMY0/YKUfUmOp5hWHlhiPFRPhmwbi/SElMQLRLaXzymL4oAw9wxs+5NqrPakDypisDkCCCK8KjfyNDyjyleWyU+SCQBMUb0qSO1dfCojDue/J1lmekkTGRt9NGH1WU5MOREdqSZW4HtCEax6M+lhLYBKnUScozWuRA1dCcyvFTUrxIzGzQY6Kz7CEIAQhCAEIQgBCEIAQhCAEIQgBCBMRV47T2eQMUyYqjiWCr7zEL5wBKwilTul27lNP1iX74PmtR5xmXd0l2GeQEnyyTuDpXuUkMfCALHa7SJalju8zuEeZelLpEa3TmlS2/wCXQ7tJjA6/cHsjf6xzIpsHpx239FIWRKajTgRXQhKfSNxFahB2vGh7DZDNmLLXViB2cT2AVPdEM7ivMktndnWtDVNVlqc23k/VXnz3Rf7JYklLhlqFXgN/MnUnmY+2OyLKRUQUVRQfMnmTU98d0ZJT3GlLAhCEcHQhCEAIre0uywmAzJQpMGZUaP2D63x7YskIlNp5RDWTU1jtjypizJbFHQhlYagjQx6k6MNsxb7KrGgdeqy/VZaYlHLMMOTU9kx5320ur0c0TFFFm1J5MPW8ag+MTvQxtEbPbxLr1ZwpT7SAsvivpF/GI2ReUZ5xPT8I+KaisfY6KhCEIAQhCAEIQgBCEIARxdwASTQDMmOUcZksMCCKg6iANN9KPSy8otIsoqwyZyKonI7mmcjku8E1A0hbrfMnuXmu0xz7TMWPZU6DlpHsf/g0qlMOX3m/OKFt90S2a0y2eUqy5wBIcAKa/bC+uvEkYhqDlQjpPBoSRsnaXAIQUOhLpTyMc5mxtpHsKex1+ZEY1kt86xzWXNWRiryz6tVNGVhxqCKjONiXfblnS1mLow03g6EHsNRFE5SiXxSZrW8pc9Sqz/SVUYVx1NFBJwrX2aknLLOJnYSy4pzufYTLtY0+Abxi62izLMUq6hlOoOn8DziPua4hZnm4TVHwFQdRTHVSd/rDP+Ty7MxJ24ZKwhCKSwQhCAEIg742slyCVX6RxqAaKOTNx5Dyir2rbG0PowQcEUfE1PnHarbOXJI2HWPsauN+2j/vTffb84ybLtZaU/tC44OA3nr5x14TI3lw2ssnpLK/FKOPwnP9ktFEua2mTaJM0f2cxH91gT8Itdm2tlz5Ty5g9G7I416jVQ5AnQ8j4xR4srTXDOZYZ7Vut6yk5Cnukr8oyojdnj/y6V5/vGJKLjMIQhACEIQAhCEAIQhACPjMAKnICPsRm0c4rZ3KipA0476d9Kd8Aa16SumP9WYyLOA00a1rhSoyx0zLUzwAilczujUr9Jd4FsX6wRyCSgvhgpEvYOiG8bWDOcKjOSxEwuXJbMlgithJJORoeUVbaLZefYZmCemGtcLDNGprhPLKoNCKioFYgsSRi3rej2ic06ZTG9CxACgkACtBkCaVPMmLhsIx/V24CYae6lYokTt3bVtIkiXLlrWpJZiTUk60FKZUGp0iuabWEWR4ZsKEa6m7Y2k+2F7EX5gmOr+lVp/7p8F/KKvCZ3vRsqEa4Ta61D+0r2oh/wBMZcnbqePWWW3cQfI/KHhMb0XyK1tff5lD0Us0dhViNVU7hwY+Q7RHXZNvEJpMlsvNSGHgaH4xUbwthmzXmHViT2DcO4UHdEwg88iUuODHhCO+wWJp01JSCrzGVFHEsQB5mLys+WSxTJrBJaNMY6KilmPcM4mH2Dt4FTZJ3ctT7oz8o9H7A7BSLFZ1AUMzAFmIzc/WbiOC6AU31JthsiEUKLThhETgr3niibJZSVYFWGRBBBB4EHMR22CymbNlyxq7qg/EwX5x6O6VejiXarO0yWoE5B1CNajSWTvVtAD6pIIoKg6X6LbnM+8pOVRKrNPatBL/AMxpcDrdlHqW6EpJXvPiSR8YzI4SpYVQBoAB4Ckc4kqEIQgBCEIAQhCAEIRV9stvZF3yy0xhizAAzZiPZVa9Y6V0ArmRAFitFrVBVjT4nsGpjXO1/TNY5IaWp9M2hVKNpxYEIuY4kjhGm9seku1W9mBYy5R9hTmw/wDI2WL7uS8t8VGIydqPqbGvfpwtczqyVSSu6v0hHcaJ+xFNvnae02un6xOaYFJIBoFBOpCqAAe6MKy2F5hoik8TuHad0Ttk2aUZzDiPAZL46nyjuMJS6KbtTVT+p8+nmV2XKLGgBJ4DMxISNn5ragL94/IVMWiTJVBRQFHIU/3jnF8aF5nl2fFJv9Cx9yClbLj2nPcKeZ/KMpNnZI3Me1vyAiThFqqgvIxy1l8u5P29iOm3VZ0XEygDiWb84jzOsdaYG7etT96vlGDeFrafMyqRWiAcOzidYyJezUwipKryJJPkCIzuW5/LH9j041KuKd9jTf1M6XcsiYKy2Pca07QRURjWjZhh6jBuR6p+Y+EYk2xTrOcWYp7Smo7/AOIiYu2/leivRW4+yfyMStkuJLDOZu+tb6p7o/8AZXLRZHlmjqV7fkdDEnsjfSWS1y58xDMVMXVUgGrIyhhXLLFWnLWLHMlBhRgCOB0iv3pcGGrS8xvXeOY4jz7Y5nS48ot0/wAQjZ8s+H+x6N2S6VLJbaKj4Xp6hGFx+DOo5qW7oukuYGFQQQdCNI8XSLE+D0iV6pzpXEpFCG/iI2l0b9Mry2WTbGqpyE1j5TT/APp71fWFRu4ecPo3xeQrKf7pPgKjzEa66KdjRInWqeVp6SfNwcpazJglDv6zdmAxsWVNSdLyzVhQ7jzBpoY52SyLLXCumueprxgQd0IQgBCEIAQhCAEIRBbYbTS7FZnmu1MIJy14AAb2JIA5ngDAEN0jdIcu75JzxTGqFUGhY7wDuAqMTbqgDMx5mvu/JtrnGbObEx03Ko3Io9lRw78ySY7No9oJlttDTppzOSrWqoo0Ra7hU57ySdTGBIs7OwVRUndEdlixFZZwVamgidu7Z32puX2Rr+I7uweUdtkWRZ/WdWmbyM6chTTvzju/pHK+37v8YvhCK5kzy9RqLrOKYvHrj2JKXLCgAAADcMhHKMazXlLmeqwrwOR8Dr3RkxrTT6PDnGUXiS5+ohCOi021JfrsBy3+Azg3jsiMXJ4Syd8CKxB2jacewlebZeQ/OMF9opx0KjsUfOsVO6KN8Ph18ucY+5K3Fd2BcTDrt5Dh36+ESsVNdoJw9oHtVfkIy5G07e2gPNcj51jmFsEsFuo0WonJzeH9n+cFhIiqWu6WNo9FLUszkYFGpxaKvE1qoG85CLLZbWswVFRyIIP5HujBv6QcKzVJDSyDUagVFCOwgHxibVujlFehsdN2yXGePwR12340s4JlSoy+0tN3McoscqaGAZSCDoRF9n7FWfaGwy7bJKyLaRhmkD6N5iCjiao0JyYMM6MKht2qL4uC23XNwz5bS6nI+tKf7rDqt8RyiqFrjw+jfqdDG35ocP8AZkrLkLLxsKKGOI7gMteUQN92RaLOl+q+vbnQ03VofCFs2hLyyuADEKE1r4Dd5x0PeQ/VxKANa1J3DrE5eMTOcZLCK9Pp7q5Kcu84f2x2bc6Cdt3ZjY5hJwqDLJ1wVC4D90stPskjRRG8Y8odFt/SbJb1mTyQrLgDVoqkshq/BerSu6tdBHqmyWpZihlOR8uRig9SS5O6EIQORCEIAQhCAOMyYFBJyAFT3R5/6UZtsvO0+is8mY8mUTVqYZbTNCMbEKcAJXXUvxjd20Fuly5LGa+FQKnMDJczUnJV0qY0Htp0vNMJl2H6NNPTU65/u8Waj7R63DDAlFGvzZefY8P6wqIW0UTJbv2lUYkDmcojEmkAgEgHXnyPKOwK81/ad2NSSakneST8TFju64Vl0L0Zv2R2DeeZjqEHLor1GphSvn5foQ1huSZMzphXifkNTE3Ztn5S6gueengPnWJKEa41RieFdr7bOnhfQ65dnVdFUdigR9mzlUFmIAG8xxtVqWWpZjkPEncBziq2q1TLQ9KE/VUaD+eMJzUOF2RptNK97pPEV2zMvDaJjlL6o+t7R7OHxiGZyTUmpO/fE5ZNmTrManJcz3nT4xJybmlL7AP3s/jl5RR4c58s9JarTadba1n7fkp8Isd/2kS1CIApbWgAy0plxNfCK5FU47Xg36e13Q34wZFhsTTXCr3ncBvJiwMJNlAyqx72PP7I/nOOGz8oJJaYd9Sfur/HF5R82YsgtE95s2hVBiIOYqfVBG8AAmnIR22qo7vMyNS1VrhnEY/uzslXhaZgxS7OxXcaMQew5AwmXq6ZT5DoDkTQ0z3dbI+MWfYq4LXfLT3lWpbMkoqAuHExxVw1AINKLmxOuQHDPvbZK9LCCZslbZJGsyRm4H2pdATl9mnOK/Ft7LXotN1j3KnsntZabtmtMsTCbKf15TAsDTTEoIZWGdGH8IndsOlW2XlINnFnSzymp6RjVqgGtMTgBRUA5CuWuoMF/wAPsdrNZL+hmfVAwmv3K0P4THJNiXY/SzyyjcASf2jQeBjjxI+Zf4VnSaf1/v8ABCCWJhEizIGanWmUFTxNT6q8+7tlLutlnsjGSFadMbqzGUAjnLUHNhXdvI7ALRYrslyUwSxhB1I9YniWOp+Edtnsyy1CooUDcBTx49piqdu4urp8NYRUNpdk8AM2QOqM2ThxZeXLd2aXboX6RSjLY57EjSUTvA/su0CpXkCv1Y4xr7aa7jZrQry6qGONCMsLKQSBwoaEdo4RNc88M6nA9fI4IBGYOdY5RUOjLagW2xI5pipRgNzA0cDli6w5OsW+LzMIQhACMG+L2SzymmOwAUE1JoKAVJJ3ADMxmTJgUEnIAVJ7I86dNO3htE42WWfo0I9JTewzEvsXU/a+6IEpZIHpD6RJl4TSqllkKequhcjR3HwXd21MU+TJLsFUVJNBHCJW5LTKlYnc9bQAAk03nhwHjCKy+RbJ1wbissnbtu5ZK0GbHVuPIcoy4if6TSuD+A/+o7Je0Ek+0R2qflWNqnBcJnzdmn1Em5Si8klCOqRakf1WDdhz8NY5ugIIOhyPzizPoZXFp4ZCTrO1qetcMpcgePEgbyfKJey2RZYogpx4ntO+O4DhCOYwS58y+3USmlBcRXS/IhCEdmcq+0lfTfhWnn86x9s2zcxhViE5GpPgNInZ9gDTUmH2QcvNT3Ek+EZUZ/CTk2z1Hr5QqjCv05MBLCVs7S61OFwCN9akfGOGwc0EzpZ1YKe4Yg374iQmTQoqxCjiSB8YrNpnCRPEyQ6nOopnT6ykcDU9xivUQzHg0fDbm5S3efP5L90ZbNpPLLZ7VMsN5WcsMuvLnJWtShIrQ9VgMqBThNY3VstaLfV5dvlyaoFwTpLHBMrWoMtusjCgPA1y0jzl+t2e1sswTDZrQtOtWmY0IaorTcag9sWmxXze0taJebkcWlrNPvTMR84y70uz13BvovnSfs5c7YWtpFmmzK4Z0tWDkje+FSrajNhXgRGoLfaWsWci22e2yK0HWKzQN1Zb0dfwlhFltm0VuZSJ96PhOoCSJQPblnFSnJd0sks7TmOZoS1T+HCvnEOUZeWSYxkiVu3a+RNoGPom4N6vc+njSJsGNYXpaJDH6GU0vtetfw5094wu2/J0j1HOH6pzTwOnaKGOHVnosU/U2hFc26kVs6tvRx4MCD54Y7Lk2tScQjj0bnTPqseAO48j4mOzbH/pH+8n7witJqSOm8otH6OtuP08rcGVh+NHr/6VjeUaB/R1X6e0H+6/dtMb+jYZJdiEIQIKf0n7UfqVimOCMdKKOLE0ljmMXWPJDHlOZMLEkkkkkknMknMknjHoTpM2VtN6z5cqUypKlli7GrEkdRQFHAYzUlR9JrHC5P0f7MgBns80/abCvuSyP3zA7TSPPkI9a3f0bWGTTBIlg8fRpX3ipbziYS4JIFAlPxMPgYjA3njKEeyLTsvZ5go0sN29byaoisXx0NWCeDSSqHig9Gf8ui+KmGCd55fDEaRLWDaJlymdccfaHfv7/GNh7S9AU6XVrNMxAezM+UxRT3lUc41letzTrM+CfLaW27EMiOKsMmHMEiJUnHo4srruWJLJYLfMEyQXltmvWBGRFNRxGRMdF0X3j6j5NuO5uXI/GICy2xpZOHQggjcQcqGOiLXc85Rij8PjsdcuvJ+aL7CIu4709IuFvXXzHHt4/wC8Ska4yUllHg21Sqm4SPhNIg7x2ip1ZXvH/SD8TGPfl64yUQ9Ua/aI+Q/jEts1smCBNnjI5qh38GflwHjwjLdfjhHs6P4esKdi/wAfkhLHc1otJxAEg+2xovide6sTdn2APtzQOSrXzJHwi4AR9jz3a2e4oJLBWV2Ck75kz9kf6Yxb02SkSZTTDNmADQdU1J0UZDM/nwi4Rr3aK9WtU8S0zQNhQfWJNMXedOXfCDlJ9kSSRGXddbz3wyxzJOSqOLHcI6JygMQpxAHI0pXnSL9eVlWy2F1T6oUnexchWY9xPYKRRbvl4pqDiy/EVi6D3Fc/kWWWCy7Py8AxglqZmpHd3RxnbMofVZl7aMPlEtMmUFaE9gJPgM4xpd6SmyEwA8+qf2hSPRcILhnzEdRqZNyi37orVuuh5WZzX6w07+EZts2jabZRJepYMpxcVAb1vtVpnv7dZWdbwjYJoGFhk1OqRvDDd8OyIe8Nn2WrJ1l1p7QH+oU3iM1lS7ievp9Y3hW8Z6fkzcP6O92kSJs0j15hp2IqqPN38I3NHmTom6QWsU4SJrfQzD1STkjHidyNlXgaNxr6Xs88OoYaHx5g8xFZrfZ2QhCBBwlygoooAHKOcIQAhCEAIQhACIW/9k7Pa5bJNlqwO4iorxpuP2hQ84moQB5m6QeiObYsU2QGmSRUldXQbzUeug40qN4p1o11Htm02ZXXCwqPMcwdxjz10u9GP6szWmzr9Gc5iAUC1P8AWKBotSMS+yTUZHqwdxl6msrDafRzFbgc+zePCsWe+rb6OUaHNsh36nw+Iioxm2+241lD6qUPbUj4KsWQnti0ZdRplZbCXp37okNkboE6diYVSXQkbifZU8sie7nGworuw0oCzE72mN5KoHz8YsUYLHlnpxXAjCvG+JUgVmOAdyjNz2L8zQc4zYoW3QH6yvH0a195/lSIhHc8EyeETEraNplntM2mBVASWNTVhSpO81dOykQGx1nxWpSfYDN4Cg82HhHfal9HdssaGdMLnsANP3UPfHzYb/qT/dt8U+dIuxiLwV+aLNtatbJM5YD/AJixRLm/r5f3ovO180CyP9ooo98H4KYo9yLWenb8ATHVHl9yrU/7cvs/Ys1st4lipVyOIAI7zXKIm22qRPGpR9xIpXkxFRTmdIsEQt7XEGBaWKHeo0P3RuPL+T6Niljjk+c0k6lJbsp+ufcgzbGwYDmAaivs66cs9IkLlvjAQjnqHQ/V/h/PbERK3N6OZ9HMUVPqtoea1HlX8oywb3LDPb1MIeE90crzx7mRtBddPpUGXtDt9rv/AJ1jc/Qht16eT+rzWrMlUFSc2XRH7dEP4DqTGsZNlomBjiWhArrh4HmNK9kRGzl7Nd9vSZU0RsL09qW2Td+GjDmBHdscPPqZtDdvi628tdP1R6/hGNdtr9JLVqg1GZGld5HI698fIqNplQhCAEIQgBCEIAQhCAEYt5WBZ0tkYAgg6iozFMxvBBII3gmMqEAeR+kHZM2C1tLAIltVpdc6CtChO8qcuYwnfFZj0f05bLifYzOUdeT9IONFH0g75YJ/whHn+4LGJtqkS2FVebKRhWlQ0xQwqMxkTEFsXwWTYa11lTJQNGBxL+IBa9zBfGJm579WeMJ6s0ZNLOtRkcPEV8N/OjTi9jtbgZNKmOtDoQGIoeIIiZnSLNbTjWYJE4+srUoTxzpU8xnxEUThzyWKRarfeCSVxTGwjcPaPJRvMa9mM9ttWQoXNANcKj8lH81iUGwk0nrTJeH63XJp2ED4xkzbws9hQpIImTjkWyIH3iMqfZHfCOF1yyXl9mFttaVxy5KaSlp2VAoO5VXxjq2VvKTZ/STJhOIgKqhSTStSa6ahd+4xDYHmsTRnYkkmhJNdSY7LPZRjCTMSVoNNK6VBplzi1Q4wVSsSbZm7QbQtaSABhRdFrUk/WY8abt0Zez12lfpGyJFFHI6t3xySxWeQwxHEa0zIIU81GneD3RMg1jXTUovk8XW61zhtgnh+f4EIQjUeMVraKwYXDgZPr97f46+MRMskdYVyIz4Hd8It972fHJcbwMQ7Vz+FR3xD7NEFnQgEMuYOhoQP9RjHOv58ep9BptT/AKZyfO32Mq8p7ejSfLYioGIDTPiNDQ5eERF420TSr0o1KNwNNCO74RY5diwynl7uth7CKjwJPhFQiLcr/JOh2Szj/i+H9H1k9SdDt6mddkksc1UL7haV8JSnvhFa6E7URdvZMceeL4uYRUbmbfhCECBCEIAQhCAEIQgBCEIAwb7somSHVhUUqRxA9Yd4qO+POPRpsi7XuyUqtkdwTT2gzS5ffUF+xDHpa2MBLcnTCa+BiE2X2aSz+kmYaPOdpjcatqT3AADcOZMCUzXPSp0RtPc2izUx0oynIOAKLVvZcCgqciAKkEZ6XvC4bRINJ0mZLP2kIB7GpQjmDHs+MC2WWSqlmUDsyJ5ZUqYEqWDxs9kcIGKOEJoGKkLWlaVpStAY5WCyGZMVOOvIDMnwi3dK+0gtVswy5oeRLUYMLYkxGpc8zWi14KKaxXbhmhWJ1ZqIo7TUseQAiYpN4ZzdOUa3KPZZZFnVFwqKAfzU8TziIvqzPNmqqD1VqToASTv7AIm4RulFSWD5iq51z39v6lf/AKLmn9YK9hp41r5R2XFayheVMNMNTUnIUNCK8M6/7xOREPcIeY7ucixIUa03VMVuva04GuGq8aMo3vjy45z9D7a7/VScOZG40wsOKspNDGbYbwWatV1GoOo/hzjFm7OyiMsSnjWviDEIyPZpo5Z8mG+OXKcHmXRZCnT3w21cSXr5lupFc2clUnsOAIPvKIsMuYGAYaEAjvjAuez4TNf60xgOxWPzJ8IsksyizLTPZVYn54RjXVepYOjmpUMQTqQAag8x/OkVyO2SGLHACTRiaCpoFJc9gXETyBjqjHKbkkmfQ1URqlJx88HoDoSsZN2jnMdv2sPxQx9i1dE90mRdslSKHApI5tWY3gZpHdCIJZc4QhACEIQAhCEAIQhACEIQB8IrrH2EIARrDp12jaRYvRoaNNIl1HBgxc+4pX/EjZ8aO/SMBpZ+GNv/AFrT5wJXZpKJC4f69PxfumO/Z6xq5mYs+rT3qgkc8vOMKVWTOFdUYV7jn4iOktuJFdlis30rvHuiXu21s9qmUPVIOXJTRe/PzMTkVrZpvpm5qf3liwWt6S3I3Kx/ZMaqn8uTxNbBK5QXokdoMIgtm7axrLOYAqOIzAp2ZxOx3CW5ZMt9Lpm4MExE39LV5ONSDhNQRwJwnzp4Rz2imUk04sB8T8o+zZdLJT/xj4A/GOZvOY/Qvojs2W55csfkbPTqyQPqkj4EfvRl2pgkpiNyt8D8zEdsyD6NvvfKOe0VqwysO9z5DM+dIhSxXk7sr3atwXm/5MvoksmO8kyrhlzTQ6ZoZdDyJmAd8dt1bCelviZZlUmTJmlm/u6goleLAqneTuMTvQLdRafPnAE4UCLzJJmEf5ae9G7Nn9mEs7PMwj0k1sbEZmtAtSd9FFANAK01JOM+hb5JaxWf0aKvAZ9pzJ8SY+x3QgcCEIQAhCEAIQhACEIQAhCEAIQhACNY9OWzD2mx+kQEtKIcAbwoYOO3Axb8FN8bOjqtFnDqVOh/kEcwYA8Y3ZbjKmBtRoRxH574nLwuxbQBMlsKka7j28CIuvSP0NzJcxp1kUFWJJlCgzOplbvwaj2ajIauPprO5BDy2GqsCp71b5iO4ywsPoptoc5Kyt4l7/c7LKxs88YvZNGppQih8jWLXOTEpH1gR4gj5xW5lLVmKCaBmNA4G8cCOH5R23ffTSvo5qtlp9YcqHURZXJR48mYtVTK7El+tdr/ANR17NNScRxU+RU/AGLNFRNrVLR6RPVxV4ZH1h5kRbVYEAg1B0PGLKXw0Z/iMHvU8dogdpbVWiAHqmrGmVSOqK9lTErYWEySlaEFQCN2VAQe8RD7TWyrKg9mpPad3aB8Yi7Nbnl1wMRXWn86xW7Ns3k1R0rt00FHhrn++5b7XbElLVjTgN55ARVZ817RNFFJZiFRVzOZoqgbzU+Jj5ZLFOtM0JLV5sxtAKs3aeAHE5CN89F3RGLNSfaKNNIy+qgOqod5IyL9oXKpPE7HP7GnTaSOn57kWLop2Q/UbGqtTG1WcjQs1MVDvACooO/BXfF4j4q0FBH2KzQIQhACEIQAhCEAIQhACEIQAhCEAIQhACEIQB8ZQRQioMVvanYSz22UUmSweG7CeKHVD2ZcQRFlhAHk/bTYG0XZNxdZpQPVmAUKncswD1TwOjbt4EQ9/wCJaTJSueOnlTLuIj15eN1y56FZigggjMA5HUEHIg8DlGs5/Qvd5nnqMM/VDsJfcK4h2BolNro5nXCzDkuUeeWNTpTl/vHdItroKK7KDuBj1jd/R9Y5MppSSUCsKMAq0b71Qcf4i0Vm9Oha72evo8Nc+oXUeAbCO4CILG01ho89XRc821TllSVLO3gBvZj7KjeTHoHZvoQsayEE+WJkylWdsdWJ34QwCjgKVpSudYtey2w1lsSUky1FaE5GpI0LFiWYjdU0G4CLLAOWSBuPYqy2QUkykUHWigA8K0zb8RMT0IQORCEIAQhCAP/Z"/>
          <p:cNvSpPr>
            <a:spLocks noChangeAspect="1" noChangeArrowheads="1"/>
          </p:cNvSpPr>
          <p:nvPr/>
        </p:nvSpPr>
        <p:spPr bwMode="auto">
          <a:xfrm>
            <a:off x="168275" y="-1825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2068" name="AutoShape 27" descr="data:image/jpeg;base64,/9j/4AAQSkZJRgABAQAAAQABAAD/2wCEAAkGBhQSERURExQUFRUVFxgUFBgXGRcaHRkVEx8VFhYcFxgYHiYeHhkjHBYYIDIgJCkpLy0sGB4xNTAqNSYrLCkBCQoKDgwOGg8PGjEgHiQ1NSwqLzQqMCosLCwtMSovLCosNTQpNCwsLCwsNS0pKSwsLDQpLCkvMSwsLCwsKiwsKf/AABEIAKAAoAMBIgACEQEDEQH/xAAcAAEAAgMBAQEAAAAAAAAAAAAABAUBAwYCBwj/xABBEAACAQMCAgQKBgoCAwEAAAABAgMABBESIQUxBhNBURQiMlNhcYGSsdIHNEJykaEjJDM1UmJzgrLCdNEXg8EV/8QAGQEBAAMBAQAAAAAAAAAAAAAAAAECAwQF/8QALREAAgIBAwEFCAMBAAAAAAAAAAECESEDEjFBUWFxgfAEExQiQpHR4aGxwQX/2gAMAwEAAhEDEQA/APuNKUoBSlKAUpSgFKUoBSlKAUpSgFKUoBSlKAUpSgFKUoBSlKAUpSgFKUoBSlKAUpSgFKUoBSlKAUpSgFKUoBSlKAUpSgFK8s4G5OB6a0rxCMnAkQnuDL/3UWCRSsZrNSBSlKAUpSgFKUoBSlKAUpSgFKUoBSlKAxVNxXicxJito9TfakbZE9p5t6Byq0uo2ZGVW0MRs2AcH1GuFVo5LsWsrXEx1FWZ5NK5AJOlE7Nu01nOVYNIRvJsn6Oq51Xd8pbuDLt6tR29gFR5ejFkfIvAD/MUI/LFOlei0lWOGGEApqJZNRzlh9rPdVv0tjSC3WSOKEMWUHMaHYgk9lYNLOODa3jPJRJNc2XjRypNEOYVta49K5yvrFdrwHpAl0mpdmHlqean/wCj01QcM4XBNZG4kgj1hZCdGU8jVjkfRUHolZpLIZIGlgZNOoErIpVicgZAPZ257KmLcWq4ZEkpJ3yjuZLpwSBExHeCm/4nNePDH8y3vR/NUsVRdIuJuJIbWE6ZJycvgHRGm7sAftdgzXWsnFOW1W2Wfhb+Zf3o/mp4Y/mW96P5qgy9GkK4Ek6v2Sda5bPfgnSfVjFQrV3uriWMu4gtysR0kqZZcAsWZd9IyNhjJNTSKOUk0n19dhdeFv5lvej+anhj+Zb3o/mql42rWSC5iZzGjKJo2ZnBjYgFl1EkMM5251v6WXcnUdXbn9LICyEdixjWxGO/AX+4VNEPUpO+UWfhj+Zf3o/mrPhb+Zb3o/mqJbcZ6yy8KQZJiMgX+YAkr+IxVbwC1W4ghuBPIZTpd2DtjVsXQpnSF5jGO6ortJ35SWbyXvhb+Zb3o/mp4W/mX96P5q5rpJw4wiEpNcDrLiONsysfFcnIHdVy0K2kUkgaV9gQHcv43JVXPLJIFTRCm7afT12Evwx/Mv70fzVnwx/Mv70fzVUdEL2QpLBOczQSFXPer+OjD0YJHsr10buHa4vQzMwScKgJ8kaFOB3DejVWTHUvb3lr4Y/mX96P5q3QykjJUr6CQfgTW2lUNku8V82s/wB7n+s/wNfSK+c2cZ//AFs4OOuffBxyPbWGr08TfS6+Bn6R/rKf0h/k9XX0gfU0++nwNUv0j/WU/pD/ACerr6QPqaffX4Gs39ZqvoHR391N9yb/AGqu+jTy5vup8Wqx6O/upvuTf7VXfRp5c33U+LVK5gVfEzvK5bpAOqv7S5b9n48DHsVpPIJ7gTkVe8U4skChnySxCoqjLOx5BR2mq6+4i5jPXWbtEdmAMbnB70B+Ga7I4PP1akqvKyXhPbXNdFj1dxeQHyml8IT+aOUDBHeAQR+FSOJ8Lt4IHeTrDEilihkcrgclwTvnlg7b1MNnDcpHLj7IaNlJVlDAHZlwQPRThEStyXFor+ncmbNoRu85WKNe0sxH5AAk1rsbOSaV5UmaNYgLZMKjZEeOsPjA832/sqPw3iMZU3aW1xJp1rrZldwFJDaVZ89nZzqzt+MW8NrG8WTHJtCiglnZyTgA76s5zn01bKVIy+WctzZX9GJPBZbmzkbZD4RGxwP0cm77DYANn8aj9JOApbDwy1JilDplVPiS62A0lOWTnsqdxEjPhFxZnARkZg6uVibOoOinddznGaFLWBrbSHkEr6YCXZ1QlSwIDNgDHIjlU3myritu19OO1dh66aHxbX/lw/E1u4yrTTx2yOU0frEjAA40nTGMMCN2yf7Km8bgiMXWSprEP6cAcw0YJBG/OoA41bxrHdlSguyilj2bMU1b4A5jbvqq4waySUnb5r7Ir5ontL+GZ5DItyDA7FVXDr40XkgDfcVM6Ln9Zv8A/kD/AASrm/4bHOoWRQyhg457Mu6kEdoqrsOE21wpuFR1MrEt47qSykrkhGx9mp3Wske7cZ/Lxz+S+rNVnAb6KSMiHOmN2i3JO6Hfckkj01Z1m1R0xakrRV9IuOLaW7TsNWMBV72bYDNcJadMeKS/pY7cNH2ARnHsOcn1iux6acINzZyRjdhhwO8oc49ZGa4/jb3kszrFMttbQsIULOI1JUDkeZNb6aTR53tctRTw2l3dpm44/bXrBLpXtLhRpDHJXtOGBwQMntx666Hp6M2alfGGtTkbjGDvkdlcddNOI/1tEvIBt1sTKzx+kSLuPUwxWzhPhMKmTh8ouYPtRMPGXPY0Z3HrXnVZ6EZJ1ixoe36kGlNbq8n+/I63o7+62+5N/tVZ9GzYacnlpTPqy1arf6RUVDDLZSJkEMqDA8bnsQpGc1izlludMUVv4HaswErts8g/gXO/jcts9u9YfDyTTfQ7fj9KSajlvuLu6OvjEStyjt2dB/MzaSR6cfCupxVNxrgzPJFcwlRNDkAN5Lo3lIxG47wew1tN9cEALb6WPMu6aR3nxSWPqwPZWrzVFYXByvq7InSC9TrYoHDMu8sgVGfZdkBCg7Fsnf8AgqN0GuwEltfG/QOQmoFT1L5aPIbfvHsq14VZOrzSyABpH8UA5xEg0xj4t62NRbrhMgv47mMDS0ZinGcbDdCO8g/CptVRRxluWp6r1k5vo/xx44Et1jCmaWdY5XbxA2ttjjJ1dw2z31NsuFiC+s7bOpYbeRlJ7ZGOGOO+pnDOipaxa1uAAxeR1KnOksxZGB7xmsx8HuXjhlfQLq3JCtnKyodmDY3GoY9RFWclkxjpySVq+P2jpWUEYNfOuEHxLFexL6ZE+4olC4rr7m5unQokIjdhjW7qVXPaAu7EdgwKrbzo28SWaW66xbSa21MFLZVgTk9pLZqsaWGa6yc2mlx+UXfHvqs/9KT/ABaufiskms+HxSAMjhQR/wCqT86t7hp5opo2hEeqN1Q9YrZZgQAcDYb86jWfCJVjsVIGYP2u/LEbpt37kUTpFtRbpcYr/URuB3z2sosLgkg/VZT9tB9hj/Gv5/hXtL7qeHAg4Zi0aEAnDO7jIA3OBlvZVtx3giXURifY+UjDmjjyWU94qs4LwaZWt1mwVgjY5BB1TOxGcehcn++lp5K7Zxe1cdH9v6K/gN1FBfmGInqp41Kgqy4lhGk+UBklMH2V2oqi6V8LkljjeEAzQyLLHk4zjZlz3FSau0OwyMHuqJO8mujFwbi+OnmZrgfpI6JSzaZ4QW0Ahoxz3OSyjtPf6hXf1g1EZOLtE62jHWg4SPz1w7iUttJrjYow2I7+8Mp5j0GujgubWciWOQ2Fz24z1TH+Ujdc935GvqHEujdtcbywo5/ixg+8N6qP/GljnPVt6tb/APddHvos8pf8/Vg6TTXf6wc5FxS/BCC/tHzsDqV2PqVVLE+yuq4F0bdXFxczNPNjxMjCx556V78dtWXDOj9vb/sYkQ94G/vHerCsZTvg79H2dxzN2/FsrbyNBLGpViZSwyHcY0qW5A+isw2cbM64YaCB5b75VW/i9Nbr+xLlHVtLRsWXIyDqBUgjI7D39lbLW2K6iTlmOpiBgbAAYGT2AdtUvB0bc8FT18OuWMq4aMMygu+HVQCSp1dh2I7Nu+t97FHHC02ljpXVjrH9G2c+mvd5wNZEdSxBLM6ONijMMbezb0gkVIvrDrIWizjUunOM93ZU2VUXnBF4jDHEnWFWIDKG8d9lYgFufIZz6q9x2iNIyBWwoGTrfymycc+wYPtFTp4A6lGGVYFSO8NsfjWnhlj1UYQsXP2mOxY8sn2AfhUWW257ivg0NM8WnGhtO8z6j4qvkJ3eNjnXniTJEyrpzlHfLSuo/R6NuZ3Ov8qnW/D2WV5AykOwYgqcjCquA2r0d1eOJ8FWZlZiRpV1GOYZjGwZT2MpQY9dWvJRxe3jJqkjjWAzlJMBOs06n1ctWCNXOvVjapIuvGx5FJXYEd4ORU1Y36sLrGvGNWnYt36c/lmtXDuHCLWdsyNrIUaVBwF2GT3ZPpqLLbcrBGsYI5FY6WGl3T9o++glc8+3FarKLXI6NHpEZCsRNIdyoYYGBtvVjYWXVhhnOp3fljyznHspbWeh5XznrGDYxy0qq+3yc0sbeP5K67aOOTQyPuuqMiR/HYHBQb+VuvsOew1a20AVcAY7SMlt+3c1rvLLrGjbOOrfXyznZlx6PKqVUNloxpsUpSoLilKUApSlAKUpQClKUBjFZpSgFKUoBWMVmlAKUpQClKUApSlAKUpQClKUApSlAKUpQClKUApSlAKUpQClKUApSlAKUpQClKUApSlAKUpQClKUApSlAKUpQClKUApSlAKUpQH/2Q=="/>
          <p:cNvSpPr>
            <a:spLocks noChangeAspect="1" noChangeArrowheads="1"/>
          </p:cNvSpPr>
          <p:nvPr/>
        </p:nvSpPr>
        <p:spPr bwMode="auto">
          <a:xfrm>
            <a:off x="168275" y="-1825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2069" name="AutoShape 33" descr="data:image/jpeg;base64,/9j/4AAQSkZJRgABAQAAAQABAAD/2wCEAAkGBhEPDRAODxEQDhAOEBAQDhAQEBINDg8QExAhFxUQFBIXGyYeGBklGhUSHy8gIycpLCwsFR4xNTAqNSYrLCkBCQoKDgwOGg8PGS8kHyQyLDIpKio1LykqLC8qKTEuKTAsLDUtLSwsKiwpNDUvKSk1LTUsLCosKSw1Ki0pNSksL//AABEIAI4BYwMBIgACEQEDEQH/xAAcAAEAAgIDAQAAAAAAAAAAAAAABwgFBgECBAP/xABMEAABAwEBBw4LBwIFBQAAAAAAAQIDBBEGBxdRUpPRBRIhMTM0NXFyc5GxsrMUFjJBU1RhgZLS4RMVIoKUoaJ0wUJjg8LwIyRDYqT/xAAaAQEAAgMBAAAAAAAAAAAAAAAAAgQBAwUG/8QAPBEAAgEBAggJCwQDAAAAAAAAAAECAwQRBRITFTFRUrEhMjNBU3GRkuEUIjRhcoGhssHR0jWCg6JUYnP/2gAMAwEAAhEDEQA/AJxAAAAAAAAAAAAAAAAAAAAAAAAAAAAAAAAAAAAAAAAAAAAAAAAAAAAAAAAAAAAAAAAAAAAB8quRWxvcm2jVVDQtU76cNNM+CVz9fGqI7Ww65LVai7C24lQ3qv3GTkr1FcLuuFKnls7ppVjZ/KbZkpTkliN+a7uHGSLVJLEbu5yS8MlNlSZj6jDJTZUmY+pCwOlmSn0tTveBsvWyuwmuO/DTucjUdJa5URP+h51WzGb/AKmVDpI9c6y3XKmwlm0Vbo91j5xnaQs/qLuP53dZza9l8ktVOEZyakpX4zv0XXbyNS5wbuRkAAWimAAAAAAAAAD5VFS2NuuctifuvEh1rKtIma5dldpqY1IWu5vkPkkdBSvsstbJO392RYk/9ujGtaU6lSpkKCvnz36IrW/otLN9OljLGloJB1cvi01KutfIxjsjZll+Bu17zAuvzU+VKvFAn93EMOcqqqqtqrsqq7KquNVOC/HAt6vq1pt+pqK9yS+pu81aIreTLhop8c+YZ8ww0U+OfMM+YhoE8yUukqd4XrUuwmZL89PjmzDfmOyX5qfKlzCfMQuDGZKXS1O94C9al2E04ZabKkzH1GGSmypMx9SFgMyU+lqd7wM3rZXYTThkpsqTMfUYZKbKkzH1IWAzJT6Wp3vAXrZXYTThkpsqTMfU+1JfbgllZExz9dK9rG2wWJrnOsS1bcakIGSub3/Sf1MHeoaq2BqcKcpKrU4E3xvV1BNX8VFm9T51fE1zttbbfN5z4asVroY0e1UTZW21LdhEtO+pG4M9/aU8V1O914n9hTjVak83qabvxY8PPzGqMVlrruC9mmYZKbKkzH1GGSmypMx9SFkB3syU+lqd7wNt62V2E04ZKbKkzH1PbqRfNjq5khhc5Xq1zk10OtSxu3s2kEm1XtuEm81N2Slb8FRoWapVhVnfFNrztS6iUMVySxUWJida1FXzoi/sdjpB5DeSnUdyUHfFFB6QACZgGu3U3TJQtWV62RtRltjNe61y2JsGxEc34d5SccHeFO1pyycE2sacU2uB3Nm+gk5O9cx8cMlNlSZj6jDJTZUmY+pCwOpmSn0tTveBvvWyuwmnDJTZUmY+pnrmLtm17rYXKrWvRj9dHrFtVLdjZK8Ep3l9qXn4+7OfhHByslFVYVJt40dMr1wySfMZWK71cucmIAFgoHnr9xk5K9RXC7rhSp5bO6aWPr9xk5K9RXC7rhSp5bO6aRsX6j/G/mRbpcn7/oYEAHpjJ9qPdY+cZ2kLP6i7j+d3WVgo91j5xnaQs/qLuP53dZ5zCfptH2Z74mJ8m+tGQABgqAAAAAAAA+NY/WxPVNtGOX9iE5YkXJ8xlK93EYX17rFjZ9hE6x86OaiptshTYc5Pa5djitIfNjvg1Cv1TmRdqNI42+xEYi9aqvvNcOjgehk7LGo+NPzpPr4V2LgRdnpuWhAAHWInJsGpdwlbUIjkj+yYu06Zfs7Uxo3Zd+xuF664lsjWVkqI577XRa5LWxsRbPtLPO5V2sSEuU9CyNPwtS3KXZcvvPPWjCVapUlTsqSUXc5S4eFaVFcF92tu4zJxhxtOohKK9BOqWrO1OTC96dNqHfA7N6wn6Z/zk5ArY9v/AMj+sTXlo7PxINwOzesJ+mf84wOzesJ+mf8AOTkBj27/ACP6x+wy8dn4kG4HZvWE/TP+cYHZvWE/TP8AnJyAx7d/kf1j9hl47PxINwOzesJ+mf8AOenUy9TNDUQzLNrkhljkVqU70V2sejrLddsbRNIIzdtnFxdo4H/rH7GcvHZ+J5NSmqkDEVFRdnYXYXyjw3U73Xif2FMyYa6ne68T+wpTtlPJWJw1JLsaI0pY1W8rGgCA9ybAbVe24SbzU3ZNVNqvbcJN5qbsnMwv6DW9l7idPjIsRB5DeSnUdzpB5DeSnUdzlU+Kii9IABMwCOb8O8pOODvCRiOb8O8pOODvCpaOPR/6Q3lihpfUyEAAevNgJTvL7UvPx92RYSneX2pefj7s4uHPRf3Q+dEoc/U9xMQAKpRPPX7jJyV6iuF3XClTy2d00sfX7jJyV6iuF3XClTy2d00jYv1H+N/Mi3S5P3/QwIAPTGT7Ue6x84ztIWf1F3H87usrBR7rHzjO0hZ/UXcfzu6zzmE/TaPsz3xMT5N9aMgADBUAAAAAAB8K/cZOQ7qPufCv3GTkO6jTaOSn1PcShxkVvu64UqeW3u0MCZ+7vhSp5Te7QwB3cHeiUvZj8qLk+MwAC6RLGXvWp4DDZ6vT92bSabcRXNhoafX2/ip4LLLPR+1fabB9/wAeJ/Q3SeCstts9KDhOaTvl8zMVqU5TvS1bjJAxn3/Hif0N0jxgjxO/jpLOcrL0iNWQqajJgxfjBHid/HSPGGLE7+OkZysvSIZCpqMoDFeMMWJ38dI8Y4sS9LdIzlZdtfEZCpqMqDF+MMWJ38dIS6CPE7+OkZysu2hkKmoyhhrqd7rxP7CmUpp0kYj0tRFt29vYWwxd1O914n9hTFvkp2SUo6GlvRmirqqTKxoAgPbG0G1XtuEm81N2TVTar23CTeam7JzML+g1vZe4nT4yLEQeQ3kp1Hc6QeQ3kp1Hc5VPioovSAATMAjm/DvKTjg7wkYjm/DvKTjg7wqWjj0f+kN5YoaX1MhAAHrzYCU7y+1Lz8fdkWEp3l9qXn4+7OLhz0X90PnRKHP1PcTEACqUTz1+4ycleorhd1wpU8tndNLH1+4ycleorhd1wpU8tndNI2L9R/jfzIt0uT9/0MCAD0xk+1HusfOM7SFn9Rdx/O7rKwUe6x84ztIWf1F3H87us85hP02j7M98TE+TfWjIAAwVAAAAAAAfCv3GTkO6j7nwrtxk5Duo02jkp9T3EocZFcLu+FKnlM7tDAGfu8cn3pU7KeUzz/5aGv65MadKHdwd6JS9mPyouT4zOQca5MadKDXpjTpQvXEDvr1xr0nCuU41yY06RamNOkxcZObTizi6DjXpjTpQa9MadKGbjBzrUxJ0CxMSdBxrkxp0oc2gCxMSdAsTEnQAALExJ0GRubRPD6TYTfMHm/zUMcZK5vf9J/Uwd6hXtXIT6nuJR0osvqRuDPf2lPFdTvdeJ/YU9upG4M9/aU8V1O914n9hTxFX9NXsx+hCPL+9lY0AQHvyQNqvbcJN5qbsmqm1XtuEm81N2TmYX9Brey9xOnxkWIg8hvJTqO50g8hvJTqO5yqfFRRekAAmYBHN+FP+yk44O8JGI6vwbxl/0O8Klo49H/pDeWKGl9TIPAB682AlO8vtS8/H3ZFhKd5fal5+Puzi4c9F/dD50Shz9T3ExAAqlE89fuMnJXqK4XdcKVPLZ3TSx9fuMnJXqK4XdcKVPLZ3TSNi/Uf438yLdLk/f9DAgA9MZPtR7rHzjO0hZ/UXcfzu6ysFHusfOM7SFn9Rdx/O7rPOYT9No+zPfExPk31oyAAMFQAAAAAAHSaPXNc1djXIqdJ3BiSUlcwncYd1zMSrauyq+dWtVemwJcxD/wAazQZgFDNtl2N/3N2XqazEeLMX/Gs0HPi3F7ehugywGbbLsb/uMvU1mK8XIvb0N0Dxci9vQ3QZUDNtl2F8Rl6msxPi3F7ehug4W5qL2/C3QZcDNtl2N4y9TWYd1y8K/VjF/sYe6K5inbTutjjfrmvT8UbNj8CraiolqG4GCuvl1tM5V8zJXe5I1KtssdGjRc6aukrrmm9a9Zto1Zymk2VnauwnEnUA3aTiTqB78AyVze/6T+pg71DGmSub3/Sf1MHeoV7VyE+p7iUdKLL6kbgz39pTxXU73Xif2FPbqRuDPf2lPFdTvdeJ/YU8RV/TV7MfoQjy/vZWNAEB78kDar23CTeam7JqptV7bhJvNTdk5mF/Qa3svcTp8ZFiIPIbyU6judIPIbyU6jucqnxUUXpAAJmAR3fg3jL/AKHekiEbX5JrKN6Y3wN/krv7FS0ceiv94byxQ0vqZCYAPXmwEp3l9qXn4+7IsJTvL7UvPx92cXDnov7ofOiUOfqe4mIAFUonnr9xk5K9RXC7rhSp5bO6aWPr9xk5K9RXC7rhSp5bO6aRsX6j/G/mRbpcn7/oYEAHpjJ9qPdY+cZ2kLO6jytSKxXIn43baonnKvRvVrkcm21UVONFtNlwj1/pI8yw4eErHaKtanVoXPFUk721pu1J6jPmuLiyxXhDMpvxIPCGZTfiQrrhGr/SR5lgwjV/pI8ywqeS4Q2Yd5/iQyUNbLFeEMym/Eg8IZlN+JCuuEav9JHmWDCNX+kjzLB5LhDZh3n+IyUNbLFeEMym/Eg8IZlN+JCuuEav9JHmWDCNX+kjzLB5LhDZh3n+IyUNbLFtlaq2I5FX2KinZzkRLV2ETbVdhENCvY6rSVUDJplRz1WVqq1qMSxqpZsIbvX7jJyHdRVp15uFRzSTg5Lg4VwGudNRkknpOfDI8tnxIc+Fsy2fEhBN1l2dZT188MUqNjY5qNb9mx1lrEXbVLdtVMThCr/TJmo9Buo0bfWpxqRjC6STXDLnV+ybXRgndeyxnhTMtnxIPCWZbfiQrphDr/StzTNBzhEr/SszTNBs8kwjsw70vxMZKnrZYvwhmU34kH27cpvShXRL41f6SPMsOyXyK/LizLR5LhDZh3n+IyUNbLFfatyk6UCzNym9KFd0vlV2VDmU0nDr5Nev+KFOKFo8mwhsQ7z/ABGShrfYWEk1Qibtvb7l1y/saJfPulYyikai2OlY6KNq7DnLJsOdZt2I23ZIpqbtq6RLFqXtTFGjYv3aiL+5hpZXPcrnuVzl23OVXOX3qThgu01ZR8olFRTTuje77nfc27uC/wBROKhDhjpOpwAekMAyVze/6T+pg71DGmz3B3PSVNZHKiKkVPIx7n2eU9rtc2NuNVVE4k9xTt9WFKzTlN3K57uAlFXtFgtSNwZ7+0p4rqd7rxP7CmR1PgVkTWrtomz71tsMddTvdeJ/YU8fXi44PUXpUY/Q1wd9e9a2VjQBAe9JA2q9twk3mpuyaqfWnqHxuR8bnRuTacxyscnEqFS20HaLPOindjJq/rMxdzTLRRaqxI1qK9LURLdhcXEdvvaHLTodoK0pdNWetVOfkX+5z40VvrVRnn6TiLB9vSuUodkvuRdOn6yy33tDlp0LoOPvaHLTodoK1eNFb61UZ5+keNFb61UZ5+kz5Bb9qHZL7jJ0/WWVXVeHLToXQQ3fc1fSWVlM1bVa5ZZUybW2RsX22Wr70NO8Z6z1qpzz9JjppnPcr3uV7nKquc5Vc5yrtqqrtqbbPg2vl41bRKLUb2lFPTdde79SvuJJRini850AB3zAJTvL7UvPx92RaTPemudlgi18iK10r0lVq7CsYjbGo7E5dlbDh4cmshGnzylG5a7pJvsWklHnfqZJoAK5RPPX7jJyV6iuF3XClTy2d00slVRq6N7U23NVEND1SvWQ1Mz55WuV8iortbMrUtRqJtWYkQqxtHk1sysoSaxGvNV/DjJlqk1iNX85BYJqwN02RJn10DA3TZEmfXQdLPdPoqnd8Sdy2kQqCasDdNkSZ9dAwN02RJn10DPdPoqnd8RctpEKgmrA3TZEmfXQMDdNkSZ9dAz3T6Kp3fEXLaRCoJqwN02RJn10DA3TZEmfXQM90+iqd3xFy2kQqCasDdNkSZ9dAwN02RJn10DPdPoqnd8RctpHN5zebOXP1oSFX7jJyHdRhLlrl0oESONLI269dl+vda7b2TPVcauje1NtzVRONUOLTxqlOvLFaxpTaT4Hw6DXUax48Oorbd1wpU8tvdoYEnTVK9XDUzPnka5XyKiu1sytS1Es2rPYh5cDdNkSZ9dB0bJhaFKhTpypTvjFJ+bqV2s3SubbxkQqCasDdNkSZ9dAwN02RJn10FnPdPoqnd8SNy2kQqCasDdNkSZ9dAwN02RJn10DPdPoqnd8RctpEKgmnA3TZMmf+hwt5qmyZc+mgZ7pdFU7viZuW0u0hcEz4GqfJlz6fKcpeapsmXPpoGe6XRVO74i5bS7SFzsxiqqIiKqrsIiJaqriRPOTXFecpUXZY5eVO/8A22Gx6kXC09NubI48axt/GvHIuypCWGXJXUqMm/8Aa6K7b2/gY81aZLeRHcze1nqHNdUI6GNdnWf+d6cX+BPauz7CadQLnY6SNrGNa1GJYxrdpvtt87samTgpWRpYxqJjxrxqfUoyhVtE1UtMr2tEVxV6/W/WzVOtwXQ8QYa6ne68T+wpmTwasUSzRoxERdlbbVs2FSw14QjKdnkoq96l1kKLSmmyrKAmrA3TZEmfXQMDdNkSZ9dB1c90+iqd3xLFy2kQqCasDdNkSZ9dAwN02RJn10DPdPoqnd8RctpEKgmrA3TZEmfXQc4G6bIfn3DPdPoqnd8RctpEKAmzA5S5Ds+47YHaX0bs+8Z7p9FU7q+4uW0iEQTel56l9Gv6iTSdkvPUnov/AKJtJjPcOhqdi/IXLaRBx6aDU+WokSOFjpXr5mpbYmNV2kT2qTW29BRou4t9886p0Wmy6k3JQUzUaxjGtyI26xq8a7bveQnhipNXUKMr9c7opdjbfUL4LTLsNDuHvYJG5s9RrZJUsVPPDCvsy3+3aT9yU6ambG3WtTjXzquNT6NaiJYiWIm0ibCHJSp0ZY7rVpY03z8yWqK5lvNFSrjcC4EAAWTSAAAAAAAAAAAAAAAAAAAAAAAAAAAAAAAAAAAAAAAAAAAAAAAAAAAAAAAAAAAAAAAAAAAAAf/Z"/>
          <p:cNvSpPr>
            <a:spLocks noChangeAspect="1" noChangeArrowheads="1"/>
          </p:cNvSpPr>
          <p:nvPr/>
        </p:nvSpPr>
        <p:spPr bwMode="auto">
          <a:xfrm>
            <a:off x="168275" y="-1825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sp>
        <p:nvSpPr>
          <p:cNvPr id="29" name="Text Box 234"/>
          <p:cNvSpPr txBox="1">
            <a:spLocks noChangeArrowheads="1"/>
          </p:cNvSpPr>
          <p:nvPr/>
        </p:nvSpPr>
        <p:spPr bwMode="auto">
          <a:xfrm>
            <a:off x="32942463" y="5791200"/>
            <a:ext cx="10058400" cy="28341995"/>
          </a:xfrm>
          <a:prstGeom prst="rect">
            <a:avLst/>
          </a:prstGeom>
          <a:noFill/>
          <a:ln>
            <a:noFill/>
          </a:ln>
          <a:effectLst/>
          <a:extLst/>
        </p:spPr>
        <p:txBody>
          <a:bodyPr lIns="87254" tIns="43627" rIns="87254" bIns="43627">
            <a:spAutoFit/>
          </a:bodyPr>
          <a:lstStyle>
            <a:lvl1pPr marL="68263" indent="-68263" defTabSz="996950">
              <a:defRPr sz="2400">
                <a:solidFill>
                  <a:schemeClr val="tx1"/>
                </a:solidFill>
                <a:latin typeface="Times New Roman" pitchFamily="18" charset="0"/>
              </a:defRPr>
            </a:lvl1pPr>
            <a:lvl2pPr marL="158750" indent="-68263" defTabSz="996950">
              <a:defRPr sz="2400">
                <a:solidFill>
                  <a:schemeClr val="tx1"/>
                </a:solidFill>
                <a:latin typeface="Times New Roman" pitchFamily="18" charset="0"/>
              </a:defRPr>
            </a:lvl2pPr>
            <a:lvl3pPr marL="249238" indent="-66675" defTabSz="996950">
              <a:defRPr sz="2400">
                <a:solidFill>
                  <a:schemeClr val="tx1"/>
                </a:solidFill>
                <a:latin typeface="Times New Roman" pitchFamily="18" charset="0"/>
              </a:defRPr>
            </a:lvl3pPr>
            <a:lvl4pPr marL="341313" indent="-68263" defTabSz="996950">
              <a:defRPr sz="2400">
                <a:solidFill>
                  <a:schemeClr val="tx1"/>
                </a:solidFill>
                <a:latin typeface="Times New Roman" pitchFamily="18" charset="0"/>
              </a:defRPr>
            </a:lvl4pPr>
            <a:lvl5pPr marL="431800" indent="-68263" defTabSz="996950">
              <a:defRPr sz="2400">
                <a:solidFill>
                  <a:schemeClr val="tx1"/>
                </a:solidFill>
                <a:latin typeface="Times New Roman" pitchFamily="18" charset="0"/>
              </a:defRPr>
            </a:lvl5pPr>
            <a:lvl6pPr marL="889000" indent="-68263" defTabSz="996950" fontAlgn="base">
              <a:spcBef>
                <a:spcPct val="0"/>
              </a:spcBef>
              <a:spcAft>
                <a:spcPct val="0"/>
              </a:spcAft>
              <a:defRPr sz="2400">
                <a:solidFill>
                  <a:schemeClr val="tx1"/>
                </a:solidFill>
                <a:latin typeface="Times New Roman" pitchFamily="18" charset="0"/>
              </a:defRPr>
            </a:lvl6pPr>
            <a:lvl7pPr marL="1346200" indent="-68263" defTabSz="996950" fontAlgn="base">
              <a:spcBef>
                <a:spcPct val="0"/>
              </a:spcBef>
              <a:spcAft>
                <a:spcPct val="0"/>
              </a:spcAft>
              <a:defRPr sz="2400">
                <a:solidFill>
                  <a:schemeClr val="tx1"/>
                </a:solidFill>
                <a:latin typeface="Times New Roman" pitchFamily="18" charset="0"/>
              </a:defRPr>
            </a:lvl7pPr>
            <a:lvl8pPr marL="1803400" indent="-68263" defTabSz="996950" fontAlgn="base">
              <a:spcBef>
                <a:spcPct val="0"/>
              </a:spcBef>
              <a:spcAft>
                <a:spcPct val="0"/>
              </a:spcAft>
              <a:defRPr sz="2400">
                <a:solidFill>
                  <a:schemeClr val="tx1"/>
                </a:solidFill>
                <a:latin typeface="Times New Roman" pitchFamily="18" charset="0"/>
              </a:defRPr>
            </a:lvl8pPr>
            <a:lvl9pPr marL="2260600" indent="-68263" defTabSz="996950" fontAlgn="base">
              <a:spcBef>
                <a:spcPct val="0"/>
              </a:spcBef>
              <a:spcAft>
                <a:spcPct val="0"/>
              </a:spcAft>
              <a:defRPr sz="2400">
                <a:solidFill>
                  <a:schemeClr val="tx1"/>
                </a:solidFill>
                <a:latin typeface="Times New Roman" pitchFamily="18" charset="0"/>
              </a:defRPr>
            </a:lvl9pPr>
          </a:lstStyle>
          <a:p>
            <a:pPr algn="ctr">
              <a:spcBef>
                <a:spcPct val="50000"/>
              </a:spcBef>
              <a:defRPr/>
            </a:pPr>
            <a:r>
              <a:rPr lang="en-US" sz="3400" b="1" dirty="0">
                <a:solidFill>
                  <a:schemeClr val="bg2">
                    <a:lumMod val="75000"/>
                  </a:schemeClr>
                </a:solidFill>
              </a:rPr>
              <a:t>RESULTS (cont’d</a:t>
            </a:r>
            <a:r>
              <a:rPr lang="en-US" sz="3400" b="1" dirty="0" smtClean="0">
                <a:solidFill>
                  <a:schemeClr val="bg2">
                    <a:lumMod val="75000"/>
                  </a:schemeClr>
                </a:solidFill>
              </a:rPr>
              <a:t>)</a:t>
            </a:r>
            <a:endParaRPr lang="en-US" sz="3400" b="1" dirty="0">
              <a:solidFill>
                <a:schemeClr val="bg2">
                  <a:lumMod val="75000"/>
                </a:schemeClr>
              </a:solidFill>
            </a:endParaRPr>
          </a:p>
          <a:p>
            <a:pPr>
              <a:spcBef>
                <a:spcPct val="50000"/>
              </a:spcBef>
              <a:buFontTx/>
              <a:buChar char="•"/>
              <a:defRPr/>
            </a:pPr>
            <a:r>
              <a:rPr lang="en-US" sz="3400" b="1" dirty="0">
                <a:solidFill>
                  <a:srgbClr val="0000FF"/>
                </a:solidFill>
              </a:rPr>
              <a:t>2</a:t>
            </a:r>
            <a:r>
              <a:rPr lang="en-US" sz="3400" b="1" baseline="30000" dirty="0">
                <a:solidFill>
                  <a:srgbClr val="0000FF"/>
                </a:solidFill>
              </a:rPr>
              <a:t>nd</a:t>
            </a:r>
            <a:r>
              <a:rPr lang="en-US" sz="3400" b="1" dirty="0">
                <a:solidFill>
                  <a:srgbClr val="0000FF"/>
                </a:solidFill>
              </a:rPr>
              <a:t> </a:t>
            </a:r>
            <a:r>
              <a:rPr lang="en-US" sz="3400" b="1" dirty="0" smtClean="0">
                <a:solidFill>
                  <a:srgbClr val="0000FF"/>
                </a:solidFill>
              </a:rPr>
              <a:t>Round (cont’d)</a:t>
            </a:r>
            <a:endParaRPr lang="en-US" sz="3400" b="1" dirty="0">
              <a:solidFill>
                <a:srgbClr val="0000FF"/>
              </a:solidFill>
            </a:endParaRPr>
          </a:p>
          <a:p>
            <a:pPr>
              <a:buFontTx/>
              <a:buChar char="•"/>
              <a:defRPr/>
            </a:pPr>
            <a:r>
              <a:rPr lang="en-US" sz="3400" b="1" dirty="0" smtClean="0"/>
              <a:t>Disagreement on </a:t>
            </a:r>
            <a:r>
              <a:rPr lang="en-US" sz="3400" b="1" dirty="0"/>
              <a:t>the following items… </a:t>
            </a:r>
            <a:endParaRPr lang="en-US" sz="3400" b="1" dirty="0" smtClean="0"/>
          </a:p>
          <a:p>
            <a:pPr lvl="4">
              <a:buFontTx/>
              <a:buChar char="•"/>
              <a:defRPr/>
            </a:pPr>
            <a:r>
              <a:rPr lang="en-US" sz="3400" dirty="0" smtClean="0"/>
              <a:t>How security detracts from guest experience</a:t>
            </a:r>
          </a:p>
          <a:p>
            <a:pPr lvl="5">
              <a:buFontTx/>
              <a:buChar char="•"/>
              <a:defRPr/>
            </a:pPr>
            <a:r>
              <a:rPr lang="en-US" sz="3400" dirty="0" smtClean="0"/>
              <a:t>Participant 4 </a:t>
            </a:r>
            <a:r>
              <a:rPr lang="en-US" sz="3400" dirty="0"/>
              <a:t>– “</a:t>
            </a:r>
            <a:r>
              <a:rPr lang="en-US" sz="3400" i="1" dirty="0"/>
              <a:t>I do think </a:t>
            </a:r>
            <a:r>
              <a:rPr lang="en-US" sz="3400" i="1" dirty="0" smtClean="0"/>
              <a:t>security… represents </a:t>
            </a:r>
            <a:r>
              <a:rPr lang="en-US" sz="3400" i="1" dirty="0"/>
              <a:t>only a small detraction </a:t>
            </a:r>
            <a:r>
              <a:rPr lang="en-US" sz="3400" i="1" dirty="0" smtClean="0"/>
              <a:t>from </a:t>
            </a:r>
            <a:r>
              <a:rPr lang="en-US" sz="3400" i="1" dirty="0"/>
              <a:t>our guest's game day experience</a:t>
            </a:r>
            <a:r>
              <a:rPr lang="en-US" sz="3400" i="1" dirty="0" smtClean="0"/>
              <a:t>.”</a:t>
            </a:r>
          </a:p>
          <a:p>
            <a:pPr lvl="5">
              <a:buFontTx/>
              <a:buChar char="•"/>
              <a:defRPr/>
            </a:pPr>
            <a:r>
              <a:rPr lang="en-US" sz="3400" dirty="0"/>
              <a:t>Participant 3 – </a:t>
            </a:r>
            <a:r>
              <a:rPr lang="en-US" sz="3400" i="1" dirty="0"/>
              <a:t>“Screening of guests </a:t>
            </a:r>
            <a:r>
              <a:rPr lang="en-US" sz="3400" i="1" dirty="0" smtClean="0"/>
              <a:t>has now </a:t>
            </a:r>
            <a:r>
              <a:rPr lang="en-US" sz="3400" i="1" dirty="0"/>
              <a:t>become the norm</a:t>
            </a:r>
            <a:r>
              <a:rPr lang="en-US" sz="3400" i="1" dirty="0" smtClean="0"/>
              <a:t>.”</a:t>
            </a:r>
          </a:p>
          <a:p>
            <a:pPr lvl="4">
              <a:buFontTx/>
              <a:buChar char="•"/>
              <a:defRPr/>
            </a:pPr>
            <a:r>
              <a:rPr lang="en-US" sz="3400" dirty="0" smtClean="0"/>
              <a:t>Event staff is a necessary evil</a:t>
            </a:r>
          </a:p>
          <a:p>
            <a:pPr lvl="5">
              <a:buFontTx/>
              <a:buChar char="•"/>
              <a:defRPr/>
            </a:pPr>
            <a:r>
              <a:rPr lang="en-US" sz="3400" dirty="0" smtClean="0"/>
              <a:t>Participant </a:t>
            </a:r>
            <a:r>
              <a:rPr lang="en-US" sz="3400" dirty="0"/>
              <a:t>4 – “</a:t>
            </a:r>
            <a:r>
              <a:rPr lang="en-US" sz="3400" i="1" dirty="0"/>
              <a:t>I don't know if the term </a:t>
            </a:r>
            <a:r>
              <a:rPr lang="en-US" sz="3400" i="1" dirty="0" smtClean="0"/>
              <a:t>‘necessary evil’ </a:t>
            </a:r>
            <a:r>
              <a:rPr lang="en-US" sz="3400" i="1" dirty="0"/>
              <a:t>is appropriate.  I think most guests perceive security </a:t>
            </a:r>
            <a:r>
              <a:rPr lang="en-US" sz="3400" i="1" dirty="0" smtClean="0"/>
              <a:t>… as </a:t>
            </a:r>
            <a:r>
              <a:rPr lang="en-US" sz="3400" i="1" dirty="0"/>
              <a:t>being necessary </a:t>
            </a:r>
            <a:r>
              <a:rPr lang="en-US" sz="3400" i="1" dirty="0" smtClean="0"/>
              <a:t>and .. vital….</a:t>
            </a:r>
            <a:r>
              <a:rPr lang="en-US" sz="3400" dirty="0" smtClean="0"/>
              <a:t>”</a:t>
            </a:r>
          </a:p>
          <a:p>
            <a:pPr lvl="5">
              <a:buFontTx/>
              <a:buChar char="•"/>
              <a:defRPr/>
            </a:pPr>
            <a:r>
              <a:rPr lang="en-US" sz="3400" dirty="0"/>
              <a:t>Participant 5 – </a:t>
            </a:r>
            <a:r>
              <a:rPr lang="en-US" sz="3400" dirty="0" smtClean="0"/>
              <a:t>“</a:t>
            </a:r>
            <a:r>
              <a:rPr lang="en-US" sz="3400" i="1" dirty="0" smtClean="0"/>
              <a:t>Security </a:t>
            </a:r>
            <a:r>
              <a:rPr lang="en-US" sz="3400" i="1" dirty="0"/>
              <a:t>is definitely a necessary </a:t>
            </a:r>
            <a:r>
              <a:rPr lang="en-US" sz="3400" i="1" dirty="0" smtClean="0"/>
              <a:t>evil</a:t>
            </a:r>
            <a:r>
              <a:rPr lang="en-US" sz="3400" dirty="0" smtClean="0"/>
              <a:t>”  </a:t>
            </a:r>
            <a:endParaRPr lang="en-US" sz="3400" dirty="0" smtClean="0">
              <a:solidFill>
                <a:srgbClr val="FF0000"/>
              </a:solidFill>
            </a:endParaRPr>
          </a:p>
          <a:p>
            <a:pPr>
              <a:spcBef>
                <a:spcPct val="50000"/>
              </a:spcBef>
              <a:buFontTx/>
              <a:buChar char="•"/>
              <a:defRPr/>
            </a:pPr>
            <a:r>
              <a:rPr lang="en-US" sz="3400" b="1" dirty="0" smtClean="0">
                <a:solidFill>
                  <a:srgbClr val="0000FF"/>
                </a:solidFill>
              </a:rPr>
              <a:t>3</a:t>
            </a:r>
            <a:r>
              <a:rPr lang="en-US" sz="3400" b="1" baseline="30000" dirty="0" smtClean="0">
                <a:solidFill>
                  <a:srgbClr val="0000FF"/>
                </a:solidFill>
              </a:rPr>
              <a:t>rd</a:t>
            </a:r>
            <a:r>
              <a:rPr lang="en-US" sz="3400" b="1" dirty="0" smtClean="0">
                <a:solidFill>
                  <a:srgbClr val="0000FF"/>
                </a:solidFill>
              </a:rPr>
              <a:t> Round </a:t>
            </a:r>
          </a:p>
          <a:p>
            <a:pPr marL="46038" lvl="1">
              <a:spcBef>
                <a:spcPct val="50000"/>
              </a:spcBef>
              <a:buFontTx/>
              <a:buChar char="•"/>
              <a:defRPr/>
            </a:pPr>
            <a:r>
              <a:rPr lang="en-US" sz="3400" b="1" dirty="0"/>
              <a:t>Agreement reached on the following items… </a:t>
            </a:r>
          </a:p>
          <a:p>
            <a:pPr lvl="5">
              <a:buFontTx/>
              <a:buChar char="•"/>
              <a:defRPr/>
            </a:pPr>
            <a:r>
              <a:rPr lang="en-US" sz="3400" dirty="0" smtClean="0"/>
              <a:t>Guests expect security at games and, if done properly, it does not detract from the overall experience. </a:t>
            </a:r>
          </a:p>
          <a:p>
            <a:pPr>
              <a:buFontTx/>
              <a:buChar char="•"/>
              <a:defRPr/>
            </a:pPr>
            <a:r>
              <a:rPr lang="en-US" sz="3400" b="1" dirty="0" smtClean="0"/>
              <a:t>Disagreement </a:t>
            </a:r>
            <a:r>
              <a:rPr lang="en-US" sz="3400" b="1" dirty="0"/>
              <a:t>on the following items… </a:t>
            </a:r>
          </a:p>
          <a:p>
            <a:pPr lvl="5">
              <a:buFontTx/>
              <a:buChar char="•"/>
              <a:defRPr/>
            </a:pPr>
            <a:r>
              <a:rPr lang="en-US" sz="3400" dirty="0" smtClean="0"/>
              <a:t>Event </a:t>
            </a:r>
            <a:r>
              <a:rPr lang="en-US" sz="3400" dirty="0"/>
              <a:t>staff is a necessary </a:t>
            </a:r>
            <a:r>
              <a:rPr lang="en-US" sz="3400" dirty="0" smtClean="0"/>
              <a:t>evil… The term ‘evil’ seems to be the dividing issue.  Participant 2 noted that guests see security as an “advocate and a resource” while Participant 3 states that s/he agrees with the term ‘necessary evil’.</a:t>
            </a:r>
            <a:endParaRPr lang="en-US" sz="3400" b="1" dirty="0">
              <a:solidFill>
                <a:schemeClr val="bg2">
                  <a:lumMod val="75000"/>
                </a:schemeClr>
              </a:solidFill>
            </a:endParaRPr>
          </a:p>
          <a:p>
            <a:pPr algn="ctr">
              <a:spcBef>
                <a:spcPct val="50000"/>
              </a:spcBef>
              <a:defRPr/>
            </a:pPr>
            <a:r>
              <a:rPr lang="en-US" sz="3400" b="1" dirty="0" smtClean="0">
                <a:solidFill>
                  <a:schemeClr val="bg2">
                    <a:lumMod val="75000"/>
                  </a:schemeClr>
                </a:solidFill>
              </a:rPr>
              <a:t>DISCUSSION</a:t>
            </a:r>
            <a:endParaRPr lang="en-US" sz="3400" b="1" dirty="0">
              <a:solidFill>
                <a:schemeClr val="bg2">
                  <a:lumMod val="75000"/>
                </a:schemeClr>
              </a:solidFill>
            </a:endParaRPr>
          </a:p>
          <a:p>
            <a:pPr>
              <a:defRPr/>
            </a:pPr>
            <a:r>
              <a:rPr lang="en-US" sz="3400" b="1" dirty="0">
                <a:solidFill>
                  <a:srgbClr val="0000FF"/>
                </a:solidFill>
              </a:rPr>
              <a:t>Overview </a:t>
            </a:r>
          </a:p>
          <a:p>
            <a:pPr lvl="1">
              <a:buFontTx/>
              <a:buChar char="•"/>
              <a:defRPr/>
            </a:pPr>
            <a:r>
              <a:rPr lang="en-US" sz="3400" dirty="0" smtClean="0"/>
              <a:t>Establishes elements that professionals within the sport security and guest relations fields identify as valuable in ensuring a positive guest experience at their respective venues.  Namely, SMEs believe that security has become integral to the guest experience.  To be effective, though, the security process must minimize the impact on guests’ time and personnel must serve as useful contacts with skills across a wide range of customer service matters to engage guests accordingly.</a:t>
            </a:r>
            <a:endParaRPr lang="en-US" sz="3400" dirty="0"/>
          </a:p>
          <a:p>
            <a:pPr marL="90487" lvl="1" indent="0">
              <a:defRPr/>
            </a:pPr>
            <a:endParaRPr lang="en-US" sz="3400" b="1" dirty="0" smtClean="0">
              <a:solidFill>
                <a:srgbClr val="0000FF"/>
              </a:solidFill>
            </a:endParaRPr>
          </a:p>
          <a:p>
            <a:pPr marL="90487" lvl="1" indent="0">
              <a:defRPr/>
            </a:pPr>
            <a:r>
              <a:rPr lang="en-US" sz="3400" b="1" dirty="0" smtClean="0">
                <a:solidFill>
                  <a:srgbClr val="0000FF"/>
                </a:solidFill>
              </a:rPr>
              <a:t>Application</a:t>
            </a:r>
          </a:p>
          <a:p>
            <a:pPr lvl="1">
              <a:buFontTx/>
              <a:buChar char="•"/>
              <a:defRPr/>
            </a:pPr>
            <a:r>
              <a:rPr lang="en-US" sz="3400" dirty="0" smtClean="0"/>
              <a:t>Understanding </a:t>
            </a:r>
            <a:r>
              <a:rPr lang="en-US" sz="3400" dirty="0" smtClean="0"/>
              <a:t>guest </a:t>
            </a:r>
            <a:r>
              <a:rPr lang="en-US" sz="3400" dirty="0" smtClean="0"/>
              <a:t>perceptions and interactions with security allows practitioners to better address barriers that may keep guests from attending events.  This may be done in multiple ways. </a:t>
            </a:r>
            <a:r>
              <a:rPr lang="en-US" sz="3400" dirty="0" smtClean="0"/>
              <a:t>SMEs </a:t>
            </a:r>
            <a:r>
              <a:rPr lang="en-US" sz="3400" dirty="0" smtClean="0"/>
              <a:t>argued that the venue/organization should look to market the role and function of the security to guests. For example, </a:t>
            </a:r>
            <a:r>
              <a:rPr lang="en-US" sz="3400" dirty="0"/>
              <a:t>a</a:t>
            </a:r>
            <a:r>
              <a:rPr lang="en-US" sz="3400" dirty="0" smtClean="0"/>
              <a:t>dvertising that security is stationed throughout the venue to serve fans by informing them of policies and procedures may aid in attracting fans to attend future events. </a:t>
            </a:r>
          </a:p>
          <a:p>
            <a:pPr lvl="1">
              <a:buFontTx/>
              <a:buChar char="•"/>
              <a:defRPr/>
            </a:pPr>
            <a:endParaRPr lang="en-US" sz="3400" dirty="0" smtClean="0"/>
          </a:p>
          <a:p>
            <a:pPr marL="90487" lvl="1" indent="0">
              <a:defRPr/>
            </a:pPr>
            <a:endParaRPr lang="en-US" sz="3400" dirty="0" smtClean="0"/>
          </a:p>
          <a:p>
            <a:pPr lvl="1">
              <a:defRPr/>
            </a:pPr>
            <a:endParaRPr lang="en-US" sz="3400" dirty="0"/>
          </a:p>
        </p:txBody>
      </p:sp>
      <p:pic>
        <p:nvPicPr>
          <p:cNvPr id="1031"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0233600" y="609600"/>
            <a:ext cx="2847533" cy="2554795"/>
          </a:xfrm>
          <a:prstGeom prst="rect">
            <a:avLst/>
          </a:prstGeom>
          <a:noFill/>
          <a:ln>
            <a:noFill/>
          </a:ln>
          <a:scene3d>
            <a:camera prst="orthographicFront"/>
            <a:lightRig rig="threePt" dir="t"/>
          </a:scene3d>
          <a:sp3d>
            <a:bevelT/>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descr="UNH Shield.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38201" y="685801"/>
            <a:ext cx="2741675" cy="2667000"/>
          </a:xfrm>
          <a:prstGeom prst="rect">
            <a:avLst/>
          </a:prstGeom>
        </p:spPr>
      </p:pic>
      <p:sp>
        <p:nvSpPr>
          <p:cNvPr id="4" name="TextBox 3"/>
          <p:cNvSpPr txBox="1"/>
          <p:nvPr/>
        </p:nvSpPr>
        <p:spPr>
          <a:xfrm>
            <a:off x="11506200" y="5867400"/>
            <a:ext cx="10397330" cy="6894195"/>
          </a:xfrm>
          <a:prstGeom prst="rect">
            <a:avLst/>
          </a:prstGeom>
          <a:noFill/>
        </p:spPr>
        <p:txBody>
          <a:bodyPr wrap="square" rtlCol="0">
            <a:spAutoFit/>
          </a:bodyPr>
          <a:lstStyle/>
          <a:p>
            <a:pPr algn="ctr"/>
            <a:r>
              <a:rPr lang="en-US" sz="3400" b="1" dirty="0" smtClean="0">
                <a:solidFill>
                  <a:schemeClr val="bg2">
                    <a:lumMod val="75000"/>
                  </a:schemeClr>
                </a:solidFill>
              </a:rPr>
              <a:t>ABSTRACT (cont’d)</a:t>
            </a:r>
            <a:endParaRPr lang="en-US" sz="3400" b="1" dirty="0">
              <a:solidFill>
                <a:schemeClr val="bg2">
                  <a:lumMod val="75000"/>
                </a:schemeClr>
              </a:solidFill>
            </a:endParaRPr>
          </a:p>
          <a:p>
            <a:r>
              <a:rPr lang="en-US" sz="3400" dirty="0" smtClean="0"/>
              <a:t>While an obviously important party to the economic success of sport event execution, these projects did not involve industry practitioners, nor provide industry practitioners with insight as to how to balance sport security measures more effectively with a positive, patron-centered experience.  The current project, however, aims to be an important first step in this direction.  The purpose of this research was to bring together a panel of subject matter experts with applied experience in sport security to better understand its influence on the marketing emphases inherent to sport event management, with the intent of creating an instrument for future research.</a:t>
            </a:r>
          </a:p>
        </p:txBody>
      </p:sp>
      <p:sp>
        <p:nvSpPr>
          <p:cNvPr id="23" name="Line 222"/>
          <p:cNvSpPr>
            <a:spLocks noChangeShapeType="1"/>
          </p:cNvSpPr>
          <p:nvPr/>
        </p:nvSpPr>
        <p:spPr bwMode="auto">
          <a:xfrm>
            <a:off x="11277600" y="5897563"/>
            <a:ext cx="0" cy="24261763"/>
          </a:xfrm>
          <a:prstGeom prst="line">
            <a:avLst/>
          </a:prstGeom>
          <a:ln>
            <a:headEnd/>
            <a:tailEnd/>
          </a:ln>
          <a:extLst/>
        </p:spPr>
        <p:style>
          <a:lnRef idx="1">
            <a:schemeClr val="accent6"/>
          </a:lnRef>
          <a:fillRef idx="0">
            <a:schemeClr val="accent6"/>
          </a:fillRef>
          <a:effectRef idx="0">
            <a:schemeClr val="accent6"/>
          </a:effectRef>
          <a:fontRef idx="minor">
            <a:schemeClr val="tx1"/>
          </a:fontRef>
        </p:style>
        <p:txBody>
          <a:bodyPr lIns="438912" tIns="219456" rIns="438912" bIns="219456"/>
          <a:lstStyle/>
          <a:p>
            <a:endParaRPr lang="en-US"/>
          </a:p>
        </p:txBody>
      </p:sp>
      <p:sp>
        <p:nvSpPr>
          <p:cNvPr id="24" name="Line 235"/>
          <p:cNvSpPr>
            <a:spLocks noChangeShapeType="1"/>
          </p:cNvSpPr>
          <p:nvPr/>
        </p:nvSpPr>
        <p:spPr bwMode="auto">
          <a:xfrm>
            <a:off x="655637" y="32232597"/>
            <a:ext cx="42648188" cy="2"/>
          </a:xfrm>
          <a:prstGeom prst="line">
            <a:avLst/>
          </a:prstGeom>
          <a:ln>
            <a:headEnd/>
            <a:tailEnd/>
          </a:ln>
          <a:extLst/>
        </p:spPr>
        <p:style>
          <a:lnRef idx="1">
            <a:schemeClr val="accent6"/>
          </a:lnRef>
          <a:fillRef idx="0">
            <a:schemeClr val="accent6"/>
          </a:fillRef>
          <a:effectRef idx="0">
            <a:schemeClr val="accent6"/>
          </a:effectRef>
          <a:fontRef idx="minor">
            <a:schemeClr val="tx1"/>
          </a:fontRef>
        </p:style>
        <p:txBody>
          <a:bodyPr lIns="438912" tIns="219456" rIns="438912" bIns="219456"/>
          <a:lstStyle/>
          <a:p>
            <a:endParaRPr lang="en-US"/>
          </a:p>
        </p:txBody>
      </p:sp>
    </p:spTree>
  </p:cSld>
  <p:clrMapOvr>
    <a:masterClrMapping/>
  </p:clrMapOvr>
  <p:timing>
    <p:tnLst>
      <p:par>
        <p:cTn xmlns:p14="http://schemas.microsoft.com/office/powerpoint/2010/main" id="1" dur="indefinite" restart="never" nodeType="tmRoot"/>
      </p:par>
    </p:tnLst>
  </p:timing>
</p:sld>
</file>

<file path=ppt/theme/theme1.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96950" rtl="0" eaLnBrk="1" fontAlgn="base" latinLnBrk="0" hangingPunct="1">
          <a:lnSpc>
            <a:spcPct val="100000"/>
          </a:lnSpc>
          <a:spcBef>
            <a:spcPct val="0"/>
          </a:spcBef>
          <a:spcAft>
            <a:spcPct val="0"/>
          </a:spcAft>
          <a:buClrTx/>
          <a:buSzTx/>
          <a:buFontTx/>
          <a:buNone/>
          <a:tabLst/>
          <a:defRPr kumimoji="0" lang="en-US" sz="5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96950" rtl="0" eaLnBrk="1" fontAlgn="base" latinLnBrk="0" hangingPunct="1">
          <a:lnSpc>
            <a:spcPct val="100000"/>
          </a:lnSpc>
          <a:spcBef>
            <a:spcPct val="0"/>
          </a:spcBef>
          <a:spcAft>
            <a:spcPct val="0"/>
          </a:spcAft>
          <a:buClrTx/>
          <a:buSzTx/>
          <a:buFontTx/>
          <a:buNone/>
          <a:tabLst/>
          <a:defRPr kumimoji="0" lang="en-US" sz="5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13667</TotalTime>
  <Words>1554</Words>
  <Application>Microsoft Macintosh PowerPoint</Application>
  <PresentationFormat>Custom</PresentationFormat>
  <Paragraphs>70</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Default Design</vt:lpstr>
      <vt:lpstr>Sport Security and Marketing Interface:  Delphi Panel Kiernan O. Gordon, Ph.D. (University of New Hampshire), W. Andrew Czekanski, Ph.D. (Coastal Carolina University),  &amp; James A. DeMeo (Unified Sports &amp; Entertainment Consulting)</vt:lpstr>
    </vt:vector>
  </TitlesOfParts>
  <Company>Texas Tech University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Social Reasoning, Anxiety, and Collaboration with Rejected and Average Children   Kimberly Crosby, M.A.  Marcy Rose, M.A  Gary Fireman, Ph.D.    Texas Tech University</dc:title>
  <dc:creator>Kimberly Crosby</dc:creator>
  <cp:lastModifiedBy>Kiernan Gordon</cp:lastModifiedBy>
  <cp:revision>180</cp:revision>
  <dcterms:created xsi:type="dcterms:W3CDTF">2002-08-14T03:05:20Z</dcterms:created>
  <dcterms:modified xsi:type="dcterms:W3CDTF">2016-05-26T20:37:05Z</dcterms:modified>
</cp:coreProperties>
</file>