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Lst>
  <p:sldSz cx="36576000" cy="29260800"/>
  <p:notesSz cx="6858000" cy="9144000"/>
  <p:defaultTextStyle>
    <a:defPPr>
      <a:defRPr lang="en-US"/>
    </a:defPPr>
    <a:lvl1pPr marL="0" algn="l" defTabSz="3159990" rtl="0" eaLnBrk="1" latinLnBrk="0" hangingPunct="1">
      <a:defRPr sz="6221" kern="1200">
        <a:solidFill>
          <a:schemeClr val="tx1"/>
        </a:solidFill>
        <a:latin typeface="+mn-lt"/>
        <a:ea typeface="+mn-ea"/>
        <a:cs typeface="+mn-cs"/>
      </a:defRPr>
    </a:lvl1pPr>
    <a:lvl2pPr marL="1579995" algn="l" defTabSz="3159990" rtl="0" eaLnBrk="1" latinLnBrk="0" hangingPunct="1">
      <a:defRPr sz="6221" kern="1200">
        <a:solidFill>
          <a:schemeClr val="tx1"/>
        </a:solidFill>
        <a:latin typeface="+mn-lt"/>
        <a:ea typeface="+mn-ea"/>
        <a:cs typeface="+mn-cs"/>
      </a:defRPr>
    </a:lvl2pPr>
    <a:lvl3pPr marL="3159990" algn="l" defTabSz="3159990" rtl="0" eaLnBrk="1" latinLnBrk="0" hangingPunct="1">
      <a:defRPr sz="6221" kern="1200">
        <a:solidFill>
          <a:schemeClr val="tx1"/>
        </a:solidFill>
        <a:latin typeface="+mn-lt"/>
        <a:ea typeface="+mn-ea"/>
        <a:cs typeface="+mn-cs"/>
      </a:defRPr>
    </a:lvl3pPr>
    <a:lvl4pPr marL="4739987" algn="l" defTabSz="3159990" rtl="0" eaLnBrk="1" latinLnBrk="0" hangingPunct="1">
      <a:defRPr sz="6221" kern="1200">
        <a:solidFill>
          <a:schemeClr val="tx1"/>
        </a:solidFill>
        <a:latin typeface="+mn-lt"/>
        <a:ea typeface="+mn-ea"/>
        <a:cs typeface="+mn-cs"/>
      </a:defRPr>
    </a:lvl4pPr>
    <a:lvl5pPr marL="6319982" algn="l" defTabSz="3159990" rtl="0" eaLnBrk="1" latinLnBrk="0" hangingPunct="1">
      <a:defRPr sz="6221" kern="1200">
        <a:solidFill>
          <a:schemeClr val="tx1"/>
        </a:solidFill>
        <a:latin typeface="+mn-lt"/>
        <a:ea typeface="+mn-ea"/>
        <a:cs typeface="+mn-cs"/>
      </a:defRPr>
    </a:lvl5pPr>
    <a:lvl6pPr marL="7899977" algn="l" defTabSz="3159990" rtl="0" eaLnBrk="1" latinLnBrk="0" hangingPunct="1">
      <a:defRPr sz="6221" kern="1200">
        <a:solidFill>
          <a:schemeClr val="tx1"/>
        </a:solidFill>
        <a:latin typeface="+mn-lt"/>
        <a:ea typeface="+mn-ea"/>
        <a:cs typeface="+mn-cs"/>
      </a:defRPr>
    </a:lvl6pPr>
    <a:lvl7pPr marL="9479972" algn="l" defTabSz="3159990" rtl="0" eaLnBrk="1" latinLnBrk="0" hangingPunct="1">
      <a:defRPr sz="6221" kern="1200">
        <a:solidFill>
          <a:schemeClr val="tx1"/>
        </a:solidFill>
        <a:latin typeface="+mn-lt"/>
        <a:ea typeface="+mn-ea"/>
        <a:cs typeface="+mn-cs"/>
      </a:defRPr>
    </a:lvl7pPr>
    <a:lvl8pPr marL="11059968" algn="l" defTabSz="3159990" rtl="0" eaLnBrk="1" latinLnBrk="0" hangingPunct="1">
      <a:defRPr sz="6221" kern="1200">
        <a:solidFill>
          <a:schemeClr val="tx1"/>
        </a:solidFill>
        <a:latin typeface="+mn-lt"/>
        <a:ea typeface="+mn-ea"/>
        <a:cs typeface="+mn-cs"/>
      </a:defRPr>
    </a:lvl8pPr>
    <a:lvl9pPr marL="12639964" algn="l" defTabSz="3159990" rtl="0" eaLnBrk="1" latinLnBrk="0" hangingPunct="1">
      <a:defRPr sz="6221"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FFFF99"/>
    <a:srgbClr val="4F9E00"/>
    <a:srgbClr val="009900"/>
    <a:srgbClr val="008000"/>
    <a:srgbClr val="008600"/>
    <a:srgbClr val="33CC33"/>
    <a:srgbClr val="FA9500"/>
    <a:srgbClr val="00D200"/>
    <a:srgbClr val="87E18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27" d="100"/>
          <a:sy n="27" d="100"/>
        </p:scale>
        <p:origin x="1716" y="1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788749"/>
            <a:ext cx="31089600" cy="10187093"/>
          </a:xfrm>
        </p:spPr>
        <p:txBody>
          <a:bodyPr anchor="b"/>
          <a:lstStyle>
            <a:lvl1pPr algn="ctr">
              <a:defRPr sz="24000"/>
            </a:lvl1pPr>
          </a:lstStyle>
          <a:p>
            <a:r>
              <a:rPr lang="en-US" smtClean="0"/>
              <a:t>Click to edit Master title style</a:t>
            </a:r>
            <a:endParaRPr lang="en-US" dirty="0"/>
          </a:p>
        </p:txBody>
      </p:sp>
      <p:sp>
        <p:nvSpPr>
          <p:cNvPr id="3" name="Subtitle 2"/>
          <p:cNvSpPr>
            <a:spLocks noGrp="1"/>
          </p:cNvSpPr>
          <p:nvPr>
            <p:ph type="subTitle" idx="1"/>
          </p:nvPr>
        </p:nvSpPr>
        <p:spPr>
          <a:xfrm>
            <a:off x="4572000" y="15368695"/>
            <a:ext cx="27432000" cy="7064585"/>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9DEA825-A46F-4153-BC60-51D6E5508CEB}" type="datetimeFigureOut">
              <a:rPr lang="en-US" smtClean="0"/>
              <a:t>6/21/2016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5A15D4-902A-4A57-A9EB-308B97B4D78F}" type="slidenum">
              <a:rPr lang="en-US" smtClean="0"/>
              <a:t>‹#›</a:t>
            </a:fld>
            <a:endParaRPr lang="en-US"/>
          </a:p>
        </p:txBody>
      </p:sp>
    </p:spTree>
    <p:extLst>
      <p:ext uri="{BB962C8B-B14F-4D97-AF65-F5344CB8AC3E}">
        <p14:creationId xmlns:p14="http://schemas.microsoft.com/office/powerpoint/2010/main" val="652960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9DEA825-A46F-4153-BC60-51D6E5508CEB}" type="datetimeFigureOut">
              <a:rPr lang="en-US" smtClean="0"/>
              <a:t>6/21/2016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5A15D4-902A-4A57-A9EB-308B97B4D78F}" type="slidenum">
              <a:rPr lang="en-US" smtClean="0"/>
              <a:t>‹#›</a:t>
            </a:fld>
            <a:endParaRPr lang="en-US"/>
          </a:p>
        </p:txBody>
      </p:sp>
    </p:spTree>
    <p:extLst>
      <p:ext uri="{BB962C8B-B14F-4D97-AF65-F5344CB8AC3E}">
        <p14:creationId xmlns:p14="http://schemas.microsoft.com/office/powerpoint/2010/main" val="114805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7294888"/>
            <a:ext cx="31546800" cy="12171678"/>
          </a:xfrm>
        </p:spPr>
        <p:txBody>
          <a:bodyPr anchor="b"/>
          <a:lstStyle>
            <a:lvl1pPr>
              <a:defRPr sz="24000"/>
            </a:lvl1pPr>
          </a:lstStyle>
          <a:p>
            <a:r>
              <a:rPr lang="en-US" smtClean="0"/>
              <a:t>Click to edit Master title style</a:t>
            </a:r>
            <a:endParaRPr lang="en-US" dirty="0"/>
          </a:p>
        </p:txBody>
      </p:sp>
      <p:sp>
        <p:nvSpPr>
          <p:cNvPr id="3" name="Text Placeholder 2"/>
          <p:cNvSpPr>
            <a:spLocks noGrp="1"/>
          </p:cNvSpPr>
          <p:nvPr>
            <p:ph type="body" idx="1"/>
          </p:nvPr>
        </p:nvSpPr>
        <p:spPr>
          <a:xfrm>
            <a:off x="2495552" y="19581715"/>
            <a:ext cx="31546800" cy="6400798"/>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DEA825-A46F-4153-BC60-51D6E5508CEB}" type="datetimeFigureOut">
              <a:rPr lang="en-US" smtClean="0"/>
              <a:t>6/21/2016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5A15D4-902A-4A57-A9EB-308B97B4D78F}" type="slidenum">
              <a:rPr lang="en-US" smtClean="0"/>
              <a:t>‹#›</a:t>
            </a:fld>
            <a:endParaRPr lang="en-US"/>
          </a:p>
        </p:txBody>
      </p:sp>
    </p:spTree>
    <p:extLst>
      <p:ext uri="{BB962C8B-B14F-4D97-AF65-F5344CB8AC3E}">
        <p14:creationId xmlns:p14="http://schemas.microsoft.com/office/powerpoint/2010/main" val="28547395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14600" y="7789333"/>
            <a:ext cx="15544800" cy="185657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8516600" y="7789333"/>
            <a:ext cx="15544800" cy="185657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9DEA825-A46F-4153-BC60-51D6E5508CEB}" type="datetimeFigureOut">
              <a:rPr lang="en-US" smtClean="0"/>
              <a:t>6/21/2016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5A15D4-902A-4A57-A9EB-308B97B4D78F}" type="slidenum">
              <a:rPr lang="en-US" smtClean="0"/>
              <a:t>‹#›</a:t>
            </a:fld>
            <a:endParaRPr lang="en-US"/>
          </a:p>
        </p:txBody>
      </p:sp>
    </p:spTree>
    <p:extLst>
      <p:ext uri="{BB962C8B-B14F-4D97-AF65-F5344CB8AC3E}">
        <p14:creationId xmlns:p14="http://schemas.microsoft.com/office/powerpoint/2010/main" val="22496144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73"/>
            <a:ext cx="31546800" cy="5655735"/>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519368" y="7172962"/>
            <a:ext cx="15473360"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4" name="Content Placeholder 3"/>
          <p:cNvSpPr>
            <a:spLocks noGrp="1"/>
          </p:cNvSpPr>
          <p:nvPr>
            <p:ph sz="half" idx="2"/>
          </p:nvPr>
        </p:nvSpPr>
        <p:spPr>
          <a:xfrm>
            <a:off x="2519368" y="10688320"/>
            <a:ext cx="15473360" cy="157209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8516602" y="7172962"/>
            <a:ext cx="15549564"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smtClean="0"/>
              <a:t>Click to edit Master text styles</a:t>
            </a:r>
          </a:p>
        </p:txBody>
      </p:sp>
      <p:sp>
        <p:nvSpPr>
          <p:cNvPr id="6" name="Content Placeholder 5"/>
          <p:cNvSpPr>
            <a:spLocks noGrp="1"/>
          </p:cNvSpPr>
          <p:nvPr>
            <p:ph sz="quarter" idx="4"/>
          </p:nvPr>
        </p:nvSpPr>
        <p:spPr>
          <a:xfrm>
            <a:off x="18516602" y="10688320"/>
            <a:ext cx="15549564" cy="157209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9DEA825-A46F-4153-BC60-51D6E5508CEB}" type="datetimeFigureOut">
              <a:rPr lang="en-US" smtClean="0"/>
              <a:t>6/21/2016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5A15D4-902A-4A57-A9EB-308B97B4D78F}" type="slidenum">
              <a:rPr lang="en-US" smtClean="0"/>
              <a:t>‹#›</a:t>
            </a:fld>
            <a:endParaRPr lang="en-US"/>
          </a:p>
        </p:txBody>
      </p:sp>
    </p:spTree>
    <p:extLst>
      <p:ext uri="{BB962C8B-B14F-4D97-AF65-F5344CB8AC3E}">
        <p14:creationId xmlns:p14="http://schemas.microsoft.com/office/powerpoint/2010/main" val="2264032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9DEA825-A46F-4153-BC60-51D6E5508CEB}" type="datetimeFigureOut">
              <a:rPr lang="en-US" smtClean="0"/>
              <a:t>6/21/2016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5A15D4-902A-4A57-A9EB-308B97B4D78F}" type="slidenum">
              <a:rPr lang="en-US" smtClean="0"/>
              <a:t>‹#›</a:t>
            </a:fld>
            <a:endParaRPr lang="en-US"/>
          </a:p>
        </p:txBody>
      </p:sp>
    </p:spTree>
    <p:extLst>
      <p:ext uri="{BB962C8B-B14F-4D97-AF65-F5344CB8AC3E}">
        <p14:creationId xmlns:p14="http://schemas.microsoft.com/office/powerpoint/2010/main" val="4001281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DEA825-A46F-4153-BC60-51D6E5508CEB}" type="datetimeFigureOut">
              <a:rPr lang="en-US" smtClean="0"/>
              <a:t>6/21/2016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5A15D4-902A-4A57-A9EB-308B97B4D78F}" type="slidenum">
              <a:rPr lang="en-US" smtClean="0"/>
              <a:t>‹#›</a:t>
            </a:fld>
            <a:endParaRPr lang="en-US"/>
          </a:p>
        </p:txBody>
      </p:sp>
    </p:spTree>
    <p:extLst>
      <p:ext uri="{BB962C8B-B14F-4D97-AF65-F5344CB8AC3E}">
        <p14:creationId xmlns:p14="http://schemas.microsoft.com/office/powerpoint/2010/main" val="1191908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smtClean="0"/>
              <a:t>Click to edit Master title style</a:t>
            </a:r>
            <a:endParaRPr lang="en-US" dirty="0"/>
          </a:p>
        </p:txBody>
      </p:sp>
      <p:sp>
        <p:nvSpPr>
          <p:cNvPr id="3" name="Content Placeholder 2"/>
          <p:cNvSpPr>
            <a:spLocks noGrp="1"/>
          </p:cNvSpPr>
          <p:nvPr>
            <p:ph idx="1"/>
          </p:nvPr>
        </p:nvSpPr>
        <p:spPr>
          <a:xfrm>
            <a:off x="15549564" y="4213020"/>
            <a:ext cx="18516600" cy="20794133"/>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DEA825-A46F-4153-BC60-51D6E5508CEB}" type="datetimeFigureOut">
              <a:rPr lang="en-US" smtClean="0"/>
              <a:t>6/21/2016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5A15D4-902A-4A57-A9EB-308B97B4D78F}" type="slidenum">
              <a:rPr lang="en-US" smtClean="0"/>
              <a:t>‹#›</a:t>
            </a:fld>
            <a:endParaRPr lang="en-US"/>
          </a:p>
        </p:txBody>
      </p:sp>
    </p:spTree>
    <p:extLst>
      <p:ext uri="{BB962C8B-B14F-4D97-AF65-F5344CB8AC3E}">
        <p14:creationId xmlns:p14="http://schemas.microsoft.com/office/powerpoint/2010/main" val="830556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549564" y="4213020"/>
            <a:ext cx="18516600" cy="20794133"/>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smtClean="0"/>
              <a:t>Click icon to add picture</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DEA825-A46F-4153-BC60-51D6E5508CEB}" type="datetimeFigureOut">
              <a:rPr lang="en-US" smtClean="0"/>
              <a:t>6/21/2016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5A15D4-902A-4A57-A9EB-308B97B4D78F}" type="slidenum">
              <a:rPr lang="en-US" smtClean="0"/>
              <a:t>‹#›</a:t>
            </a:fld>
            <a:endParaRPr lang="en-US"/>
          </a:p>
        </p:txBody>
      </p:sp>
    </p:spTree>
    <p:extLst>
      <p:ext uri="{BB962C8B-B14F-4D97-AF65-F5344CB8AC3E}">
        <p14:creationId xmlns:p14="http://schemas.microsoft.com/office/powerpoint/2010/main" val="32270007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9DEA825-A46F-4153-BC60-51D6E5508CEB}" type="datetimeFigureOut">
              <a:rPr lang="en-US" smtClean="0"/>
              <a:t>6/21/2016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5A15D4-902A-4A57-A9EB-308B97B4D78F}" type="slidenum">
              <a:rPr lang="en-US" smtClean="0"/>
              <a:t>‹#›</a:t>
            </a:fld>
            <a:endParaRPr lang="en-US"/>
          </a:p>
        </p:txBody>
      </p:sp>
    </p:spTree>
    <p:extLst>
      <p:ext uri="{BB962C8B-B14F-4D97-AF65-F5344CB8AC3E}">
        <p14:creationId xmlns:p14="http://schemas.microsoft.com/office/powerpoint/2010/main" val="3040785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557867"/>
            <a:ext cx="7886700" cy="2479717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14602" y="1557867"/>
            <a:ext cx="23202900" cy="24797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9DEA825-A46F-4153-BC60-51D6E5508CEB}" type="datetimeFigureOut">
              <a:rPr lang="en-US" smtClean="0"/>
              <a:t>6/21/2016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5A15D4-902A-4A57-A9EB-308B97B4D78F}" type="slidenum">
              <a:rPr lang="en-US" smtClean="0"/>
              <a:t>‹#›</a:t>
            </a:fld>
            <a:endParaRPr lang="en-US"/>
          </a:p>
        </p:txBody>
      </p:sp>
    </p:spTree>
    <p:extLst>
      <p:ext uri="{BB962C8B-B14F-4D97-AF65-F5344CB8AC3E}">
        <p14:creationId xmlns:p14="http://schemas.microsoft.com/office/powerpoint/2010/main" val="42294234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73"/>
            <a:ext cx="31546800" cy="565573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514600" y="27120433"/>
            <a:ext cx="8229600" cy="1557867"/>
          </a:xfrm>
          <a:prstGeom prst="rect">
            <a:avLst/>
          </a:prstGeom>
        </p:spPr>
        <p:txBody>
          <a:bodyPr vert="horz" lIns="91440" tIns="45720" rIns="91440" bIns="45720" rtlCol="0" anchor="ctr"/>
          <a:lstStyle>
            <a:lvl1pPr algn="l">
              <a:defRPr sz="4800">
                <a:solidFill>
                  <a:schemeClr val="tx1">
                    <a:tint val="75000"/>
                  </a:schemeClr>
                </a:solidFill>
              </a:defRPr>
            </a:lvl1pPr>
          </a:lstStyle>
          <a:p>
            <a:fld id="{B9DEA825-A46F-4153-BC60-51D6E5508CEB}" type="datetimeFigureOut">
              <a:rPr lang="en-US" smtClean="0"/>
              <a:t>6/21/2016</a:t>
            </a:fld>
            <a:endParaRPr lang="en-US"/>
          </a:p>
        </p:txBody>
      </p:sp>
      <p:sp>
        <p:nvSpPr>
          <p:cNvPr id="5" name="Footer Placeholder 4"/>
          <p:cNvSpPr>
            <a:spLocks noGrp="1"/>
          </p:cNvSpPr>
          <p:nvPr>
            <p:ph type="ftr" sz="quarter" idx="3"/>
          </p:nvPr>
        </p:nvSpPr>
        <p:spPr>
          <a:xfrm>
            <a:off x="12115800" y="27120433"/>
            <a:ext cx="12344400" cy="1557867"/>
          </a:xfrm>
          <a:prstGeom prst="rect">
            <a:avLst/>
          </a:prstGeom>
        </p:spPr>
        <p:txBody>
          <a:bodyPr vert="horz" lIns="91440" tIns="45720" rIns="91440" bIns="4572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7120433"/>
            <a:ext cx="8229600" cy="1557867"/>
          </a:xfrm>
          <a:prstGeom prst="rect">
            <a:avLst/>
          </a:prstGeom>
        </p:spPr>
        <p:txBody>
          <a:bodyPr vert="horz" lIns="91440" tIns="45720" rIns="91440" bIns="45720" rtlCol="0" anchor="ctr"/>
          <a:lstStyle>
            <a:lvl1pPr algn="r">
              <a:defRPr sz="4800">
                <a:solidFill>
                  <a:schemeClr val="tx1">
                    <a:tint val="75000"/>
                  </a:schemeClr>
                </a:solidFill>
              </a:defRPr>
            </a:lvl1pPr>
          </a:lstStyle>
          <a:p>
            <a:fld id="{4F5A15D4-902A-4A57-A9EB-308B97B4D78F}" type="slidenum">
              <a:rPr lang="en-US" smtClean="0"/>
              <a:t>‹#›</a:t>
            </a:fld>
            <a:endParaRPr lang="en-US"/>
          </a:p>
        </p:txBody>
      </p:sp>
    </p:spTree>
    <p:extLst>
      <p:ext uri="{BB962C8B-B14F-4D97-AF65-F5344CB8AC3E}">
        <p14:creationId xmlns:p14="http://schemas.microsoft.com/office/powerpoint/2010/main" val="235847171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13" Type="http://schemas.openxmlformats.org/officeDocument/2006/relationships/image" Target="../media/image12.png"/><Relationship Id="rId3" Type="http://schemas.openxmlformats.org/officeDocument/2006/relationships/image" Target="../media/image2.jpg"/><Relationship Id="rId7" Type="http://schemas.openxmlformats.org/officeDocument/2006/relationships/image" Target="../media/image6.jpeg"/><Relationship Id="rId12" Type="http://schemas.openxmlformats.org/officeDocument/2006/relationships/image" Target="../media/image11.png"/><Relationship Id="rId2" Type="http://schemas.openxmlformats.org/officeDocument/2006/relationships/image" Target="../media/image1.emf"/><Relationship Id="rId16"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5.jpeg"/><Relationship Id="rId11" Type="http://schemas.openxmlformats.org/officeDocument/2006/relationships/image" Target="../media/image10.png"/><Relationship Id="rId5" Type="http://schemas.openxmlformats.org/officeDocument/2006/relationships/image" Target="../media/image4.jpeg"/><Relationship Id="rId15" Type="http://schemas.openxmlformats.org/officeDocument/2006/relationships/image" Target="../media/image14.png"/><Relationship Id="rId10" Type="http://schemas.openxmlformats.org/officeDocument/2006/relationships/image" Target="../media/image9.jpg"/><Relationship Id="rId4" Type="http://schemas.openxmlformats.org/officeDocument/2006/relationships/image" Target="../media/image3.png"/><Relationship Id="rId9" Type="http://schemas.openxmlformats.org/officeDocument/2006/relationships/image" Target="../media/image8.jp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l="-34000" r="-34000"/>
          </a:stretch>
        </a:blipFill>
        <a:effectLst/>
      </p:bgPr>
    </p:bg>
    <p:spTree>
      <p:nvGrpSpPr>
        <p:cNvPr id="1" name=""/>
        <p:cNvGrpSpPr/>
        <p:nvPr/>
      </p:nvGrpSpPr>
      <p:grpSpPr>
        <a:xfrm>
          <a:off x="0" y="0"/>
          <a:ext cx="0" cy="0"/>
          <a:chOff x="0" y="0"/>
          <a:chExt cx="0" cy="0"/>
        </a:xfrm>
      </p:grpSpPr>
      <p:sp>
        <p:nvSpPr>
          <p:cNvPr id="3" name="TextBox 2"/>
          <p:cNvSpPr txBox="1"/>
          <p:nvPr/>
        </p:nvSpPr>
        <p:spPr>
          <a:xfrm>
            <a:off x="2754630" y="1188720"/>
            <a:ext cx="31089600" cy="4154984"/>
          </a:xfrm>
          <a:prstGeom prst="rect">
            <a:avLst/>
          </a:prstGeom>
          <a:gradFill flip="none" rotWithShape="1">
            <a:gsLst>
              <a:gs pos="0">
                <a:schemeClr val="accent4">
                  <a:lumMod val="20000"/>
                  <a:lumOff val="80000"/>
                  <a:alpha val="85000"/>
                </a:schemeClr>
              </a:gs>
              <a:gs pos="53000">
                <a:schemeClr val="accent4">
                  <a:lumMod val="45000"/>
                  <a:lumOff val="55000"/>
                  <a:alpha val="85000"/>
                </a:schemeClr>
              </a:gs>
              <a:gs pos="83000">
                <a:schemeClr val="accent4">
                  <a:lumMod val="45000"/>
                  <a:lumOff val="55000"/>
                  <a:alpha val="85000"/>
                </a:schemeClr>
              </a:gs>
              <a:gs pos="100000">
                <a:schemeClr val="accent4">
                  <a:lumMod val="30000"/>
                  <a:lumOff val="70000"/>
                  <a:alpha val="85000"/>
                </a:schemeClr>
              </a:gs>
            </a:gsLst>
            <a:lin ang="5400000" scaled="1"/>
            <a:tileRect/>
          </a:gradFill>
          <a:ln w="19050">
            <a:solidFill>
              <a:srgbClr val="006600"/>
            </a:solidFill>
          </a:ln>
        </p:spPr>
        <p:txBody>
          <a:bodyPr wrap="square" rtlCol="0">
            <a:spAutoFit/>
          </a:bodyPr>
          <a:lstStyle/>
          <a:p>
            <a:pPr algn="ctr"/>
            <a:endParaRPr lang="en-US" sz="2000" dirty="0">
              <a:latin typeface="Cambria" panose="02040503050406030204" pitchFamily="18" charset="0"/>
            </a:endParaRPr>
          </a:p>
          <a:p>
            <a:pPr algn="ctr"/>
            <a:r>
              <a:rPr lang="en-US" sz="7200" b="1" dirty="0">
                <a:effectLst>
                  <a:outerShdw blurRad="38100" dist="38100" dir="2700000" algn="tl">
                    <a:srgbClr val="000000">
                      <a:alpha val="43137"/>
                    </a:srgbClr>
                  </a:outerShdw>
                </a:effectLst>
                <a:latin typeface="Cambria" panose="02040503050406030204" pitchFamily="18" charset="0"/>
              </a:rPr>
              <a:t>Transforming STEM Education using Innovative Pedagogy:</a:t>
            </a:r>
          </a:p>
          <a:p>
            <a:pPr algn="ctr"/>
            <a:r>
              <a:rPr lang="en-US" sz="7200" b="1" dirty="0">
                <a:effectLst>
                  <a:outerShdw blurRad="38100" dist="38100" dir="2700000" algn="tl">
                    <a:srgbClr val="000000">
                      <a:alpha val="43137"/>
                    </a:srgbClr>
                  </a:outerShdw>
                </a:effectLst>
                <a:latin typeface="Cambria" panose="02040503050406030204" pitchFamily="18" charset="0"/>
              </a:rPr>
              <a:t>Integrating Animal Behavior Teaching and Research</a:t>
            </a:r>
          </a:p>
          <a:p>
            <a:pPr algn="ctr"/>
            <a:r>
              <a:rPr lang="en-US" sz="4000" baseline="30000" dirty="0">
                <a:latin typeface="Cambria" panose="02040503050406030204" pitchFamily="18" charset="0"/>
              </a:rPr>
              <a:t>1</a:t>
            </a:r>
            <a:r>
              <a:rPr lang="en-US" sz="4000" dirty="0">
                <a:latin typeface="Cambria" panose="02040503050406030204" pitchFamily="18" charset="0"/>
              </a:rPr>
              <a:t>Carrie L. Hall and </a:t>
            </a:r>
            <a:r>
              <a:rPr lang="en-US" sz="4000" baseline="30000" dirty="0">
                <a:latin typeface="Cambria" panose="02040503050406030204" pitchFamily="18" charset="0"/>
              </a:rPr>
              <a:t>2</a:t>
            </a:r>
            <a:r>
              <a:rPr lang="en-US" sz="4000" dirty="0">
                <a:latin typeface="Cambria" panose="02040503050406030204" pitchFamily="18" charset="0"/>
              </a:rPr>
              <a:t>Daniel R. Howard</a:t>
            </a:r>
          </a:p>
          <a:p>
            <a:pPr algn="ctr"/>
            <a:r>
              <a:rPr lang="en-US" sz="4000" dirty="0">
                <a:latin typeface="Cambria" panose="02040503050406030204" pitchFamily="18" charset="0"/>
              </a:rPr>
              <a:t>The University of New Hampshire: </a:t>
            </a:r>
            <a:r>
              <a:rPr lang="en-US" sz="4000" baseline="30000" dirty="0">
                <a:latin typeface="Cambria" panose="02040503050406030204" pitchFamily="18" charset="0"/>
              </a:rPr>
              <a:t>1</a:t>
            </a:r>
            <a:r>
              <a:rPr lang="en-US" sz="4000" dirty="0">
                <a:latin typeface="Cambria" panose="02040503050406030204" pitchFamily="18" charset="0"/>
              </a:rPr>
              <a:t>carrie.hall@unh.edu and </a:t>
            </a:r>
            <a:r>
              <a:rPr lang="en-US" sz="4000" baseline="30000" dirty="0">
                <a:latin typeface="Cambria" panose="02040503050406030204" pitchFamily="18" charset="0"/>
              </a:rPr>
              <a:t>2</a:t>
            </a:r>
            <a:r>
              <a:rPr lang="en-US" sz="4000" dirty="0">
                <a:latin typeface="Cambria" panose="02040503050406030204" pitchFamily="18" charset="0"/>
              </a:rPr>
              <a:t>daniel.howard@unh.edu</a:t>
            </a:r>
          </a:p>
          <a:p>
            <a:pPr algn="ctr"/>
            <a:endParaRPr lang="en-US" sz="2000" dirty="0">
              <a:latin typeface="Cambria" panose="02040503050406030204" pitchFamily="18" charset="0"/>
            </a:endParaRPr>
          </a:p>
        </p:txBody>
      </p:sp>
      <p:sp>
        <p:nvSpPr>
          <p:cNvPr id="4" name="TextBox 3"/>
          <p:cNvSpPr txBox="1"/>
          <p:nvPr/>
        </p:nvSpPr>
        <p:spPr>
          <a:xfrm>
            <a:off x="1828800" y="6572793"/>
            <a:ext cx="10332720" cy="15019496"/>
          </a:xfrm>
          <a:prstGeom prst="rect">
            <a:avLst/>
          </a:prstGeom>
          <a:gradFill flip="none" rotWithShape="1">
            <a:gsLst>
              <a:gs pos="0">
                <a:schemeClr val="accent4">
                  <a:lumMod val="20000"/>
                  <a:lumOff val="80000"/>
                  <a:alpha val="85000"/>
                </a:schemeClr>
              </a:gs>
              <a:gs pos="53000">
                <a:schemeClr val="accent4">
                  <a:lumMod val="45000"/>
                  <a:lumOff val="55000"/>
                  <a:alpha val="85000"/>
                </a:schemeClr>
              </a:gs>
              <a:gs pos="83000">
                <a:schemeClr val="accent4">
                  <a:lumMod val="45000"/>
                  <a:lumOff val="55000"/>
                  <a:alpha val="85000"/>
                </a:schemeClr>
              </a:gs>
              <a:gs pos="100000">
                <a:schemeClr val="accent4">
                  <a:lumMod val="30000"/>
                  <a:lumOff val="70000"/>
                  <a:alpha val="85000"/>
                </a:schemeClr>
              </a:gs>
            </a:gsLst>
            <a:lin ang="5400000" scaled="1"/>
            <a:tileRect/>
          </a:gradFill>
          <a:ln w="19050">
            <a:solidFill>
              <a:srgbClr val="006600"/>
            </a:solidFill>
          </a:ln>
        </p:spPr>
        <p:txBody>
          <a:bodyPr wrap="square" rtlCol="0">
            <a:spAutoFit/>
          </a:bodyPr>
          <a:lstStyle/>
          <a:p>
            <a:pPr algn="ctr">
              <a:spcAft>
                <a:spcPts val="1200"/>
              </a:spcAft>
            </a:pPr>
            <a:r>
              <a:rPr lang="en-US" sz="4500" b="1" dirty="0" smtClean="0">
                <a:effectLst>
                  <a:outerShdw blurRad="38100" dist="38100" dir="2700000" algn="tl">
                    <a:srgbClr val="000000">
                      <a:alpha val="43137"/>
                    </a:srgbClr>
                  </a:outerShdw>
                </a:effectLst>
                <a:latin typeface="Cambria" panose="02040503050406030204" pitchFamily="18" charset="0"/>
              </a:rPr>
              <a:t>National call to teach biology </a:t>
            </a:r>
          </a:p>
          <a:p>
            <a:pPr algn="ctr">
              <a:spcAft>
                <a:spcPts val="1200"/>
              </a:spcAft>
            </a:pPr>
            <a:r>
              <a:rPr lang="en-US" sz="4500" b="1" dirty="0" smtClean="0">
                <a:effectLst>
                  <a:outerShdw blurRad="38100" dist="38100" dir="2700000" algn="tl">
                    <a:srgbClr val="000000">
                      <a:alpha val="43137"/>
                    </a:srgbClr>
                  </a:outerShdw>
                </a:effectLst>
                <a:latin typeface="Cambria" panose="02040503050406030204" pitchFamily="18" charset="0"/>
              </a:rPr>
              <a:t>the way we practice biology</a:t>
            </a:r>
          </a:p>
          <a:p>
            <a:r>
              <a:rPr lang="en-US" sz="2000" dirty="0" smtClean="0">
                <a:latin typeface="Cambria" panose="02040503050406030204" pitchFamily="18" charset="0"/>
              </a:rPr>
              <a:t>          </a:t>
            </a:r>
            <a:r>
              <a:rPr lang="en-US" sz="3000" dirty="0" smtClean="0">
                <a:latin typeface="Cambria" panose="02040503050406030204" pitchFamily="18" charset="0"/>
              </a:rPr>
              <a:t>Agencies and private organizations (NSF, AAAS, HHMI, NIH, </a:t>
            </a:r>
            <a:r>
              <a:rPr lang="en-US" sz="3000" dirty="0" err="1" smtClean="0">
                <a:latin typeface="Cambria" panose="02040503050406030204" pitchFamily="18" charset="0"/>
              </a:rPr>
              <a:t>etc</a:t>
            </a:r>
            <a:r>
              <a:rPr lang="en-US" sz="3000" dirty="0" smtClean="0">
                <a:latin typeface="Cambria" panose="02040503050406030204" pitchFamily="18" charset="0"/>
              </a:rPr>
              <a:t>), </a:t>
            </a:r>
            <a:r>
              <a:rPr lang="en-US" sz="3000" dirty="0">
                <a:latin typeface="Cambria" panose="02040503050406030204" pitchFamily="18" charset="0"/>
              </a:rPr>
              <a:t>along with faculty scientists, administrators, and other stakeholders </a:t>
            </a:r>
            <a:r>
              <a:rPr lang="en-US" sz="3000" dirty="0" smtClean="0">
                <a:latin typeface="Cambria" panose="02040503050406030204" pitchFamily="18" charset="0"/>
              </a:rPr>
              <a:t>have </a:t>
            </a:r>
            <a:r>
              <a:rPr lang="en-US" sz="3000" dirty="0">
                <a:latin typeface="Cambria" panose="02040503050406030204" pitchFamily="18" charset="0"/>
              </a:rPr>
              <a:t>been guiding a national reform movement in undergraduate biology education (Brewer &amp; Smith 2011).  As a discipline undergoing this national reform movement, life science faculty have been challenged to teach biology the way we practice biology; to foster in our students an appreciation for the scientific process that can be even more important and informative than any collection of memorized facts (Brewer &amp; Smith 2011).  With this challenge as the guidepost, biology educators and researchers have developed pedagogical methods designed to infuse core concepts and competencies into every course, research experience, and learning opportunity that students encounter during their undergraduate career as a major in the biological sciences.  This same approach applies to </a:t>
            </a:r>
            <a:r>
              <a:rPr lang="en-US" sz="3000" dirty="0" smtClean="0">
                <a:latin typeface="Cambria" panose="02040503050406030204" pitchFamily="18" charset="0"/>
              </a:rPr>
              <a:t>courses in animal behavior. </a:t>
            </a:r>
          </a:p>
          <a:p>
            <a:pPr>
              <a:spcAft>
                <a:spcPts val="1200"/>
              </a:spcAft>
            </a:pPr>
            <a:r>
              <a:rPr lang="en-US" sz="3000" dirty="0">
                <a:latin typeface="Cambria" panose="02040503050406030204" pitchFamily="18" charset="0"/>
              </a:rPr>
              <a:t> </a:t>
            </a:r>
            <a:r>
              <a:rPr lang="en-US" sz="3000" dirty="0" smtClean="0">
                <a:latin typeface="Cambria" panose="02040503050406030204" pitchFamily="18" charset="0"/>
              </a:rPr>
              <a:t>         Three </a:t>
            </a:r>
            <a:r>
              <a:rPr lang="en-US" sz="3000" dirty="0">
                <a:latin typeface="Cambria" panose="02040503050406030204" pitchFamily="18" charset="0"/>
              </a:rPr>
              <a:t>pedagogical methods that have been widely implemented in response to the Vision and Change (Brewer &amp; Smith 2011) movement </a:t>
            </a:r>
            <a:r>
              <a:rPr lang="en-US" sz="3000" dirty="0" smtClean="0">
                <a:latin typeface="Cambria" panose="02040503050406030204" pitchFamily="18" charset="0"/>
              </a:rPr>
              <a:t>include:</a:t>
            </a:r>
          </a:p>
          <a:p>
            <a:pPr marL="1028700" lvl="1" indent="-457200">
              <a:buAutoNum type="arabicParenR"/>
            </a:pPr>
            <a:r>
              <a:rPr lang="en-US" sz="3000" dirty="0" smtClean="0">
                <a:latin typeface="Cambria" panose="02040503050406030204" pitchFamily="18" charset="0"/>
              </a:rPr>
              <a:t>Hands-on Learning</a:t>
            </a:r>
            <a:r>
              <a:rPr lang="en-US" sz="3000" dirty="0">
                <a:latin typeface="Cambria" panose="02040503050406030204" pitchFamily="18" charset="0"/>
              </a:rPr>
              <a:t>, </a:t>
            </a:r>
            <a:endParaRPr lang="en-US" sz="3000" dirty="0" smtClean="0">
              <a:latin typeface="Cambria" panose="02040503050406030204" pitchFamily="18" charset="0"/>
            </a:endParaRPr>
          </a:p>
          <a:p>
            <a:pPr marL="1028700" lvl="1" indent="-457200">
              <a:buAutoNum type="arabicParenR"/>
            </a:pPr>
            <a:r>
              <a:rPr lang="en-US" sz="3000" dirty="0" smtClean="0">
                <a:latin typeface="Cambria" panose="02040503050406030204" pitchFamily="18" charset="0"/>
              </a:rPr>
              <a:t>Project-Based Learning</a:t>
            </a:r>
            <a:r>
              <a:rPr lang="en-US" sz="3000" dirty="0">
                <a:latin typeface="Cambria" panose="02040503050406030204" pitchFamily="18" charset="0"/>
              </a:rPr>
              <a:t>, and </a:t>
            </a:r>
            <a:endParaRPr lang="en-US" sz="3000" dirty="0" smtClean="0">
              <a:latin typeface="Cambria" panose="02040503050406030204" pitchFamily="18" charset="0"/>
            </a:endParaRPr>
          </a:p>
          <a:p>
            <a:pPr marL="1028700" lvl="1" indent="-457200">
              <a:spcAft>
                <a:spcPts val="1200"/>
              </a:spcAft>
              <a:buAutoNum type="arabicParenR"/>
            </a:pPr>
            <a:r>
              <a:rPr lang="en-US" sz="3000" dirty="0" smtClean="0">
                <a:latin typeface="Cambria" panose="02040503050406030204" pitchFamily="18" charset="0"/>
              </a:rPr>
              <a:t>Course-Based Research</a:t>
            </a:r>
            <a:r>
              <a:rPr lang="en-US" sz="3000" dirty="0">
                <a:latin typeface="Cambria" panose="02040503050406030204" pitchFamily="18" charset="0"/>
              </a:rPr>
              <a:t>. </a:t>
            </a:r>
            <a:endParaRPr lang="en-US" sz="3000" dirty="0" smtClean="0">
              <a:latin typeface="Cambria" panose="02040503050406030204" pitchFamily="18" charset="0"/>
            </a:endParaRPr>
          </a:p>
          <a:p>
            <a:r>
              <a:rPr lang="en-US" sz="3000" dirty="0">
                <a:latin typeface="Cambria" panose="02040503050406030204" pitchFamily="18" charset="0"/>
              </a:rPr>
              <a:t> </a:t>
            </a:r>
            <a:r>
              <a:rPr lang="en-US" sz="3000" dirty="0" smtClean="0">
                <a:latin typeface="Cambria" panose="02040503050406030204" pitchFamily="18" charset="0"/>
              </a:rPr>
              <a:t>         While </a:t>
            </a:r>
            <a:r>
              <a:rPr lang="en-US" sz="3000" dirty="0">
                <a:latin typeface="Cambria" panose="02040503050406030204" pitchFamily="18" charset="0"/>
              </a:rPr>
              <a:t>the biology education literature describes broad definitions for each of these methodologies, each </a:t>
            </a:r>
            <a:r>
              <a:rPr lang="en-US" sz="3000" dirty="0" smtClean="0">
                <a:latin typeface="Cambria" panose="02040503050406030204" pitchFamily="18" charset="0"/>
              </a:rPr>
              <a:t>is an </a:t>
            </a:r>
            <a:r>
              <a:rPr lang="en-US" sz="3000" dirty="0">
                <a:latin typeface="Cambria" panose="02040503050406030204" pitchFamily="18" charset="0"/>
              </a:rPr>
              <a:t>inquiry method that helps </a:t>
            </a:r>
            <a:r>
              <a:rPr lang="en-US" sz="3000" dirty="0" smtClean="0">
                <a:latin typeface="Cambria" panose="02040503050406030204" pitchFamily="18" charset="0"/>
              </a:rPr>
              <a:t>develop students’ </a:t>
            </a:r>
            <a:r>
              <a:rPr lang="en-US" sz="3000" dirty="0">
                <a:latin typeface="Cambria" panose="02040503050406030204" pitchFamily="18" charset="0"/>
              </a:rPr>
              <a:t>understanding and application of the scientific method within the framework of their courses.  </a:t>
            </a:r>
            <a:r>
              <a:rPr lang="en-US" sz="3000" dirty="0" smtClean="0">
                <a:latin typeface="Cambria" panose="02040503050406030204" pitchFamily="18" charset="0"/>
              </a:rPr>
              <a:t>Here, we described </a:t>
            </a:r>
            <a:r>
              <a:rPr lang="en-US" sz="3000" dirty="0">
                <a:latin typeface="Cambria" panose="02040503050406030204" pitchFamily="18" charset="0"/>
              </a:rPr>
              <a:t>how </a:t>
            </a:r>
            <a:r>
              <a:rPr lang="en-US" sz="3000" dirty="0" smtClean="0">
                <a:latin typeface="Cambria" panose="02040503050406030204" pitchFamily="18" charset="0"/>
              </a:rPr>
              <a:t>we applied </a:t>
            </a:r>
            <a:r>
              <a:rPr lang="en-US" sz="3000" dirty="0">
                <a:latin typeface="Cambria" panose="02040503050406030204" pitchFamily="18" charset="0"/>
              </a:rPr>
              <a:t>each of these methods across the </a:t>
            </a:r>
            <a:r>
              <a:rPr lang="en-US" sz="3000" dirty="0" smtClean="0">
                <a:latin typeface="Cambria" panose="02040503050406030204" pitchFamily="18" charset="0"/>
              </a:rPr>
              <a:t>animal behavior curriculum.</a:t>
            </a:r>
            <a:endParaRPr lang="en-US" sz="3000" dirty="0">
              <a:latin typeface="Cambria" panose="02040503050406030204" pitchFamily="18" charset="0"/>
            </a:endParaRPr>
          </a:p>
        </p:txBody>
      </p:sp>
      <p:sp>
        <p:nvSpPr>
          <p:cNvPr id="5" name="TextBox 4"/>
          <p:cNvSpPr txBox="1"/>
          <p:nvPr/>
        </p:nvSpPr>
        <p:spPr>
          <a:xfrm>
            <a:off x="13103352" y="6572793"/>
            <a:ext cx="10332720" cy="17739360"/>
          </a:xfrm>
          <a:prstGeom prst="rect">
            <a:avLst/>
          </a:prstGeom>
          <a:gradFill flip="none" rotWithShape="1">
            <a:gsLst>
              <a:gs pos="0">
                <a:schemeClr val="accent4">
                  <a:lumMod val="20000"/>
                  <a:lumOff val="80000"/>
                  <a:alpha val="85000"/>
                </a:schemeClr>
              </a:gs>
              <a:gs pos="53000">
                <a:schemeClr val="accent4">
                  <a:lumMod val="45000"/>
                  <a:lumOff val="55000"/>
                  <a:alpha val="85000"/>
                </a:schemeClr>
              </a:gs>
              <a:gs pos="83000">
                <a:schemeClr val="accent4">
                  <a:lumMod val="45000"/>
                  <a:lumOff val="55000"/>
                  <a:alpha val="85000"/>
                </a:schemeClr>
              </a:gs>
              <a:gs pos="100000">
                <a:schemeClr val="accent4">
                  <a:lumMod val="30000"/>
                  <a:lumOff val="70000"/>
                  <a:alpha val="85000"/>
                </a:schemeClr>
              </a:gs>
            </a:gsLst>
            <a:lin ang="5400000" scaled="1"/>
            <a:tileRect/>
          </a:gradFill>
          <a:ln w="19050">
            <a:solidFill>
              <a:srgbClr val="006600"/>
            </a:solidFill>
          </a:ln>
        </p:spPr>
        <p:txBody>
          <a:bodyPr wrap="square" rtlCol="0">
            <a:spAutoFit/>
          </a:bodyPr>
          <a:lstStyle/>
          <a:p>
            <a:pPr>
              <a:spcAft>
                <a:spcPts val="1200"/>
              </a:spcAft>
            </a:pPr>
            <a:r>
              <a:rPr lang="en-US" sz="4000" b="1" dirty="0" smtClean="0">
                <a:effectLst>
                  <a:outerShdw blurRad="38100" dist="38100" dir="2700000" algn="tl">
                    <a:srgbClr val="000000">
                      <a:alpha val="43137"/>
                    </a:srgbClr>
                  </a:outerShdw>
                </a:effectLst>
                <a:latin typeface="Cambria" panose="02040503050406030204" pitchFamily="18" charset="0"/>
              </a:rPr>
              <a:t>Project-Based Learning</a:t>
            </a:r>
          </a:p>
          <a:p>
            <a:pPr>
              <a:spcAft>
                <a:spcPts val="600"/>
              </a:spcAft>
            </a:pPr>
            <a:r>
              <a:rPr lang="en-US" sz="2000" dirty="0" smtClean="0"/>
              <a:t>          </a:t>
            </a:r>
            <a:r>
              <a:rPr lang="en-US" sz="3000" dirty="0" smtClean="0"/>
              <a:t>Project-Based Learning (PBL) is a pedagogical method typically </a:t>
            </a:r>
            <a:r>
              <a:rPr lang="en-US" sz="3000" dirty="0"/>
              <a:t>used to </a:t>
            </a:r>
            <a:r>
              <a:rPr lang="en-US" sz="3000" dirty="0" smtClean="0"/>
              <a:t>guide </a:t>
            </a:r>
            <a:r>
              <a:rPr lang="en-US" sz="3000" dirty="0"/>
              <a:t>scientific investigations designed and executed by student(s) during the course of a particular class</a:t>
            </a:r>
            <a:r>
              <a:rPr lang="en-US" sz="3000" dirty="0" smtClean="0"/>
              <a:t>.</a:t>
            </a:r>
          </a:p>
          <a:p>
            <a:pPr marL="914400" indent="-457200">
              <a:buFont typeface="Arial" panose="020B0604020202020204" pitchFamily="34" charset="0"/>
              <a:buChar char="•"/>
            </a:pPr>
            <a:r>
              <a:rPr lang="en-US" sz="3000" dirty="0">
                <a:latin typeface="Cambria" panose="02040503050406030204" pitchFamily="18" charset="0"/>
              </a:rPr>
              <a:t>Science as </a:t>
            </a:r>
            <a:r>
              <a:rPr lang="en-US" sz="3000" dirty="0" smtClean="0">
                <a:latin typeface="Cambria" panose="02040503050406030204" pitchFamily="18" charset="0"/>
              </a:rPr>
              <a:t>Process</a:t>
            </a:r>
            <a:endParaRPr lang="en-US" sz="3000" dirty="0">
              <a:latin typeface="Cambria" panose="02040503050406030204" pitchFamily="18" charset="0"/>
            </a:endParaRPr>
          </a:p>
          <a:p>
            <a:pPr marL="914400" indent="-457200">
              <a:spcAft>
                <a:spcPts val="1200"/>
              </a:spcAft>
              <a:buFont typeface="Arial" panose="020B0604020202020204" pitchFamily="34" charset="0"/>
              <a:buChar char="•"/>
            </a:pPr>
            <a:r>
              <a:rPr lang="en-US" sz="3000" dirty="0">
                <a:latin typeface="Cambria" panose="02040503050406030204" pitchFamily="18" charset="0"/>
              </a:rPr>
              <a:t>Independent </a:t>
            </a:r>
            <a:r>
              <a:rPr lang="en-US" sz="3000" dirty="0" smtClean="0">
                <a:latin typeface="Cambria" panose="02040503050406030204" pitchFamily="18" charset="0"/>
              </a:rPr>
              <a:t>Inquiry</a:t>
            </a:r>
          </a:p>
          <a:p>
            <a:r>
              <a:rPr lang="en-US" sz="3000" u="sng" dirty="0" smtClean="0">
                <a:effectLst>
                  <a:outerShdw blurRad="38100" dist="38100" dir="2700000" algn="tl">
                    <a:srgbClr val="000000">
                      <a:alpha val="43137"/>
                    </a:srgbClr>
                  </a:outerShdw>
                </a:effectLst>
                <a:latin typeface="Cambria" panose="02040503050406030204" pitchFamily="18" charset="0"/>
              </a:rPr>
              <a:t>Case #1:</a:t>
            </a:r>
            <a:endParaRPr lang="en-US" sz="3000" u="sng" dirty="0">
              <a:effectLst>
                <a:outerShdw blurRad="38100" dist="38100" dir="2700000" algn="tl">
                  <a:srgbClr val="000000">
                    <a:alpha val="43137"/>
                  </a:srgbClr>
                </a:outerShdw>
              </a:effectLst>
              <a:latin typeface="Cambria" panose="02040503050406030204" pitchFamily="18" charset="0"/>
            </a:endParaRPr>
          </a:p>
          <a:p>
            <a:r>
              <a:rPr lang="en-US" sz="3000" dirty="0">
                <a:latin typeface="Cambria" panose="02040503050406030204" pitchFamily="18" charset="0"/>
              </a:rPr>
              <a:t>Plant-insect interactions project</a:t>
            </a:r>
            <a:r>
              <a:rPr lang="en-US" sz="3000" dirty="0" smtClean="0">
                <a:latin typeface="Cambria" panose="02040503050406030204" pitchFamily="18" charset="0"/>
              </a:rPr>
              <a:t>: “Fatal Attraction</a:t>
            </a:r>
            <a:r>
              <a:rPr lang="en-US" sz="3000" dirty="0">
                <a:latin typeface="Cambria" panose="02040503050406030204" pitchFamily="18" charset="0"/>
              </a:rPr>
              <a:t>: Are fruit flies attracted to carnivorous </a:t>
            </a:r>
            <a:r>
              <a:rPr lang="en-US" sz="3000" dirty="0" smtClean="0">
                <a:latin typeface="Cambria" panose="02040503050406030204" pitchFamily="18" charset="0"/>
              </a:rPr>
              <a:t>plants </a:t>
            </a:r>
            <a:r>
              <a:rPr lang="en-US" sz="3000" dirty="0">
                <a:latin typeface="Cambria" panose="02040503050406030204" pitchFamily="18" charset="0"/>
              </a:rPr>
              <a:t>through visual or olfactory cues</a:t>
            </a:r>
            <a:r>
              <a:rPr lang="en-US" sz="3000" dirty="0" smtClean="0">
                <a:latin typeface="Cambria" panose="02040503050406030204" pitchFamily="18" charset="0"/>
              </a:rPr>
              <a:t>?”</a:t>
            </a:r>
          </a:p>
          <a:p>
            <a:r>
              <a:rPr lang="en-US" sz="3000" i="1" dirty="0" smtClean="0">
                <a:latin typeface="Cambria" panose="02040503050406030204" pitchFamily="18" charset="0"/>
              </a:rPr>
              <a:t>Questions:</a:t>
            </a:r>
          </a:p>
          <a:p>
            <a:r>
              <a:rPr lang="en-US" sz="3000" dirty="0">
                <a:latin typeface="Cambria" panose="02040503050406030204" pitchFamily="18" charset="0"/>
              </a:rPr>
              <a:t>1) Are visual or olfactory cues more important for prey capture in carnivorous plants?</a:t>
            </a:r>
          </a:p>
          <a:p>
            <a:r>
              <a:rPr lang="en-US" sz="3000" dirty="0">
                <a:latin typeface="Cambria" panose="02040503050406030204" pitchFamily="18" charset="0"/>
              </a:rPr>
              <a:t>2) Is there a difference in capture rates between </a:t>
            </a:r>
            <a:r>
              <a:rPr lang="en-US" sz="3000" dirty="0" smtClean="0">
                <a:latin typeface="Cambria" panose="02040503050406030204" pitchFamily="18" charset="0"/>
              </a:rPr>
              <a:t>plant </a:t>
            </a:r>
            <a:r>
              <a:rPr lang="en-US" sz="3000" dirty="0">
                <a:latin typeface="Cambria" panose="02040503050406030204" pitchFamily="18" charset="0"/>
              </a:rPr>
              <a:t>species?</a:t>
            </a:r>
          </a:p>
          <a:p>
            <a:pPr>
              <a:spcAft>
                <a:spcPts val="1200"/>
              </a:spcAft>
            </a:pPr>
            <a:r>
              <a:rPr lang="en-US" sz="3000" dirty="0">
                <a:latin typeface="Cambria" panose="02040503050406030204" pitchFamily="18" charset="0"/>
              </a:rPr>
              <a:t>3) How does vision affect the </a:t>
            </a:r>
            <a:r>
              <a:rPr lang="en-US" sz="3000" dirty="0" smtClean="0">
                <a:latin typeface="Cambria" panose="02040503050406030204" pitchFamily="18" charset="0"/>
              </a:rPr>
              <a:t>predator-prey relationship?</a:t>
            </a:r>
            <a:endParaRPr lang="en-US" sz="3000" dirty="0">
              <a:latin typeface="Cambria" panose="02040503050406030204" pitchFamily="18" charset="0"/>
            </a:endParaRPr>
          </a:p>
          <a:p>
            <a:endParaRPr lang="en-US" sz="3000" u="sng" dirty="0" smtClean="0">
              <a:effectLst>
                <a:outerShdw blurRad="38100" dist="38100" dir="2700000" algn="tl">
                  <a:srgbClr val="000000">
                    <a:alpha val="43137"/>
                  </a:srgbClr>
                </a:outerShdw>
              </a:effectLst>
              <a:latin typeface="Cambria" panose="02040503050406030204" pitchFamily="18" charset="0"/>
            </a:endParaRPr>
          </a:p>
          <a:p>
            <a:endParaRPr lang="en-US" sz="3000" u="sng" dirty="0">
              <a:effectLst>
                <a:outerShdw blurRad="38100" dist="38100" dir="2700000" algn="tl">
                  <a:srgbClr val="000000">
                    <a:alpha val="43137"/>
                  </a:srgbClr>
                </a:outerShdw>
              </a:effectLst>
              <a:latin typeface="Cambria" panose="02040503050406030204" pitchFamily="18" charset="0"/>
            </a:endParaRPr>
          </a:p>
          <a:p>
            <a:endParaRPr lang="en-US" sz="3000" u="sng" dirty="0" smtClean="0">
              <a:effectLst>
                <a:outerShdw blurRad="38100" dist="38100" dir="2700000" algn="tl">
                  <a:srgbClr val="000000">
                    <a:alpha val="43137"/>
                  </a:srgbClr>
                </a:outerShdw>
              </a:effectLst>
              <a:latin typeface="Cambria" panose="02040503050406030204" pitchFamily="18" charset="0"/>
            </a:endParaRPr>
          </a:p>
          <a:p>
            <a:endParaRPr lang="en-US" sz="3000" u="sng" dirty="0">
              <a:effectLst>
                <a:outerShdw blurRad="38100" dist="38100" dir="2700000" algn="tl">
                  <a:srgbClr val="000000">
                    <a:alpha val="43137"/>
                  </a:srgbClr>
                </a:outerShdw>
              </a:effectLst>
              <a:latin typeface="Cambria" panose="02040503050406030204" pitchFamily="18" charset="0"/>
            </a:endParaRPr>
          </a:p>
          <a:p>
            <a:r>
              <a:rPr lang="en-US" sz="3000" u="sng" dirty="0" smtClean="0">
                <a:effectLst>
                  <a:outerShdw blurRad="38100" dist="38100" dir="2700000" algn="tl">
                    <a:srgbClr val="000000">
                      <a:alpha val="43137"/>
                    </a:srgbClr>
                  </a:outerShdw>
                </a:effectLst>
                <a:latin typeface="Cambria" panose="02040503050406030204" pitchFamily="18" charset="0"/>
              </a:rPr>
              <a:t>Case #2:</a:t>
            </a:r>
            <a:endParaRPr lang="en-US" sz="3000" u="sng" dirty="0">
              <a:effectLst>
                <a:outerShdw blurRad="38100" dist="38100" dir="2700000" algn="tl">
                  <a:srgbClr val="000000">
                    <a:alpha val="43137"/>
                  </a:srgbClr>
                </a:outerShdw>
              </a:effectLst>
              <a:latin typeface="Cambria" panose="02040503050406030204" pitchFamily="18" charset="0"/>
            </a:endParaRPr>
          </a:p>
          <a:p>
            <a:r>
              <a:rPr lang="en-US" sz="3000" dirty="0" smtClean="0">
                <a:latin typeface="Cambria" panose="02040503050406030204" pitchFamily="18" charset="0"/>
              </a:rPr>
              <a:t>Visual </a:t>
            </a:r>
            <a:r>
              <a:rPr lang="en-US" sz="3000" dirty="0">
                <a:latin typeface="Cambria" panose="02040503050406030204" pitchFamily="18" charset="0"/>
              </a:rPr>
              <a:t>stimulus </a:t>
            </a:r>
            <a:r>
              <a:rPr lang="en-US" sz="3000" dirty="0" smtClean="0">
                <a:latin typeface="Cambria" panose="02040503050406030204" pitchFamily="18" charset="0"/>
              </a:rPr>
              <a:t>response in </a:t>
            </a:r>
            <a:r>
              <a:rPr lang="en-US" sz="3000" dirty="0">
                <a:latin typeface="Cambria" panose="02040503050406030204" pitchFamily="18" charset="0"/>
              </a:rPr>
              <a:t>Lepidopterans</a:t>
            </a:r>
          </a:p>
          <a:p>
            <a:r>
              <a:rPr lang="en-US" sz="3000" i="1" dirty="0" smtClean="0">
                <a:latin typeface="Cambria" panose="02040503050406030204" pitchFamily="18" charset="0"/>
              </a:rPr>
              <a:t>Questions:</a:t>
            </a:r>
          </a:p>
          <a:p>
            <a:r>
              <a:rPr lang="en-US" sz="3000" dirty="0" smtClean="0">
                <a:latin typeface="Cambria" panose="02040503050406030204" pitchFamily="18" charset="0"/>
              </a:rPr>
              <a:t>1</a:t>
            </a:r>
            <a:r>
              <a:rPr lang="en-US" sz="3000" dirty="0">
                <a:latin typeface="Cambria" panose="02040503050406030204" pitchFamily="18" charset="0"/>
              </a:rPr>
              <a:t>) When presented with equal options, </a:t>
            </a:r>
            <a:r>
              <a:rPr lang="en-US" sz="3000" dirty="0" smtClean="0">
                <a:latin typeface="Cambria" panose="02040503050406030204" pitchFamily="18" charset="0"/>
              </a:rPr>
              <a:t>                                                       do </a:t>
            </a:r>
            <a:r>
              <a:rPr lang="en-US" sz="3000" dirty="0">
                <a:latin typeface="Cambria" panose="02040503050406030204" pitchFamily="18" charset="0"/>
              </a:rPr>
              <a:t>butterflies exhibit color preferences?</a:t>
            </a:r>
          </a:p>
          <a:p>
            <a:pPr>
              <a:spcAft>
                <a:spcPts val="1200"/>
              </a:spcAft>
            </a:pPr>
            <a:r>
              <a:rPr lang="en-US" sz="3000" dirty="0">
                <a:latin typeface="Cambria" panose="02040503050406030204" pitchFamily="18" charset="0"/>
              </a:rPr>
              <a:t>2) Which color is preferred</a:t>
            </a:r>
            <a:r>
              <a:rPr lang="en-US" sz="3000" dirty="0" smtClean="0">
                <a:latin typeface="Cambria" panose="02040503050406030204" pitchFamily="18" charset="0"/>
              </a:rPr>
              <a:t>?</a:t>
            </a:r>
          </a:p>
          <a:p>
            <a:r>
              <a:rPr lang="en-US" sz="3000" u="sng" dirty="0">
                <a:effectLst>
                  <a:outerShdw blurRad="38100" dist="38100" dir="2700000" algn="tl">
                    <a:srgbClr val="000000">
                      <a:alpha val="43137"/>
                    </a:srgbClr>
                  </a:outerShdw>
                </a:effectLst>
                <a:latin typeface="Cambria" panose="02040503050406030204" pitchFamily="18" charset="0"/>
              </a:rPr>
              <a:t>Case </a:t>
            </a:r>
            <a:r>
              <a:rPr lang="en-US" sz="3000" u="sng" dirty="0" smtClean="0">
                <a:effectLst>
                  <a:outerShdw blurRad="38100" dist="38100" dir="2700000" algn="tl">
                    <a:srgbClr val="000000">
                      <a:alpha val="43137"/>
                    </a:srgbClr>
                  </a:outerShdw>
                </a:effectLst>
                <a:latin typeface="Cambria" panose="02040503050406030204" pitchFamily="18" charset="0"/>
              </a:rPr>
              <a:t>#3:</a:t>
            </a:r>
            <a:endParaRPr lang="en-US" sz="3000" u="sng" dirty="0">
              <a:effectLst>
                <a:outerShdw blurRad="38100" dist="38100" dir="2700000" algn="tl">
                  <a:srgbClr val="000000">
                    <a:alpha val="43137"/>
                  </a:srgbClr>
                </a:outerShdw>
              </a:effectLst>
              <a:latin typeface="Cambria" panose="02040503050406030204" pitchFamily="18" charset="0"/>
            </a:endParaRPr>
          </a:p>
          <a:p>
            <a:r>
              <a:rPr lang="en-US" sz="3000" dirty="0">
                <a:latin typeface="Cambria" panose="02040503050406030204" pitchFamily="18" charset="0"/>
              </a:rPr>
              <a:t>Anti-predatory behavior in </a:t>
            </a:r>
            <a:r>
              <a:rPr lang="en-US" sz="3000" dirty="0" smtClean="0">
                <a:latin typeface="Cambria" panose="02040503050406030204" pitchFamily="18" charset="0"/>
              </a:rPr>
              <a:t>Lepidopterans</a:t>
            </a:r>
          </a:p>
          <a:p>
            <a:r>
              <a:rPr lang="en-US" sz="3000" i="1" dirty="0">
                <a:latin typeface="Cambria" panose="02040503050406030204" pitchFamily="18" charset="0"/>
              </a:rPr>
              <a:t>Questions:</a:t>
            </a:r>
          </a:p>
          <a:p>
            <a:r>
              <a:rPr lang="en-US" sz="3000" dirty="0" smtClean="0">
                <a:latin typeface="Cambria" panose="02040503050406030204" pitchFamily="18" charset="0"/>
              </a:rPr>
              <a:t>1</a:t>
            </a:r>
            <a:r>
              <a:rPr lang="en-US" sz="3000" dirty="0">
                <a:latin typeface="Cambria" panose="02040503050406030204" pitchFamily="18" charset="0"/>
              </a:rPr>
              <a:t>) What </a:t>
            </a:r>
            <a:r>
              <a:rPr lang="en-US" sz="3000" dirty="0" smtClean="0">
                <a:latin typeface="Cambria" panose="02040503050406030204" pitchFamily="18" charset="0"/>
              </a:rPr>
              <a:t>behavioral changes do </a:t>
            </a:r>
            <a:r>
              <a:rPr lang="en-US" sz="3000" dirty="0">
                <a:latin typeface="Cambria" panose="02040503050406030204" pitchFamily="18" charset="0"/>
              </a:rPr>
              <a:t>Lepidopterans exhibit when encountering bat echolocation calls?</a:t>
            </a:r>
          </a:p>
          <a:p>
            <a:endParaRPr lang="en-US" sz="3000" dirty="0" smtClean="0">
              <a:latin typeface="Cambria" panose="02040503050406030204" pitchFamily="18" charset="0"/>
            </a:endParaRPr>
          </a:p>
          <a:p>
            <a:endParaRPr lang="en-US" sz="3000" dirty="0">
              <a:latin typeface="Cambria" panose="02040503050406030204" pitchFamily="18" charset="0"/>
            </a:endParaRPr>
          </a:p>
          <a:p>
            <a:endParaRPr lang="en-US" sz="3000" dirty="0" smtClean="0">
              <a:latin typeface="Cambria" panose="02040503050406030204" pitchFamily="18" charset="0"/>
            </a:endParaRPr>
          </a:p>
          <a:p>
            <a:endParaRPr lang="en-US" sz="3000" dirty="0">
              <a:latin typeface="Cambria" panose="02040503050406030204" pitchFamily="18" charset="0"/>
            </a:endParaRPr>
          </a:p>
          <a:p>
            <a:endParaRPr lang="en-US" sz="3000" dirty="0">
              <a:latin typeface="Cambria" panose="02040503050406030204" pitchFamily="18" charset="0"/>
            </a:endParaRPr>
          </a:p>
          <a:p>
            <a:endParaRPr lang="en-US" sz="3000" dirty="0" smtClean="0">
              <a:latin typeface="Cambria" panose="02040503050406030204" pitchFamily="18" charset="0"/>
            </a:endParaRPr>
          </a:p>
        </p:txBody>
      </p:sp>
      <p:sp>
        <p:nvSpPr>
          <p:cNvPr id="6" name="TextBox 5"/>
          <p:cNvSpPr txBox="1"/>
          <p:nvPr/>
        </p:nvSpPr>
        <p:spPr>
          <a:xfrm>
            <a:off x="24377904" y="6572793"/>
            <a:ext cx="10332720" cy="11172289"/>
          </a:xfrm>
          <a:prstGeom prst="rect">
            <a:avLst/>
          </a:prstGeom>
          <a:gradFill flip="none" rotWithShape="1">
            <a:gsLst>
              <a:gs pos="0">
                <a:schemeClr val="accent4">
                  <a:lumMod val="20000"/>
                  <a:lumOff val="80000"/>
                  <a:alpha val="85000"/>
                </a:schemeClr>
              </a:gs>
              <a:gs pos="53000">
                <a:schemeClr val="accent4">
                  <a:lumMod val="45000"/>
                  <a:lumOff val="55000"/>
                  <a:alpha val="85000"/>
                </a:schemeClr>
              </a:gs>
              <a:gs pos="83000">
                <a:schemeClr val="accent4">
                  <a:lumMod val="45000"/>
                  <a:lumOff val="55000"/>
                  <a:alpha val="85000"/>
                </a:schemeClr>
              </a:gs>
              <a:gs pos="100000">
                <a:schemeClr val="accent4">
                  <a:lumMod val="30000"/>
                  <a:lumOff val="70000"/>
                  <a:alpha val="85000"/>
                </a:schemeClr>
              </a:gs>
            </a:gsLst>
            <a:lin ang="5400000" scaled="1"/>
            <a:tileRect/>
          </a:gradFill>
          <a:ln w="19050">
            <a:solidFill>
              <a:srgbClr val="006600"/>
            </a:solidFill>
          </a:ln>
        </p:spPr>
        <p:txBody>
          <a:bodyPr wrap="square" rtlCol="0">
            <a:spAutoFit/>
          </a:bodyPr>
          <a:lstStyle/>
          <a:p>
            <a:pPr>
              <a:spcAft>
                <a:spcPts val="1200"/>
              </a:spcAft>
            </a:pPr>
            <a:r>
              <a:rPr lang="en-US" sz="4000" b="1" dirty="0" smtClean="0">
                <a:effectLst>
                  <a:outerShdw blurRad="38100" dist="38100" dir="2700000" algn="tl">
                    <a:srgbClr val="000000">
                      <a:alpha val="43137"/>
                    </a:srgbClr>
                  </a:outerShdw>
                </a:effectLst>
                <a:latin typeface="Cambria" panose="02040503050406030204" pitchFamily="18" charset="0"/>
              </a:rPr>
              <a:t>Course-Based Research</a:t>
            </a:r>
            <a:endParaRPr lang="en-US" sz="4000" dirty="0">
              <a:latin typeface="Cambria" panose="02040503050406030204" pitchFamily="18" charset="0"/>
            </a:endParaRPr>
          </a:p>
          <a:p>
            <a:pPr>
              <a:spcAft>
                <a:spcPts val="1200"/>
              </a:spcAft>
            </a:pPr>
            <a:r>
              <a:rPr lang="en-US" sz="2000" dirty="0" smtClean="0">
                <a:latin typeface="Cambria" panose="02040503050406030204" pitchFamily="18" charset="0"/>
              </a:rPr>
              <a:t>          </a:t>
            </a:r>
            <a:r>
              <a:rPr lang="en-US" sz="3000" dirty="0" smtClean="0">
                <a:latin typeface="Cambria" panose="02040503050406030204" pitchFamily="18" charset="0"/>
              </a:rPr>
              <a:t>Course-based </a:t>
            </a:r>
            <a:r>
              <a:rPr lang="en-US" sz="3000" dirty="0">
                <a:latin typeface="Cambria" panose="02040503050406030204" pitchFamily="18" charset="0"/>
              </a:rPr>
              <a:t>research projects allow students in a class to contribute directly to the research agenda of the faculty member teaching a particular specialty class</a:t>
            </a:r>
            <a:r>
              <a:rPr lang="en-US" sz="3000" dirty="0" smtClean="0">
                <a:latin typeface="Cambria" panose="02040503050406030204" pitchFamily="18" charset="0"/>
              </a:rPr>
              <a:t>.</a:t>
            </a:r>
          </a:p>
          <a:p>
            <a:r>
              <a:rPr lang="en-US" sz="3000" u="sng" dirty="0">
                <a:effectLst>
                  <a:outerShdw blurRad="38100" dist="38100" dir="2700000" algn="tl">
                    <a:srgbClr val="000000">
                      <a:alpha val="43137"/>
                    </a:srgbClr>
                  </a:outerShdw>
                </a:effectLst>
                <a:latin typeface="Cambria" panose="02040503050406030204" pitchFamily="18" charset="0"/>
              </a:rPr>
              <a:t>Case #1:</a:t>
            </a:r>
          </a:p>
          <a:p>
            <a:r>
              <a:rPr lang="en-US" sz="3000" dirty="0">
                <a:latin typeface="Cambria" panose="02040503050406030204" pitchFamily="18" charset="0"/>
              </a:rPr>
              <a:t>Acoustic signaling in </a:t>
            </a:r>
            <a:r>
              <a:rPr lang="en-US" sz="3000" i="1" dirty="0" smtClean="0">
                <a:latin typeface="Cambria" panose="02040503050406030204" pitchFamily="18" charset="0"/>
              </a:rPr>
              <a:t>Nicrophorus</a:t>
            </a:r>
            <a:r>
              <a:rPr lang="en-US" sz="3000" dirty="0">
                <a:latin typeface="Cambria" panose="02040503050406030204" pitchFamily="18" charset="0"/>
              </a:rPr>
              <a:t>: “Description of </a:t>
            </a:r>
            <a:r>
              <a:rPr lang="en-US" sz="3000" dirty="0" smtClean="0">
                <a:latin typeface="Cambria" panose="02040503050406030204" pitchFamily="18" charset="0"/>
              </a:rPr>
              <a:t>acoustic characters </a:t>
            </a:r>
            <a:r>
              <a:rPr lang="en-US" sz="3000" dirty="0">
                <a:latin typeface="Cambria" panose="02040503050406030204" pitchFamily="18" charset="0"/>
              </a:rPr>
              <a:t>and </a:t>
            </a:r>
            <a:r>
              <a:rPr lang="en-US" sz="3000" dirty="0" err="1" smtClean="0">
                <a:latin typeface="Cambria" panose="02040503050406030204" pitchFamily="18" charset="0"/>
              </a:rPr>
              <a:t>stridulatory</a:t>
            </a:r>
            <a:r>
              <a:rPr lang="en-US" sz="3000" dirty="0" smtClean="0">
                <a:latin typeface="Cambria" panose="02040503050406030204" pitchFamily="18" charset="0"/>
              </a:rPr>
              <a:t> </a:t>
            </a:r>
            <a:r>
              <a:rPr lang="en-US" sz="3000" i="1" dirty="0" smtClean="0">
                <a:latin typeface="Cambria" panose="02040503050406030204" pitchFamily="18" charset="0"/>
              </a:rPr>
              <a:t>pars </a:t>
            </a:r>
            <a:r>
              <a:rPr lang="en-US" sz="3000" i="1" dirty="0" err="1" smtClean="0">
                <a:latin typeface="Cambria" panose="02040503050406030204" pitchFamily="18" charset="0"/>
              </a:rPr>
              <a:t>stridens</a:t>
            </a:r>
            <a:r>
              <a:rPr lang="en-US" sz="3000" i="1" dirty="0" smtClean="0">
                <a:latin typeface="Cambria" panose="02040503050406030204" pitchFamily="18" charset="0"/>
              </a:rPr>
              <a:t> </a:t>
            </a:r>
            <a:r>
              <a:rPr lang="en-US" sz="3000" dirty="0" smtClean="0">
                <a:latin typeface="Cambria" panose="02040503050406030204" pitchFamily="18" charset="0"/>
              </a:rPr>
              <a:t>of </a:t>
            </a:r>
            <a:r>
              <a:rPr lang="en-US" sz="3000" i="1" dirty="0">
                <a:latin typeface="Cambria" panose="02040503050406030204" pitchFamily="18" charset="0"/>
              </a:rPr>
              <a:t>Nicrophorus</a:t>
            </a:r>
            <a:r>
              <a:rPr lang="en-US" sz="3000" dirty="0">
                <a:latin typeface="Cambria" panose="02040503050406030204" pitchFamily="18" charset="0"/>
              </a:rPr>
              <a:t> (Coleoptera: Silphidae): A </a:t>
            </a:r>
            <a:r>
              <a:rPr lang="en-US" sz="3000" dirty="0" smtClean="0">
                <a:latin typeface="Cambria" panose="02040503050406030204" pitchFamily="18" charset="0"/>
              </a:rPr>
              <a:t>comparison </a:t>
            </a:r>
            <a:r>
              <a:rPr lang="en-US" sz="3000" dirty="0">
                <a:latin typeface="Cambria" panose="02040503050406030204" pitchFamily="18" charset="0"/>
              </a:rPr>
              <a:t>of </a:t>
            </a:r>
            <a:r>
              <a:rPr lang="en-US" sz="3000" dirty="0" smtClean="0">
                <a:latin typeface="Cambria" panose="02040503050406030204" pitchFamily="18" charset="0"/>
              </a:rPr>
              <a:t>eight North </a:t>
            </a:r>
            <a:r>
              <a:rPr lang="en-US" sz="3000" dirty="0">
                <a:latin typeface="Cambria" panose="02040503050406030204" pitchFamily="18" charset="0"/>
              </a:rPr>
              <a:t>American </a:t>
            </a:r>
            <a:r>
              <a:rPr lang="en-US" sz="3000" dirty="0" smtClean="0">
                <a:latin typeface="Cambria" panose="02040503050406030204" pitchFamily="18" charset="0"/>
              </a:rPr>
              <a:t>species</a:t>
            </a:r>
            <a:endParaRPr lang="en-US" sz="3000" i="1" dirty="0">
              <a:latin typeface="Cambria" panose="02040503050406030204" pitchFamily="18" charset="0"/>
            </a:endParaRPr>
          </a:p>
          <a:p>
            <a:r>
              <a:rPr lang="en-US" sz="3000" i="1" dirty="0" smtClean="0">
                <a:latin typeface="Cambria" panose="02040503050406030204" pitchFamily="18" charset="0"/>
              </a:rPr>
              <a:t>4 Questions regarding evolution, anatomy,                                   behavior, and sound characteristics</a:t>
            </a:r>
          </a:p>
          <a:p>
            <a:endParaRPr lang="en-US" sz="3000" i="1" dirty="0">
              <a:latin typeface="Cambria" panose="02040503050406030204" pitchFamily="18" charset="0"/>
            </a:endParaRPr>
          </a:p>
          <a:p>
            <a:endParaRPr lang="en-US" sz="3000" i="1" dirty="0" smtClean="0">
              <a:latin typeface="Cambria" panose="02040503050406030204" pitchFamily="18" charset="0"/>
            </a:endParaRPr>
          </a:p>
          <a:p>
            <a:endParaRPr lang="en-US" sz="3000" i="1" dirty="0">
              <a:latin typeface="Cambria" panose="02040503050406030204" pitchFamily="18" charset="0"/>
            </a:endParaRPr>
          </a:p>
          <a:p>
            <a:endParaRPr lang="en-US" sz="3000" i="1" dirty="0" smtClean="0">
              <a:latin typeface="Cambria" panose="02040503050406030204" pitchFamily="18" charset="0"/>
            </a:endParaRPr>
          </a:p>
          <a:p>
            <a:endParaRPr lang="en-US" sz="3000" i="1" dirty="0">
              <a:latin typeface="Cambria" panose="02040503050406030204" pitchFamily="18" charset="0"/>
            </a:endParaRPr>
          </a:p>
          <a:p>
            <a:endParaRPr lang="en-US" sz="3000" i="1" dirty="0" smtClean="0">
              <a:latin typeface="Cambria" panose="02040503050406030204" pitchFamily="18" charset="0"/>
            </a:endParaRPr>
          </a:p>
          <a:p>
            <a:r>
              <a:rPr lang="en-US" sz="3000" u="sng" dirty="0">
                <a:effectLst>
                  <a:outerShdw blurRad="38100" dist="38100" dir="2700000" algn="tl">
                    <a:srgbClr val="000000">
                      <a:alpha val="43137"/>
                    </a:srgbClr>
                  </a:outerShdw>
                </a:effectLst>
                <a:latin typeface="Cambria" panose="02040503050406030204" pitchFamily="18" charset="0"/>
              </a:rPr>
              <a:t>Case </a:t>
            </a:r>
            <a:r>
              <a:rPr lang="en-US" sz="3000" u="sng" dirty="0" smtClean="0">
                <a:effectLst>
                  <a:outerShdw blurRad="38100" dist="38100" dir="2700000" algn="tl">
                    <a:srgbClr val="000000">
                      <a:alpha val="43137"/>
                    </a:srgbClr>
                  </a:outerShdw>
                </a:effectLst>
                <a:latin typeface="Cambria" panose="02040503050406030204" pitchFamily="18" charset="0"/>
              </a:rPr>
              <a:t>#2:</a:t>
            </a:r>
            <a:endParaRPr lang="en-US" sz="3000" u="sng" dirty="0">
              <a:effectLst>
                <a:outerShdw blurRad="38100" dist="38100" dir="2700000" algn="tl">
                  <a:srgbClr val="000000">
                    <a:alpha val="43137"/>
                  </a:srgbClr>
                </a:outerShdw>
              </a:effectLst>
              <a:latin typeface="Cambria" panose="02040503050406030204" pitchFamily="18" charset="0"/>
            </a:endParaRPr>
          </a:p>
          <a:p>
            <a:r>
              <a:rPr lang="en-US" sz="3000" dirty="0">
                <a:latin typeface="Cambria" panose="02040503050406030204" pitchFamily="18" charset="0"/>
              </a:rPr>
              <a:t>Temporal niche segregation </a:t>
            </a:r>
            <a:endParaRPr lang="en-US" sz="3000" dirty="0" smtClean="0">
              <a:latin typeface="Cambria" panose="02040503050406030204" pitchFamily="18" charset="0"/>
            </a:endParaRPr>
          </a:p>
          <a:p>
            <a:r>
              <a:rPr lang="en-US" sz="3000" i="1" dirty="0" smtClean="0">
                <a:latin typeface="Cambria" panose="02040503050406030204" pitchFamily="18" charset="0"/>
              </a:rPr>
              <a:t>Question:</a:t>
            </a:r>
            <a:endParaRPr lang="en-US" sz="3000" i="1" dirty="0">
              <a:latin typeface="Cambria" panose="02040503050406030204" pitchFamily="18" charset="0"/>
            </a:endParaRPr>
          </a:p>
          <a:p>
            <a:pPr marL="514350" indent="-514350">
              <a:buAutoNum type="arabicParenR"/>
            </a:pPr>
            <a:r>
              <a:rPr lang="en-US" sz="3000" dirty="0" smtClean="0">
                <a:latin typeface="Cambria" panose="02040503050406030204" pitchFamily="18" charset="0"/>
              </a:rPr>
              <a:t>What </a:t>
            </a:r>
            <a:r>
              <a:rPr lang="en-US" sz="3000" dirty="0">
                <a:latin typeface="Cambria" panose="02040503050406030204" pitchFamily="18" charset="0"/>
              </a:rPr>
              <a:t>are the daily activity patterns </a:t>
            </a:r>
            <a:r>
              <a:rPr lang="en-US" sz="3000" dirty="0" smtClean="0">
                <a:latin typeface="Cambria" panose="02040503050406030204" pitchFamily="18" charset="0"/>
              </a:rPr>
              <a:t>                                                     of 5 </a:t>
            </a:r>
            <a:r>
              <a:rPr lang="en-US" sz="3000" dirty="0">
                <a:latin typeface="Cambria" panose="02040503050406030204" pitchFamily="18" charset="0"/>
              </a:rPr>
              <a:t>species of Nicrophorus </a:t>
            </a:r>
            <a:r>
              <a:rPr lang="en-US" sz="3000" dirty="0" smtClean="0">
                <a:latin typeface="Cambria" panose="02040503050406030204" pitchFamily="18" charset="0"/>
              </a:rPr>
              <a:t>beetles?</a:t>
            </a:r>
          </a:p>
          <a:p>
            <a:pPr marL="514350" indent="-514350">
              <a:buAutoNum type="arabicParenR"/>
            </a:pPr>
            <a:r>
              <a:rPr lang="en-US" sz="3000" dirty="0" smtClean="0">
                <a:latin typeface="Cambria" panose="02040503050406030204" pitchFamily="18" charset="0"/>
              </a:rPr>
              <a:t>Niche </a:t>
            </a:r>
            <a:r>
              <a:rPr lang="en-US" sz="3000" dirty="0">
                <a:latin typeface="Cambria" panose="02040503050406030204" pitchFamily="18" charset="0"/>
              </a:rPr>
              <a:t>segregation to avoid competition</a:t>
            </a:r>
            <a:r>
              <a:rPr lang="en-US" sz="3000" dirty="0" smtClean="0">
                <a:latin typeface="Cambria" panose="02040503050406030204" pitchFamily="18" charset="0"/>
              </a:rPr>
              <a:t>?</a:t>
            </a:r>
            <a:endParaRPr lang="en-US" sz="3000" dirty="0">
              <a:latin typeface="Cambria" panose="02040503050406030204" pitchFamily="18" charset="0"/>
            </a:endParaRPr>
          </a:p>
        </p:txBody>
      </p:sp>
      <p:sp>
        <p:nvSpPr>
          <p:cNvPr id="7" name="TextBox 6"/>
          <p:cNvSpPr txBox="1"/>
          <p:nvPr/>
        </p:nvSpPr>
        <p:spPr>
          <a:xfrm>
            <a:off x="1824303" y="21986230"/>
            <a:ext cx="10332720" cy="6492240"/>
          </a:xfrm>
          <a:prstGeom prst="rect">
            <a:avLst/>
          </a:prstGeom>
          <a:gradFill flip="none" rotWithShape="1">
            <a:gsLst>
              <a:gs pos="0">
                <a:schemeClr val="accent4">
                  <a:lumMod val="20000"/>
                  <a:lumOff val="80000"/>
                  <a:alpha val="85000"/>
                </a:schemeClr>
              </a:gs>
              <a:gs pos="53000">
                <a:schemeClr val="accent4">
                  <a:lumMod val="45000"/>
                  <a:lumOff val="55000"/>
                  <a:alpha val="85000"/>
                </a:schemeClr>
              </a:gs>
              <a:gs pos="83000">
                <a:schemeClr val="accent4">
                  <a:lumMod val="45000"/>
                  <a:lumOff val="55000"/>
                  <a:alpha val="85000"/>
                </a:schemeClr>
              </a:gs>
              <a:gs pos="100000">
                <a:schemeClr val="accent4">
                  <a:lumMod val="30000"/>
                  <a:lumOff val="70000"/>
                  <a:alpha val="85000"/>
                </a:schemeClr>
              </a:gs>
            </a:gsLst>
            <a:lin ang="5400000" scaled="1"/>
            <a:tileRect/>
          </a:gradFill>
          <a:ln w="19050">
            <a:solidFill>
              <a:srgbClr val="006600"/>
            </a:solidFill>
          </a:ln>
        </p:spPr>
        <p:txBody>
          <a:bodyPr wrap="square" rtlCol="0">
            <a:spAutoFit/>
          </a:bodyPr>
          <a:lstStyle/>
          <a:p>
            <a:r>
              <a:rPr lang="en-US" sz="4000" b="1" dirty="0" smtClean="0">
                <a:effectLst>
                  <a:outerShdw blurRad="38100" dist="38100" dir="2700000" algn="tl">
                    <a:srgbClr val="000000">
                      <a:alpha val="43137"/>
                    </a:srgbClr>
                  </a:outerShdw>
                </a:effectLst>
                <a:latin typeface="Cambria" panose="02040503050406030204" pitchFamily="18" charset="0"/>
              </a:rPr>
              <a:t>Hands-on Learning in Introductory Courses</a:t>
            </a:r>
          </a:p>
          <a:p>
            <a:r>
              <a:rPr lang="en-US" sz="3000" dirty="0" smtClean="0">
                <a:latin typeface="Cambria" panose="02040503050406030204" pitchFamily="18" charset="0"/>
              </a:rPr>
              <a:t>Novice learner-scientists</a:t>
            </a:r>
          </a:p>
          <a:p>
            <a:r>
              <a:rPr lang="en-US" sz="3000" dirty="0" smtClean="0">
                <a:latin typeface="Cambria" panose="02040503050406030204" pitchFamily="18" charset="0"/>
              </a:rPr>
              <a:t>Goals: 1)  Conceptual engagement</a:t>
            </a:r>
          </a:p>
          <a:p>
            <a:r>
              <a:rPr lang="en-US" sz="3000" dirty="0" smtClean="0">
                <a:latin typeface="Cambria" panose="02040503050406030204" pitchFamily="18" charset="0"/>
              </a:rPr>
              <a:t>             2)  Develop </a:t>
            </a:r>
            <a:r>
              <a:rPr lang="en-US" sz="3000" dirty="0">
                <a:latin typeface="Cambria" panose="02040503050406030204" pitchFamily="18" charset="0"/>
              </a:rPr>
              <a:t>observational </a:t>
            </a:r>
            <a:r>
              <a:rPr lang="en-US" sz="3000" dirty="0" smtClean="0">
                <a:latin typeface="Cambria" panose="02040503050406030204" pitchFamily="18" charset="0"/>
              </a:rPr>
              <a:t>&amp; </a:t>
            </a:r>
            <a:r>
              <a:rPr lang="en-US" sz="3000" dirty="0">
                <a:latin typeface="Cambria" panose="02040503050406030204" pitchFamily="18" charset="0"/>
              </a:rPr>
              <a:t>descriptive </a:t>
            </a:r>
            <a:r>
              <a:rPr lang="en-US" sz="3000" dirty="0" smtClean="0">
                <a:latin typeface="Cambria" panose="02040503050406030204" pitchFamily="18" charset="0"/>
              </a:rPr>
              <a:t>skills</a:t>
            </a:r>
          </a:p>
          <a:p>
            <a:r>
              <a:rPr lang="en-US" sz="3000" dirty="0" smtClean="0">
                <a:latin typeface="Cambria" panose="02040503050406030204" pitchFamily="18" charset="0"/>
              </a:rPr>
              <a:t>Outcome: </a:t>
            </a:r>
          </a:p>
          <a:p>
            <a:r>
              <a:rPr lang="en-US" sz="3000" dirty="0">
                <a:latin typeface="Cambria" panose="02040503050406030204" pitchFamily="18" charset="0"/>
              </a:rPr>
              <a:t> </a:t>
            </a:r>
            <a:r>
              <a:rPr lang="en-US" sz="3000" dirty="0" smtClean="0">
                <a:latin typeface="Cambria" panose="02040503050406030204" pitchFamily="18" charset="0"/>
              </a:rPr>
              <a:t>            1)  Accurate</a:t>
            </a:r>
            <a:r>
              <a:rPr lang="en-US" sz="3000" dirty="0">
                <a:latin typeface="Cambria" panose="02040503050406030204" pitchFamily="18" charset="0"/>
              </a:rPr>
              <a:t>, precise, </a:t>
            </a:r>
            <a:r>
              <a:rPr lang="en-US" sz="3000" dirty="0" smtClean="0">
                <a:latin typeface="Cambria" panose="02040503050406030204" pitchFamily="18" charset="0"/>
              </a:rPr>
              <a:t>&amp; </a:t>
            </a:r>
            <a:r>
              <a:rPr lang="en-US" sz="3000" dirty="0">
                <a:latin typeface="Cambria" panose="02040503050406030204" pitchFamily="18" charset="0"/>
              </a:rPr>
              <a:t>concise </a:t>
            </a:r>
            <a:r>
              <a:rPr lang="en-US" sz="3000" dirty="0" smtClean="0">
                <a:latin typeface="Cambria" panose="02040503050406030204" pitchFamily="18" charset="0"/>
              </a:rPr>
              <a:t>observation </a:t>
            </a:r>
          </a:p>
          <a:p>
            <a:r>
              <a:rPr lang="en-US" sz="3000" dirty="0" smtClean="0"/>
              <a:t>Not </a:t>
            </a:r>
            <a:r>
              <a:rPr lang="en-US" sz="3000" dirty="0"/>
              <a:t>intended to be open-ended discovery research </a:t>
            </a:r>
            <a:endParaRPr lang="en-US" sz="3000" dirty="0" smtClean="0">
              <a:latin typeface="Cambria" panose="02040503050406030204" pitchFamily="18" charset="0"/>
            </a:endParaRPr>
          </a:p>
          <a:p>
            <a:endParaRPr lang="en-US" sz="4000" dirty="0" smtClean="0">
              <a:latin typeface="Cambria" panose="02040503050406030204" pitchFamily="18" charset="0"/>
            </a:endParaRPr>
          </a:p>
          <a:p>
            <a:endParaRPr lang="en-US" sz="4000" dirty="0">
              <a:latin typeface="Cambria" panose="02040503050406030204" pitchFamily="18" charset="0"/>
            </a:endParaRPr>
          </a:p>
          <a:p>
            <a:endParaRPr lang="en-US" sz="4000" dirty="0" smtClean="0">
              <a:latin typeface="Cambria" panose="02040503050406030204" pitchFamily="18" charset="0"/>
            </a:endParaRPr>
          </a:p>
          <a:p>
            <a:endParaRPr lang="en-US" sz="4000" dirty="0">
              <a:latin typeface="Cambria" panose="02040503050406030204" pitchFamily="18" charset="0"/>
            </a:endParaRPr>
          </a:p>
          <a:p>
            <a:endParaRPr lang="en-US" sz="4000" dirty="0">
              <a:latin typeface="Cambria" panose="02040503050406030204" pitchFamily="18" charset="0"/>
            </a:endParaRPr>
          </a:p>
        </p:txBody>
      </p:sp>
      <p:sp>
        <p:nvSpPr>
          <p:cNvPr id="8" name="TextBox 7"/>
          <p:cNvSpPr txBox="1"/>
          <p:nvPr/>
        </p:nvSpPr>
        <p:spPr>
          <a:xfrm>
            <a:off x="13103352" y="24822693"/>
            <a:ext cx="10332720" cy="3693319"/>
          </a:xfrm>
          <a:prstGeom prst="rect">
            <a:avLst/>
          </a:prstGeom>
          <a:gradFill flip="none" rotWithShape="1">
            <a:gsLst>
              <a:gs pos="0">
                <a:schemeClr val="accent4">
                  <a:lumMod val="20000"/>
                  <a:lumOff val="80000"/>
                  <a:alpha val="85000"/>
                </a:schemeClr>
              </a:gs>
              <a:gs pos="53000">
                <a:schemeClr val="accent4">
                  <a:lumMod val="45000"/>
                  <a:lumOff val="55000"/>
                  <a:alpha val="85000"/>
                </a:schemeClr>
              </a:gs>
              <a:gs pos="83000">
                <a:schemeClr val="accent4">
                  <a:lumMod val="45000"/>
                  <a:lumOff val="55000"/>
                  <a:alpha val="85000"/>
                </a:schemeClr>
              </a:gs>
              <a:gs pos="100000">
                <a:schemeClr val="accent4">
                  <a:lumMod val="30000"/>
                  <a:lumOff val="70000"/>
                  <a:alpha val="85000"/>
                </a:schemeClr>
              </a:gs>
            </a:gsLst>
            <a:lin ang="5400000" scaled="1"/>
            <a:tileRect/>
          </a:gradFill>
          <a:ln w="19050">
            <a:solidFill>
              <a:srgbClr val="006600"/>
            </a:solidFill>
          </a:ln>
        </p:spPr>
        <p:txBody>
          <a:bodyPr wrap="square" rtlCol="0">
            <a:spAutoFit/>
          </a:bodyPr>
          <a:lstStyle/>
          <a:p>
            <a:pPr>
              <a:spcAft>
                <a:spcPts val="1200"/>
              </a:spcAft>
            </a:pPr>
            <a:r>
              <a:rPr lang="en-US" sz="3000" b="1" dirty="0" smtClean="0">
                <a:effectLst>
                  <a:outerShdw blurRad="38100" dist="38100" dir="2700000" algn="tl">
                    <a:srgbClr val="000000">
                      <a:alpha val="43137"/>
                    </a:srgbClr>
                  </a:outerShdw>
                </a:effectLst>
                <a:latin typeface="Cambria" panose="02040503050406030204" pitchFamily="18" charset="0"/>
              </a:rPr>
              <a:t>Citations</a:t>
            </a:r>
          </a:p>
          <a:p>
            <a:pPr indent="-457200"/>
            <a:r>
              <a:rPr lang="en-US" sz="2800" dirty="0" smtClean="0">
                <a:latin typeface="Cambria" panose="02040503050406030204" pitchFamily="18" charset="0"/>
              </a:rPr>
              <a:t>Brewer</a:t>
            </a:r>
            <a:r>
              <a:rPr lang="en-US" sz="2800" dirty="0">
                <a:latin typeface="Cambria" panose="02040503050406030204" pitchFamily="18" charset="0"/>
              </a:rPr>
              <a:t>, C. A., and D. Smith. 2011. Vision and change in </a:t>
            </a:r>
            <a:r>
              <a:rPr lang="en-US" sz="2800" dirty="0" smtClean="0">
                <a:latin typeface="Cambria" panose="02040503050406030204" pitchFamily="18" charset="0"/>
              </a:rPr>
              <a:t>   </a:t>
            </a:r>
          </a:p>
          <a:p>
            <a:pPr indent="-457200"/>
            <a:r>
              <a:rPr lang="en-US" sz="2800" dirty="0">
                <a:latin typeface="Cambria" panose="02040503050406030204" pitchFamily="18" charset="0"/>
              </a:rPr>
              <a:t> </a:t>
            </a:r>
            <a:r>
              <a:rPr lang="en-US" sz="2800" dirty="0" smtClean="0">
                <a:latin typeface="Cambria" panose="02040503050406030204" pitchFamily="18" charset="0"/>
              </a:rPr>
              <a:t>    undergraduate </a:t>
            </a:r>
            <a:r>
              <a:rPr lang="en-US" sz="2800" dirty="0">
                <a:latin typeface="Cambria" panose="02040503050406030204" pitchFamily="18" charset="0"/>
              </a:rPr>
              <a:t>biology education: a call to action. AAAS, </a:t>
            </a:r>
            <a:r>
              <a:rPr lang="en-US" sz="2800" dirty="0" smtClean="0">
                <a:latin typeface="Cambria" panose="02040503050406030204" pitchFamily="18" charset="0"/>
              </a:rPr>
              <a:t> </a:t>
            </a:r>
          </a:p>
          <a:p>
            <a:pPr indent="-457200"/>
            <a:r>
              <a:rPr lang="en-US" sz="2800" dirty="0">
                <a:latin typeface="Cambria" panose="02040503050406030204" pitchFamily="18" charset="0"/>
              </a:rPr>
              <a:t> </a:t>
            </a:r>
            <a:r>
              <a:rPr lang="en-US" sz="2800" dirty="0" smtClean="0">
                <a:latin typeface="Cambria" panose="02040503050406030204" pitchFamily="18" charset="0"/>
              </a:rPr>
              <a:t>    Washington</a:t>
            </a:r>
            <a:r>
              <a:rPr lang="en-US" sz="2800" dirty="0">
                <a:latin typeface="Cambria" panose="02040503050406030204" pitchFamily="18" charset="0"/>
              </a:rPr>
              <a:t>, DC, USA.</a:t>
            </a:r>
          </a:p>
          <a:p>
            <a:r>
              <a:rPr lang="en-US" sz="2800" dirty="0" err="1" smtClean="0">
                <a:latin typeface="Cambria" panose="02040503050406030204" pitchFamily="18" charset="0"/>
              </a:rPr>
              <a:t>Nersessian</a:t>
            </a:r>
            <a:r>
              <a:rPr lang="en-US" sz="2800" dirty="0">
                <a:latin typeface="Cambria" panose="02040503050406030204" pitchFamily="18" charset="0"/>
              </a:rPr>
              <a:t>, N. J. 1991. Conceptual change in science and in </a:t>
            </a:r>
            <a:endParaRPr lang="en-US" sz="2800" dirty="0" smtClean="0">
              <a:latin typeface="Cambria" panose="02040503050406030204" pitchFamily="18" charset="0"/>
            </a:endParaRPr>
          </a:p>
          <a:p>
            <a:r>
              <a:rPr lang="en-US" sz="2800" dirty="0">
                <a:latin typeface="Cambria" panose="02040503050406030204" pitchFamily="18" charset="0"/>
              </a:rPr>
              <a:t> </a:t>
            </a:r>
            <a:r>
              <a:rPr lang="en-US" sz="2800" dirty="0" smtClean="0">
                <a:latin typeface="Cambria" panose="02040503050406030204" pitchFamily="18" charset="0"/>
              </a:rPr>
              <a:t>    science </a:t>
            </a:r>
            <a:r>
              <a:rPr lang="en-US" sz="2800" dirty="0">
                <a:latin typeface="Cambria" panose="02040503050406030204" pitchFamily="18" charset="0"/>
              </a:rPr>
              <a:t>education, pp. 133–148. In M. R. Matthews</a:t>
            </a:r>
            <a:r>
              <a:rPr lang="en-US" sz="2800" i="1" dirty="0">
                <a:latin typeface="Cambria" panose="02040503050406030204" pitchFamily="18" charset="0"/>
              </a:rPr>
              <a:t> </a:t>
            </a:r>
            <a:r>
              <a:rPr lang="en-US" sz="2800" dirty="0">
                <a:latin typeface="Cambria" panose="02040503050406030204" pitchFamily="18" charset="0"/>
              </a:rPr>
              <a:t>(ed.), </a:t>
            </a:r>
            <a:endParaRPr lang="en-US" sz="2800" dirty="0" smtClean="0">
              <a:latin typeface="Cambria" panose="02040503050406030204" pitchFamily="18" charset="0"/>
            </a:endParaRPr>
          </a:p>
          <a:p>
            <a:r>
              <a:rPr lang="en-US" sz="2800" dirty="0">
                <a:latin typeface="Cambria" panose="02040503050406030204" pitchFamily="18" charset="0"/>
              </a:rPr>
              <a:t> </a:t>
            </a:r>
            <a:r>
              <a:rPr lang="en-US" sz="2800" dirty="0" smtClean="0">
                <a:latin typeface="Cambria" panose="02040503050406030204" pitchFamily="18" charset="0"/>
              </a:rPr>
              <a:t>    History</a:t>
            </a:r>
            <a:r>
              <a:rPr lang="en-US" sz="2800" dirty="0">
                <a:latin typeface="Cambria" panose="02040503050406030204" pitchFamily="18" charset="0"/>
              </a:rPr>
              <a:t>, Philosophy, and Science Teaching. OISE Press, </a:t>
            </a:r>
            <a:endParaRPr lang="en-US" sz="2800" dirty="0" smtClean="0">
              <a:latin typeface="Cambria" panose="02040503050406030204" pitchFamily="18" charset="0"/>
            </a:endParaRPr>
          </a:p>
          <a:p>
            <a:r>
              <a:rPr lang="en-US" sz="2800" dirty="0">
                <a:latin typeface="Cambria" panose="02040503050406030204" pitchFamily="18" charset="0"/>
              </a:rPr>
              <a:t> </a:t>
            </a:r>
            <a:r>
              <a:rPr lang="en-US" sz="2800" dirty="0" smtClean="0">
                <a:latin typeface="Cambria" panose="02040503050406030204" pitchFamily="18" charset="0"/>
              </a:rPr>
              <a:t>    Toronto</a:t>
            </a:r>
            <a:r>
              <a:rPr lang="en-US" sz="2800" dirty="0">
                <a:latin typeface="Cambria" panose="02040503050406030204" pitchFamily="18" charset="0"/>
              </a:rPr>
              <a:t>, </a:t>
            </a:r>
            <a:r>
              <a:rPr lang="en-US" sz="2800" dirty="0" smtClean="0">
                <a:latin typeface="Cambria" panose="02040503050406030204" pitchFamily="18" charset="0"/>
              </a:rPr>
              <a:t>Canada.</a:t>
            </a:r>
            <a:endParaRPr lang="en-US" sz="2800" dirty="0">
              <a:latin typeface="Cambria" panose="02040503050406030204" pitchFamily="18" charset="0"/>
            </a:endParaRPr>
          </a:p>
        </p:txBody>
      </p:sp>
      <p:grpSp>
        <p:nvGrpSpPr>
          <p:cNvPr id="41" name="Group 40"/>
          <p:cNvGrpSpPr/>
          <p:nvPr/>
        </p:nvGrpSpPr>
        <p:grpSpPr>
          <a:xfrm>
            <a:off x="24377904" y="24344776"/>
            <a:ext cx="10332720" cy="4216539"/>
            <a:chOff x="24377904" y="23468476"/>
            <a:chExt cx="10332720" cy="4216539"/>
          </a:xfrm>
        </p:grpSpPr>
        <p:sp>
          <p:nvSpPr>
            <p:cNvPr id="9" name="TextBox 8"/>
            <p:cNvSpPr txBox="1"/>
            <p:nvPr/>
          </p:nvSpPr>
          <p:spPr>
            <a:xfrm>
              <a:off x="24377904" y="23468476"/>
              <a:ext cx="10332720" cy="4216539"/>
            </a:xfrm>
            <a:prstGeom prst="rect">
              <a:avLst/>
            </a:prstGeom>
            <a:gradFill flip="none" rotWithShape="1">
              <a:gsLst>
                <a:gs pos="0">
                  <a:schemeClr val="accent4">
                    <a:lumMod val="20000"/>
                    <a:lumOff val="80000"/>
                    <a:alpha val="85000"/>
                  </a:schemeClr>
                </a:gs>
                <a:gs pos="53000">
                  <a:schemeClr val="accent4">
                    <a:lumMod val="45000"/>
                    <a:lumOff val="55000"/>
                    <a:alpha val="85000"/>
                  </a:schemeClr>
                </a:gs>
                <a:gs pos="83000">
                  <a:schemeClr val="accent4">
                    <a:lumMod val="45000"/>
                    <a:lumOff val="55000"/>
                    <a:alpha val="85000"/>
                  </a:schemeClr>
                </a:gs>
                <a:gs pos="100000">
                  <a:schemeClr val="accent4">
                    <a:lumMod val="30000"/>
                    <a:lumOff val="70000"/>
                    <a:alpha val="85000"/>
                  </a:schemeClr>
                </a:gs>
              </a:gsLst>
              <a:lin ang="5400000" scaled="1"/>
              <a:tileRect/>
            </a:gradFill>
            <a:ln w="19050">
              <a:solidFill>
                <a:srgbClr val="006600"/>
              </a:solidFill>
            </a:ln>
          </p:spPr>
          <p:txBody>
            <a:bodyPr wrap="square" rtlCol="0">
              <a:spAutoFit/>
            </a:bodyPr>
            <a:lstStyle/>
            <a:p>
              <a:pPr>
                <a:spcAft>
                  <a:spcPts val="1200"/>
                </a:spcAft>
              </a:pPr>
              <a:r>
                <a:rPr lang="en-US" sz="3000" b="1" dirty="0" smtClean="0">
                  <a:effectLst>
                    <a:outerShdw blurRad="38100" dist="38100" dir="2700000" algn="tl">
                      <a:srgbClr val="000000">
                        <a:alpha val="43137"/>
                      </a:srgbClr>
                    </a:outerShdw>
                  </a:effectLst>
                  <a:latin typeface="Cambria" panose="02040503050406030204" pitchFamily="18" charset="0"/>
                </a:rPr>
                <a:t>Acknowledgements</a:t>
              </a:r>
            </a:p>
            <a:p>
              <a:r>
                <a:rPr lang="en-US" sz="2200" dirty="0" smtClean="0">
                  <a:latin typeface="Cambria" panose="02040503050406030204" pitchFamily="18" charset="0"/>
                </a:rPr>
                <a:t>Portions of this work have been published in the American Entomologist: </a:t>
              </a:r>
              <a:r>
                <a:rPr lang="en-US" sz="2200" b="1" dirty="0" smtClean="0">
                  <a:latin typeface="Cambria" panose="02040503050406030204" pitchFamily="18" charset="0"/>
                </a:rPr>
                <a:t>Hall</a:t>
              </a:r>
              <a:r>
                <a:rPr lang="en-US" sz="2200" b="1" dirty="0">
                  <a:latin typeface="Cambria" panose="02040503050406030204" pitchFamily="18" charset="0"/>
                </a:rPr>
                <a:t>, C. L.</a:t>
              </a:r>
              <a:r>
                <a:rPr lang="en-US" sz="2200" dirty="0">
                  <a:latin typeface="Cambria" panose="02040503050406030204" pitchFamily="18" charset="0"/>
                </a:rPr>
                <a:t> (2016) Science as Process in the Biology Classroom: Using Insects as Teaching Models. </a:t>
              </a:r>
              <a:r>
                <a:rPr lang="en-US" sz="2200" i="1" dirty="0">
                  <a:latin typeface="Cambria" panose="02040503050406030204" pitchFamily="18" charset="0"/>
                </a:rPr>
                <a:t>American Entomologist</a:t>
              </a:r>
              <a:r>
                <a:rPr lang="en-US" sz="2200" dirty="0">
                  <a:latin typeface="Cambria" panose="02040503050406030204" pitchFamily="18" charset="0"/>
                </a:rPr>
                <a:t> 62(2): </a:t>
              </a:r>
              <a:r>
                <a:rPr lang="en-US" sz="2200" dirty="0" smtClean="0">
                  <a:latin typeface="Cambria" panose="02040503050406030204" pitchFamily="18" charset="0"/>
                </a:rPr>
                <a:t>110-111.  The authors thank the National Science Foundation (DUE # 1439844) and the Biology Department faculty at </a:t>
              </a:r>
              <a:r>
                <a:rPr lang="en-US" sz="2200" dirty="0" err="1" smtClean="0">
                  <a:latin typeface="Cambria" panose="02040503050406030204" pitchFamily="18" charset="0"/>
                </a:rPr>
                <a:t>Augustana</a:t>
              </a:r>
              <a:r>
                <a:rPr lang="en-US" sz="2200" dirty="0" smtClean="0">
                  <a:latin typeface="Cambria" panose="02040503050406030204" pitchFamily="18" charset="0"/>
                </a:rPr>
                <a:t> College, </a:t>
              </a:r>
              <a:r>
                <a:rPr lang="en-US" sz="2200" dirty="0">
                  <a:latin typeface="Cambria" panose="02040503050406030204" pitchFamily="18" charset="0"/>
                </a:rPr>
                <a:t>for their support of my effort to apply new pedagogical methods to </a:t>
              </a:r>
              <a:r>
                <a:rPr lang="en-US" sz="2200" dirty="0" smtClean="0">
                  <a:latin typeface="Cambria" panose="02040503050406030204" pitchFamily="18" charset="0"/>
                </a:rPr>
                <a:t>courses across the undergraduate curriculum.</a:t>
              </a:r>
            </a:p>
            <a:p>
              <a:endParaRPr lang="en-US" sz="2400" dirty="0" smtClean="0">
                <a:latin typeface="Cambria" panose="02040503050406030204" pitchFamily="18" charset="0"/>
              </a:endParaRPr>
            </a:p>
            <a:p>
              <a:endParaRPr lang="en-US" sz="2400" dirty="0">
                <a:latin typeface="Cambria" panose="02040503050406030204" pitchFamily="18" charset="0"/>
              </a:endParaRPr>
            </a:p>
            <a:p>
              <a:endParaRPr lang="en-US" sz="2400" dirty="0" smtClean="0">
                <a:latin typeface="Cambria" panose="02040503050406030204" pitchFamily="18" charset="0"/>
              </a:endParaRPr>
            </a:p>
            <a:p>
              <a:endParaRPr lang="en-US" sz="2400" dirty="0">
                <a:latin typeface="Cambria" panose="02040503050406030204" pitchFamily="18"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61776" y="26226786"/>
              <a:ext cx="1294528" cy="1302326"/>
            </a:xfrm>
            <a:prstGeom prst="rect">
              <a:avLst/>
            </a:prstGeom>
            <a:ln w="12700">
              <a:solidFill>
                <a:srgbClr val="006600"/>
              </a:solidFill>
            </a:ln>
          </p:spPr>
        </p:pic>
        <p:grpSp>
          <p:nvGrpSpPr>
            <p:cNvPr id="13" name="Group 12"/>
            <p:cNvGrpSpPr/>
            <p:nvPr/>
          </p:nvGrpSpPr>
          <p:grpSpPr>
            <a:xfrm>
              <a:off x="27366187" y="26343942"/>
              <a:ext cx="3712058" cy="1068014"/>
              <a:chOff x="27769428" y="21780501"/>
              <a:chExt cx="3712058" cy="1068014"/>
            </a:xfrm>
          </p:grpSpPr>
          <p:sp>
            <p:nvSpPr>
              <p:cNvPr id="12" name="Rectangle 11"/>
              <p:cNvSpPr/>
              <p:nvPr/>
            </p:nvSpPr>
            <p:spPr>
              <a:xfrm>
                <a:off x="27769428" y="21780501"/>
                <a:ext cx="3712058" cy="1068014"/>
              </a:xfrm>
              <a:prstGeom prst="rect">
                <a:avLst/>
              </a:prstGeom>
              <a:solidFill>
                <a:schemeClr val="bg1"/>
              </a:solidFill>
              <a:ln>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930461" y="21906846"/>
                <a:ext cx="3414744" cy="892744"/>
              </a:xfrm>
              <a:prstGeom prst="rect">
                <a:avLst/>
              </a:prstGeom>
            </p:spPr>
          </p:pic>
        </p:grpSp>
        <p:pic>
          <p:nvPicPr>
            <p:cNvPr id="11" name="Picture 10"/>
            <p:cNvPicPr>
              <a:picLocks noChangeAspect="1"/>
            </p:cNvPicPr>
            <p:nvPr/>
          </p:nvPicPr>
          <p:blipFill rotWithShape="1">
            <a:blip r:embed="rId5" cstate="print">
              <a:extLst>
                <a:ext uri="{28A0092B-C50C-407E-A947-70E740481C1C}">
                  <a14:useLocalDpi xmlns:a14="http://schemas.microsoft.com/office/drawing/2010/main" val="0"/>
                </a:ext>
              </a:extLst>
            </a:blip>
            <a:srcRect b="23876"/>
            <a:stretch/>
          </p:blipFill>
          <p:spPr>
            <a:xfrm>
              <a:off x="31411635" y="26356255"/>
              <a:ext cx="2618064" cy="1059595"/>
            </a:xfrm>
            <a:prstGeom prst="rect">
              <a:avLst/>
            </a:prstGeom>
            <a:ln w="12700">
              <a:solidFill>
                <a:srgbClr val="006600"/>
              </a:solidFill>
            </a:ln>
          </p:spPr>
        </p:pic>
      </p:grpSp>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382249" y="22718896"/>
            <a:ext cx="1579969" cy="2369954"/>
          </a:xfrm>
          <a:prstGeom prst="rect">
            <a:avLst/>
          </a:prstGeom>
          <a:ln w="12700">
            <a:solidFill>
              <a:srgbClr val="006600"/>
            </a:solidFill>
          </a:ln>
        </p:spPr>
      </p:pic>
      <p:pic>
        <p:nvPicPr>
          <p:cNvPr id="15" name="Picture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293414" y="25450875"/>
            <a:ext cx="4248356" cy="2826913"/>
          </a:xfrm>
          <a:prstGeom prst="rect">
            <a:avLst/>
          </a:prstGeom>
          <a:ln w="12700">
            <a:solidFill>
              <a:srgbClr val="006600"/>
            </a:solidFill>
          </a:ln>
        </p:spPr>
      </p:pic>
      <p:sp>
        <p:nvSpPr>
          <p:cNvPr id="16" name="TextBox 15"/>
          <p:cNvSpPr txBox="1"/>
          <p:nvPr/>
        </p:nvSpPr>
        <p:spPr>
          <a:xfrm>
            <a:off x="6842073" y="26048723"/>
            <a:ext cx="5014647" cy="1631216"/>
          </a:xfrm>
          <a:prstGeom prst="rect">
            <a:avLst/>
          </a:prstGeom>
          <a:gradFill flip="none" rotWithShape="1">
            <a:gsLst>
              <a:gs pos="0">
                <a:schemeClr val="accent4">
                  <a:lumMod val="20000"/>
                  <a:lumOff val="80000"/>
                  <a:alpha val="85000"/>
                </a:schemeClr>
              </a:gs>
              <a:gs pos="53000">
                <a:schemeClr val="accent4">
                  <a:lumMod val="45000"/>
                  <a:lumOff val="55000"/>
                  <a:alpha val="85000"/>
                </a:schemeClr>
              </a:gs>
              <a:gs pos="83000">
                <a:schemeClr val="accent4">
                  <a:lumMod val="45000"/>
                  <a:lumOff val="55000"/>
                  <a:alpha val="85000"/>
                </a:schemeClr>
              </a:gs>
              <a:gs pos="100000">
                <a:schemeClr val="accent4">
                  <a:lumMod val="30000"/>
                  <a:lumOff val="70000"/>
                  <a:alpha val="85000"/>
                </a:schemeClr>
              </a:gs>
            </a:gsLst>
            <a:lin ang="5400000" scaled="1"/>
            <a:tileRect/>
          </a:gradFill>
          <a:ln w="19050">
            <a:solidFill>
              <a:srgbClr val="006600"/>
            </a:solidFill>
          </a:ln>
        </p:spPr>
        <p:txBody>
          <a:bodyPr wrap="square" rtlCol="0">
            <a:spAutoFit/>
          </a:bodyPr>
          <a:lstStyle/>
          <a:p>
            <a:r>
              <a:rPr lang="en-US" sz="2500" dirty="0" smtClean="0">
                <a:latin typeface="Cambria" panose="02040503050406030204" pitchFamily="18" charset="0"/>
              </a:rPr>
              <a:t>**Lesson plans for Introductory Animal Behavior Hands-On Learning Labs are available upon request.</a:t>
            </a:r>
          </a:p>
        </p:txBody>
      </p:sp>
      <p:pic>
        <p:nvPicPr>
          <p:cNvPr id="17" name="Picture 16"/>
          <p:cNvPicPr>
            <a:picLocks noChangeAspect="1"/>
          </p:cNvPicPr>
          <p:nvPr/>
        </p:nvPicPr>
        <p:blipFill rotWithShape="1">
          <a:blip r:embed="rId8"/>
          <a:srcRect l="2418" t="2086" r="3723" b="16258"/>
          <a:stretch/>
        </p:blipFill>
        <p:spPr>
          <a:xfrm>
            <a:off x="20256631" y="16652747"/>
            <a:ext cx="2992572" cy="3029717"/>
          </a:xfrm>
          <a:prstGeom prst="rect">
            <a:avLst/>
          </a:prstGeom>
          <a:ln w="12700">
            <a:solidFill>
              <a:srgbClr val="006600"/>
            </a:solidFill>
          </a:ln>
        </p:spPr>
      </p:pic>
      <p:pic>
        <p:nvPicPr>
          <p:cNvPr id="18" name="Picture 17"/>
          <p:cNvPicPr>
            <a:picLocks noChangeAspect="1"/>
          </p:cNvPicPr>
          <p:nvPr/>
        </p:nvPicPr>
        <p:blipFill rotWithShape="1">
          <a:blip r:embed="rId9">
            <a:extLst>
              <a:ext uri="{28A0092B-C50C-407E-A947-70E740481C1C}">
                <a14:useLocalDpi xmlns:a14="http://schemas.microsoft.com/office/drawing/2010/main" val="0"/>
              </a:ext>
            </a:extLst>
          </a:blip>
          <a:srcRect l="8250" t="15498" r="23960" b="4099"/>
          <a:stretch/>
        </p:blipFill>
        <p:spPr>
          <a:xfrm>
            <a:off x="14897099" y="21408394"/>
            <a:ext cx="3232863" cy="2153853"/>
          </a:xfrm>
          <a:prstGeom prst="rect">
            <a:avLst/>
          </a:prstGeom>
          <a:ln>
            <a:solidFill>
              <a:schemeClr val="accent1">
                <a:shade val="50000"/>
              </a:schemeClr>
            </a:solidFill>
          </a:ln>
        </p:spPr>
      </p:pic>
      <p:pic>
        <p:nvPicPr>
          <p:cNvPr id="19" name="Picture 18"/>
          <p:cNvPicPr>
            <a:picLocks noChangeAspect="1"/>
          </p:cNvPicPr>
          <p:nvPr/>
        </p:nvPicPr>
        <p:blipFill rotWithShape="1">
          <a:blip r:embed="rId10" cstate="print">
            <a:extLst>
              <a:ext uri="{28A0092B-C50C-407E-A947-70E740481C1C}">
                <a14:useLocalDpi xmlns:a14="http://schemas.microsoft.com/office/drawing/2010/main" val="0"/>
              </a:ext>
            </a:extLst>
          </a:blip>
          <a:srcRect t="4088" b="5708"/>
          <a:stretch/>
        </p:blipFill>
        <p:spPr>
          <a:xfrm>
            <a:off x="17786323" y="21935789"/>
            <a:ext cx="4658387" cy="1967463"/>
          </a:xfrm>
          <a:prstGeom prst="rect">
            <a:avLst/>
          </a:prstGeom>
          <a:ln>
            <a:solidFill>
              <a:schemeClr val="accent1">
                <a:shade val="50000"/>
              </a:schemeClr>
            </a:solidFill>
          </a:ln>
        </p:spPr>
      </p:pic>
      <p:pic>
        <p:nvPicPr>
          <p:cNvPr id="20" name="Content Placeholder 5" descr="Screen shot 2014-12-09 at 8.22.27 PM.png"/>
          <p:cNvPicPr preferRelativeResize="0">
            <a:picLocks/>
          </p:cNvPicPr>
          <p:nvPr/>
        </p:nvPicPr>
        <p:blipFill>
          <a:blip r:embed="rId11" cstate="print">
            <a:extLst>
              <a:ext uri="{28A0092B-C50C-407E-A947-70E740481C1C}">
                <a14:useLocalDpi xmlns:a14="http://schemas.microsoft.com/office/drawing/2010/main"/>
              </a:ext>
            </a:extLst>
          </a:blip>
          <a:srcRect/>
          <a:stretch>
            <a:fillRect/>
          </a:stretch>
        </p:blipFill>
        <p:spPr>
          <a:xfrm>
            <a:off x="19890346" y="14074012"/>
            <a:ext cx="1708603" cy="1888475"/>
          </a:xfrm>
          <a:prstGeom prst="rect">
            <a:avLst/>
          </a:prstGeom>
          <a:ln w="12700">
            <a:solidFill>
              <a:srgbClr val="006600"/>
            </a:solidFill>
          </a:ln>
        </p:spPr>
      </p:pic>
      <p:pic>
        <p:nvPicPr>
          <p:cNvPr id="21" name="Content Placeholder 5" descr="Screen shot 2014-12-09 at 8.28.46 PM.png"/>
          <p:cNvPicPr>
            <a:picLocks noChangeAspect="1"/>
          </p:cNvPicPr>
          <p:nvPr/>
        </p:nvPicPr>
        <p:blipFill>
          <a:blip r:embed="rId12" cstate="print">
            <a:extLst>
              <a:ext uri="{28A0092B-C50C-407E-A947-70E740481C1C}">
                <a14:useLocalDpi xmlns:a14="http://schemas.microsoft.com/office/drawing/2010/main"/>
              </a:ext>
            </a:extLst>
          </a:blip>
          <a:srcRect/>
          <a:stretch>
            <a:fillRect/>
          </a:stretch>
        </p:blipFill>
        <p:spPr>
          <a:xfrm>
            <a:off x="14796263" y="14078811"/>
            <a:ext cx="1907118" cy="1885089"/>
          </a:xfrm>
          <a:prstGeom prst="rect">
            <a:avLst/>
          </a:prstGeom>
          <a:ln w="12700">
            <a:solidFill>
              <a:srgbClr val="006600"/>
            </a:solidFill>
          </a:ln>
        </p:spPr>
      </p:pic>
      <p:pic>
        <p:nvPicPr>
          <p:cNvPr id="22" name="Content Placeholder 4" descr="Screen shot 2014-12-10 at 12.12.40 AM.png"/>
          <p:cNvPicPr>
            <a:picLocks noChangeAspect="1"/>
          </p:cNvPicPr>
          <p:nvPr/>
        </p:nvPicPr>
        <p:blipFill rotWithShape="1">
          <a:blip r:embed="rId13" cstate="print">
            <a:extLst>
              <a:ext uri="{28A0092B-C50C-407E-A947-70E740481C1C}">
                <a14:useLocalDpi xmlns:a14="http://schemas.microsoft.com/office/drawing/2010/main"/>
              </a:ext>
            </a:extLst>
          </a:blip>
          <a:srcRect t="20" b="1393"/>
          <a:stretch/>
        </p:blipFill>
        <p:spPr>
          <a:xfrm>
            <a:off x="16898982" y="14326040"/>
            <a:ext cx="2795763" cy="1384421"/>
          </a:xfrm>
          <a:prstGeom prst="rect">
            <a:avLst/>
          </a:prstGeom>
          <a:ln w="12700">
            <a:solidFill>
              <a:srgbClr val="006600"/>
            </a:solidFill>
          </a:ln>
        </p:spPr>
      </p:pic>
      <p:pic>
        <p:nvPicPr>
          <p:cNvPr id="26" name="Picture 25"/>
          <p:cNvPicPr>
            <a:picLocks noChangeAspect="1"/>
          </p:cNvPicPr>
          <p:nvPr/>
        </p:nvPicPr>
        <p:blipFill rotWithShape="1">
          <a:blip r:embed="rId14"/>
          <a:srcRect l="58662" t="32760" r="3408"/>
          <a:stretch/>
        </p:blipFill>
        <p:spPr>
          <a:xfrm>
            <a:off x="32327850" y="10835126"/>
            <a:ext cx="2000250" cy="3267149"/>
          </a:xfrm>
          <a:prstGeom prst="rect">
            <a:avLst/>
          </a:prstGeom>
          <a:ln w="12700">
            <a:solidFill>
              <a:srgbClr val="006600"/>
            </a:solidFill>
          </a:ln>
        </p:spPr>
      </p:pic>
      <p:grpSp>
        <p:nvGrpSpPr>
          <p:cNvPr id="28" name="Group 27"/>
          <p:cNvGrpSpPr/>
          <p:nvPr/>
        </p:nvGrpSpPr>
        <p:grpSpPr>
          <a:xfrm>
            <a:off x="26052945" y="12216666"/>
            <a:ext cx="6462022" cy="2880146"/>
            <a:chOff x="4697068" y="2534913"/>
            <a:chExt cx="3714750" cy="2160624"/>
          </a:xfrm>
        </p:grpSpPr>
        <p:pic>
          <p:nvPicPr>
            <p:cNvPr id="31" name="Picture 2"/>
            <p:cNvPicPr>
              <a:picLocks noChangeAspect="1" noChangeArrowheads="1"/>
            </p:cNvPicPr>
            <p:nvPr/>
          </p:nvPicPr>
          <p:blipFill>
            <a:blip r:embed="rId15" cstate="print"/>
            <a:srcRect l="16398" t="21874" r="3367" b="27083"/>
            <a:stretch>
              <a:fillRect/>
            </a:stretch>
          </p:blipFill>
          <p:spPr bwMode="auto">
            <a:xfrm>
              <a:off x="4697068" y="2534913"/>
              <a:ext cx="3714750" cy="1848569"/>
            </a:xfrm>
            <a:prstGeom prst="rect">
              <a:avLst/>
            </a:prstGeom>
            <a:noFill/>
            <a:ln w="12700">
              <a:solidFill>
                <a:srgbClr val="006600"/>
              </a:solidFill>
              <a:miter lim="800000"/>
              <a:headEnd/>
              <a:tailEnd/>
            </a:ln>
          </p:spPr>
        </p:pic>
        <p:sp>
          <p:nvSpPr>
            <p:cNvPr id="32" name="TextBox 31"/>
            <p:cNvSpPr txBox="1"/>
            <p:nvPr/>
          </p:nvSpPr>
          <p:spPr>
            <a:xfrm>
              <a:off x="5380302" y="4099733"/>
              <a:ext cx="1129903" cy="595804"/>
            </a:xfrm>
            <a:prstGeom prst="rect">
              <a:avLst/>
            </a:prstGeom>
            <a:noFill/>
            <a:ln w="12700">
              <a:noFill/>
            </a:ln>
          </p:spPr>
          <p:txBody>
            <a:bodyPr wrap="square" rtlCol="0">
              <a:spAutoFit/>
            </a:bodyPr>
            <a:lstStyle/>
            <a:p>
              <a:pPr algn="ctr"/>
              <a:r>
                <a:rPr lang="en-US" sz="1636" dirty="0">
                  <a:solidFill>
                    <a:srgbClr val="66FF99"/>
                  </a:solidFill>
                </a:rPr>
                <a:t>Major Pulse</a:t>
              </a:r>
            </a:p>
          </p:txBody>
        </p:sp>
        <p:sp>
          <p:nvSpPr>
            <p:cNvPr id="33" name="TextBox 32"/>
            <p:cNvSpPr txBox="1"/>
            <p:nvPr/>
          </p:nvSpPr>
          <p:spPr>
            <a:xfrm>
              <a:off x="6343451" y="4085580"/>
              <a:ext cx="1129903" cy="595804"/>
            </a:xfrm>
            <a:prstGeom prst="rect">
              <a:avLst/>
            </a:prstGeom>
            <a:noFill/>
            <a:ln w="12700">
              <a:noFill/>
            </a:ln>
          </p:spPr>
          <p:txBody>
            <a:bodyPr wrap="square" rtlCol="0">
              <a:spAutoFit/>
            </a:bodyPr>
            <a:lstStyle/>
            <a:p>
              <a:pPr algn="ctr"/>
              <a:r>
                <a:rPr lang="en-US" sz="1636" dirty="0">
                  <a:solidFill>
                    <a:srgbClr val="66FF99"/>
                  </a:solidFill>
                </a:rPr>
                <a:t>Minor Pulse</a:t>
              </a:r>
            </a:p>
          </p:txBody>
        </p:sp>
        <p:sp>
          <p:nvSpPr>
            <p:cNvPr id="34" name="TextBox 33"/>
            <p:cNvSpPr txBox="1"/>
            <p:nvPr/>
          </p:nvSpPr>
          <p:spPr>
            <a:xfrm>
              <a:off x="6039246" y="2763240"/>
              <a:ext cx="1738312" cy="595804"/>
            </a:xfrm>
            <a:prstGeom prst="rect">
              <a:avLst/>
            </a:prstGeom>
            <a:noFill/>
            <a:ln w="12700">
              <a:noFill/>
            </a:ln>
          </p:spPr>
          <p:txBody>
            <a:bodyPr wrap="square" rtlCol="0">
              <a:spAutoFit/>
            </a:bodyPr>
            <a:lstStyle/>
            <a:p>
              <a:pPr algn="ctr"/>
              <a:r>
                <a:rPr lang="en-US" sz="1636" dirty="0" err="1">
                  <a:solidFill>
                    <a:srgbClr val="66FF99"/>
                  </a:solidFill>
                </a:rPr>
                <a:t>Interpulse</a:t>
              </a:r>
              <a:r>
                <a:rPr lang="en-US" sz="1636" dirty="0">
                  <a:solidFill>
                    <a:srgbClr val="66FF99"/>
                  </a:solidFill>
                </a:rPr>
                <a:t> Interval</a:t>
              </a:r>
            </a:p>
          </p:txBody>
        </p:sp>
      </p:grpSp>
      <p:pic>
        <p:nvPicPr>
          <p:cNvPr id="36" name="Picture 35"/>
          <p:cNvPicPr>
            <a:picLocks noChangeAspect="1"/>
          </p:cNvPicPr>
          <p:nvPr/>
        </p:nvPicPr>
        <p:blipFill rotWithShape="1">
          <a:blip r:embed="rId16" cstate="print">
            <a:extLst>
              <a:ext uri="{28A0092B-C50C-407E-A947-70E740481C1C}">
                <a14:useLocalDpi xmlns:a14="http://schemas.microsoft.com/office/drawing/2010/main" val="0"/>
              </a:ext>
            </a:extLst>
          </a:blip>
          <a:srcRect l="13968" t="10371" r="15396" b="8148"/>
          <a:stretch/>
        </p:blipFill>
        <p:spPr>
          <a:xfrm>
            <a:off x="31530796" y="15086833"/>
            <a:ext cx="2816354" cy="2436621"/>
          </a:xfrm>
          <a:prstGeom prst="rect">
            <a:avLst/>
          </a:prstGeom>
          <a:ln w="12700">
            <a:solidFill>
              <a:srgbClr val="006600"/>
            </a:solidFill>
          </a:ln>
        </p:spPr>
      </p:pic>
      <p:sp>
        <p:nvSpPr>
          <p:cNvPr id="38" name="TextBox 37"/>
          <p:cNvSpPr txBox="1"/>
          <p:nvPr/>
        </p:nvSpPr>
        <p:spPr>
          <a:xfrm>
            <a:off x="24377904" y="18193293"/>
            <a:ext cx="10332720" cy="5724644"/>
          </a:xfrm>
          <a:prstGeom prst="rect">
            <a:avLst/>
          </a:prstGeom>
          <a:gradFill flip="none" rotWithShape="1">
            <a:gsLst>
              <a:gs pos="0">
                <a:schemeClr val="accent4">
                  <a:lumMod val="20000"/>
                  <a:lumOff val="80000"/>
                  <a:alpha val="85000"/>
                </a:schemeClr>
              </a:gs>
              <a:gs pos="53000">
                <a:schemeClr val="accent4">
                  <a:lumMod val="45000"/>
                  <a:lumOff val="55000"/>
                  <a:alpha val="85000"/>
                </a:schemeClr>
              </a:gs>
              <a:gs pos="83000">
                <a:schemeClr val="accent4">
                  <a:lumMod val="45000"/>
                  <a:lumOff val="55000"/>
                  <a:alpha val="85000"/>
                </a:schemeClr>
              </a:gs>
              <a:gs pos="100000">
                <a:schemeClr val="accent4">
                  <a:lumMod val="30000"/>
                  <a:lumOff val="70000"/>
                  <a:alpha val="85000"/>
                </a:schemeClr>
              </a:gs>
            </a:gsLst>
            <a:lin ang="5400000" scaled="1"/>
            <a:tileRect/>
          </a:gradFill>
          <a:ln w="19050">
            <a:solidFill>
              <a:srgbClr val="006600"/>
            </a:solidFill>
          </a:ln>
        </p:spPr>
        <p:txBody>
          <a:bodyPr wrap="square" rtlCol="0">
            <a:spAutoFit/>
          </a:bodyPr>
          <a:lstStyle/>
          <a:p>
            <a:pPr>
              <a:spcAft>
                <a:spcPts val="1200"/>
              </a:spcAft>
            </a:pPr>
            <a:r>
              <a:rPr lang="en-US" sz="4000" b="1" dirty="0">
                <a:effectLst>
                  <a:outerShdw blurRad="38100" dist="38100" dir="2700000" algn="tl">
                    <a:srgbClr val="000000">
                      <a:alpha val="43137"/>
                    </a:srgbClr>
                  </a:outerShdw>
                </a:effectLst>
                <a:latin typeface="Cambria" panose="02040503050406030204" pitchFamily="18" charset="0"/>
              </a:rPr>
              <a:t>Transforming YOUR </a:t>
            </a:r>
            <a:r>
              <a:rPr lang="en-US" sz="4000" b="1" dirty="0" smtClean="0">
                <a:effectLst>
                  <a:outerShdw blurRad="38100" dist="38100" dir="2700000" algn="tl">
                    <a:srgbClr val="000000">
                      <a:alpha val="43137"/>
                    </a:srgbClr>
                  </a:outerShdw>
                </a:effectLst>
                <a:latin typeface="Cambria" panose="02040503050406030204" pitchFamily="18" charset="0"/>
              </a:rPr>
              <a:t>classroom:</a:t>
            </a:r>
          </a:p>
          <a:p>
            <a:r>
              <a:rPr lang="en-US" sz="3000" dirty="0">
                <a:latin typeface="Cambria" panose="02040503050406030204" pitchFamily="18" charset="0"/>
              </a:rPr>
              <a:t>…from experimental design through writing</a:t>
            </a:r>
          </a:p>
          <a:p>
            <a:r>
              <a:rPr lang="en-US" sz="3000" dirty="0">
                <a:latin typeface="Cambria" panose="02040503050406030204" pitchFamily="18" charset="0"/>
              </a:rPr>
              <a:t>Establish incremental deadlines:</a:t>
            </a:r>
          </a:p>
          <a:p>
            <a:pPr marL="914400" indent="-457200">
              <a:buFont typeface="Arial" panose="020B0604020202020204" pitchFamily="34" charset="0"/>
              <a:buChar char="•"/>
            </a:pPr>
            <a:r>
              <a:rPr lang="en-US" sz="3000" dirty="0">
                <a:latin typeface="Cambria" panose="02040503050406030204" pitchFamily="18" charset="0"/>
              </a:rPr>
              <a:t>Research question and hypothesis</a:t>
            </a:r>
          </a:p>
          <a:p>
            <a:pPr marL="914400" indent="-457200">
              <a:buFont typeface="Arial" panose="020B0604020202020204" pitchFamily="34" charset="0"/>
              <a:buChar char="•"/>
            </a:pPr>
            <a:r>
              <a:rPr lang="en-US" sz="3000" dirty="0">
                <a:latin typeface="Cambria" panose="02040503050406030204" pitchFamily="18" charset="0"/>
              </a:rPr>
              <a:t>Introduction with literature review</a:t>
            </a:r>
          </a:p>
          <a:p>
            <a:pPr marL="914400" indent="-457200">
              <a:buFont typeface="Arial" panose="020B0604020202020204" pitchFamily="34" charset="0"/>
              <a:buChar char="•"/>
            </a:pPr>
            <a:r>
              <a:rPr lang="en-US" sz="3000" dirty="0">
                <a:latin typeface="Cambria" panose="02040503050406030204" pitchFamily="18" charset="0"/>
              </a:rPr>
              <a:t>Appt. to discuss experimental design (Methods and data analysis)</a:t>
            </a:r>
          </a:p>
          <a:p>
            <a:pPr marL="914400" indent="-457200">
              <a:buFont typeface="Arial" panose="020B0604020202020204" pitchFamily="34" charset="0"/>
              <a:buChar char="•"/>
            </a:pPr>
            <a:r>
              <a:rPr lang="en-US" sz="3000" dirty="0">
                <a:latin typeface="Cambria" panose="02040503050406030204" pitchFamily="18" charset="0"/>
              </a:rPr>
              <a:t>Data analysis</a:t>
            </a:r>
          </a:p>
          <a:p>
            <a:pPr marL="914400" indent="-457200">
              <a:buFont typeface="Arial" panose="020B0604020202020204" pitchFamily="34" charset="0"/>
              <a:buChar char="•"/>
            </a:pPr>
            <a:r>
              <a:rPr lang="en-US" sz="3000" dirty="0">
                <a:latin typeface="Cambria" panose="02040503050406030204" pitchFamily="18" charset="0"/>
              </a:rPr>
              <a:t>Rough draft</a:t>
            </a:r>
          </a:p>
          <a:p>
            <a:pPr marL="914400" indent="-457200">
              <a:buFont typeface="Arial" panose="020B0604020202020204" pitchFamily="34" charset="0"/>
              <a:buChar char="•"/>
            </a:pPr>
            <a:r>
              <a:rPr lang="en-US" sz="3000" dirty="0">
                <a:latin typeface="Cambria" panose="02040503050406030204" pitchFamily="18" charset="0"/>
              </a:rPr>
              <a:t>Final paper &amp;/or poster presentation</a:t>
            </a:r>
          </a:p>
          <a:p>
            <a:r>
              <a:rPr lang="en-US" sz="3000" dirty="0">
                <a:latin typeface="Cambria" panose="02040503050406030204" pitchFamily="18" charset="0"/>
              </a:rPr>
              <a:t>Publication process will extend beyond </a:t>
            </a:r>
            <a:r>
              <a:rPr lang="en-US" sz="3000" dirty="0" smtClean="0">
                <a:latin typeface="Cambria" panose="02040503050406030204" pitchFamily="18" charset="0"/>
              </a:rPr>
              <a:t>semester</a:t>
            </a:r>
            <a:endParaRPr lang="en-US" sz="2000" dirty="0" smtClean="0">
              <a:latin typeface="Cambria" panose="02040503050406030204" pitchFamily="18" charset="0"/>
            </a:endParaRPr>
          </a:p>
          <a:p>
            <a:endParaRPr lang="en-US" sz="1600" dirty="0">
              <a:latin typeface="Cambria" panose="02040503050406030204" pitchFamily="18" charset="0"/>
            </a:endParaRPr>
          </a:p>
        </p:txBody>
      </p:sp>
    </p:spTree>
    <p:extLst>
      <p:ext uri="{BB962C8B-B14F-4D97-AF65-F5344CB8AC3E}">
        <p14:creationId xmlns:p14="http://schemas.microsoft.com/office/powerpoint/2010/main" val="2863051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1801</TotalTime>
  <Words>823</Words>
  <Application>Microsoft Office PowerPoint</Application>
  <PresentationFormat>Custom</PresentationFormat>
  <Paragraphs>92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Cambria</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Hall, Carrie</dc:creator>
  <cp:lastModifiedBy>Daniel Howard</cp:lastModifiedBy>
  <cp:revision>27</cp:revision>
  <dcterms:created xsi:type="dcterms:W3CDTF">2016-06-14T14:37:59Z</dcterms:created>
  <dcterms:modified xsi:type="dcterms:W3CDTF">2016-06-21T20:13:02Z</dcterms:modified>
</cp:coreProperties>
</file>