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
  </p:notesMasterIdLst>
  <p:sldIdLst>
    <p:sldId id="256" r:id="rId2"/>
  </p:sldIdLst>
  <p:sldSz cx="43891200" cy="32918400"/>
  <p:notesSz cx="6858000" cy="9144000"/>
  <p:defaultTextStyle>
    <a:defPPr>
      <a:defRPr lang="en-US"/>
    </a:defPPr>
    <a:lvl1pPr algn="l" rtl="0" fontAlgn="base">
      <a:spcBef>
        <a:spcPct val="0"/>
      </a:spcBef>
      <a:spcAft>
        <a:spcPct val="0"/>
      </a:spcAft>
      <a:defRPr sz="8600" kern="1200">
        <a:solidFill>
          <a:schemeClr val="tx1"/>
        </a:solidFill>
        <a:latin typeface="Arial" charset="0"/>
        <a:ea typeface="+mn-ea"/>
        <a:cs typeface="+mn-cs"/>
      </a:defRPr>
    </a:lvl1pPr>
    <a:lvl2pPr marL="455613" indent="1588" algn="l" rtl="0" fontAlgn="base">
      <a:spcBef>
        <a:spcPct val="0"/>
      </a:spcBef>
      <a:spcAft>
        <a:spcPct val="0"/>
      </a:spcAft>
      <a:defRPr sz="8600" kern="1200">
        <a:solidFill>
          <a:schemeClr val="tx1"/>
        </a:solidFill>
        <a:latin typeface="Arial" charset="0"/>
        <a:ea typeface="+mn-ea"/>
        <a:cs typeface="+mn-cs"/>
      </a:defRPr>
    </a:lvl2pPr>
    <a:lvl3pPr marL="912813" indent="1588" algn="l" rtl="0" fontAlgn="base">
      <a:spcBef>
        <a:spcPct val="0"/>
      </a:spcBef>
      <a:spcAft>
        <a:spcPct val="0"/>
      </a:spcAft>
      <a:defRPr sz="8600" kern="1200">
        <a:solidFill>
          <a:schemeClr val="tx1"/>
        </a:solidFill>
        <a:latin typeface="Arial" charset="0"/>
        <a:ea typeface="+mn-ea"/>
        <a:cs typeface="+mn-cs"/>
      </a:defRPr>
    </a:lvl3pPr>
    <a:lvl4pPr marL="1370013" indent="1588" algn="l" rtl="0" fontAlgn="base">
      <a:spcBef>
        <a:spcPct val="0"/>
      </a:spcBef>
      <a:spcAft>
        <a:spcPct val="0"/>
      </a:spcAft>
      <a:defRPr sz="8600" kern="1200">
        <a:solidFill>
          <a:schemeClr val="tx1"/>
        </a:solidFill>
        <a:latin typeface="Arial" charset="0"/>
        <a:ea typeface="+mn-ea"/>
        <a:cs typeface="+mn-cs"/>
      </a:defRPr>
    </a:lvl4pPr>
    <a:lvl5pPr marL="1827213" indent="1588" algn="l"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24" d="100"/>
          <a:sy n="24" d="100"/>
        </p:scale>
        <p:origin x="2058" y="138"/>
      </p:cViewPr>
      <p:guideLst>
        <p:guide orient="horz" pos="10368"/>
        <p:guide pos="13824"/>
      </p:guideLst>
    </p:cSldViewPr>
  </p:slideViewPr>
  <p:notesTextViewPr>
    <p:cViewPr>
      <p:scale>
        <a:sx n="100" d="100"/>
        <a:sy n="100" d="100"/>
      </p:scale>
      <p:origin x="0" y="0"/>
    </p:cViewPr>
  </p:notesTextViewPr>
  <p:sorterViewPr>
    <p:cViewPr>
      <p:scale>
        <a:sx n="66" d="100"/>
        <a:sy n="66" d="100"/>
      </p:scale>
      <p:origin x="0" y="360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9B922F59-035D-4D09-95D9-B6D96ABC3293}" type="datetimeFigureOut">
              <a:rPr lang="en-US"/>
              <a:pPr>
                <a:defRPr/>
              </a:pPr>
              <a:t>7/8/2016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180B176-B5F7-4667-ABC7-77B6092080D3}" type="slidenum">
              <a:rPr lang="en-US"/>
              <a:pPr>
                <a:defRPr/>
              </a:pPr>
              <a:t>‹#›</a:t>
            </a:fld>
            <a:endParaRPr lang="en-US" dirty="0"/>
          </a:p>
        </p:txBody>
      </p:sp>
    </p:spTree>
    <p:extLst>
      <p:ext uri="{BB962C8B-B14F-4D97-AF65-F5344CB8AC3E}">
        <p14:creationId xmlns:p14="http://schemas.microsoft.com/office/powerpoint/2010/main" val="31833786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p:cNvSpPr>
          <p:nvPr>
            <p:ph type="sldImg"/>
          </p:nvPr>
        </p:nvSpPr>
        <p:spPr bwMode="auto">
          <a:xfrm>
            <a:off x="1143000" y="685800"/>
            <a:ext cx="4572000" cy="3429000"/>
          </a:xfrm>
          <a:noFill/>
          <a:ln>
            <a:solidFill>
              <a:srgbClr val="000000"/>
            </a:solidFill>
            <a:miter lim="800000"/>
            <a:headEnd/>
            <a:tailEnd/>
          </a:ln>
        </p:spPr>
      </p:sp>
      <p:sp>
        <p:nvSpPr>
          <p:cNvPr id="163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163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283DBD2-071A-46B4-ADCF-C860685555E7}"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8"/>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F566AE0-7DD4-4C6C-9288-1E05BF2E7FF2}"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42D7BB0-A927-4712-B760-AA04A2FD6410}"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3" y="13952230"/>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FB98B1-5912-4669-A269-6F4A169B468D}"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14767" y="32773623"/>
            <a:ext cx="1023366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14482887" y="32773623"/>
            <a:ext cx="1023366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D71E34D-BCB7-4A0B-A34C-9EFE922AEBC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6"/>
            <a:ext cx="19392903" cy="3070857"/>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0" y="10439403"/>
            <a:ext cx="19392903"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7" y="7368546"/>
            <a:ext cx="19400520" cy="3070857"/>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7" y="10439403"/>
            <a:ext cx="19400520"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572FDD3-6FAA-4A60-AA7B-FF52CC1D8763}"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BF31B7F-21BD-4F9D-A872-ED4A3E624DE1}"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637823-80AD-4B06-B1D5-CFE7A181734D}"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2" y="1310640"/>
            <a:ext cx="14439903" cy="5577840"/>
          </a:xfr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8"/>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2" y="6888488"/>
            <a:ext cx="14439903"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2294B1C-0A76-405B-835A-CAF22FCA76D5}"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3" y="2941320"/>
            <a:ext cx="26334720" cy="19751040"/>
          </a:xfrm>
        </p:spPr>
        <p:txBody>
          <a:bodyPr rtlCol="0">
            <a:normAutofit/>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pPr lvl="0"/>
            <a:endParaRPr lang="en-US" noProof="0" dirty="0"/>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53A2846-8309-4BA9-92D3-5FEF12A4A69D}"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9B6812-31FD-458D-8B8D-801C6406981B}"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65468303" y="5623568"/>
            <a:ext cx="51351177" cy="11983974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14760" y="5623568"/>
            <a:ext cx="153322023" cy="11983974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32EC62C-2E29-411F-A2D2-4F243EE6773B}"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2195146" y="1317625"/>
            <a:ext cx="39500908" cy="5486400"/>
          </a:xfrm>
          <a:prstGeom prst="rect">
            <a:avLst/>
          </a:prstGeom>
          <a:noFill/>
          <a:ln w="9525">
            <a:noFill/>
            <a:miter lim="800000"/>
            <a:headEnd/>
            <a:tailEnd/>
          </a:ln>
        </p:spPr>
        <p:txBody>
          <a:bodyPr vert="horz" wrap="square" lIns="438840" tIns="219422" rIns="438840" bIns="219422" numCol="1" anchor="ctr" anchorCtr="0" compatLnSpc="1">
            <a:prstTxWarp prst="textNoShape">
              <a:avLst/>
            </a:prstTxWarp>
          </a:bodyPr>
          <a:lstStyle/>
          <a:p>
            <a:pPr lvl="0"/>
            <a:r>
              <a:rPr lang="en-US"/>
              <a:t>Click to edit Master title style</a:t>
            </a:r>
          </a:p>
        </p:txBody>
      </p:sp>
      <p:sp>
        <p:nvSpPr>
          <p:cNvPr id="15363" name="Text Placeholder 2"/>
          <p:cNvSpPr>
            <a:spLocks noGrp="1"/>
          </p:cNvSpPr>
          <p:nvPr>
            <p:ph type="body" idx="1"/>
          </p:nvPr>
        </p:nvSpPr>
        <p:spPr bwMode="auto">
          <a:xfrm>
            <a:off x="2195146" y="7681914"/>
            <a:ext cx="39500908" cy="21723350"/>
          </a:xfrm>
          <a:prstGeom prst="rect">
            <a:avLst/>
          </a:prstGeom>
          <a:noFill/>
          <a:ln w="9525">
            <a:noFill/>
            <a:miter lim="800000"/>
            <a:headEnd/>
            <a:tailEnd/>
          </a:ln>
        </p:spPr>
        <p:txBody>
          <a:bodyPr vert="horz" wrap="square" lIns="438840" tIns="219422" rIns="438840" bIns="21942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5146" y="30510163"/>
            <a:ext cx="10240108"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14996746" y="30510163"/>
            <a:ext cx="13897708"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31455946" y="30510163"/>
            <a:ext cx="10240108"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pPr>
              <a:defRPr/>
            </a:pPr>
            <a:fld id="{7AF0AD5C-455C-440A-91B9-9F400442CD33}" type="slidenum">
              <a:rPr lang="en-US"/>
              <a:pPr>
                <a:defRPr/>
              </a:pPr>
              <a:t>‹#›</a:t>
            </a:fld>
            <a:endParaRPr lang="en-US" dirty="0"/>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4387850" rtl="0" eaLnBrk="0" fontAlgn="base" hangingPunct="0">
        <a:spcBef>
          <a:spcPct val="0"/>
        </a:spcBef>
        <a:spcAft>
          <a:spcPct val="0"/>
        </a:spcAft>
        <a:defRPr sz="21100" kern="1200">
          <a:solidFill>
            <a:schemeClr val="tx1"/>
          </a:solidFill>
          <a:latin typeface="+mj-lt"/>
          <a:ea typeface="+mj-ea"/>
          <a:cs typeface="+mj-cs"/>
        </a:defRPr>
      </a:lvl1pPr>
      <a:lvl2pPr algn="ctr" defTabSz="4387850" rtl="0" eaLnBrk="0" fontAlgn="base" hangingPunct="0">
        <a:spcBef>
          <a:spcPct val="0"/>
        </a:spcBef>
        <a:spcAft>
          <a:spcPct val="0"/>
        </a:spcAft>
        <a:defRPr sz="21100">
          <a:solidFill>
            <a:schemeClr val="tx1"/>
          </a:solidFill>
          <a:latin typeface="Calibri" pitchFamily="34" charset="0"/>
        </a:defRPr>
      </a:lvl2pPr>
      <a:lvl3pPr algn="ctr" defTabSz="4387850" rtl="0" eaLnBrk="0" fontAlgn="base" hangingPunct="0">
        <a:spcBef>
          <a:spcPct val="0"/>
        </a:spcBef>
        <a:spcAft>
          <a:spcPct val="0"/>
        </a:spcAft>
        <a:defRPr sz="21100">
          <a:solidFill>
            <a:schemeClr val="tx1"/>
          </a:solidFill>
          <a:latin typeface="Calibri" pitchFamily="34" charset="0"/>
        </a:defRPr>
      </a:lvl3pPr>
      <a:lvl4pPr algn="ctr" defTabSz="4387850" rtl="0" eaLnBrk="0" fontAlgn="base" hangingPunct="0">
        <a:spcBef>
          <a:spcPct val="0"/>
        </a:spcBef>
        <a:spcAft>
          <a:spcPct val="0"/>
        </a:spcAft>
        <a:defRPr sz="21100">
          <a:solidFill>
            <a:schemeClr val="tx1"/>
          </a:solidFill>
          <a:latin typeface="Calibri" pitchFamily="34" charset="0"/>
        </a:defRPr>
      </a:lvl4pPr>
      <a:lvl5pPr algn="ctr" defTabSz="4387850" rtl="0" eaLnBrk="0" fontAlgn="base" hangingPunct="0">
        <a:spcBef>
          <a:spcPct val="0"/>
        </a:spcBef>
        <a:spcAft>
          <a:spcPct val="0"/>
        </a:spcAft>
        <a:defRPr sz="21100">
          <a:solidFill>
            <a:schemeClr val="tx1"/>
          </a:solidFill>
          <a:latin typeface="Calibri" pitchFamily="34" charset="0"/>
        </a:defRPr>
      </a:lvl5pPr>
      <a:lvl6pPr marL="457200" algn="ctr" defTabSz="4387850" rtl="0" fontAlgn="base">
        <a:spcBef>
          <a:spcPct val="0"/>
        </a:spcBef>
        <a:spcAft>
          <a:spcPct val="0"/>
        </a:spcAft>
        <a:defRPr sz="21100">
          <a:solidFill>
            <a:schemeClr val="tx1"/>
          </a:solidFill>
          <a:latin typeface="Calibri" pitchFamily="34" charset="0"/>
        </a:defRPr>
      </a:lvl6pPr>
      <a:lvl7pPr marL="914400" algn="ctr" defTabSz="4387850" rtl="0" fontAlgn="base">
        <a:spcBef>
          <a:spcPct val="0"/>
        </a:spcBef>
        <a:spcAft>
          <a:spcPct val="0"/>
        </a:spcAft>
        <a:defRPr sz="21100">
          <a:solidFill>
            <a:schemeClr val="tx1"/>
          </a:solidFill>
          <a:latin typeface="Calibri" pitchFamily="34" charset="0"/>
        </a:defRPr>
      </a:lvl7pPr>
      <a:lvl8pPr marL="1371600" algn="ctr" defTabSz="4387850" rtl="0" fontAlgn="base">
        <a:spcBef>
          <a:spcPct val="0"/>
        </a:spcBef>
        <a:spcAft>
          <a:spcPct val="0"/>
        </a:spcAft>
        <a:defRPr sz="21100">
          <a:solidFill>
            <a:schemeClr val="tx1"/>
          </a:solidFill>
          <a:latin typeface="Calibri" pitchFamily="34" charset="0"/>
        </a:defRPr>
      </a:lvl8pPr>
      <a:lvl9pPr marL="1828800" algn="ctr" defTabSz="4387850" rtl="0" fontAlgn="base">
        <a:spcBef>
          <a:spcPct val="0"/>
        </a:spcBef>
        <a:spcAft>
          <a:spcPct val="0"/>
        </a:spcAft>
        <a:defRPr sz="21100">
          <a:solidFill>
            <a:schemeClr val="tx1"/>
          </a:solidFill>
          <a:latin typeface="Calibri" pitchFamily="34" charset="0"/>
        </a:defRPr>
      </a:lvl9pPr>
    </p:titleStyle>
    <p:bodyStyle>
      <a:lvl1pPr marL="1644650" indent="-1644650" algn="l" defTabSz="4387850" rtl="0" eaLnBrk="0" fontAlgn="base" hangingPunct="0">
        <a:spcBef>
          <a:spcPct val="20000"/>
        </a:spcBef>
        <a:spcAft>
          <a:spcPct val="0"/>
        </a:spcAft>
        <a:buFont typeface="Arial"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charset="0"/>
        <a:buChar char="–"/>
        <a:defRPr sz="134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charset="0"/>
        <a:buChar char="•"/>
        <a:defRPr sz="11500" kern="1200">
          <a:solidFill>
            <a:schemeClr val="tx1"/>
          </a:solidFill>
          <a:latin typeface="+mn-lt"/>
          <a:ea typeface="+mn-ea"/>
          <a:cs typeface="+mn-cs"/>
        </a:defRPr>
      </a:lvl3pPr>
      <a:lvl4pPr marL="7678738"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mn-ea"/>
          <a:cs typeface="+mn-cs"/>
        </a:defRPr>
      </a:lvl4pPr>
      <a:lvl5pPr marL="9872663"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t="7074" b="7471"/>
          <a:stretch/>
        </p:blipFill>
        <p:spPr>
          <a:xfrm>
            <a:off x="19874714" y="4446822"/>
            <a:ext cx="14267538" cy="6858000"/>
          </a:xfrm>
          <a:prstGeom prst="rect">
            <a:avLst/>
          </a:prstGeom>
        </p:spPr>
      </p:pic>
      <p:sp>
        <p:nvSpPr>
          <p:cNvPr id="10" name="Rectangle 9"/>
          <p:cNvSpPr/>
          <p:nvPr/>
        </p:nvSpPr>
        <p:spPr>
          <a:xfrm>
            <a:off x="0" y="-1"/>
            <a:ext cx="43891200" cy="419100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smartbuildings.unh.edu/wp-content/uploads/2013/09/view.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204" y="469336"/>
            <a:ext cx="3408555" cy="3465650"/>
          </a:xfrm>
          <a:prstGeom prst="rect">
            <a:avLst/>
          </a:prstGeom>
          <a:noFill/>
          <a:extLst>
            <a:ext uri="{909E8E84-426E-40DD-AFC4-6F175D3DCCD1}">
              <a14:hiddenFill xmlns:a14="http://schemas.microsoft.com/office/drawing/2010/main">
                <a:solidFill>
                  <a:srgbClr val="FFFFFF"/>
                </a:solidFill>
              </a14:hiddenFill>
            </a:ext>
          </a:extLst>
        </p:spPr>
      </p:pic>
      <p:sp>
        <p:nvSpPr>
          <p:cNvPr id="1030" name="TextBox 58"/>
          <p:cNvSpPr txBox="1">
            <a:spLocks noChangeArrowheads="1"/>
          </p:cNvSpPr>
          <p:nvPr/>
        </p:nvSpPr>
        <p:spPr bwMode="auto">
          <a:xfrm>
            <a:off x="546909" y="4467862"/>
            <a:ext cx="9031461" cy="8094485"/>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a:solidFill>
                  <a:schemeClr val="bg1"/>
                </a:solidFill>
              </a:rPr>
              <a:t>Introduction: </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We demonstrate the results of a model of galactic cosmic ray (GCR) radiation in the Earth’s atmosphere.</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We compare the model output to radiation measurements made by balloon and airline based instruments.</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Because it is relatively simple and relies on lookup tables rather than resource intensive computer simulations, the model can easily be adapted for future efforts in risk assessment and atmospheric radiation studies.</a:t>
            </a:r>
          </a:p>
        </p:txBody>
      </p:sp>
      <p:sp>
        <p:nvSpPr>
          <p:cNvPr id="6" name="Rectangle 115"/>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38" name="Rectangle 117"/>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39" name="Rectangle 119"/>
          <p:cNvSpPr>
            <a:spLocks noChangeArrowheads="1"/>
          </p:cNvSpPr>
          <p:nvPr/>
        </p:nvSpPr>
        <p:spPr bwMode="auto">
          <a:xfrm>
            <a:off x="0" y="-450692"/>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0" name="Rectangle 120"/>
          <p:cNvSpPr>
            <a:spLocks noChangeArrowheads="1"/>
          </p:cNvSpPr>
          <p:nvPr/>
        </p:nvSpPr>
        <p:spPr bwMode="auto">
          <a:xfrm>
            <a:off x="0" y="879223"/>
            <a:ext cx="184672" cy="384682"/>
          </a:xfrm>
          <a:prstGeom prst="rect">
            <a:avLst/>
          </a:prstGeom>
          <a:noFill/>
          <a:ln w="9525">
            <a:noFill/>
            <a:miter lim="800000"/>
            <a:headEnd/>
            <a:tailEnd/>
          </a:ln>
        </p:spPr>
        <p:txBody>
          <a:bodyPr wrap="none" lIns="91411" tIns="45701" rIns="91411" bIns="45701" anchor="ctr">
            <a:spAutoFit/>
          </a:bodyPr>
          <a:lstStyle/>
          <a:p>
            <a:pPr defTabSz="912813"/>
            <a:endParaRPr lang="en-US" sz="1900"/>
          </a:p>
        </p:txBody>
      </p:sp>
      <p:sp>
        <p:nvSpPr>
          <p:cNvPr id="1041" name="Rectangle 122"/>
          <p:cNvSpPr>
            <a:spLocks noChangeArrowheads="1"/>
          </p:cNvSpPr>
          <p:nvPr/>
        </p:nvSpPr>
        <p:spPr bwMode="auto">
          <a:xfrm>
            <a:off x="0" y="-450692"/>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2" name="Rectangle 123"/>
          <p:cNvSpPr>
            <a:spLocks noChangeArrowheads="1"/>
          </p:cNvSpPr>
          <p:nvPr/>
        </p:nvSpPr>
        <p:spPr bwMode="auto">
          <a:xfrm>
            <a:off x="0" y="879223"/>
            <a:ext cx="184672" cy="384682"/>
          </a:xfrm>
          <a:prstGeom prst="rect">
            <a:avLst/>
          </a:prstGeom>
          <a:noFill/>
          <a:ln w="9525">
            <a:noFill/>
            <a:miter lim="800000"/>
            <a:headEnd/>
            <a:tailEnd/>
          </a:ln>
        </p:spPr>
        <p:txBody>
          <a:bodyPr wrap="none" lIns="91411" tIns="45701" rIns="91411" bIns="45701" anchor="ctr">
            <a:spAutoFit/>
          </a:bodyPr>
          <a:lstStyle/>
          <a:p>
            <a:pPr defTabSz="912813"/>
            <a:endParaRPr lang="en-US" sz="1900"/>
          </a:p>
        </p:txBody>
      </p:sp>
      <p:sp>
        <p:nvSpPr>
          <p:cNvPr id="1043" name="Rectangle 125"/>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1044" name="Rectangle 127"/>
          <p:cNvSpPr>
            <a:spLocks noChangeArrowheads="1"/>
          </p:cNvSpPr>
          <p:nvPr/>
        </p:nvSpPr>
        <p:spPr bwMode="auto">
          <a:xfrm>
            <a:off x="0" y="-707867"/>
            <a:ext cx="184672" cy="1415734"/>
          </a:xfrm>
          <a:prstGeom prst="rect">
            <a:avLst/>
          </a:prstGeom>
          <a:noFill/>
          <a:ln w="9525">
            <a:noFill/>
            <a:miter lim="800000"/>
            <a:headEnd/>
            <a:tailEnd/>
          </a:ln>
        </p:spPr>
        <p:txBody>
          <a:bodyPr wrap="none" lIns="91411" tIns="45701" rIns="91411" bIns="45701" anchor="ctr">
            <a:spAutoFit/>
          </a:bodyPr>
          <a:lstStyle/>
          <a:p>
            <a:endParaRPr lang="en-US"/>
          </a:p>
        </p:txBody>
      </p:sp>
      <p:sp>
        <p:nvSpPr>
          <p:cNvPr id="8" name="AutoShape 5" descr="data:image/jpeg;base64,/9j/4AAQSkZJRgABAQAAAQABAAD/2wCEAAkGBwgHBgkIBwgKCgkLDRYPDQwMDRsUFRAWIB0iIiAdHx8kKDQsJCYxJx8fLT0tMTU3Ojo6Iys/RD84QzQ5OjcBCgoKDQwNGg8PGjclHyU3Nzc3Nzc3Nzc3Nzc3Nzc3Nzc3Nzc3Nzc3Nzc3Nzc3Nzc3Nzc3Nzc3Nzc3Nzc3Nzc3N//AABEIAKAA5AMBIgACEQEDEQH/xAAcAAABBQEBAQAAAAAAAAAAAAACAAEDBQYEBwj/xAA8EAACAQIFAQYCBwcEAwEAAAABAhEAAwQFEiExQQYTIlFhcTKBBxRCkaGx8BUjM1LB0eFigpLxQ1NyJP/EABkBAQEBAQEBAAAAAAAAAAAAAAABAgMEBf/EACERAQEAAgICAgMBAAAAAAAAAAABAhESIQMxIkEEEzJR/9oADAMBAAIRAxEAPwDyRYd1nTp/U0F8FHbiI8IbkVLes4nBFVxuHu4d4IK3rRSfLmortw3mWIEQs8iKiojDFTyANInafegZX1DVPsKMGCfEJmS0bbUu7MSGbp71UK14nFvWULNAZuAfOnKMupnUQpCkA8UzTtKkzt4htThQLxldweg6UAHxyWURp5mJJ4opJZ21+MnxGeT7UiRJLEeEz6elPEtIT4t9hxQNbS4zBhJ8yKSncQx0iCYG8df16UvAT8JAAnmmYICIbSpEiBz6UBCAp3UqGjed/WKQG6g7AiAJ9fwoQDEjbenZiQAEeD4WHM/ragbfgxEiZWYPvRrcgGAx6HQYmgWdJghj5jgU5+HSuqem3NAY8A3IIG/oaJWIlgZB6Hyp7Q4CkHkD1H62rSdi8hXMMQ2KxiFsLYeFSP4j/wBh1oK3KsnzTMBrweHbu/8A2P4Vnnk+/Tyqxv8AZbM1Tiwx6RdBP41t8wv9woU6URBEcADyqHD23uxCkk/DJBB+6oPMcbhr+Fc2sWt1CoPxjoOo86K4trRZZAslZKk7qeCOPPevaMJ2Ss51Y+q460Xt3BEqN7f+pfUc149nGXYjJswxuVYsN9Ywt9kZ121Rw3zBn50HAWVtR0TxBPMVGBOozx/LETsfu32o7rnwgA7gSfP1qJtMiQdJ2np0qh4LGR5keGmIEgbFk2E+/NHBYkDeTG3HtFJiVSXXwMZBjedtqAJcR1k8RRS+juyNIPInj1/KmJbTpMxI9RHO1MSApBPTb/VQAqspjUBHrM0eokl9MERq002kiCpkEb/5ogUAJLMAfX8aBLbd5IBIn7qVCVYE7avM7D86VB6Nh+0mMW33OJVMTaG2m6sz6b0y4PspnDf/AKcubLrxIAfA3O79vCZU/cPeqcGpEQ3dmCsB6RWWtuzFfR1Zuy+TZ1h7w4FrGDu2P+8SJrM5t2bznKFjMMuv21Xi6i60PqGEitBh3xWG3s3bigmDHBFX+W9o7li0tu67tPIBgEex2ptdSvKluaUKhzEkesER/enRZZSYUmRAgfia9ev5d2bz1S2LwKpcbY3cOe6cf0NZ7M/o0Zg9zs/mK343FjEDQ59AeKSpcawEaWGoiZg7zNIKfFqKkE7S0V15tleOym6LeYYW/h7pP/kWBPo3BrhUnxQOm+1aZHJ8ySBAE8UB3G0FR4QI4iKMsHYlvIcedLvHtvqVvGVInrQORG6yPemIJGpQQN/FPBjr60zKG06SvmB5UkBaT8RiTPTrQOp1AkHUSJ8I4ogoA0s2mB4TpM/OgGkL4viXkxTsX5ZmMnckzAoH8RIPO+2kV6V2Gura7PWDbMnvH1R/N615q1u4NLEMouCUYiAwnpWj7IZ3ay7FHC419OFvNu4/8TcSfSg9At4L9oYw3r3edxh7ZY27TBe9dmAVDqnlVu8qRAY7GCNdgsnXG4uzdtYdbFmzh1s27SAzE7FieTG23WTXZ2ayO3ewVq4P4TubwPUgjSp/47/7q2GHw9rDW9NtYjrWRBl2X28HaAUeLr6V82fS5ibV76Qs0NlgER7aXPEIZgok/jHyNez9vvpBwHZnCXLGDu28VmreG3ZXcWyftOegFfNl5r117t287XWdixZiSWJMkn1JkmtBrsFAqIIhtyd+aicOhggCYkQNx6GpJa3pXp5qeD5+1RQbY8ULweOaBAtqDKrCDsRS0htR3B5Mnbcx7nemAJRF1GBJ0zPzp7ZDMLg1SpmZmKB0dkQABeNweB/WlBJ4npvwTSnWAp07HmNz70XhnjwjYAnrQRlQZhhM9Z2PpTzqIWDHBmnuEHVonnVE+lOE28JCqfP8aBA3EEWisc+Lc/lTUVsKEE3mT00TSoNRFOjG2ZU1I4ReRUek1lq2OhL7QIYSelFbxTK5W4qhOeJ3rljaKFgR6iiLa3i4BYFFB3g7aTVzlucqRouOs8bHn2rGEn7Mj2p7d+4rCCQf5jU0vJ6acfh8ZYOHxi271srvav29SsKz2ZdgMlzIscqu3MsxD8W7h12j7dQPaqnDZ1oQW8WhhTswMg/L+lXmXZ0iJrtaNJG6A9fOOlPXprqsBn3ZDPMguE47BE4cTGJtEPbI856fOKoUhl8ZO3l1r6GyzNle1pIV1PSZB9wao89+jrJM614jKIwGLP2U/hOT5r0+VXklx/x4wxBYyq7TsD0plUuQqBmcsAZ45H96uc+7KZtkDsMfhT3XAvWvEn+KoyxBlSCehrXtj0IQAuph5zM7e1deCwF/Mszw+Cwf729iGCIQsT5mPQSflXKdhO/kIMcV6n9EXZ8JZbP71si4VNrDFjMAbMw9+K348OWSW6XfabsRh8V2Vs5TlltRjMuX/wDI3V25cMf9Rn8K8v7KZTbzPtFhMNilZbFrVexqsmnRbt7sD78H3r30llKkbKBAj+Y1hO3+W2cty3Oc4y7DlcRjxbw2KdQCEXlyB01eGfYV6PyPDJrKM43bA3e1+bnO8Zj8uzLE2WxV8uEtudI32hf8VNi+23ajMLTW8VnOKdD4SFbSD929ZyIPiBPhB/EeXHWpEGoSzMxVRyP61420h1MzNqBZjJMksfMmhdQrMsQSo0+lSr3YYo49CJ2Aj0qG8WW1p0A+H4Z+W1UBadluBwyyDw4ktPpTY5jcxLNdc6j4m8MeIzI9ppHSsGVURuBuRQuU0g220tpH2evWrAGks2pdhxMxRNadbWowSPIj50rNu9iLndWpdj61rso7KXmOHfHKChbU6XJgqAZ+H0n51Zjtm5Se2OBg+nXanIcIHZfBGxPpW47V9mMuwmWjG5UFNxWBuKpLDSxjYdY/XFYVjEwJIBB8qzZpZlL3BC2Cdlhgd9/15U/i0hpIaDO23rTRpYk778QD99FoVVOk7zsCeBRTMVkySvovFNQ90bniLrPqDSoNkSG5oNvM0IMU8EjastbMTPFIhgN6FkcU2pto5ohiY9PegLH0o3Ox1LQ8jYCKAFcqINHaxLWHDWyBFRtBB9OlKxYuYnEJYw6k3GPX86g0GXZraa4ustankqetVvaftbi3dMLlmKuWkRpa6phnYdAanzjBWctwSpbUNibgP71+duY6qKbMcntYuxgGwN9sOiYREuWrtkGY6mIBYySTv0rHPGd1vjb6aTsl9IlnMrK5Z2k0LefwLiWXwXPLV5Gi7W/R9lmLDYjLDbwOJMRpk2X9/L3FYrEZPaS1aS5l1u43iDNhrxQxO2x5P3VusD9IOXratYXNLd/CtoCjvlBGniCela3v+T31XnmG7IZse0WGyXFYW5aa84/eLupXqQfaa96weFsYHD2sLhbYS1ZthLajaAOP71X5HfweKxV2/h3QMBotW2YhwDuz6TuA0gD0U+dW5kPuDJEzJ9utfS/Gw1N15/J7RO/dBnccSf8A6gTWG+lPOjl2Rpkdkk4zGCb8bkITLfedvlWzxl+3hx3+JZVwlhDiLznaEQTHluxUe014PnWb3s9zjFZliJU3WlEJ+BOgif0TU/J8mrowlVFtWgBrTGFgAiCOINGQSoPggzCj7MbcV1vOsQYjweHgHb5mo2tQJ0mYiTG/tXhdEAcDTEDyLHmjdibV1CmwAiTPz/KkVZRptBtZ66tj+t6iUEiVTieGnagAqNyFMnp0p0t3XYWlWbhMRG/H/dBKkDw7Gu/Jcdby/NcPicSjvaRgXK7sP9Q9asStL2fyPDrgjiMbaY3HbTbFv4o9K0uVdnsat9WwzJft3FGjvFksp5gDggg/MGtTkDZLmeGt3cFmOEfSARadgk+hU12532iyLJsuvWbmOs4O4dTIwYXX3JLBQp26x7zXoxykeTPHLKs122s4TAdj8ZdxYupdZTYsDTG/9q8TDEqZ3Yb7VrO3fbbE9qblq2ts4fLsMf3Vsct/qPr86yi7tILkkSCRNcc7uvR48eOOki+JdQDBQYnpNMwOo7j0NCGGpthEzB3o41dPD5Rt+dZdDAO3w6SPUUqZiAx1MwneAYpqDWaadTTTTBt4isqdueTQGjO9A1AIG8kmmbbgxTMelCfWgiuGBwSSYAHU9BW5yTJrGX4RBdVfrbibzc6THwz5D8YrLZFbtvnNo3N1sW3xHsVgD8WFWmLzK5aw7kltTggAg8/qa5Z271G8Z0g+qft7OcQq3tFjDRLNwRJ2HlMGup7hMiNj0HHTpXNlAxmAwF0XrPd2sUQ9vWu7CBuD5GKl0u4Y25bTG/ETXm8l3lqO2HUTWE7xHYKGA2Gryo1yo5i9vBm0s3mCiYOn+3PT0qa2vd6e61MAniheT19xT4S8+ExiY3DFbV2zqKv0BKsJjzEzx5V7cMdYx58r8qhzPtScPj8ZgmtWMdhMPfNm099JPggE/wDIGI9KsMn7YYPWts3cVhpaYFzv0X3Vt49iKy93INN50weJXu+iX9iPTUOfuqS2hsIqZllXeYe2DOIsnwCBPiMHpI6bkV1mec+2eq0na3tBlePyh8uxmIvhMY2psXhk8CJbci2rA/zQzkDiVrzpMrxKqWs93iUnY2SCSPbmtJlvd4zLLHcoTfvPddwp8KJqhFHSIA+/erY9gMZb+p27l+5euY5ybJdRZa2QJIMEmAOv4V575t5arpw1Nxg4B1KjHvVWWUmCPl0O9W7ZWidmmzK657+/iEtYdQu8Ay3rwKscfkuPwRS3i71m6rmO4xIDOB/NI6e8ciatcBkN/tZluHwtnGYbA3MGXGGtlwe8k7SJnVAHoRNa/ZinGvO7ts6iV8BG4INc7qEbbY7zHStX2g7Bdosns38RcwIvYaxbZ7t604OgAbkg8dNqzQK6lPhKlTqESD86ssvcZs0g0/u4TcdT5UFsDR4V/wCqN2VFGhmgiJaDv8qFyA5Q8kb+c1tAlU1EETpMAgxSIWZgKPNeaTzMgEieaZQ8br8O5mgUy51Sf15USkC2oAbXq23j8PvpnJKg6jp6ACachACdZ1AcdfP7qBtILMoBI5BFEsqTqg+kTFE50r4kHiYFWHMb+vWow7bnVHt5UEtvuzq1Obe/w6J/GlXMQuw0sTG+kwJpUGtKkAE8GhHNdFyHheI6VzEERFZa0ImOajYmkXkwRvTGiHBXTzv5UJ45oTtvFKaiunLH7vHagbY1WypNziJUx+Aq9wWU3s4z7BYI4N7NjZ8S9rUyMo3Pi43jj1rLrcFtyzCREGt/2Z7WZvkeBs5X9VwzZdaXXbhYLSZEHg1nLU7qzYO1+ItXMyNtEUW7Cd2ugdQeP6fKqZLZS8ragQRvB29q6c5zC3jcddxKW9CupLpAABk8UOW2DjLt9SwRUw7XS+kkbCBPuYHr8q8mPfk7d7dYjLGGZkBQDlR/mny1O/x1uzfLLbXx3SDBC+QP8xOlQehM9K5Lt3uiRv4WAYgxPtV7l9s5T2efO8QipfxWIBwgMEC2FJDEecy0eQWea9edu9Rwxc+Jwpt2WvJiEu210KCHIDORJjy2rlDsF8SuNR6CR/mnxKvYFrBw4FgTcU9brbsZ42XQPv8AOunJb31XFHH3B3mHy9RiIBgu/wAKIPdjP+2tT1tmuCbVm7cuLasi4SC7Ku7EcAnn0r0Xsreu43KRjMZhtN1T9Vw7C7cYlGjW3iJjYdDXli3LpvW2b95eYlmMzJIksfvPzr0LK80XB9nLCWriWcZcti2niliw1SyoedJisbmXysa13pl+2eP+uZtftd8t4WMQVtvp+wd/Mx8IBnkR7Vn2trfAtuiurdHAafelc7/97fu2r2h20Pca2QpYtPxERqJWanwCA3SwAZQs77c8GuGt5u2+OLZ5VczvC9kc3x2SX0NzA3FtnD4o67JsC2GeFPXf02FeMBANK29kI2JO5mvdsmwlzH/RjnFjBsPrGKF9ESQA5+H+leGOl2zdezdtXEuqdLpcGlgfUV65JOo8977N/ENzWASu2w6/KgaWLyFB0TsNo8jRCbd0C2pDMYAUGSekCmKeJVfngg8g/oVpAKO8BULGrgihe3+8MKRB9Npj+1EyiAQefKlKhgwABH8uxPFAMb7EHeJ86EEDYrIHQdaLbwjk8x5ihEaS0nnoOKBJIBfTxP64p21iCBBG8ECnlm25Y7ATTQSoEg7belAn1bRpAjbelTMWMadxFKg1ratJ0jf1qMMNW+0b71PdsXNSkNzwZpu4ZgdS+Oay3UN1kIkCDUWxqa9YdF8QgdDUbW9Kh1Mr1HlRlHEmKZwyGI45qS3a7xwAYmuu5YBsBIOodaCs7vvWVAly4WYLotmGaTEA9K3FvC4nH4jE38Nh7uL+q2e4w9tAY8LaSBtuS0CBB5NY/ur1i4l60WDIZVlG6nzrRZT9IObZZi7V7EYXB4tbTs6W9JsQSIJJEg8eXPWpZsep5H2Jyu5lQGY5bZ+svBZriN4Dtsu4ge0b71n867B5pltvEDJO4xqXyC1oHu7qqpMATsRqIPIjfmQBX4P6ZsWzumNwFm27yLXdS0HoD57xWqzPtPetXFa9hLoDyLouoRsBICHiQfbmn6p/UXnfTH2cmyFbVm1jr+JwmIAUYuxmNu5ZA3lntmN9ton1EUHa/HWMJ9cw76bjhVt2Da8SW7YAIYHc6jsAAeBvMgVs8HmSY7C3LiXbJtEqyuzA2iD59RWbz7AZXiLoe3hFXE29F0nDtAVlg/CZB0kAn0rOvls+tKTC9msbh8Oj50tzCXCvexoHhTpMcn3gjiNq4b1/ErgruCs3rV3DXHW4WFuGcrwZneJ4irrP81zS/qGNxiXtWrRFsoxBgHrB+GNvXzqhS3dvNbw9hP3l0hEBE62J2E+9MZ7tLeojwVprOLDX7UQqgK5PwncH74HyrW5NgMwzXK8tuYd1nCY9u/KMEZUbckGJ4njmrjNrGW4DI7GHvr9at4c2rHiaWCoARJ5ksWJj+aOlUNvtnh8uwBTK8DZW2CzFLTm2WfoSYJIEmsTy4601wt7dmeZhhctGFwcHEnDYYpbS9cDW7smDcubb3BHIIEk+wx2HQDDJLmGE6XbWxHTpH5VDicT+0caXeyqPddndw556j2k/lU63O6BVraOCIBgyo9DU8OHdyXPLrT1DskPqvYbDOiGbzF+m03JP9f8AFZ7t/wBj8N2gw7ZlgbgTHKIW6RAcdFf06BuR1kVZnEjK+wmUL41ebQlgQYIZv6fjXb2bzixmQ+rYgKBBgjaulve4Yzp89tYuYW5et37b2cTaYB7bjcec+n51EAgCaWHiGpnaR7x0/wCq9i7ddlLGY3Ga3pGPtqe5f/2DkKf6V4/esXbN57V1Gt3bRIa24gqRyI866TLbnljpCfi5WJkx6e1MwXWCFJU8b7mmYzrA2JPlvQqRLDSDHn1Ef4qoNT0idjIG+3p6U3hJYsWMDpBjypxcIUmAN5JXmPKhCqWmQF5E70Dg+LUvA2Bnfy/OnNuANZ0CII9aZfgMRzBkdKYqFIU7g80CjYbOP/kilQ93r3lvkKVBtCLpWdHiqRA/2rZmZO9NdxBtniaVu+Lt3TupI6Vl1G1uerEetIWSBqVAQfLijXSrQWMcULBdgrEDmKGkZXxDwkfKp7jpciBBpmVCk7qR1maYQTMb9BQMQANhzXBiraknw+9dzORwKia1cxDpasp3l26wRE/mJ2Aol1pa/RzkSY/OP2jeQfV8CQVJ3D3Tx/xG/wB1eqgllIIEcEHqPL8al7O9mcLk+UYbAyzsizd0jm4d296trWGw1oxbtJq41OdR/Gvd48sMMNacMpbemUfJsJi7uq3buWrznd8MSC3kCBsfmKwmP7RYDA51isGt1rlqw4tm+lnwkrG8L5Gd4r0b6Qe0ByLs5e+rNGLxQNnDKOhI3b2ArwBLLJsyyQeu9cPNnMr1NNSaekLewGc2nvWr9u6ukhSG1aOsekTHSoMPlOKw+N761cAe2rGzdUyiueDz5T6AkHpWBW0LdwXElbm0FSQw9iN6tsFn+bYG4rLiTeUGdN1RP3jf75rhe5pqdNQuPxuK8OMuFWST3h+K2RPiIncD0melceN7KYtraXMDGIvXEDnDkqjeLiNwJ4MetT5Zn/7cuGxiycNbRxfxl4xoW2AdRnoSBHQ77c1oMDm2CbGPjbd+Wabkb8xCgj02+4Vwvi61HSZsdgOz2dPiruGTKrz4hI1KLtuEXktq1aTMgbEmvReznYfKLmF0Z1bxLY0LutyURZ/l8/nVbZt47Esj4Z1vBl13FuafEZbSgJ6yC0eS7jcV0DO8X2cygWM5wdy2zYcWsI8reW/fglmLHZfOCB61ruXjizd3tx/SJeS1jsPlGGe41vDL3jozyAxACj5KD/yqgy3F3MI6vbJDiq+/icdex929mbtcxV0h7hYDxHpxtFddrSxUq0H2q6bxa61mlnM7K2bn7q+P4TH7TeVZjtj2ZTPLRxOETTm1pfEvH1gD7Plq2MHrweldOGeSAdyTG9WuFvA3NLtBnepLqta28OKabrKAVIYgFgQV9DPWgc/xN5M/ef8AuvTPpA7L/XLdzN8vH79QGxVtf/IP5x6+ftXmRECJkzzMzXaOFmj+GSbYISdgT0pmaBsQBqnYRS8RaSfEaIoTDap08g71UMpENI9wBG3nRaQpgEn/AOulPaVSzAsFgagZj5b8+1OokhY1DgSeKCJu9WBbYARvv1pVIJI1AgT0A4pUGzuItzoBT4eyLEM4Uv5zRqhZvDvTsh5adulZdhNLau7ggiT6VG9spswO+9OJGybA+YFMt43BupIGxJXeiC3260zEoRG4pwRAO4b8KdQrGGMDzoImaR5etWvZnM8Nk2bjMMThfrJt2z3Kq4AV/M/KarriqG8JkUxI2YAU2lbq79KN9k02coRD01XpH4VX3fpLzhvCuX4G3HUhjWQMa9gB5kVIEDwD8jWuVTjHVnGc47tBfS9mT22NtSiC2mhVHtVcLQ22FdK2ySVZgsUOkmV8uorNXTluWNXwjjmomQ13tKrtzQFNRBZYB5ihpW3FbQUBIVo1AHYwZE1IGMDSSrD7QME10Yqyi3YtEsumZP2T5VzkQOaJYu8kzTDWLVy1m9/FM/ehrNy3uEEbSB6k7+ta/DZtlOGym0P2xh8SFuPeuJc8bC3EaEB3BJrzPoR0p0tKeR1nmuGXgxuXLbczutVaPirmLxNzEsN7rloIjSOg/L7q7rD+KI5O1VOHhG8QgbadPX/NWuCVnuskbqfurrpJXfYbz396s7UBQszG4bzqocnvSSIB4FdmHuxHkOlTTW1/hm8CxH3V5l9IvZc5Vif2pgbQ+pYhouKo2suf6HofOvQbN0gwOo2Fd2Is4bMMFdwmMtC9hr66LqN1HT2IMEHoQDTeizcfP6nSZIPG00ytLDSOBv6mrntTk97Isy+o3FJtgTavbxfWdm9COCPSqlWBuCOT8p9K67cb0NQpttqCE9CTBFRKQvBYdQetEgGncqCfTf8AXP3UWrVBVYAG51cmiAUPudMSZ5pURJ2BB241HgUqDdWGCDdSfak7alBOxrka6ofYlaFbzF4tpqnnVWXV0Eox1A+hoiTbJ09RUSW2DEal84G0VLbgt+8aY4FQObsKBpG3pUYcM8deYo2ALQpBH5UmhV4X5CgA7GibdRHnTooYgng70ywdgJgUDKsnpHWjttouESCI2oNYmNNLUupdO3nQGSp+IEk0gGB9Kb+G0RFHrWNR5FXYRUdKEgmADEU8/a5nfTTG5O0T6eVQM9tXaQN+tRXcHA1KZroUNG29EAetUVjWWA+GktqdyNMVZaJO/PSufEJtPltRNbQd3c3huBt6Ve5ZfR3QqpDaiNM9Om/3iqm2e8SNOlrfp8VIP9Wv6gykTuF8qGlytzUpVj4kfcHmumw1Vt6/ZusbuHuGNhDflU1i/wBTxxUWVd2b4EDrXfYxAHtVFcdV06H1KQCPTzFTWrxA2qVqV19psnw/aLK2wmyYhDrw91hMN5ex4rxi7ZuYe+9q8hW7bYo6nkHj869rsYkGCODzWR+kjJVZRn+FQkkrbxSRw32X9JiKY1nPH7YVdo1DVPiImn0a9TAQEXhmn7qZYQhG+yp8UEFt/KiVQ/8AEZVjeWMSfL1ro5Iyqne4rOfMEClUgtC8AzadQ2PA/wC6VB//2Q=="/>
          <p:cNvSpPr>
            <a:spLocks noChangeAspect="1" noChangeArrowheads="1"/>
          </p:cNvSpPr>
          <p:nvPr/>
        </p:nvSpPr>
        <p:spPr bwMode="auto">
          <a:xfrm>
            <a:off x="169718" y="-4101811"/>
            <a:ext cx="16246187" cy="855042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54" name="Rectangle 6"/>
          <p:cNvSpPr>
            <a:spLocks noGrp="1" noChangeArrowheads="1"/>
          </p:cNvSpPr>
          <p:nvPr>
            <p:ph type="subTitle" idx="1"/>
          </p:nvPr>
        </p:nvSpPr>
        <p:spPr>
          <a:xfrm>
            <a:off x="4045179" y="151873"/>
            <a:ext cx="35350221" cy="2362727"/>
          </a:xfrm>
          <a:noFill/>
        </p:spPr>
        <p:txBody>
          <a:bodyPr lIns="505512" tIns="252758" rIns="505512" bIns="252758" rtlCol="0">
            <a:normAutofit fontScale="47500" lnSpcReduction="20000"/>
          </a:bodyPr>
          <a:lstStyle/>
          <a:p>
            <a:pPr defTabSz="4385616" eaLnBrk="1" fontAlgn="auto" hangingPunct="1">
              <a:lnSpc>
                <a:spcPct val="90000"/>
              </a:lnSpc>
              <a:spcBef>
                <a:spcPts val="600"/>
              </a:spcBef>
              <a:spcAft>
                <a:spcPts val="0"/>
              </a:spcAft>
              <a:defRPr/>
            </a:pPr>
            <a:r>
              <a:rPr lang="en-US" dirty="0">
                <a:solidFill>
                  <a:srgbClr val="FFFF00"/>
                </a:solidFill>
              </a:rPr>
              <a:t>Atmospheric radiation modeling of galactic cosmic rays using LRO/</a:t>
            </a:r>
            <a:r>
              <a:rPr lang="en-US" dirty="0" err="1">
                <a:solidFill>
                  <a:srgbClr val="FFFF00"/>
                </a:solidFill>
              </a:rPr>
              <a:t>CRaTER</a:t>
            </a:r>
            <a:r>
              <a:rPr lang="en-US" dirty="0">
                <a:solidFill>
                  <a:srgbClr val="FFFF00"/>
                </a:solidFill>
              </a:rPr>
              <a:t> and the EMMREM model with comparisons to balloon and airline based measurements</a:t>
            </a:r>
            <a:endParaRPr lang="en-US" sz="7200" dirty="0">
              <a:solidFill>
                <a:srgbClr val="FFFF00"/>
              </a:solidFill>
              <a:latin typeface="Arial" pitchFamily="34" charset="0"/>
              <a:cs typeface="Arial" pitchFamily="34" charset="0"/>
            </a:endParaRPr>
          </a:p>
        </p:txBody>
      </p:sp>
      <p:sp>
        <p:nvSpPr>
          <p:cNvPr id="2" name="TextBox 1"/>
          <p:cNvSpPr txBox="1"/>
          <p:nvPr/>
        </p:nvSpPr>
        <p:spPr>
          <a:xfrm>
            <a:off x="35128200" y="3653135"/>
            <a:ext cx="4836185" cy="461665"/>
          </a:xfrm>
          <a:prstGeom prst="rect">
            <a:avLst/>
          </a:prstGeom>
          <a:noFill/>
        </p:spPr>
        <p:txBody>
          <a:bodyPr wrap="square" rtlCol="0">
            <a:spAutoFit/>
          </a:bodyPr>
          <a:lstStyle/>
          <a:p>
            <a:r>
              <a:rPr lang="en-US" sz="2400" dirty="0">
                <a:solidFill>
                  <a:srgbClr val="FFFF00"/>
                </a:solidFill>
              </a:rPr>
              <a:t>Email: cjl46@wildcats.unh.edu</a:t>
            </a:r>
          </a:p>
        </p:txBody>
      </p:sp>
      <p:pic>
        <p:nvPicPr>
          <p:cNvPr id="7" name="Picture 2" descr="http://sun-2-ice.sr.unh.edu/images/logosmallwithtex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401820" y="304800"/>
            <a:ext cx="3803580" cy="3803580"/>
          </a:xfrm>
          <a:prstGeom prst="rect">
            <a:avLst/>
          </a:prstGeom>
          <a:noFill/>
          <a:extLst>
            <a:ext uri="{909E8E84-426E-40DD-AFC4-6F175D3DCCD1}">
              <a14:hiddenFill xmlns:a14="http://schemas.microsoft.com/office/drawing/2010/main">
                <a:solidFill>
                  <a:srgbClr val="FFFFFF"/>
                </a:solidFill>
              </a14:hiddenFill>
            </a:ext>
          </a:extLst>
        </p:spPr>
      </p:pic>
      <p:sp>
        <p:nvSpPr>
          <p:cNvPr id="1363" name="TextBox 28"/>
          <p:cNvSpPr txBox="1"/>
          <p:nvPr/>
        </p:nvSpPr>
        <p:spPr>
          <a:xfrm>
            <a:off x="9852586" y="12285739"/>
            <a:ext cx="9855965" cy="955412"/>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a:solidFill>
                  <a:srgbClr val="0D0D0D"/>
                </a:solidFill>
              </a:rPr>
              <a:t>Figure 1</a:t>
            </a:r>
            <a:r>
              <a:rPr lang="en-US" sz="2800" dirty="0">
                <a:solidFill>
                  <a:srgbClr val="0D0D0D"/>
                </a:solidFill>
              </a:rPr>
              <a:t>: </a:t>
            </a:r>
            <a:r>
              <a:rPr lang="en-US" sz="2800" dirty="0" err="1">
                <a:solidFill>
                  <a:srgbClr val="0D0D0D"/>
                </a:solidFill>
              </a:rPr>
              <a:t>CRaTER</a:t>
            </a:r>
            <a:r>
              <a:rPr lang="en-US" sz="2800" dirty="0">
                <a:solidFill>
                  <a:srgbClr val="0D0D0D"/>
                </a:solidFill>
              </a:rPr>
              <a:t> GCR dose rate, computed modulation potential, and sunspot number during LRO mission.</a:t>
            </a:r>
          </a:p>
        </p:txBody>
      </p:sp>
      <p:sp>
        <p:nvSpPr>
          <p:cNvPr id="4" name="Text Box 7"/>
          <p:cNvSpPr txBox="1">
            <a:spLocks noChangeArrowheads="1"/>
          </p:cNvSpPr>
          <p:nvPr/>
        </p:nvSpPr>
        <p:spPr bwMode="auto">
          <a:xfrm>
            <a:off x="6934200" y="1890732"/>
            <a:ext cx="28879800" cy="2300268"/>
          </a:xfrm>
          <a:prstGeom prst="rect">
            <a:avLst/>
          </a:prstGeom>
          <a:noFill/>
          <a:ln w="9525">
            <a:noFill/>
            <a:miter lim="800000"/>
            <a:headEnd/>
            <a:tailEnd/>
          </a:ln>
        </p:spPr>
        <p:txBody>
          <a:bodyPr wrap="square" lIns="83458" tIns="41731" rIns="83458" bIns="41731">
            <a:spAutoFit/>
          </a:bodyPr>
          <a:lstStyle/>
          <a:p>
            <a:pPr algn="ctr"/>
            <a:r>
              <a:rPr lang="en-US" sz="3600" dirty="0"/>
              <a:t>C. J. Joyce,</a:t>
            </a:r>
            <a:r>
              <a:rPr lang="en-US" sz="3600" baseline="30000" dirty="0"/>
              <a:t>1</a:t>
            </a:r>
            <a:r>
              <a:rPr lang="en-US" sz="3600" dirty="0"/>
              <a:t> N. A. Schwadron,</a:t>
            </a:r>
            <a:r>
              <a:rPr lang="en-US" sz="3600" baseline="30000" dirty="0"/>
              <a:t>1</a:t>
            </a:r>
            <a:r>
              <a:rPr lang="en-US" sz="3600" dirty="0"/>
              <a:t> L. W. Townsend,</a:t>
            </a:r>
            <a:r>
              <a:rPr lang="en-US" sz="3600" baseline="30000" dirty="0"/>
              <a:t>2</a:t>
            </a:r>
            <a:r>
              <a:rPr lang="en-US" sz="3600" dirty="0"/>
              <a:t> W. C. deWet,</a:t>
            </a:r>
            <a:r>
              <a:rPr lang="en-US" sz="3600" baseline="30000" dirty="0"/>
              <a:t>2</a:t>
            </a:r>
            <a:r>
              <a:rPr lang="en-US" sz="3600" dirty="0"/>
              <a:t> J. K. Wilson,</a:t>
            </a:r>
            <a:r>
              <a:rPr lang="en-US" sz="3600" baseline="30000" dirty="0"/>
              <a:t>1 </a:t>
            </a:r>
            <a:r>
              <a:rPr lang="en-US" sz="3600" dirty="0"/>
              <a:t>H. E. Spence,</a:t>
            </a:r>
            <a:r>
              <a:rPr lang="en-US" sz="3600" baseline="30000" dirty="0"/>
              <a:t>1</a:t>
            </a:r>
            <a:r>
              <a:rPr lang="en-US" sz="3600" dirty="0"/>
              <a:t> W. K. Tobiska,</a:t>
            </a:r>
            <a:r>
              <a:rPr lang="en-US" sz="3600" baseline="30000" dirty="0"/>
              <a:t>3</a:t>
            </a:r>
            <a:r>
              <a:rPr lang="en-US" sz="3600" dirty="0"/>
              <a:t> K. Shelton-Mur,</a:t>
            </a:r>
            <a:r>
              <a:rPr lang="en-US" sz="3600" baseline="30000" dirty="0"/>
              <a:t>4</a:t>
            </a:r>
            <a:r>
              <a:rPr lang="en-US" sz="3600" dirty="0"/>
              <a:t> A. Yarborough,</a:t>
            </a:r>
            <a:r>
              <a:rPr lang="en-US" sz="3600" baseline="30000" dirty="0"/>
              <a:t>5</a:t>
            </a:r>
            <a:r>
              <a:rPr lang="en-US" sz="3600" dirty="0"/>
              <a:t> J. Harvey,</a:t>
            </a:r>
            <a:r>
              <a:rPr lang="en-US" sz="3600" baseline="30000" dirty="0"/>
              <a:t>5</a:t>
            </a:r>
            <a:r>
              <a:rPr lang="en-US" sz="3600" dirty="0"/>
              <a:t> A. Herbst,</a:t>
            </a:r>
            <a:r>
              <a:rPr lang="en-US" sz="3600" baseline="30000" dirty="0"/>
              <a:t>5</a:t>
            </a:r>
            <a:r>
              <a:rPr lang="en-US" sz="3600" dirty="0"/>
              <a:t> A. Koske-Phillips,</a:t>
            </a:r>
            <a:r>
              <a:rPr lang="en-US" sz="3600" baseline="30000" dirty="0"/>
              <a:t>5</a:t>
            </a:r>
            <a:r>
              <a:rPr lang="en-US" sz="3600" dirty="0"/>
              <a:t> F. Molina,</a:t>
            </a:r>
            <a:r>
              <a:rPr lang="en-US" sz="3600" baseline="30000" dirty="0"/>
              <a:t>5</a:t>
            </a:r>
            <a:r>
              <a:rPr lang="en-US" sz="3600" dirty="0"/>
              <a:t> S. Omondi,</a:t>
            </a:r>
            <a:r>
              <a:rPr lang="en-US" sz="3600" baseline="30000" dirty="0"/>
              <a:t>5</a:t>
            </a:r>
            <a:r>
              <a:rPr lang="en-US" sz="3600" dirty="0"/>
              <a:t> C. Reid,</a:t>
            </a:r>
            <a:r>
              <a:rPr lang="en-US" sz="3600" baseline="30000" dirty="0"/>
              <a:t>5</a:t>
            </a:r>
            <a:r>
              <a:rPr lang="en-US" sz="3600" dirty="0"/>
              <a:t> D. Reid,</a:t>
            </a:r>
            <a:r>
              <a:rPr lang="en-US" sz="3600" baseline="30000" dirty="0"/>
              <a:t>5</a:t>
            </a:r>
            <a:r>
              <a:rPr lang="en-US" sz="3600" dirty="0"/>
              <a:t> J. Shultz,</a:t>
            </a:r>
            <a:r>
              <a:rPr lang="en-US" sz="3600" baseline="30000" dirty="0"/>
              <a:t>5</a:t>
            </a:r>
            <a:r>
              <a:rPr lang="en-US" sz="3600" dirty="0"/>
              <a:t> B. Stephenson,</a:t>
            </a:r>
            <a:r>
              <a:rPr lang="en-US" sz="3600" baseline="30000" dirty="0"/>
              <a:t>5</a:t>
            </a:r>
            <a:r>
              <a:rPr lang="en-US" sz="3600" dirty="0"/>
              <a:t> M. McDevitt,</a:t>
            </a:r>
            <a:r>
              <a:rPr lang="en-US" sz="3600" baseline="30000" dirty="0"/>
              <a:t>5</a:t>
            </a:r>
            <a:r>
              <a:rPr lang="en-US" sz="3600" dirty="0"/>
              <a:t> and T. Phillips.</a:t>
            </a:r>
            <a:r>
              <a:rPr lang="en-US" sz="3600" baseline="30000" dirty="0"/>
              <a:t>6</a:t>
            </a:r>
            <a:r>
              <a:rPr lang="en-US" sz="3600" dirty="0"/>
              <a:t> </a:t>
            </a:r>
            <a:r>
              <a:rPr lang="en-US" sz="3600" baseline="30000" dirty="0"/>
              <a:t>1</a:t>
            </a:r>
            <a:r>
              <a:rPr lang="en-US" sz="3600" dirty="0"/>
              <a:t>University of New Hampshire, </a:t>
            </a:r>
            <a:r>
              <a:rPr lang="en-US" sz="3600" baseline="30000" dirty="0"/>
              <a:t>2</a:t>
            </a:r>
            <a:r>
              <a:rPr lang="en-US" sz="3600" dirty="0"/>
              <a:t>University of Tennessee, </a:t>
            </a:r>
            <a:r>
              <a:rPr lang="en-US" sz="3600" baseline="30000" dirty="0"/>
              <a:t>3</a:t>
            </a:r>
            <a:r>
              <a:rPr lang="en-US" sz="3600" dirty="0"/>
              <a:t>Space Environment Technologies, </a:t>
            </a:r>
            <a:r>
              <a:rPr lang="en-US" sz="3600" baseline="30000" dirty="0"/>
              <a:t>4</a:t>
            </a:r>
            <a:r>
              <a:rPr lang="en-US" sz="3600" dirty="0"/>
              <a:t>Federal Aviation Administration, </a:t>
            </a:r>
            <a:r>
              <a:rPr lang="en-US" sz="3600" baseline="30000" dirty="0"/>
              <a:t>5</a:t>
            </a:r>
            <a:r>
              <a:rPr lang="en-US" sz="3600" dirty="0"/>
              <a:t>Earth to Sky Calculus, </a:t>
            </a:r>
            <a:r>
              <a:rPr lang="en-US" sz="3600" baseline="30000" dirty="0"/>
              <a:t>6</a:t>
            </a:r>
            <a:r>
              <a:rPr lang="en-US" sz="3600" dirty="0"/>
              <a:t>Spaceweather.com.</a:t>
            </a:r>
            <a:endParaRPr lang="en-US" sz="3600" baseline="30000" dirty="0"/>
          </a:p>
        </p:txBody>
      </p:sp>
      <p:pic>
        <p:nvPicPr>
          <p:cNvPr id="199" name="Picture 198"/>
          <p:cNvPicPr>
            <a:picLocks noChangeAspect="1"/>
          </p:cNvPicPr>
          <p:nvPr/>
        </p:nvPicPr>
        <p:blipFill>
          <a:blip r:embed="rId6"/>
          <a:stretch>
            <a:fillRect/>
          </a:stretch>
        </p:blipFill>
        <p:spPr>
          <a:xfrm>
            <a:off x="9852586" y="4448609"/>
            <a:ext cx="9855965" cy="7479011"/>
          </a:xfrm>
          <a:prstGeom prst="rect">
            <a:avLst/>
          </a:prstGeom>
          <a:solidFill>
            <a:schemeClr val="tx1"/>
          </a:solidFill>
        </p:spPr>
      </p:pic>
      <p:pic>
        <p:nvPicPr>
          <p:cNvPr id="201" name="Picture 200"/>
          <p:cNvPicPr>
            <a:picLocks noChangeAspect="1"/>
          </p:cNvPicPr>
          <p:nvPr/>
        </p:nvPicPr>
        <p:blipFill rotWithShape="1">
          <a:blip r:embed="rId7"/>
          <a:srcRect t="-1" b="7948"/>
          <a:stretch/>
        </p:blipFill>
        <p:spPr>
          <a:xfrm>
            <a:off x="34290000" y="4467862"/>
            <a:ext cx="9067413" cy="6850958"/>
          </a:xfrm>
          <a:prstGeom prst="rect">
            <a:avLst/>
          </a:prstGeom>
          <a:solidFill>
            <a:schemeClr val="tx1"/>
          </a:solidFill>
        </p:spPr>
      </p:pic>
      <p:pic>
        <p:nvPicPr>
          <p:cNvPr id="202" name="Picture 201"/>
          <p:cNvPicPr>
            <a:picLocks noChangeAspect="1"/>
          </p:cNvPicPr>
          <p:nvPr/>
        </p:nvPicPr>
        <p:blipFill>
          <a:blip r:embed="rId8"/>
          <a:stretch>
            <a:fillRect/>
          </a:stretch>
        </p:blipFill>
        <p:spPr>
          <a:xfrm>
            <a:off x="16894790" y="22346644"/>
            <a:ext cx="12688134" cy="9234275"/>
          </a:xfrm>
          <a:prstGeom prst="rect">
            <a:avLst/>
          </a:prstGeom>
          <a:solidFill>
            <a:schemeClr val="tx1"/>
          </a:solidFill>
        </p:spPr>
      </p:pic>
      <p:grpSp>
        <p:nvGrpSpPr>
          <p:cNvPr id="203" name="Group 202"/>
          <p:cNvGrpSpPr>
            <a:grpSpLocks noChangeAspect="1"/>
          </p:cNvGrpSpPr>
          <p:nvPr/>
        </p:nvGrpSpPr>
        <p:grpSpPr>
          <a:xfrm>
            <a:off x="20192711" y="12725400"/>
            <a:ext cx="9350955" cy="7980055"/>
            <a:chOff x="0" y="0"/>
            <a:chExt cx="4284294" cy="3656254"/>
          </a:xfrm>
        </p:grpSpPr>
        <p:pic>
          <p:nvPicPr>
            <p:cNvPr id="204" name="Picture 203"/>
            <p:cNvPicPr/>
            <p:nvPr/>
          </p:nvPicPr>
          <p:blipFill>
            <a:blip r:embed="rId9"/>
            <a:stretch>
              <a:fillRect/>
            </a:stretch>
          </p:blipFill>
          <p:spPr>
            <a:xfrm>
              <a:off x="0" y="0"/>
              <a:ext cx="4284294" cy="3656254"/>
            </a:xfrm>
            <a:prstGeom prst="rect">
              <a:avLst/>
            </a:prstGeom>
          </p:spPr>
        </p:pic>
        <p:sp>
          <p:nvSpPr>
            <p:cNvPr id="205" name="Shape 16959"/>
            <p:cNvSpPr/>
            <p:nvPr/>
          </p:nvSpPr>
          <p:spPr>
            <a:xfrm>
              <a:off x="2322984" y="3124"/>
              <a:ext cx="660" cy="267399"/>
            </a:xfrm>
            <a:custGeom>
              <a:avLst/>
              <a:gdLst/>
              <a:ahLst/>
              <a:cxnLst/>
              <a:rect l="0" t="0" r="0" b="0"/>
              <a:pathLst>
                <a:path w="660" h="267399">
                  <a:moveTo>
                    <a:pt x="0" y="0"/>
                  </a:moveTo>
                  <a:lnTo>
                    <a:pt x="660" y="267399"/>
                  </a:lnTo>
                </a:path>
              </a:pathLst>
            </a:custGeom>
            <a:ln w="22111" cap="flat">
              <a:miter lim="127000"/>
            </a:ln>
          </p:spPr>
          <p:style>
            <a:lnRef idx="1">
              <a:srgbClr val="000000"/>
            </a:lnRef>
            <a:fillRef idx="0">
              <a:srgbClr val="000000">
                <a:alpha val="0"/>
              </a:srgbClr>
            </a:fillRef>
            <a:effectRef idx="0">
              <a:scrgbClr r="0" g="0" b="0"/>
            </a:effectRef>
            <a:fontRef idx="none"/>
          </p:style>
          <p:txBody>
            <a:bodyPr/>
            <a:lstStyle/>
            <a:p>
              <a:endParaRPr lang="en-US"/>
            </a:p>
          </p:txBody>
        </p:sp>
        <p:sp>
          <p:nvSpPr>
            <p:cNvPr id="206" name="Shape 16960"/>
            <p:cNvSpPr/>
            <p:nvPr/>
          </p:nvSpPr>
          <p:spPr>
            <a:xfrm>
              <a:off x="3495740" y="4902"/>
              <a:ext cx="660" cy="267385"/>
            </a:xfrm>
            <a:custGeom>
              <a:avLst/>
              <a:gdLst/>
              <a:ahLst/>
              <a:cxnLst/>
              <a:rect l="0" t="0" r="0" b="0"/>
              <a:pathLst>
                <a:path w="660" h="267385">
                  <a:moveTo>
                    <a:pt x="0" y="0"/>
                  </a:moveTo>
                  <a:lnTo>
                    <a:pt x="660" y="267385"/>
                  </a:lnTo>
                </a:path>
              </a:pathLst>
            </a:custGeom>
            <a:ln w="22111" cap="flat">
              <a:miter lim="127000"/>
            </a:ln>
          </p:spPr>
          <p:style>
            <a:lnRef idx="1">
              <a:srgbClr val="000000"/>
            </a:lnRef>
            <a:fillRef idx="0">
              <a:srgbClr val="000000">
                <a:alpha val="0"/>
              </a:srgbClr>
            </a:fillRef>
            <a:effectRef idx="0">
              <a:scrgbClr r="0" g="0" b="0"/>
            </a:effectRef>
            <a:fontRef idx="none"/>
          </p:style>
          <p:txBody>
            <a:bodyPr/>
            <a:lstStyle/>
            <a:p>
              <a:endParaRPr lang="en-US"/>
            </a:p>
          </p:txBody>
        </p:sp>
        <p:sp>
          <p:nvSpPr>
            <p:cNvPr id="207" name="Shape 16961"/>
            <p:cNvSpPr/>
            <p:nvPr/>
          </p:nvSpPr>
          <p:spPr>
            <a:xfrm>
              <a:off x="1157289" y="6667"/>
              <a:ext cx="660" cy="267386"/>
            </a:xfrm>
            <a:custGeom>
              <a:avLst/>
              <a:gdLst/>
              <a:ahLst/>
              <a:cxnLst/>
              <a:rect l="0" t="0" r="0" b="0"/>
              <a:pathLst>
                <a:path w="660" h="267386">
                  <a:moveTo>
                    <a:pt x="0" y="0"/>
                  </a:moveTo>
                  <a:lnTo>
                    <a:pt x="660" y="267386"/>
                  </a:lnTo>
                </a:path>
              </a:pathLst>
            </a:custGeom>
            <a:ln w="22111" cap="flat">
              <a:miter lim="127000"/>
            </a:ln>
          </p:spPr>
          <p:style>
            <a:lnRef idx="1">
              <a:srgbClr val="000000"/>
            </a:lnRef>
            <a:fillRef idx="0">
              <a:srgbClr val="000000">
                <a:alpha val="0"/>
              </a:srgbClr>
            </a:fillRef>
            <a:effectRef idx="0">
              <a:scrgbClr r="0" g="0" b="0"/>
            </a:effectRef>
            <a:fontRef idx="none"/>
          </p:style>
          <p:txBody>
            <a:bodyPr/>
            <a:lstStyle/>
            <a:p>
              <a:endParaRPr lang="en-US"/>
            </a:p>
          </p:txBody>
        </p:sp>
        <p:sp>
          <p:nvSpPr>
            <p:cNvPr id="208" name="Shape 16962"/>
            <p:cNvSpPr/>
            <p:nvPr/>
          </p:nvSpPr>
          <p:spPr>
            <a:xfrm>
              <a:off x="1091401" y="285271"/>
              <a:ext cx="23952" cy="75905"/>
            </a:xfrm>
            <a:custGeom>
              <a:avLst/>
              <a:gdLst/>
              <a:ahLst/>
              <a:cxnLst/>
              <a:rect l="0" t="0" r="0" b="0"/>
              <a:pathLst>
                <a:path w="23952" h="75905">
                  <a:moveTo>
                    <a:pt x="23946" y="0"/>
                  </a:moveTo>
                  <a:lnTo>
                    <a:pt x="23952" y="3"/>
                  </a:lnTo>
                  <a:lnTo>
                    <a:pt x="23952" y="8100"/>
                  </a:lnTo>
                  <a:lnTo>
                    <a:pt x="23952" y="8100"/>
                  </a:lnTo>
                  <a:lnTo>
                    <a:pt x="23952" y="8087"/>
                  </a:lnTo>
                  <a:cubicBezTo>
                    <a:pt x="14326" y="8087"/>
                    <a:pt x="9576" y="17980"/>
                    <a:pt x="9576" y="38160"/>
                  </a:cubicBezTo>
                  <a:cubicBezTo>
                    <a:pt x="9576" y="58341"/>
                    <a:pt x="14326" y="68538"/>
                    <a:pt x="23736" y="68538"/>
                  </a:cubicBezTo>
                  <a:lnTo>
                    <a:pt x="23952" y="68391"/>
                  </a:lnTo>
                  <a:lnTo>
                    <a:pt x="23952" y="75905"/>
                  </a:lnTo>
                  <a:lnTo>
                    <a:pt x="23952" y="75905"/>
                  </a:lnTo>
                  <a:cubicBezTo>
                    <a:pt x="8255" y="75905"/>
                    <a:pt x="0" y="62748"/>
                    <a:pt x="0" y="37970"/>
                  </a:cubicBezTo>
                  <a:cubicBezTo>
                    <a:pt x="0" y="24381"/>
                    <a:pt x="2375" y="14538"/>
                    <a:pt x="7125" y="8100"/>
                  </a:cubicBezTo>
                  <a:lnTo>
                    <a:pt x="23946"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09" name="Shape 16963"/>
            <p:cNvSpPr/>
            <p:nvPr/>
          </p:nvSpPr>
          <p:spPr>
            <a:xfrm>
              <a:off x="1115341" y="285267"/>
              <a:ext cx="13" cy="3"/>
            </a:xfrm>
            <a:custGeom>
              <a:avLst/>
              <a:gdLst/>
              <a:ahLst/>
              <a:cxnLst/>
              <a:rect l="0" t="0" r="0" b="0"/>
              <a:pathLst>
                <a:path w="13" h="3">
                  <a:moveTo>
                    <a:pt x="0" y="0"/>
                  </a:moveTo>
                  <a:lnTo>
                    <a:pt x="13" y="0"/>
                  </a:lnTo>
                  <a:lnTo>
                    <a:pt x="6" y="3"/>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0" name="Shape 16964"/>
            <p:cNvSpPr/>
            <p:nvPr/>
          </p:nvSpPr>
          <p:spPr>
            <a:xfrm>
              <a:off x="1115353" y="285274"/>
              <a:ext cx="23952" cy="75901"/>
            </a:xfrm>
            <a:custGeom>
              <a:avLst/>
              <a:gdLst/>
              <a:ahLst/>
              <a:cxnLst/>
              <a:rect l="0" t="0" r="0" b="0"/>
              <a:pathLst>
                <a:path w="23952" h="75901">
                  <a:moveTo>
                    <a:pt x="0" y="0"/>
                  </a:moveTo>
                  <a:lnTo>
                    <a:pt x="16815" y="8096"/>
                  </a:lnTo>
                  <a:cubicBezTo>
                    <a:pt x="21679" y="14726"/>
                    <a:pt x="23952" y="24277"/>
                    <a:pt x="23952" y="38577"/>
                  </a:cubicBezTo>
                  <a:cubicBezTo>
                    <a:pt x="23952" y="56703"/>
                    <a:pt x="19187" y="68635"/>
                    <a:pt x="10274" y="73468"/>
                  </a:cubicBezTo>
                  <a:lnTo>
                    <a:pt x="0" y="75901"/>
                  </a:lnTo>
                  <a:lnTo>
                    <a:pt x="0" y="68388"/>
                  </a:lnTo>
                  <a:lnTo>
                    <a:pt x="10804" y="61033"/>
                  </a:lnTo>
                  <a:cubicBezTo>
                    <a:pt x="13211" y="55975"/>
                    <a:pt x="14376" y="48305"/>
                    <a:pt x="14376" y="37853"/>
                  </a:cubicBezTo>
                  <a:cubicBezTo>
                    <a:pt x="14376" y="27972"/>
                    <a:pt x="13186" y="20533"/>
                    <a:pt x="10793" y="15564"/>
                  </a:cubicBezTo>
                  <a:lnTo>
                    <a:pt x="0" y="8096"/>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1" name="Shape 86861"/>
            <p:cNvSpPr/>
            <p:nvPr/>
          </p:nvSpPr>
          <p:spPr>
            <a:xfrm>
              <a:off x="1153314" y="347913"/>
              <a:ext cx="11053" cy="11053"/>
            </a:xfrm>
            <a:custGeom>
              <a:avLst/>
              <a:gdLst/>
              <a:ahLst/>
              <a:cxnLst/>
              <a:rect l="0" t="0" r="0" b="0"/>
              <a:pathLst>
                <a:path w="11053" h="11053">
                  <a:moveTo>
                    <a:pt x="0" y="0"/>
                  </a:moveTo>
                  <a:lnTo>
                    <a:pt x="11053" y="0"/>
                  </a:lnTo>
                  <a:lnTo>
                    <a:pt x="11053" y="11053"/>
                  </a:lnTo>
                  <a:lnTo>
                    <a:pt x="0" y="11053"/>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2" name="Shape 16966"/>
            <p:cNvSpPr/>
            <p:nvPr/>
          </p:nvSpPr>
          <p:spPr>
            <a:xfrm>
              <a:off x="1177634" y="285271"/>
              <a:ext cx="23946" cy="75903"/>
            </a:xfrm>
            <a:custGeom>
              <a:avLst/>
              <a:gdLst/>
              <a:ahLst/>
              <a:cxnLst/>
              <a:rect l="0" t="0" r="0" b="0"/>
              <a:pathLst>
                <a:path w="23946" h="75903">
                  <a:moveTo>
                    <a:pt x="23946" y="0"/>
                  </a:moveTo>
                  <a:lnTo>
                    <a:pt x="23946" y="8092"/>
                  </a:lnTo>
                  <a:lnTo>
                    <a:pt x="13154" y="15556"/>
                  </a:lnTo>
                  <a:cubicBezTo>
                    <a:pt x="10763" y="20552"/>
                    <a:pt x="9576" y="28070"/>
                    <a:pt x="9576" y="38160"/>
                  </a:cubicBezTo>
                  <a:cubicBezTo>
                    <a:pt x="9576" y="58341"/>
                    <a:pt x="14326" y="68538"/>
                    <a:pt x="23736" y="68538"/>
                  </a:cubicBezTo>
                  <a:lnTo>
                    <a:pt x="23946" y="68396"/>
                  </a:lnTo>
                  <a:lnTo>
                    <a:pt x="23946" y="75903"/>
                  </a:lnTo>
                  <a:lnTo>
                    <a:pt x="13587" y="73462"/>
                  </a:lnTo>
                  <a:cubicBezTo>
                    <a:pt x="4643" y="68600"/>
                    <a:pt x="0" y="56554"/>
                    <a:pt x="0" y="37970"/>
                  </a:cubicBezTo>
                  <a:cubicBezTo>
                    <a:pt x="0" y="24381"/>
                    <a:pt x="2375" y="14538"/>
                    <a:pt x="7125" y="8100"/>
                  </a:cubicBezTo>
                  <a:lnTo>
                    <a:pt x="23946"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3" name="Shape 16967"/>
            <p:cNvSpPr/>
            <p:nvPr/>
          </p:nvSpPr>
          <p:spPr>
            <a:xfrm>
              <a:off x="1201574" y="285267"/>
              <a:ext cx="6" cy="3"/>
            </a:xfrm>
            <a:custGeom>
              <a:avLst/>
              <a:gdLst/>
              <a:ahLst/>
              <a:cxnLst/>
              <a:rect l="0" t="0" r="0" b="0"/>
              <a:pathLst>
                <a:path w="6" h="3">
                  <a:moveTo>
                    <a:pt x="0" y="0"/>
                  </a:moveTo>
                  <a:lnTo>
                    <a:pt x="6" y="0"/>
                  </a:lnTo>
                  <a:lnTo>
                    <a:pt x="6" y="3"/>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4" name="Shape 16968"/>
            <p:cNvSpPr/>
            <p:nvPr/>
          </p:nvSpPr>
          <p:spPr>
            <a:xfrm>
              <a:off x="1201580" y="285271"/>
              <a:ext cx="23958" cy="75905"/>
            </a:xfrm>
            <a:custGeom>
              <a:avLst/>
              <a:gdLst/>
              <a:ahLst/>
              <a:cxnLst/>
              <a:rect l="0" t="0" r="0" b="0"/>
              <a:pathLst>
                <a:path w="23958" h="75905">
                  <a:moveTo>
                    <a:pt x="0" y="0"/>
                  </a:moveTo>
                  <a:lnTo>
                    <a:pt x="16821" y="8100"/>
                  </a:lnTo>
                  <a:cubicBezTo>
                    <a:pt x="21673" y="14729"/>
                    <a:pt x="23958" y="24280"/>
                    <a:pt x="23958" y="38580"/>
                  </a:cubicBezTo>
                  <a:cubicBezTo>
                    <a:pt x="23958" y="62748"/>
                    <a:pt x="15488" y="75905"/>
                    <a:pt x="6" y="75905"/>
                  </a:cubicBezTo>
                  <a:lnTo>
                    <a:pt x="0" y="75903"/>
                  </a:lnTo>
                  <a:lnTo>
                    <a:pt x="0" y="68396"/>
                  </a:lnTo>
                  <a:lnTo>
                    <a:pt x="10805" y="61036"/>
                  </a:lnTo>
                  <a:cubicBezTo>
                    <a:pt x="13208" y="55979"/>
                    <a:pt x="14370" y="48308"/>
                    <a:pt x="14370" y="37856"/>
                  </a:cubicBezTo>
                  <a:cubicBezTo>
                    <a:pt x="14370" y="18094"/>
                    <a:pt x="9608" y="8100"/>
                    <a:pt x="6" y="8100"/>
                  </a:cubicBezTo>
                  <a:lnTo>
                    <a:pt x="6" y="8087"/>
                  </a:lnTo>
                  <a:lnTo>
                    <a:pt x="0" y="8092"/>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5" name="Shape 16969"/>
            <p:cNvSpPr/>
            <p:nvPr/>
          </p:nvSpPr>
          <p:spPr>
            <a:xfrm>
              <a:off x="1201580" y="285267"/>
              <a:ext cx="6" cy="3"/>
            </a:xfrm>
            <a:custGeom>
              <a:avLst/>
              <a:gdLst/>
              <a:ahLst/>
              <a:cxnLst/>
              <a:rect l="0" t="0" r="0" b="0"/>
              <a:pathLst>
                <a:path w="6" h="3">
                  <a:moveTo>
                    <a:pt x="0" y="0"/>
                  </a:moveTo>
                  <a:lnTo>
                    <a:pt x="6" y="0"/>
                  </a:lnTo>
                  <a:lnTo>
                    <a:pt x="0" y="3"/>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6" name="Shape 16970"/>
            <p:cNvSpPr/>
            <p:nvPr/>
          </p:nvSpPr>
          <p:spPr>
            <a:xfrm>
              <a:off x="2258125" y="285267"/>
              <a:ext cx="23946" cy="75908"/>
            </a:xfrm>
            <a:custGeom>
              <a:avLst/>
              <a:gdLst/>
              <a:ahLst/>
              <a:cxnLst/>
              <a:rect l="0" t="0" r="0" b="0"/>
              <a:pathLst>
                <a:path w="23946" h="75908">
                  <a:moveTo>
                    <a:pt x="23939" y="0"/>
                  </a:moveTo>
                  <a:lnTo>
                    <a:pt x="23946" y="3"/>
                  </a:lnTo>
                  <a:lnTo>
                    <a:pt x="23946" y="8107"/>
                  </a:lnTo>
                  <a:lnTo>
                    <a:pt x="23939" y="8103"/>
                  </a:lnTo>
                  <a:lnTo>
                    <a:pt x="23939" y="8090"/>
                  </a:lnTo>
                  <a:cubicBezTo>
                    <a:pt x="14326" y="8090"/>
                    <a:pt x="9576" y="17983"/>
                    <a:pt x="9576" y="38164"/>
                  </a:cubicBezTo>
                  <a:cubicBezTo>
                    <a:pt x="9576" y="58344"/>
                    <a:pt x="14326" y="68542"/>
                    <a:pt x="23736" y="68542"/>
                  </a:cubicBezTo>
                  <a:lnTo>
                    <a:pt x="23946" y="68399"/>
                  </a:lnTo>
                  <a:lnTo>
                    <a:pt x="23946" y="75906"/>
                  </a:lnTo>
                  <a:lnTo>
                    <a:pt x="23939" y="75908"/>
                  </a:lnTo>
                  <a:cubicBezTo>
                    <a:pt x="8255" y="75908"/>
                    <a:pt x="0" y="62751"/>
                    <a:pt x="0" y="37973"/>
                  </a:cubicBezTo>
                  <a:cubicBezTo>
                    <a:pt x="0" y="24384"/>
                    <a:pt x="2375" y="14541"/>
                    <a:pt x="7112" y="8103"/>
                  </a:cubicBezTo>
                  <a:cubicBezTo>
                    <a:pt x="10935" y="3010"/>
                    <a:pt x="17132" y="0"/>
                    <a:pt x="23939"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7" name="Shape 16971"/>
            <p:cNvSpPr/>
            <p:nvPr/>
          </p:nvSpPr>
          <p:spPr>
            <a:xfrm>
              <a:off x="2282071" y="285271"/>
              <a:ext cx="23958" cy="75903"/>
            </a:xfrm>
            <a:custGeom>
              <a:avLst/>
              <a:gdLst/>
              <a:ahLst/>
              <a:cxnLst/>
              <a:rect l="0" t="0" r="0" b="0"/>
              <a:pathLst>
                <a:path w="23958" h="75903">
                  <a:moveTo>
                    <a:pt x="0" y="0"/>
                  </a:moveTo>
                  <a:lnTo>
                    <a:pt x="16821" y="8099"/>
                  </a:lnTo>
                  <a:cubicBezTo>
                    <a:pt x="21672" y="14729"/>
                    <a:pt x="23958" y="24280"/>
                    <a:pt x="23958" y="38580"/>
                  </a:cubicBezTo>
                  <a:cubicBezTo>
                    <a:pt x="23958" y="56706"/>
                    <a:pt x="19194" y="68638"/>
                    <a:pt x="10275" y="73471"/>
                  </a:cubicBezTo>
                  <a:lnTo>
                    <a:pt x="0" y="75903"/>
                  </a:lnTo>
                  <a:lnTo>
                    <a:pt x="0" y="68395"/>
                  </a:lnTo>
                  <a:lnTo>
                    <a:pt x="10800" y="61036"/>
                  </a:lnTo>
                  <a:cubicBezTo>
                    <a:pt x="13205" y="55978"/>
                    <a:pt x="14370" y="48308"/>
                    <a:pt x="14370" y="37856"/>
                  </a:cubicBezTo>
                  <a:cubicBezTo>
                    <a:pt x="14370" y="27975"/>
                    <a:pt x="13179" y="20536"/>
                    <a:pt x="10787" y="15567"/>
                  </a:cubicBezTo>
                  <a:lnTo>
                    <a:pt x="0" y="8104"/>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8" name="Shape 86862"/>
            <p:cNvSpPr/>
            <p:nvPr/>
          </p:nvSpPr>
          <p:spPr>
            <a:xfrm>
              <a:off x="2320025" y="347913"/>
              <a:ext cx="11053" cy="11053"/>
            </a:xfrm>
            <a:custGeom>
              <a:avLst/>
              <a:gdLst/>
              <a:ahLst/>
              <a:cxnLst/>
              <a:rect l="0" t="0" r="0" b="0"/>
              <a:pathLst>
                <a:path w="11053" h="11053">
                  <a:moveTo>
                    <a:pt x="0" y="0"/>
                  </a:moveTo>
                  <a:lnTo>
                    <a:pt x="11053" y="0"/>
                  </a:lnTo>
                  <a:lnTo>
                    <a:pt x="11053" y="11053"/>
                  </a:lnTo>
                  <a:lnTo>
                    <a:pt x="0" y="11053"/>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19" name="Shape 16973"/>
            <p:cNvSpPr/>
            <p:nvPr/>
          </p:nvSpPr>
          <p:spPr>
            <a:xfrm>
              <a:off x="2344281" y="285267"/>
              <a:ext cx="49454" cy="75920"/>
            </a:xfrm>
            <a:custGeom>
              <a:avLst/>
              <a:gdLst/>
              <a:ahLst/>
              <a:cxnLst/>
              <a:rect l="0" t="0" r="0" b="0"/>
              <a:pathLst>
                <a:path w="49454" h="75920">
                  <a:moveTo>
                    <a:pt x="7760" y="0"/>
                  </a:moveTo>
                  <a:lnTo>
                    <a:pt x="45619" y="0"/>
                  </a:lnTo>
                  <a:lnTo>
                    <a:pt x="45619" y="8851"/>
                  </a:lnTo>
                  <a:lnTo>
                    <a:pt x="15113" y="8851"/>
                  </a:lnTo>
                  <a:lnTo>
                    <a:pt x="12217" y="29832"/>
                  </a:lnTo>
                  <a:cubicBezTo>
                    <a:pt x="16459" y="26505"/>
                    <a:pt x="20587" y="25057"/>
                    <a:pt x="25756" y="25057"/>
                  </a:cubicBezTo>
                  <a:cubicBezTo>
                    <a:pt x="39827" y="25057"/>
                    <a:pt x="49454" y="35027"/>
                    <a:pt x="49454" y="49556"/>
                  </a:cubicBezTo>
                  <a:cubicBezTo>
                    <a:pt x="49454" y="65125"/>
                    <a:pt x="39103" y="75920"/>
                    <a:pt x="24308" y="75920"/>
                  </a:cubicBezTo>
                  <a:cubicBezTo>
                    <a:pt x="16028" y="75920"/>
                    <a:pt x="8585" y="72745"/>
                    <a:pt x="4458" y="67196"/>
                  </a:cubicBezTo>
                  <a:cubicBezTo>
                    <a:pt x="2286" y="64529"/>
                    <a:pt x="1245" y="61658"/>
                    <a:pt x="0" y="55702"/>
                  </a:cubicBezTo>
                  <a:lnTo>
                    <a:pt x="9042" y="55702"/>
                  </a:lnTo>
                  <a:cubicBezTo>
                    <a:pt x="11201" y="63830"/>
                    <a:pt x="16028" y="67806"/>
                    <a:pt x="23940" y="67806"/>
                  </a:cubicBezTo>
                  <a:cubicBezTo>
                    <a:pt x="33807" y="67806"/>
                    <a:pt x="39865" y="61379"/>
                    <a:pt x="39865" y="50800"/>
                  </a:cubicBezTo>
                  <a:cubicBezTo>
                    <a:pt x="39865" y="39904"/>
                    <a:pt x="33706" y="33160"/>
                    <a:pt x="23952" y="33160"/>
                  </a:cubicBezTo>
                  <a:cubicBezTo>
                    <a:pt x="18301" y="33160"/>
                    <a:pt x="14808" y="34989"/>
                    <a:pt x="10605" y="40272"/>
                  </a:cubicBezTo>
                  <a:lnTo>
                    <a:pt x="2286" y="40272"/>
                  </a:lnTo>
                  <a:lnTo>
                    <a:pt x="776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0" name="Shape 16974"/>
            <p:cNvSpPr/>
            <p:nvPr/>
          </p:nvSpPr>
          <p:spPr>
            <a:xfrm>
              <a:off x="3434666" y="284531"/>
              <a:ext cx="25552" cy="73698"/>
            </a:xfrm>
            <a:custGeom>
              <a:avLst/>
              <a:gdLst/>
              <a:ahLst/>
              <a:cxnLst/>
              <a:rect l="0" t="0" r="0" b="0"/>
              <a:pathLst>
                <a:path w="25552" h="73698">
                  <a:moveTo>
                    <a:pt x="19495" y="0"/>
                  </a:moveTo>
                  <a:lnTo>
                    <a:pt x="25552" y="0"/>
                  </a:lnTo>
                  <a:lnTo>
                    <a:pt x="25552" y="73698"/>
                  </a:lnTo>
                  <a:lnTo>
                    <a:pt x="16713" y="73698"/>
                  </a:lnTo>
                  <a:lnTo>
                    <a:pt x="16713" y="21209"/>
                  </a:lnTo>
                  <a:lnTo>
                    <a:pt x="0" y="21209"/>
                  </a:lnTo>
                  <a:lnTo>
                    <a:pt x="0" y="14668"/>
                  </a:lnTo>
                  <a:cubicBezTo>
                    <a:pt x="14186" y="12890"/>
                    <a:pt x="16269" y="11341"/>
                    <a:pt x="19495"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1" name="Shape 86863"/>
            <p:cNvSpPr/>
            <p:nvPr/>
          </p:nvSpPr>
          <p:spPr>
            <a:xfrm>
              <a:off x="3490431" y="347176"/>
              <a:ext cx="11053" cy="11053"/>
            </a:xfrm>
            <a:custGeom>
              <a:avLst/>
              <a:gdLst/>
              <a:ahLst/>
              <a:cxnLst/>
              <a:rect l="0" t="0" r="0" b="0"/>
              <a:pathLst>
                <a:path w="11053" h="11053">
                  <a:moveTo>
                    <a:pt x="0" y="0"/>
                  </a:moveTo>
                  <a:lnTo>
                    <a:pt x="11053" y="0"/>
                  </a:lnTo>
                  <a:lnTo>
                    <a:pt x="11053" y="11053"/>
                  </a:lnTo>
                  <a:lnTo>
                    <a:pt x="0" y="11053"/>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2" name="Shape 16976"/>
            <p:cNvSpPr/>
            <p:nvPr/>
          </p:nvSpPr>
          <p:spPr>
            <a:xfrm>
              <a:off x="3514765" y="284531"/>
              <a:ext cx="23945" cy="75908"/>
            </a:xfrm>
            <a:custGeom>
              <a:avLst/>
              <a:gdLst/>
              <a:ahLst/>
              <a:cxnLst/>
              <a:rect l="0" t="0" r="0" b="0"/>
              <a:pathLst>
                <a:path w="23945" h="75908">
                  <a:moveTo>
                    <a:pt x="23940" y="0"/>
                  </a:moveTo>
                  <a:lnTo>
                    <a:pt x="23945" y="3"/>
                  </a:lnTo>
                  <a:lnTo>
                    <a:pt x="23945" y="8107"/>
                  </a:lnTo>
                  <a:lnTo>
                    <a:pt x="23940" y="8103"/>
                  </a:lnTo>
                  <a:cubicBezTo>
                    <a:pt x="14325" y="8103"/>
                    <a:pt x="9576" y="17983"/>
                    <a:pt x="9576" y="38163"/>
                  </a:cubicBezTo>
                  <a:cubicBezTo>
                    <a:pt x="9576" y="58344"/>
                    <a:pt x="14325" y="68542"/>
                    <a:pt x="23736" y="68542"/>
                  </a:cubicBezTo>
                  <a:lnTo>
                    <a:pt x="23945" y="68400"/>
                  </a:lnTo>
                  <a:lnTo>
                    <a:pt x="23945" y="75906"/>
                  </a:lnTo>
                  <a:lnTo>
                    <a:pt x="23940" y="75908"/>
                  </a:lnTo>
                  <a:cubicBezTo>
                    <a:pt x="8255" y="75908"/>
                    <a:pt x="0" y="62750"/>
                    <a:pt x="0" y="37960"/>
                  </a:cubicBezTo>
                  <a:cubicBezTo>
                    <a:pt x="0" y="24384"/>
                    <a:pt x="2375" y="14542"/>
                    <a:pt x="7124" y="8103"/>
                  </a:cubicBezTo>
                  <a:cubicBezTo>
                    <a:pt x="10934" y="3010"/>
                    <a:pt x="17132" y="0"/>
                    <a:pt x="23940"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3" name="Shape 16977"/>
            <p:cNvSpPr/>
            <p:nvPr/>
          </p:nvSpPr>
          <p:spPr>
            <a:xfrm>
              <a:off x="3538710" y="284534"/>
              <a:ext cx="23946" cy="75904"/>
            </a:xfrm>
            <a:custGeom>
              <a:avLst/>
              <a:gdLst/>
              <a:ahLst/>
              <a:cxnLst/>
              <a:rect l="0" t="0" r="0" b="0"/>
              <a:pathLst>
                <a:path w="23946" h="75904">
                  <a:moveTo>
                    <a:pt x="0" y="0"/>
                  </a:moveTo>
                  <a:lnTo>
                    <a:pt x="16821" y="8100"/>
                  </a:lnTo>
                  <a:cubicBezTo>
                    <a:pt x="21673" y="14729"/>
                    <a:pt x="23946" y="24279"/>
                    <a:pt x="23946" y="38579"/>
                  </a:cubicBezTo>
                  <a:cubicBezTo>
                    <a:pt x="23946" y="56706"/>
                    <a:pt x="19188" y="68638"/>
                    <a:pt x="10273" y="73471"/>
                  </a:cubicBezTo>
                  <a:lnTo>
                    <a:pt x="0" y="75904"/>
                  </a:lnTo>
                  <a:lnTo>
                    <a:pt x="0" y="68397"/>
                  </a:lnTo>
                  <a:lnTo>
                    <a:pt x="10800" y="61037"/>
                  </a:lnTo>
                  <a:cubicBezTo>
                    <a:pt x="13205" y="55979"/>
                    <a:pt x="14370" y="48308"/>
                    <a:pt x="14370" y="37856"/>
                  </a:cubicBezTo>
                  <a:cubicBezTo>
                    <a:pt x="14370" y="27975"/>
                    <a:pt x="13179" y="20536"/>
                    <a:pt x="10787" y="15567"/>
                  </a:cubicBezTo>
                  <a:lnTo>
                    <a:pt x="0" y="8104"/>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4" name="Shape 16978"/>
            <p:cNvSpPr/>
            <p:nvPr/>
          </p:nvSpPr>
          <p:spPr>
            <a:xfrm>
              <a:off x="1710501" y="451091"/>
              <a:ext cx="38335" cy="96558"/>
            </a:xfrm>
            <a:custGeom>
              <a:avLst/>
              <a:gdLst/>
              <a:ahLst/>
              <a:cxnLst/>
              <a:rect l="0" t="0" r="0" b="0"/>
              <a:pathLst>
                <a:path w="38335" h="96558">
                  <a:moveTo>
                    <a:pt x="0" y="0"/>
                  </a:moveTo>
                  <a:lnTo>
                    <a:pt x="37262" y="0"/>
                  </a:lnTo>
                  <a:lnTo>
                    <a:pt x="38335" y="216"/>
                  </a:lnTo>
                  <a:lnTo>
                    <a:pt x="38335" y="11662"/>
                  </a:lnTo>
                  <a:lnTo>
                    <a:pt x="35179" y="11061"/>
                  </a:lnTo>
                  <a:lnTo>
                    <a:pt x="12535" y="11061"/>
                  </a:lnTo>
                  <a:lnTo>
                    <a:pt x="12535" y="85496"/>
                  </a:lnTo>
                  <a:lnTo>
                    <a:pt x="35179" y="85496"/>
                  </a:lnTo>
                  <a:lnTo>
                    <a:pt x="38335" y="84892"/>
                  </a:lnTo>
                  <a:lnTo>
                    <a:pt x="38335" y="96341"/>
                  </a:lnTo>
                  <a:lnTo>
                    <a:pt x="37262" y="96558"/>
                  </a:lnTo>
                  <a:lnTo>
                    <a:pt x="0" y="96558"/>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5" name="Shape 16979"/>
            <p:cNvSpPr/>
            <p:nvPr/>
          </p:nvSpPr>
          <p:spPr>
            <a:xfrm>
              <a:off x="1748836" y="451308"/>
              <a:ext cx="38322" cy="96125"/>
            </a:xfrm>
            <a:custGeom>
              <a:avLst/>
              <a:gdLst/>
              <a:ahLst/>
              <a:cxnLst/>
              <a:rect l="0" t="0" r="0" b="0"/>
              <a:pathLst>
                <a:path w="38322" h="96125">
                  <a:moveTo>
                    <a:pt x="0" y="0"/>
                  </a:moveTo>
                  <a:lnTo>
                    <a:pt x="15428" y="3110"/>
                  </a:lnTo>
                  <a:cubicBezTo>
                    <a:pt x="29957" y="9660"/>
                    <a:pt x="38322" y="25564"/>
                    <a:pt x="38322" y="48005"/>
                  </a:cubicBezTo>
                  <a:cubicBezTo>
                    <a:pt x="38322" y="70551"/>
                    <a:pt x="29885" y="86468"/>
                    <a:pt x="15375" y="93017"/>
                  </a:cubicBezTo>
                  <a:lnTo>
                    <a:pt x="0" y="96125"/>
                  </a:lnTo>
                  <a:lnTo>
                    <a:pt x="0" y="84676"/>
                  </a:lnTo>
                  <a:lnTo>
                    <a:pt x="9362" y="82885"/>
                  </a:lnTo>
                  <a:cubicBezTo>
                    <a:pt x="20171" y="78119"/>
                    <a:pt x="25800" y="66316"/>
                    <a:pt x="25800" y="48133"/>
                  </a:cubicBezTo>
                  <a:cubicBezTo>
                    <a:pt x="25800" y="29759"/>
                    <a:pt x="20171" y="17971"/>
                    <a:pt x="9362" y="13226"/>
                  </a:cubicBezTo>
                  <a:lnTo>
                    <a:pt x="0" y="11445"/>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6" name="Shape 16980"/>
            <p:cNvSpPr/>
            <p:nvPr/>
          </p:nvSpPr>
          <p:spPr>
            <a:xfrm>
              <a:off x="1799680" y="476148"/>
              <a:ext cx="30963" cy="74448"/>
            </a:xfrm>
            <a:custGeom>
              <a:avLst/>
              <a:gdLst/>
              <a:ahLst/>
              <a:cxnLst/>
              <a:rect l="0" t="0" r="0" b="0"/>
              <a:pathLst>
                <a:path w="30963" h="74448">
                  <a:moveTo>
                    <a:pt x="30823" y="0"/>
                  </a:moveTo>
                  <a:lnTo>
                    <a:pt x="30963" y="27"/>
                  </a:lnTo>
                  <a:lnTo>
                    <a:pt x="30963" y="10325"/>
                  </a:lnTo>
                  <a:lnTo>
                    <a:pt x="30962" y="10325"/>
                  </a:lnTo>
                  <a:cubicBezTo>
                    <a:pt x="18618" y="10325"/>
                    <a:pt x="11062" y="20625"/>
                    <a:pt x="11062" y="37237"/>
                  </a:cubicBezTo>
                  <a:cubicBezTo>
                    <a:pt x="11062" y="53975"/>
                    <a:pt x="18618" y="64136"/>
                    <a:pt x="30962" y="64136"/>
                  </a:cubicBezTo>
                  <a:lnTo>
                    <a:pt x="30963" y="64136"/>
                  </a:lnTo>
                  <a:lnTo>
                    <a:pt x="30963" y="74446"/>
                  </a:lnTo>
                  <a:lnTo>
                    <a:pt x="30950" y="74448"/>
                  </a:lnTo>
                  <a:cubicBezTo>
                    <a:pt x="11493" y="74448"/>
                    <a:pt x="0" y="60541"/>
                    <a:pt x="0" y="37237"/>
                  </a:cubicBezTo>
                  <a:cubicBezTo>
                    <a:pt x="0" y="13919"/>
                    <a:pt x="11620" y="0"/>
                    <a:pt x="30823"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7" name="Shape 16981"/>
            <p:cNvSpPr/>
            <p:nvPr/>
          </p:nvSpPr>
          <p:spPr>
            <a:xfrm>
              <a:off x="1830643" y="476175"/>
              <a:ext cx="30937" cy="74419"/>
            </a:xfrm>
            <a:custGeom>
              <a:avLst/>
              <a:gdLst/>
              <a:ahLst/>
              <a:cxnLst/>
              <a:rect l="0" t="0" r="0" b="0"/>
              <a:pathLst>
                <a:path w="30937" h="74419">
                  <a:moveTo>
                    <a:pt x="0" y="0"/>
                  </a:moveTo>
                  <a:lnTo>
                    <a:pt x="13031" y="2503"/>
                  </a:lnTo>
                  <a:cubicBezTo>
                    <a:pt x="24543" y="7506"/>
                    <a:pt x="30937" y="19760"/>
                    <a:pt x="30937" y="37744"/>
                  </a:cubicBezTo>
                  <a:cubicBezTo>
                    <a:pt x="30937" y="54822"/>
                    <a:pt x="24329" y="66914"/>
                    <a:pt x="12924" y="71893"/>
                  </a:cubicBezTo>
                  <a:lnTo>
                    <a:pt x="0" y="74419"/>
                  </a:lnTo>
                  <a:lnTo>
                    <a:pt x="0" y="64109"/>
                  </a:lnTo>
                  <a:lnTo>
                    <a:pt x="14527" y="56942"/>
                  </a:lnTo>
                  <a:cubicBezTo>
                    <a:pt x="17977" y="52345"/>
                    <a:pt x="19901" y="45719"/>
                    <a:pt x="19901" y="37603"/>
                  </a:cubicBezTo>
                  <a:cubicBezTo>
                    <a:pt x="19901" y="29031"/>
                    <a:pt x="18043" y="22205"/>
                    <a:pt x="14627" y="17521"/>
                  </a:cubicBezTo>
                  <a:lnTo>
                    <a:pt x="0" y="10298"/>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8" name="Shape 16982"/>
            <p:cNvSpPr/>
            <p:nvPr/>
          </p:nvSpPr>
          <p:spPr>
            <a:xfrm>
              <a:off x="1872007" y="476148"/>
              <a:ext cx="55918" cy="74436"/>
            </a:xfrm>
            <a:custGeom>
              <a:avLst/>
              <a:gdLst/>
              <a:ahLst/>
              <a:cxnLst/>
              <a:rect l="0" t="0" r="0" b="0"/>
              <a:pathLst>
                <a:path w="55918" h="74436">
                  <a:moveTo>
                    <a:pt x="28562" y="0"/>
                  </a:moveTo>
                  <a:cubicBezTo>
                    <a:pt x="44501" y="0"/>
                    <a:pt x="53454" y="7696"/>
                    <a:pt x="53594" y="21349"/>
                  </a:cubicBezTo>
                  <a:lnTo>
                    <a:pt x="41885" y="21337"/>
                  </a:lnTo>
                  <a:cubicBezTo>
                    <a:pt x="41618" y="14123"/>
                    <a:pt x="36830" y="10313"/>
                    <a:pt x="27927" y="10313"/>
                  </a:cubicBezTo>
                  <a:cubicBezTo>
                    <a:pt x="18885" y="10313"/>
                    <a:pt x="13157" y="14415"/>
                    <a:pt x="13157" y="20765"/>
                  </a:cubicBezTo>
                  <a:cubicBezTo>
                    <a:pt x="13157" y="25642"/>
                    <a:pt x="16980" y="28563"/>
                    <a:pt x="25921" y="30671"/>
                  </a:cubicBezTo>
                  <a:lnTo>
                    <a:pt x="36449" y="33186"/>
                  </a:lnTo>
                  <a:cubicBezTo>
                    <a:pt x="50127" y="36500"/>
                    <a:pt x="55918" y="42177"/>
                    <a:pt x="55918" y="52490"/>
                  </a:cubicBezTo>
                  <a:cubicBezTo>
                    <a:pt x="55918" y="65850"/>
                    <a:pt x="44844" y="74436"/>
                    <a:pt x="27483" y="74436"/>
                  </a:cubicBezTo>
                  <a:cubicBezTo>
                    <a:pt x="9461" y="74436"/>
                    <a:pt x="521" y="66777"/>
                    <a:pt x="0" y="50800"/>
                  </a:cubicBezTo>
                  <a:lnTo>
                    <a:pt x="11671" y="50800"/>
                  </a:lnTo>
                  <a:cubicBezTo>
                    <a:pt x="12344" y="55627"/>
                    <a:pt x="13145" y="57595"/>
                    <a:pt x="14859" y="59551"/>
                  </a:cubicBezTo>
                  <a:cubicBezTo>
                    <a:pt x="17653" y="62433"/>
                    <a:pt x="22682" y="64136"/>
                    <a:pt x="28664" y="64136"/>
                  </a:cubicBezTo>
                  <a:cubicBezTo>
                    <a:pt x="38367" y="64136"/>
                    <a:pt x="44869" y="59767"/>
                    <a:pt x="44869" y="53290"/>
                  </a:cubicBezTo>
                  <a:cubicBezTo>
                    <a:pt x="44869" y="48273"/>
                    <a:pt x="41834" y="45492"/>
                    <a:pt x="34214" y="43638"/>
                  </a:cubicBezTo>
                  <a:lnTo>
                    <a:pt x="23952" y="41123"/>
                  </a:lnTo>
                  <a:cubicBezTo>
                    <a:pt x="7633" y="37161"/>
                    <a:pt x="2121" y="32004"/>
                    <a:pt x="2121" y="21158"/>
                  </a:cubicBezTo>
                  <a:cubicBezTo>
                    <a:pt x="2121" y="8331"/>
                    <a:pt x="12510" y="0"/>
                    <a:pt x="28562"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29" name="Shape 16983"/>
            <p:cNvSpPr/>
            <p:nvPr/>
          </p:nvSpPr>
          <p:spPr>
            <a:xfrm>
              <a:off x="1939710" y="476297"/>
              <a:ext cx="30683" cy="74185"/>
            </a:xfrm>
            <a:custGeom>
              <a:avLst/>
              <a:gdLst/>
              <a:ahLst/>
              <a:cxnLst/>
              <a:rect l="0" t="0" r="0" b="0"/>
              <a:pathLst>
                <a:path w="30683" h="74185">
                  <a:moveTo>
                    <a:pt x="30683" y="0"/>
                  </a:moveTo>
                  <a:lnTo>
                    <a:pt x="30683" y="10316"/>
                  </a:lnTo>
                  <a:lnTo>
                    <a:pt x="17315" y="16005"/>
                  </a:lnTo>
                  <a:cubicBezTo>
                    <a:pt x="13868" y="19730"/>
                    <a:pt x="11690" y="25073"/>
                    <a:pt x="11227" y="31550"/>
                  </a:cubicBezTo>
                  <a:lnTo>
                    <a:pt x="30683" y="31550"/>
                  </a:lnTo>
                  <a:lnTo>
                    <a:pt x="30683" y="40389"/>
                  </a:lnTo>
                  <a:lnTo>
                    <a:pt x="11049" y="40389"/>
                  </a:lnTo>
                  <a:cubicBezTo>
                    <a:pt x="11188" y="47209"/>
                    <a:pt x="12116" y="51147"/>
                    <a:pt x="14757" y="55070"/>
                  </a:cubicBezTo>
                  <a:lnTo>
                    <a:pt x="30683" y="63585"/>
                  </a:lnTo>
                  <a:lnTo>
                    <a:pt x="30683" y="74185"/>
                  </a:lnTo>
                  <a:lnTo>
                    <a:pt x="18233" y="71750"/>
                  </a:lnTo>
                  <a:cubicBezTo>
                    <a:pt x="6722" y="66735"/>
                    <a:pt x="0" y="54569"/>
                    <a:pt x="0" y="37481"/>
                  </a:cubicBezTo>
                  <a:cubicBezTo>
                    <a:pt x="0" y="20393"/>
                    <a:pt x="6922" y="7770"/>
                    <a:pt x="18442" y="2526"/>
                  </a:cubicBezTo>
                  <a:lnTo>
                    <a:pt x="30683"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0" name="Shape 16984"/>
            <p:cNvSpPr/>
            <p:nvPr/>
          </p:nvSpPr>
          <p:spPr>
            <a:xfrm>
              <a:off x="1970394" y="526542"/>
              <a:ext cx="30023" cy="24054"/>
            </a:xfrm>
            <a:custGeom>
              <a:avLst/>
              <a:gdLst/>
              <a:ahLst/>
              <a:cxnLst/>
              <a:rect l="0" t="0" r="0" b="0"/>
              <a:pathLst>
                <a:path w="30023" h="24054">
                  <a:moveTo>
                    <a:pt x="18898" y="0"/>
                  </a:moveTo>
                  <a:lnTo>
                    <a:pt x="30023" y="0"/>
                  </a:lnTo>
                  <a:cubicBezTo>
                    <a:pt x="27254" y="15075"/>
                    <a:pt x="16345" y="24054"/>
                    <a:pt x="584" y="24054"/>
                  </a:cubicBezTo>
                  <a:lnTo>
                    <a:pt x="0" y="23940"/>
                  </a:lnTo>
                  <a:lnTo>
                    <a:pt x="0" y="13341"/>
                  </a:lnTo>
                  <a:lnTo>
                    <a:pt x="749" y="13742"/>
                  </a:lnTo>
                  <a:cubicBezTo>
                    <a:pt x="9627" y="13742"/>
                    <a:pt x="15849" y="9017"/>
                    <a:pt x="18898"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1" name="Shape 16985"/>
            <p:cNvSpPr/>
            <p:nvPr/>
          </p:nvSpPr>
          <p:spPr>
            <a:xfrm>
              <a:off x="1970394" y="476148"/>
              <a:ext cx="31242" cy="40539"/>
            </a:xfrm>
            <a:custGeom>
              <a:avLst/>
              <a:gdLst/>
              <a:ahLst/>
              <a:cxnLst/>
              <a:rect l="0" t="0" r="0" b="0"/>
              <a:pathLst>
                <a:path w="31242" h="40539">
                  <a:moveTo>
                    <a:pt x="724" y="0"/>
                  </a:moveTo>
                  <a:cubicBezTo>
                    <a:pt x="13551" y="0"/>
                    <a:pt x="24028" y="6922"/>
                    <a:pt x="28486" y="18352"/>
                  </a:cubicBezTo>
                  <a:cubicBezTo>
                    <a:pt x="30455" y="23533"/>
                    <a:pt x="31242" y="29909"/>
                    <a:pt x="31242" y="40539"/>
                  </a:cubicBezTo>
                  <a:lnTo>
                    <a:pt x="0" y="40539"/>
                  </a:lnTo>
                  <a:lnTo>
                    <a:pt x="0" y="31700"/>
                  </a:lnTo>
                  <a:lnTo>
                    <a:pt x="19456" y="31700"/>
                  </a:lnTo>
                  <a:cubicBezTo>
                    <a:pt x="19456" y="31446"/>
                    <a:pt x="19456" y="31166"/>
                    <a:pt x="19456" y="30900"/>
                  </a:cubicBezTo>
                  <a:cubicBezTo>
                    <a:pt x="19456" y="19407"/>
                    <a:pt x="11138" y="10325"/>
                    <a:pt x="330" y="10325"/>
                  </a:cubicBezTo>
                  <a:lnTo>
                    <a:pt x="0" y="10465"/>
                  </a:lnTo>
                  <a:lnTo>
                    <a:pt x="0" y="149"/>
                  </a:lnTo>
                  <a:lnTo>
                    <a:pt x="724"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2" name="Shape 16986"/>
            <p:cNvSpPr/>
            <p:nvPr/>
          </p:nvSpPr>
          <p:spPr>
            <a:xfrm>
              <a:off x="2057642" y="451105"/>
              <a:ext cx="36856" cy="96545"/>
            </a:xfrm>
            <a:custGeom>
              <a:avLst/>
              <a:gdLst/>
              <a:ahLst/>
              <a:cxnLst/>
              <a:rect l="0" t="0" r="0" b="0"/>
              <a:pathLst>
                <a:path w="36856" h="96545">
                  <a:moveTo>
                    <a:pt x="0" y="0"/>
                  </a:moveTo>
                  <a:lnTo>
                    <a:pt x="36856" y="0"/>
                  </a:lnTo>
                  <a:lnTo>
                    <a:pt x="36856" y="11048"/>
                  </a:lnTo>
                  <a:lnTo>
                    <a:pt x="12535" y="11048"/>
                  </a:lnTo>
                  <a:lnTo>
                    <a:pt x="12535" y="44208"/>
                  </a:lnTo>
                  <a:lnTo>
                    <a:pt x="36856" y="44208"/>
                  </a:lnTo>
                  <a:lnTo>
                    <a:pt x="36856" y="55270"/>
                  </a:lnTo>
                  <a:lnTo>
                    <a:pt x="12535" y="55270"/>
                  </a:lnTo>
                  <a:lnTo>
                    <a:pt x="12535" y="96545"/>
                  </a:lnTo>
                  <a:lnTo>
                    <a:pt x="0" y="96545"/>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3" name="Shape 16987"/>
            <p:cNvSpPr/>
            <p:nvPr/>
          </p:nvSpPr>
          <p:spPr>
            <a:xfrm>
              <a:off x="2094498" y="451105"/>
              <a:ext cx="40703" cy="96545"/>
            </a:xfrm>
            <a:custGeom>
              <a:avLst/>
              <a:gdLst/>
              <a:ahLst/>
              <a:cxnLst/>
              <a:rect l="0" t="0" r="0" b="0"/>
              <a:pathLst>
                <a:path w="40703" h="96545">
                  <a:moveTo>
                    <a:pt x="0" y="0"/>
                  </a:moveTo>
                  <a:lnTo>
                    <a:pt x="7531" y="0"/>
                  </a:lnTo>
                  <a:cubicBezTo>
                    <a:pt x="26416" y="0"/>
                    <a:pt x="36843" y="9156"/>
                    <a:pt x="36843" y="25831"/>
                  </a:cubicBezTo>
                  <a:cubicBezTo>
                    <a:pt x="36843" y="36830"/>
                    <a:pt x="32512" y="43573"/>
                    <a:pt x="21730" y="48882"/>
                  </a:cubicBezTo>
                  <a:cubicBezTo>
                    <a:pt x="32029" y="53377"/>
                    <a:pt x="34506" y="58140"/>
                    <a:pt x="34646" y="74028"/>
                  </a:cubicBezTo>
                  <a:cubicBezTo>
                    <a:pt x="34912" y="86880"/>
                    <a:pt x="35877" y="90322"/>
                    <a:pt x="40703" y="93497"/>
                  </a:cubicBezTo>
                  <a:lnTo>
                    <a:pt x="40703" y="96545"/>
                  </a:lnTo>
                  <a:lnTo>
                    <a:pt x="25641" y="96545"/>
                  </a:lnTo>
                  <a:cubicBezTo>
                    <a:pt x="23914" y="92595"/>
                    <a:pt x="22847" y="86816"/>
                    <a:pt x="22847" y="80898"/>
                  </a:cubicBezTo>
                  <a:lnTo>
                    <a:pt x="22847" y="72365"/>
                  </a:lnTo>
                  <a:cubicBezTo>
                    <a:pt x="22847" y="60527"/>
                    <a:pt x="17983" y="55270"/>
                    <a:pt x="7112" y="55270"/>
                  </a:cubicBezTo>
                  <a:lnTo>
                    <a:pt x="0" y="55270"/>
                  </a:lnTo>
                  <a:lnTo>
                    <a:pt x="0" y="44208"/>
                  </a:lnTo>
                  <a:lnTo>
                    <a:pt x="5410" y="44208"/>
                  </a:lnTo>
                  <a:cubicBezTo>
                    <a:pt x="18504" y="44208"/>
                    <a:pt x="24321" y="39064"/>
                    <a:pt x="24321" y="27698"/>
                  </a:cubicBezTo>
                  <a:cubicBezTo>
                    <a:pt x="24321" y="21882"/>
                    <a:pt x="22593" y="17525"/>
                    <a:pt x="19291" y="14744"/>
                  </a:cubicBezTo>
                  <a:cubicBezTo>
                    <a:pt x="16256" y="12116"/>
                    <a:pt x="12281" y="11048"/>
                    <a:pt x="5410" y="11048"/>
                  </a:cubicBezTo>
                  <a:lnTo>
                    <a:pt x="0" y="11048"/>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4" name="Shape 16988"/>
            <p:cNvSpPr/>
            <p:nvPr/>
          </p:nvSpPr>
          <p:spPr>
            <a:xfrm>
              <a:off x="2146822" y="508162"/>
              <a:ext cx="28378" cy="42446"/>
            </a:xfrm>
            <a:custGeom>
              <a:avLst/>
              <a:gdLst/>
              <a:ahLst/>
              <a:cxnLst/>
              <a:rect l="0" t="0" r="0" b="0"/>
              <a:pathLst>
                <a:path w="28378" h="42446">
                  <a:moveTo>
                    <a:pt x="28378" y="0"/>
                  </a:moveTo>
                  <a:lnTo>
                    <a:pt x="28378" y="8885"/>
                  </a:lnTo>
                  <a:lnTo>
                    <a:pt x="27839" y="8969"/>
                  </a:lnTo>
                  <a:cubicBezTo>
                    <a:pt x="15990" y="10696"/>
                    <a:pt x="11062" y="14405"/>
                    <a:pt x="11062" y="21707"/>
                  </a:cubicBezTo>
                  <a:cubicBezTo>
                    <a:pt x="11062" y="28730"/>
                    <a:pt x="16117" y="32845"/>
                    <a:pt x="24778" y="32845"/>
                  </a:cubicBezTo>
                  <a:lnTo>
                    <a:pt x="28378" y="31486"/>
                  </a:lnTo>
                  <a:lnTo>
                    <a:pt x="28378" y="41322"/>
                  </a:lnTo>
                  <a:lnTo>
                    <a:pt x="22708" y="42446"/>
                  </a:lnTo>
                  <a:cubicBezTo>
                    <a:pt x="8712" y="42446"/>
                    <a:pt x="0" y="34521"/>
                    <a:pt x="0" y="21961"/>
                  </a:cubicBezTo>
                  <a:cubicBezTo>
                    <a:pt x="0" y="12969"/>
                    <a:pt x="4090" y="6759"/>
                    <a:pt x="12116" y="3444"/>
                  </a:cubicBezTo>
                  <a:cubicBezTo>
                    <a:pt x="15278" y="2159"/>
                    <a:pt x="17398" y="1544"/>
                    <a:pt x="24818" y="477"/>
                  </a:cubicBezTo>
                  <a:lnTo>
                    <a:pt x="28378"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5" name="Shape 16989"/>
            <p:cNvSpPr/>
            <p:nvPr/>
          </p:nvSpPr>
          <p:spPr>
            <a:xfrm>
              <a:off x="2149552" y="476505"/>
              <a:ext cx="25648" cy="22199"/>
            </a:xfrm>
            <a:custGeom>
              <a:avLst/>
              <a:gdLst/>
              <a:ahLst/>
              <a:cxnLst/>
              <a:rect l="0" t="0" r="0" b="0"/>
              <a:pathLst>
                <a:path w="25648" h="22199">
                  <a:moveTo>
                    <a:pt x="25648" y="0"/>
                  </a:moveTo>
                  <a:lnTo>
                    <a:pt x="25648" y="10436"/>
                  </a:lnTo>
                  <a:lnTo>
                    <a:pt x="15762" y="12937"/>
                  </a:lnTo>
                  <a:cubicBezTo>
                    <a:pt x="13094" y="14941"/>
                    <a:pt x="11602" y="17995"/>
                    <a:pt x="11138" y="22199"/>
                  </a:cubicBezTo>
                  <a:lnTo>
                    <a:pt x="0" y="22199"/>
                  </a:lnTo>
                  <a:cubicBezTo>
                    <a:pt x="267" y="15303"/>
                    <a:pt x="1588" y="11328"/>
                    <a:pt x="4775" y="7746"/>
                  </a:cubicBezTo>
                  <a:cubicBezTo>
                    <a:pt x="7099" y="5161"/>
                    <a:pt x="10351" y="3139"/>
                    <a:pt x="14281" y="1763"/>
                  </a:cubicBezTo>
                  <a:lnTo>
                    <a:pt x="25648"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6" name="Shape 16990"/>
            <p:cNvSpPr/>
            <p:nvPr/>
          </p:nvSpPr>
          <p:spPr>
            <a:xfrm>
              <a:off x="2175200" y="476161"/>
              <a:ext cx="36709" cy="74447"/>
            </a:xfrm>
            <a:custGeom>
              <a:avLst/>
              <a:gdLst/>
              <a:ahLst/>
              <a:cxnLst/>
              <a:rect l="0" t="0" r="0" b="0"/>
              <a:pathLst>
                <a:path w="36709" h="74447">
                  <a:moveTo>
                    <a:pt x="2216" y="0"/>
                  </a:moveTo>
                  <a:cubicBezTo>
                    <a:pt x="19336" y="0"/>
                    <a:pt x="28378" y="6603"/>
                    <a:pt x="28378" y="18847"/>
                  </a:cubicBezTo>
                  <a:lnTo>
                    <a:pt x="28378" y="59461"/>
                  </a:lnTo>
                  <a:cubicBezTo>
                    <a:pt x="28378" y="62891"/>
                    <a:pt x="30486" y="64859"/>
                    <a:pt x="34322" y="64859"/>
                  </a:cubicBezTo>
                  <a:cubicBezTo>
                    <a:pt x="34982" y="64859"/>
                    <a:pt x="35515" y="64859"/>
                    <a:pt x="36709" y="64986"/>
                  </a:cubicBezTo>
                  <a:lnTo>
                    <a:pt x="36709" y="73266"/>
                  </a:lnTo>
                  <a:cubicBezTo>
                    <a:pt x="33128" y="74181"/>
                    <a:pt x="31413" y="74447"/>
                    <a:pt x="29165" y="74447"/>
                  </a:cubicBezTo>
                  <a:cubicBezTo>
                    <a:pt x="22054" y="74447"/>
                    <a:pt x="18612" y="71297"/>
                    <a:pt x="17824" y="64338"/>
                  </a:cubicBezTo>
                  <a:cubicBezTo>
                    <a:pt x="13926" y="67881"/>
                    <a:pt x="10230" y="70408"/>
                    <a:pt x="6420" y="72050"/>
                  </a:cubicBezTo>
                  <a:lnTo>
                    <a:pt x="0" y="73323"/>
                  </a:lnTo>
                  <a:lnTo>
                    <a:pt x="0" y="63487"/>
                  </a:lnTo>
                  <a:lnTo>
                    <a:pt x="12922" y="58610"/>
                  </a:lnTo>
                  <a:cubicBezTo>
                    <a:pt x="16250" y="55563"/>
                    <a:pt x="17316" y="53315"/>
                    <a:pt x="17316" y="49593"/>
                  </a:cubicBezTo>
                  <a:lnTo>
                    <a:pt x="17316" y="37123"/>
                  </a:lnTo>
                  <a:cubicBezTo>
                    <a:pt x="15449" y="37986"/>
                    <a:pt x="13916" y="38551"/>
                    <a:pt x="11384" y="39099"/>
                  </a:cubicBezTo>
                  <a:lnTo>
                    <a:pt x="0" y="40886"/>
                  </a:lnTo>
                  <a:lnTo>
                    <a:pt x="0" y="32001"/>
                  </a:lnTo>
                  <a:lnTo>
                    <a:pt x="5861" y="31217"/>
                  </a:lnTo>
                  <a:cubicBezTo>
                    <a:pt x="14548" y="30163"/>
                    <a:pt x="17316" y="28181"/>
                    <a:pt x="17316" y="23546"/>
                  </a:cubicBezTo>
                  <a:lnTo>
                    <a:pt x="17316" y="20638"/>
                  </a:lnTo>
                  <a:cubicBezTo>
                    <a:pt x="17316" y="14021"/>
                    <a:pt x="11741" y="10325"/>
                    <a:pt x="1797" y="10325"/>
                  </a:cubicBezTo>
                  <a:lnTo>
                    <a:pt x="0" y="10780"/>
                  </a:lnTo>
                  <a:lnTo>
                    <a:pt x="0" y="344"/>
                  </a:lnTo>
                  <a:lnTo>
                    <a:pt x="2216"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7" name="Shape 16991"/>
            <p:cNvSpPr/>
            <p:nvPr/>
          </p:nvSpPr>
          <p:spPr>
            <a:xfrm>
              <a:off x="2215758" y="459029"/>
              <a:ext cx="31839" cy="91567"/>
            </a:xfrm>
            <a:custGeom>
              <a:avLst/>
              <a:gdLst/>
              <a:ahLst/>
              <a:cxnLst/>
              <a:rect l="0" t="0" r="0" b="0"/>
              <a:pathLst>
                <a:path w="31839" h="91567">
                  <a:moveTo>
                    <a:pt x="9207" y="0"/>
                  </a:moveTo>
                  <a:lnTo>
                    <a:pt x="20256" y="0"/>
                  </a:lnTo>
                  <a:lnTo>
                    <a:pt x="20256" y="19330"/>
                  </a:lnTo>
                  <a:lnTo>
                    <a:pt x="31839" y="19330"/>
                  </a:lnTo>
                  <a:lnTo>
                    <a:pt x="31826" y="28181"/>
                  </a:lnTo>
                  <a:lnTo>
                    <a:pt x="20256" y="28181"/>
                  </a:lnTo>
                  <a:lnTo>
                    <a:pt x="20256" y="75755"/>
                  </a:lnTo>
                  <a:cubicBezTo>
                    <a:pt x="20256" y="80658"/>
                    <a:pt x="21603" y="81991"/>
                    <a:pt x="26441" y="81991"/>
                  </a:cubicBezTo>
                  <a:cubicBezTo>
                    <a:pt x="28600" y="81991"/>
                    <a:pt x="30353" y="81852"/>
                    <a:pt x="31839" y="81458"/>
                  </a:cubicBezTo>
                  <a:lnTo>
                    <a:pt x="31839" y="90653"/>
                  </a:lnTo>
                  <a:cubicBezTo>
                    <a:pt x="28080" y="91313"/>
                    <a:pt x="25400" y="91567"/>
                    <a:pt x="22720" y="91567"/>
                  </a:cubicBezTo>
                  <a:cubicBezTo>
                    <a:pt x="14021" y="91567"/>
                    <a:pt x="9207" y="87605"/>
                    <a:pt x="9207" y="80594"/>
                  </a:cubicBezTo>
                  <a:lnTo>
                    <a:pt x="9207" y="28181"/>
                  </a:lnTo>
                  <a:lnTo>
                    <a:pt x="0" y="28181"/>
                  </a:lnTo>
                  <a:lnTo>
                    <a:pt x="0" y="19330"/>
                  </a:lnTo>
                  <a:lnTo>
                    <a:pt x="9207" y="19330"/>
                  </a:lnTo>
                  <a:lnTo>
                    <a:pt x="9207"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8" name="Shape 16992"/>
            <p:cNvSpPr/>
            <p:nvPr/>
          </p:nvSpPr>
          <p:spPr>
            <a:xfrm>
              <a:off x="2256639" y="476299"/>
              <a:ext cx="30677" cy="74184"/>
            </a:xfrm>
            <a:custGeom>
              <a:avLst/>
              <a:gdLst/>
              <a:ahLst/>
              <a:cxnLst/>
              <a:rect l="0" t="0" r="0" b="0"/>
              <a:pathLst>
                <a:path w="30677" h="74184">
                  <a:moveTo>
                    <a:pt x="30677" y="0"/>
                  </a:moveTo>
                  <a:lnTo>
                    <a:pt x="30677" y="10312"/>
                  </a:lnTo>
                  <a:lnTo>
                    <a:pt x="17304" y="16004"/>
                  </a:lnTo>
                  <a:cubicBezTo>
                    <a:pt x="13859" y="19728"/>
                    <a:pt x="11684" y="25072"/>
                    <a:pt x="11227" y="31549"/>
                  </a:cubicBezTo>
                  <a:lnTo>
                    <a:pt x="30677" y="31549"/>
                  </a:lnTo>
                  <a:lnTo>
                    <a:pt x="30677" y="40388"/>
                  </a:lnTo>
                  <a:lnTo>
                    <a:pt x="11049" y="40388"/>
                  </a:lnTo>
                  <a:cubicBezTo>
                    <a:pt x="11176" y="47208"/>
                    <a:pt x="12103" y="51145"/>
                    <a:pt x="14757" y="55069"/>
                  </a:cubicBezTo>
                  <a:lnTo>
                    <a:pt x="30677" y="63581"/>
                  </a:lnTo>
                  <a:lnTo>
                    <a:pt x="30677" y="74184"/>
                  </a:lnTo>
                  <a:lnTo>
                    <a:pt x="18227" y="71749"/>
                  </a:lnTo>
                  <a:cubicBezTo>
                    <a:pt x="6722" y="66734"/>
                    <a:pt x="0" y="54568"/>
                    <a:pt x="0" y="37479"/>
                  </a:cubicBezTo>
                  <a:cubicBezTo>
                    <a:pt x="0" y="20392"/>
                    <a:pt x="6915" y="7769"/>
                    <a:pt x="18436" y="2525"/>
                  </a:cubicBezTo>
                  <a:lnTo>
                    <a:pt x="30677"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39" name="Shape 16993"/>
            <p:cNvSpPr/>
            <p:nvPr/>
          </p:nvSpPr>
          <p:spPr>
            <a:xfrm>
              <a:off x="2287316" y="526542"/>
              <a:ext cx="30016" cy="24054"/>
            </a:xfrm>
            <a:custGeom>
              <a:avLst/>
              <a:gdLst/>
              <a:ahLst/>
              <a:cxnLst/>
              <a:rect l="0" t="0" r="0" b="0"/>
              <a:pathLst>
                <a:path w="30016" h="24054">
                  <a:moveTo>
                    <a:pt x="18891" y="0"/>
                  </a:moveTo>
                  <a:lnTo>
                    <a:pt x="30016" y="0"/>
                  </a:lnTo>
                  <a:cubicBezTo>
                    <a:pt x="27248" y="15075"/>
                    <a:pt x="16351" y="24054"/>
                    <a:pt x="578" y="24054"/>
                  </a:cubicBezTo>
                  <a:lnTo>
                    <a:pt x="0" y="23941"/>
                  </a:lnTo>
                  <a:lnTo>
                    <a:pt x="0" y="13338"/>
                  </a:lnTo>
                  <a:lnTo>
                    <a:pt x="756" y="13742"/>
                  </a:lnTo>
                  <a:cubicBezTo>
                    <a:pt x="9633" y="13742"/>
                    <a:pt x="15843" y="9017"/>
                    <a:pt x="18891"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0" name="Shape 16994"/>
            <p:cNvSpPr/>
            <p:nvPr/>
          </p:nvSpPr>
          <p:spPr>
            <a:xfrm>
              <a:off x="2287316" y="476148"/>
              <a:ext cx="31236" cy="40539"/>
            </a:xfrm>
            <a:custGeom>
              <a:avLst/>
              <a:gdLst/>
              <a:ahLst/>
              <a:cxnLst/>
              <a:rect l="0" t="0" r="0" b="0"/>
              <a:pathLst>
                <a:path w="31236" h="40539">
                  <a:moveTo>
                    <a:pt x="730" y="0"/>
                  </a:moveTo>
                  <a:cubicBezTo>
                    <a:pt x="13557" y="0"/>
                    <a:pt x="24035" y="6922"/>
                    <a:pt x="28480" y="18352"/>
                  </a:cubicBezTo>
                  <a:cubicBezTo>
                    <a:pt x="30448" y="23533"/>
                    <a:pt x="31236" y="29909"/>
                    <a:pt x="31236" y="40539"/>
                  </a:cubicBezTo>
                  <a:lnTo>
                    <a:pt x="0" y="40539"/>
                  </a:lnTo>
                  <a:lnTo>
                    <a:pt x="0" y="31700"/>
                  </a:lnTo>
                  <a:lnTo>
                    <a:pt x="19450" y="31700"/>
                  </a:lnTo>
                  <a:cubicBezTo>
                    <a:pt x="19450" y="31446"/>
                    <a:pt x="19450" y="31166"/>
                    <a:pt x="19450" y="30900"/>
                  </a:cubicBezTo>
                  <a:cubicBezTo>
                    <a:pt x="19450" y="19407"/>
                    <a:pt x="11144" y="10325"/>
                    <a:pt x="324" y="10325"/>
                  </a:cubicBezTo>
                  <a:lnTo>
                    <a:pt x="0" y="10463"/>
                  </a:lnTo>
                  <a:lnTo>
                    <a:pt x="0" y="151"/>
                  </a:lnTo>
                  <a:lnTo>
                    <a:pt x="73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1" name="Shape 16995"/>
            <p:cNvSpPr/>
            <p:nvPr/>
          </p:nvSpPr>
          <p:spPr>
            <a:xfrm>
              <a:off x="2370888" y="451091"/>
              <a:ext cx="29032" cy="124675"/>
            </a:xfrm>
            <a:custGeom>
              <a:avLst/>
              <a:gdLst/>
              <a:ahLst/>
              <a:cxnLst/>
              <a:rect l="0" t="0" r="0" b="0"/>
              <a:pathLst>
                <a:path w="29032" h="124675">
                  <a:moveTo>
                    <a:pt x="21704" y="0"/>
                  </a:moveTo>
                  <a:lnTo>
                    <a:pt x="29032" y="0"/>
                  </a:lnTo>
                  <a:cubicBezTo>
                    <a:pt x="17488" y="18834"/>
                    <a:pt x="11062" y="41224"/>
                    <a:pt x="11062" y="62281"/>
                  </a:cubicBezTo>
                  <a:cubicBezTo>
                    <a:pt x="11062" y="83477"/>
                    <a:pt x="17475" y="105740"/>
                    <a:pt x="29019" y="124675"/>
                  </a:cubicBezTo>
                  <a:lnTo>
                    <a:pt x="21704" y="124675"/>
                  </a:lnTo>
                  <a:cubicBezTo>
                    <a:pt x="8394" y="107328"/>
                    <a:pt x="0" y="83210"/>
                    <a:pt x="0" y="62281"/>
                  </a:cubicBezTo>
                  <a:cubicBezTo>
                    <a:pt x="0" y="41490"/>
                    <a:pt x="8394" y="17373"/>
                    <a:pt x="21704"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2" name="Shape 16996"/>
            <p:cNvSpPr/>
            <p:nvPr/>
          </p:nvSpPr>
          <p:spPr>
            <a:xfrm>
              <a:off x="2415109" y="478359"/>
              <a:ext cx="63322" cy="98475"/>
            </a:xfrm>
            <a:custGeom>
              <a:avLst/>
              <a:gdLst/>
              <a:ahLst/>
              <a:cxnLst/>
              <a:rect l="0" t="0" r="0" b="0"/>
              <a:pathLst>
                <a:path w="63322" h="98475">
                  <a:moveTo>
                    <a:pt x="0" y="0"/>
                  </a:moveTo>
                  <a:lnTo>
                    <a:pt x="11049" y="0"/>
                  </a:lnTo>
                  <a:lnTo>
                    <a:pt x="11049" y="49034"/>
                  </a:lnTo>
                  <a:cubicBezTo>
                    <a:pt x="11049" y="57365"/>
                    <a:pt x="16624" y="62649"/>
                    <a:pt x="25248" y="62649"/>
                  </a:cubicBezTo>
                  <a:cubicBezTo>
                    <a:pt x="36780" y="62649"/>
                    <a:pt x="44222" y="53403"/>
                    <a:pt x="44222" y="39268"/>
                  </a:cubicBezTo>
                  <a:lnTo>
                    <a:pt x="44222" y="0"/>
                  </a:lnTo>
                  <a:lnTo>
                    <a:pt x="55270" y="0"/>
                  </a:lnTo>
                  <a:lnTo>
                    <a:pt x="55270" y="57277"/>
                  </a:lnTo>
                  <a:cubicBezTo>
                    <a:pt x="55270" y="60820"/>
                    <a:pt x="57315" y="62661"/>
                    <a:pt x="61024" y="62661"/>
                  </a:cubicBezTo>
                  <a:cubicBezTo>
                    <a:pt x="61532" y="62661"/>
                    <a:pt x="62040" y="62661"/>
                    <a:pt x="63322" y="62788"/>
                  </a:cubicBezTo>
                  <a:lnTo>
                    <a:pt x="63322" y="71056"/>
                  </a:lnTo>
                  <a:cubicBezTo>
                    <a:pt x="59881" y="71971"/>
                    <a:pt x="58166" y="72237"/>
                    <a:pt x="55804" y="72237"/>
                  </a:cubicBezTo>
                  <a:cubicBezTo>
                    <a:pt x="48273" y="72237"/>
                    <a:pt x="44717" y="68821"/>
                    <a:pt x="44450" y="61328"/>
                  </a:cubicBezTo>
                  <a:cubicBezTo>
                    <a:pt x="39307" y="68554"/>
                    <a:pt x="31915" y="72237"/>
                    <a:pt x="22936" y="72237"/>
                  </a:cubicBezTo>
                  <a:cubicBezTo>
                    <a:pt x="18174" y="72237"/>
                    <a:pt x="14351" y="71208"/>
                    <a:pt x="11049" y="68884"/>
                  </a:cubicBezTo>
                  <a:lnTo>
                    <a:pt x="11049" y="98475"/>
                  </a:lnTo>
                  <a:lnTo>
                    <a:pt x="0" y="98475"/>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3" name="Shape 16997"/>
            <p:cNvSpPr/>
            <p:nvPr/>
          </p:nvSpPr>
          <p:spPr>
            <a:xfrm>
              <a:off x="2488071" y="449631"/>
              <a:ext cx="88430" cy="100965"/>
            </a:xfrm>
            <a:custGeom>
              <a:avLst/>
              <a:gdLst/>
              <a:ahLst/>
              <a:cxnLst/>
              <a:rect l="0" t="0" r="0" b="0"/>
              <a:pathLst>
                <a:path w="88430" h="100965">
                  <a:moveTo>
                    <a:pt x="46393" y="0"/>
                  </a:moveTo>
                  <a:cubicBezTo>
                    <a:pt x="68542" y="0"/>
                    <a:pt x="83388" y="11175"/>
                    <a:pt x="86842" y="30619"/>
                  </a:cubicBezTo>
                  <a:lnTo>
                    <a:pt x="74269" y="30619"/>
                  </a:lnTo>
                  <a:cubicBezTo>
                    <a:pt x="71628" y="18440"/>
                    <a:pt x="61048" y="11049"/>
                    <a:pt x="46380" y="11049"/>
                  </a:cubicBezTo>
                  <a:cubicBezTo>
                    <a:pt x="26022" y="11049"/>
                    <a:pt x="12522" y="26556"/>
                    <a:pt x="12522" y="50088"/>
                  </a:cubicBezTo>
                  <a:cubicBezTo>
                    <a:pt x="12522" y="61913"/>
                    <a:pt x="16357" y="73354"/>
                    <a:pt x="22720" y="80188"/>
                  </a:cubicBezTo>
                  <a:cubicBezTo>
                    <a:pt x="28410" y="86360"/>
                    <a:pt x="37274" y="89915"/>
                    <a:pt x="47066" y="89915"/>
                  </a:cubicBezTo>
                  <a:cubicBezTo>
                    <a:pt x="64681" y="89915"/>
                    <a:pt x="77394" y="77711"/>
                    <a:pt x="77394" y="60820"/>
                  </a:cubicBezTo>
                  <a:lnTo>
                    <a:pt x="77394" y="58217"/>
                  </a:lnTo>
                  <a:lnTo>
                    <a:pt x="47841" y="58217"/>
                  </a:lnTo>
                  <a:lnTo>
                    <a:pt x="47841" y="47154"/>
                  </a:lnTo>
                  <a:lnTo>
                    <a:pt x="88430" y="47154"/>
                  </a:lnTo>
                  <a:lnTo>
                    <a:pt x="88430" y="98463"/>
                  </a:lnTo>
                  <a:lnTo>
                    <a:pt x="80480" y="98463"/>
                  </a:lnTo>
                  <a:lnTo>
                    <a:pt x="77394" y="85674"/>
                  </a:lnTo>
                  <a:cubicBezTo>
                    <a:pt x="67958" y="96088"/>
                    <a:pt x="57480" y="100965"/>
                    <a:pt x="44335" y="100965"/>
                  </a:cubicBezTo>
                  <a:cubicBezTo>
                    <a:pt x="18186" y="100965"/>
                    <a:pt x="0" y="80352"/>
                    <a:pt x="0" y="50749"/>
                  </a:cubicBezTo>
                  <a:cubicBezTo>
                    <a:pt x="0" y="33439"/>
                    <a:pt x="6363" y="18517"/>
                    <a:pt x="17500" y="9258"/>
                  </a:cubicBezTo>
                  <a:cubicBezTo>
                    <a:pt x="25057" y="3048"/>
                    <a:pt x="34595" y="0"/>
                    <a:pt x="46393"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4" name="Shape 16998"/>
            <p:cNvSpPr/>
            <p:nvPr/>
          </p:nvSpPr>
          <p:spPr>
            <a:xfrm>
              <a:off x="2588744" y="478346"/>
              <a:ext cx="60770" cy="98031"/>
            </a:xfrm>
            <a:custGeom>
              <a:avLst/>
              <a:gdLst/>
              <a:ahLst/>
              <a:cxnLst/>
              <a:rect l="0" t="0" r="0" b="0"/>
              <a:pathLst>
                <a:path w="60770" h="98031">
                  <a:moveTo>
                    <a:pt x="60770" y="0"/>
                  </a:moveTo>
                  <a:lnTo>
                    <a:pt x="29857" y="83769"/>
                  </a:lnTo>
                  <a:cubicBezTo>
                    <a:pt x="27737" y="89319"/>
                    <a:pt x="25743" y="92228"/>
                    <a:pt x="22301" y="94742"/>
                  </a:cubicBezTo>
                  <a:cubicBezTo>
                    <a:pt x="19380" y="96851"/>
                    <a:pt x="15532" y="98031"/>
                    <a:pt x="11951" y="98031"/>
                  </a:cubicBezTo>
                  <a:cubicBezTo>
                    <a:pt x="9030" y="98031"/>
                    <a:pt x="6769" y="97524"/>
                    <a:pt x="4521" y="96342"/>
                  </a:cubicBezTo>
                  <a:lnTo>
                    <a:pt x="4521" y="86538"/>
                  </a:lnTo>
                  <a:cubicBezTo>
                    <a:pt x="6909" y="86843"/>
                    <a:pt x="8763" y="86995"/>
                    <a:pt x="10351" y="86995"/>
                  </a:cubicBezTo>
                  <a:cubicBezTo>
                    <a:pt x="14999" y="86995"/>
                    <a:pt x="17513" y="85141"/>
                    <a:pt x="19240" y="80264"/>
                  </a:cubicBezTo>
                  <a:lnTo>
                    <a:pt x="23482" y="69330"/>
                  </a:lnTo>
                  <a:lnTo>
                    <a:pt x="0" y="13"/>
                  </a:lnTo>
                  <a:lnTo>
                    <a:pt x="11811" y="13"/>
                  </a:lnTo>
                  <a:lnTo>
                    <a:pt x="29591" y="53911"/>
                  </a:lnTo>
                  <a:lnTo>
                    <a:pt x="48832" y="13"/>
                  </a:lnTo>
                  <a:lnTo>
                    <a:pt x="6077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5" name="Shape 16999"/>
            <p:cNvSpPr/>
            <p:nvPr/>
          </p:nvSpPr>
          <p:spPr>
            <a:xfrm>
              <a:off x="2649158" y="451091"/>
              <a:ext cx="38735" cy="99505"/>
            </a:xfrm>
            <a:custGeom>
              <a:avLst/>
              <a:gdLst/>
              <a:ahLst/>
              <a:cxnLst/>
              <a:rect l="0" t="0" r="0" b="0"/>
              <a:pathLst>
                <a:path w="38735" h="99505">
                  <a:moveTo>
                    <a:pt x="31445" y="0"/>
                  </a:moveTo>
                  <a:lnTo>
                    <a:pt x="38735" y="0"/>
                  </a:lnTo>
                  <a:lnTo>
                    <a:pt x="7290" y="99505"/>
                  </a:lnTo>
                  <a:lnTo>
                    <a:pt x="0" y="99505"/>
                  </a:lnTo>
                  <a:lnTo>
                    <a:pt x="31445"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6" name="Shape 17000"/>
            <p:cNvSpPr/>
            <p:nvPr/>
          </p:nvSpPr>
          <p:spPr>
            <a:xfrm>
              <a:off x="2697392" y="451091"/>
              <a:ext cx="55270" cy="96558"/>
            </a:xfrm>
            <a:custGeom>
              <a:avLst/>
              <a:gdLst/>
              <a:ahLst/>
              <a:cxnLst/>
              <a:rect l="0" t="0" r="0" b="0"/>
              <a:pathLst>
                <a:path w="55270" h="96558">
                  <a:moveTo>
                    <a:pt x="0" y="0"/>
                  </a:moveTo>
                  <a:lnTo>
                    <a:pt x="11062" y="13"/>
                  </a:lnTo>
                  <a:lnTo>
                    <a:pt x="11062" y="36602"/>
                  </a:lnTo>
                  <a:cubicBezTo>
                    <a:pt x="17564" y="28118"/>
                    <a:pt x="23533" y="25070"/>
                    <a:pt x="33363" y="25070"/>
                  </a:cubicBezTo>
                  <a:cubicBezTo>
                    <a:pt x="46901" y="25070"/>
                    <a:pt x="55270" y="32359"/>
                    <a:pt x="55270" y="44031"/>
                  </a:cubicBezTo>
                  <a:lnTo>
                    <a:pt x="55270" y="96558"/>
                  </a:lnTo>
                  <a:lnTo>
                    <a:pt x="44221" y="96558"/>
                  </a:lnTo>
                  <a:lnTo>
                    <a:pt x="44221" y="48336"/>
                  </a:lnTo>
                  <a:cubicBezTo>
                    <a:pt x="44221" y="43421"/>
                    <a:pt x="42888" y="40094"/>
                    <a:pt x="39700" y="37847"/>
                  </a:cubicBezTo>
                  <a:cubicBezTo>
                    <a:pt x="37046" y="35852"/>
                    <a:pt x="33465" y="34646"/>
                    <a:pt x="29883" y="34646"/>
                  </a:cubicBezTo>
                  <a:cubicBezTo>
                    <a:pt x="18466" y="34646"/>
                    <a:pt x="11049" y="43955"/>
                    <a:pt x="11049" y="58166"/>
                  </a:cubicBezTo>
                  <a:lnTo>
                    <a:pt x="11049" y="96558"/>
                  </a:lnTo>
                  <a:lnTo>
                    <a:pt x="0" y="96558"/>
                  </a:lnTo>
                  <a:lnTo>
                    <a:pt x="0" y="0"/>
                  </a:ln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7" name="Shape 17001"/>
            <p:cNvSpPr/>
            <p:nvPr/>
          </p:nvSpPr>
          <p:spPr>
            <a:xfrm>
              <a:off x="2769617" y="476148"/>
              <a:ext cx="33744" cy="71502"/>
            </a:xfrm>
            <a:custGeom>
              <a:avLst/>
              <a:gdLst/>
              <a:ahLst/>
              <a:cxnLst/>
              <a:rect l="0" t="0" r="0" b="0"/>
              <a:pathLst>
                <a:path w="33744" h="71502">
                  <a:moveTo>
                    <a:pt x="29464" y="0"/>
                  </a:moveTo>
                  <a:cubicBezTo>
                    <a:pt x="30924" y="0"/>
                    <a:pt x="31864" y="153"/>
                    <a:pt x="33744" y="407"/>
                  </a:cubicBezTo>
                  <a:lnTo>
                    <a:pt x="33744" y="11799"/>
                  </a:lnTo>
                  <a:cubicBezTo>
                    <a:pt x="25908" y="11951"/>
                    <a:pt x="22530" y="12739"/>
                    <a:pt x="19024" y="15253"/>
                  </a:cubicBezTo>
                  <a:cubicBezTo>
                    <a:pt x="13627" y="19089"/>
                    <a:pt x="11062" y="25578"/>
                    <a:pt x="11062" y="35497"/>
                  </a:cubicBezTo>
                  <a:lnTo>
                    <a:pt x="11062" y="71502"/>
                  </a:lnTo>
                  <a:lnTo>
                    <a:pt x="0" y="71502"/>
                  </a:lnTo>
                  <a:lnTo>
                    <a:pt x="0" y="1994"/>
                  </a:lnTo>
                  <a:lnTo>
                    <a:pt x="10312" y="1994"/>
                  </a:lnTo>
                  <a:lnTo>
                    <a:pt x="10312" y="14605"/>
                  </a:lnTo>
                  <a:cubicBezTo>
                    <a:pt x="16751" y="4255"/>
                    <a:pt x="22238" y="0"/>
                    <a:pt x="29464"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sp>
          <p:nvSpPr>
            <p:cNvPr id="248" name="Shape 17002"/>
            <p:cNvSpPr/>
            <p:nvPr/>
          </p:nvSpPr>
          <p:spPr>
            <a:xfrm>
              <a:off x="2810042" y="451091"/>
              <a:ext cx="28854" cy="124675"/>
            </a:xfrm>
            <a:custGeom>
              <a:avLst/>
              <a:gdLst/>
              <a:ahLst/>
              <a:cxnLst/>
              <a:rect l="0" t="0" r="0" b="0"/>
              <a:pathLst>
                <a:path w="28854" h="124675">
                  <a:moveTo>
                    <a:pt x="0" y="0"/>
                  </a:moveTo>
                  <a:lnTo>
                    <a:pt x="7277" y="0"/>
                  </a:lnTo>
                  <a:cubicBezTo>
                    <a:pt x="20510" y="17373"/>
                    <a:pt x="28854" y="41490"/>
                    <a:pt x="28854" y="62420"/>
                  </a:cubicBezTo>
                  <a:cubicBezTo>
                    <a:pt x="28854" y="83210"/>
                    <a:pt x="20510" y="107328"/>
                    <a:pt x="7277" y="124675"/>
                  </a:cubicBezTo>
                  <a:lnTo>
                    <a:pt x="0" y="124675"/>
                  </a:lnTo>
                  <a:cubicBezTo>
                    <a:pt x="11442" y="105867"/>
                    <a:pt x="17805" y="83477"/>
                    <a:pt x="17805" y="62420"/>
                  </a:cubicBezTo>
                  <a:cubicBezTo>
                    <a:pt x="17805" y="41224"/>
                    <a:pt x="11442" y="18973"/>
                    <a:pt x="0" y="0"/>
                  </a:cubicBezTo>
                  <a:close/>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en-US"/>
            </a:p>
          </p:txBody>
        </p:sp>
      </p:grpSp>
      <p:sp>
        <p:nvSpPr>
          <p:cNvPr id="249" name="TextBox 58"/>
          <p:cNvSpPr txBox="1">
            <a:spLocks noChangeArrowheads="1"/>
          </p:cNvSpPr>
          <p:nvPr/>
        </p:nvSpPr>
        <p:spPr bwMode="auto">
          <a:xfrm>
            <a:off x="543600" y="12763445"/>
            <a:ext cx="9041493" cy="11787804"/>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a:solidFill>
                  <a:schemeClr val="bg1"/>
                </a:solidFill>
              </a:rPr>
              <a:t>The Model: </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Dose rates are computed using data products from the EMMREM radiation module together with dose rate measurements made by LRO/</a:t>
            </a:r>
            <a:r>
              <a:rPr lang="en-US" sz="4000" dirty="0" err="1">
                <a:solidFill>
                  <a:schemeClr val="bg1"/>
                </a:solidFill>
                <a:latin typeface="Times New Roman" panose="02020603050405020304" pitchFamily="18" charset="0"/>
                <a:cs typeface="Times New Roman" panose="02020603050405020304" pitchFamily="18" charset="0"/>
              </a:rPr>
              <a:t>CRaTER</a:t>
            </a:r>
            <a:r>
              <a:rPr lang="en-US" sz="4000" dirty="0">
                <a:solidFill>
                  <a:schemeClr val="bg1"/>
                </a:solidFill>
                <a:latin typeface="Times New Roman" panose="02020603050405020304" pitchFamily="18" charset="0"/>
                <a:cs typeface="Times New Roman" panose="02020603050405020304" pitchFamily="18" charset="0"/>
              </a:rPr>
              <a:t>.</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The modulation potential (MP, average energy lost by GCRs in transit through heliosphere) is computed using EMMREM lookup tables with </a:t>
            </a:r>
            <a:r>
              <a:rPr lang="en-US" sz="4000" dirty="0" err="1">
                <a:solidFill>
                  <a:schemeClr val="bg1"/>
                </a:solidFill>
                <a:latin typeface="Times New Roman" panose="02020603050405020304" pitchFamily="18" charset="0"/>
                <a:cs typeface="Times New Roman" panose="02020603050405020304" pitchFamily="18" charset="0"/>
              </a:rPr>
              <a:t>CRaTER</a:t>
            </a:r>
            <a:r>
              <a:rPr lang="en-US" sz="4000" dirty="0">
                <a:solidFill>
                  <a:schemeClr val="bg1"/>
                </a:solidFill>
                <a:latin typeface="Times New Roman" panose="02020603050405020304" pitchFamily="18" charset="0"/>
                <a:cs typeface="Times New Roman" panose="02020603050405020304" pitchFamily="18" charset="0"/>
              </a:rPr>
              <a:t> GCR dose measurements (Fig. 1).</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The MP is then used as input to the 2006 Badhwar-O’Neil model [1], which computes Earth-incident GCR spectra.</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The spectra are then attenuated using the </a:t>
            </a:r>
            <a:r>
              <a:rPr lang="en-US" sz="4000" dirty="0" err="1">
                <a:solidFill>
                  <a:schemeClr val="bg1"/>
                </a:solidFill>
                <a:latin typeface="Times New Roman" panose="02020603050405020304" pitchFamily="18" charset="0"/>
                <a:cs typeface="Times New Roman" panose="02020603050405020304" pitchFamily="18" charset="0"/>
              </a:rPr>
              <a:t>Nymmik</a:t>
            </a:r>
            <a:r>
              <a:rPr lang="en-US" sz="4000" dirty="0">
                <a:solidFill>
                  <a:schemeClr val="bg1"/>
                </a:solidFill>
                <a:latin typeface="Times New Roman" panose="02020603050405020304" pitchFamily="18" charset="0"/>
                <a:cs typeface="Times New Roman" panose="02020603050405020304" pitchFamily="18" charset="0"/>
              </a:rPr>
              <a:t> geomagnetic cutoff model [2], accounting for the effect of the magnetosphere, and atmospheric dose rates are computed using lookup tables from the HETC-HEDS model (Fig. 2).</a:t>
            </a:r>
          </a:p>
        </p:txBody>
      </p:sp>
      <p:pic>
        <p:nvPicPr>
          <p:cNvPr id="346" name="Picture 345"/>
          <p:cNvPicPr>
            <a:picLocks noChangeAspect="1"/>
          </p:cNvPicPr>
          <p:nvPr/>
        </p:nvPicPr>
        <p:blipFill>
          <a:blip r:embed="rId10"/>
          <a:stretch>
            <a:fillRect/>
          </a:stretch>
        </p:blipFill>
        <p:spPr>
          <a:xfrm>
            <a:off x="9851697" y="13749762"/>
            <a:ext cx="10106133" cy="6634933"/>
          </a:xfrm>
          <a:prstGeom prst="rect">
            <a:avLst/>
          </a:prstGeom>
          <a:solidFill>
            <a:schemeClr val="tx1"/>
          </a:solidFill>
        </p:spPr>
      </p:pic>
      <p:sp>
        <p:nvSpPr>
          <p:cNvPr id="347" name="TextBox 58"/>
          <p:cNvSpPr txBox="1">
            <a:spLocks noChangeArrowheads="1"/>
          </p:cNvSpPr>
          <p:nvPr/>
        </p:nvSpPr>
        <p:spPr bwMode="auto">
          <a:xfrm>
            <a:off x="543600" y="24808858"/>
            <a:ext cx="9041493" cy="7478932"/>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a:solidFill>
                  <a:schemeClr val="bg1"/>
                </a:solidFill>
              </a:rPr>
              <a:t>Airline Comparison: </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We compare dose rates computed at 11 km to dosimeter measurements made during </a:t>
            </a:r>
            <a:r>
              <a:rPr lang="en-US" sz="4000">
                <a:solidFill>
                  <a:schemeClr val="bg1"/>
                </a:solidFill>
                <a:latin typeface="Times New Roman" panose="02020603050405020304" pitchFamily="18" charset="0"/>
                <a:cs typeface="Times New Roman" panose="02020603050405020304" pitchFamily="18" charset="0"/>
              </a:rPr>
              <a:t>69 airline </a:t>
            </a:r>
            <a:r>
              <a:rPr lang="en-US" sz="4000" dirty="0">
                <a:solidFill>
                  <a:schemeClr val="bg1"/>
                </a:solidFill>
                <a:latin typeface="Times New Roman" panose="02020603050405020304" pitchFamily="18" charset="0"/>
                <a:cs typeface="Times New Roman" panose="02020603050405020304" pitchFamily="18" charset="0"/>
              </a:rPr>
              <a:t>flights as a part of the ARMAS project (Figs. 3,4).</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Data below 8 km is ignored in this comparison and flights with latitudes and longitudes ranging more than 5</a:t>
            </a:r>
            <a:r>
              <a:rPr lang="en-US" sz="4000" baseline="30000" dirty="0">
                <a:solidFill>
                  <a:schemeClr val="bg1"/>
                </a:solidFill>
                <a:latin typeface="Times New Roman" panose="02020603050405020304" pitchFamily="18" charset="0"/>
                <a:cs typeface="Times New Roman" panose="02020603050405020304" pitchFamily="18" charset="0"/>
              </a:rPr>
              <a:t>o</a:t>
            </a:r>
            <a:r>
              <a:rPr lang="en-US" sz="4000" dirty="0">
                <a:solidFill>
                  <a:schemeClr val="bg1"/>
                </a:solidFill>
                <a:latin typeface="Times New Roman" panose="02020603050405020304" pitchFamily="18" charset="0"/>
                <a:cs typeface="Times New Roman" panose="02020603050405020304" pitchFamily="18" charset="0"/>
              </a:rPr>
              <a:t> and 15</a:t>
            </a:r>
            <a:r>
              <a:rPr lang="en-US" sz="4000" baseline="30000" dirty="0">
                <a:solidFill>
                  <a:schemeClr val="bg1"/>
                </a:solidFill>
                <a:latin typeface="Times New Roman" panose="02020603050405020304" pitchFamily="18" charset="0"/>
                <a:cs typeface="Times New Roman" panose="02020603050405020304" pitchFamily="18" charset="0"/>
              </a:rPr>
              <a:t>o</a:t>
            </a:r>
            <a:r>
              <a:rPr lang="en-US" sz="4000" dirty="0">
                <a:solidFill>
                  <a:schemeClr val="bg1"/>
                </a:solidFill>
                <a:latin typeface="Times New Roman" panose="02020603050405020304" pitchFamily="18" charset="0"/>
                <a:cs typeface="Times New Roman" panose="02020603050405020304" pitchFamily="18" charset="0"/>
              </a:rPr>
              <a:t> respectively were not used.</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We find the model overestimates the dose rates at airlines by 30% on average, falling within ICRU limits [3].</a:t>
            </a:r>
          </a:p>
        </p:txBody>
      </p:sp>
      <p:sp>
        <p:nvSpPr>
          <p:cNvPr id="349" name="TextBox 28"/>
          <p:cNvSpPr txBox="1"/>
          <p:nvPr/>
        </p:nvSpPr>
        <p:spPr>
          <a:xfrm>
            <a:off x="16894790" y="31764570"/>
            <a:ext cx="12691447" cy="523220"/>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a:solidFill>
                  <a:srgbClr val="0D0D0D"/>
                </a:solidFill>
              </a:rPr>
              <a:t>Figure 3</a:t>
            </a:r>
            <a:r>
              <a:rPr lang="en-US" sz="2800" dirty="0">
                <a:solidFill>
                  <a:srgbClr val="0D0D0D"/>
                </a:solidFill>
              </a:rPr>
              <a:t>: Model vs. ARMAS dose rates for 69 airline flights.</a:t>
            </a:r>
          </a:p>
        </p:txBody>
      </p:sp>
      <p:sp>
        <p:nvSpPr>
          <p:cNvPr id="350" name="TextBox 58"/>
          <p:cNvSpPr txBox="1">
            <a:spLocks noChangeArrowheads="1"/>
          </p:cNvSpPr>
          <p:nvPr/>
        </p:nvSpPr>
        <p:spPr bwMode="auto">
          <a:xfrm>
            <a:off x="29915188" y="12725400"/>
            <a:ext cx="13442225" cy="6863379"/>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a:solidFill>
                  <a:schemeClr val="bg1"/>
                </a:solidFill>
              </a:rPr>
              <a:t>Balloon Comparison: </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A newly available and expanding data set of measurements made aboard high-altitude balloons as part of the Earth to Sky Calculus program offers an additional comparison (Fig. 5).</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Fig. 6 shows GCR dose rates modelled and measured for two simultaneous launches in 2015 from CA and NH.</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Because the balloon instruments measure secondary gamma and X-rays, while model uses primary GCRs and secondary particles such as neutrons, the comparison is not direct, but instead demonstrates which species dominate the dose as a function of altitude.</a:t>
            </a:r>
          </a:p>
        </p:txBody>
      </p:sp>
      <p:sp>
        <p:nvSpPr>
          <p:cNvPr id="351" name="TextBox 28"/>
          <p:cNvSpPr txBox="1"/>
          <p:nvPr/>
        </p:nvSpPr>
        <p:spPr>
          <a:xfrm>
            <a:off x="20192659" y="20901678"/>
            <a:ext cx="9374618" cy="954107"/>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a:solidFill>
                  <a:srgbClr val="0D0D0D"/>
                </a:solidFill>
              </a:rPr>
              <a:t>Figure 4</a:t>
            </a:r>
            <a:r>
              <a:rPr lang="en-US" sz="2800" dirty="0">
                <a:solidFill>
                  <a:srgbClr val="0D0D0D"/>
                </a:solidFill>
              </a:rPr>
              <a:t>: ARMAS dose rates during 69 flights with contour plot of geomagnetic cutoff rigidity (GV).</a:t>
            </a:r>
          </a:p>
        </p:txBody>
      </p:sp>
      <p:sp>
        <p:nvSpPr>
          <p:cNvPr id="352" name="TextBox 28"/>
          <p:cNvSpPr txBox="1"/>
          <p:nvPr/>
        </p:nvSpPr>
        <p:spPr>
          <a:xfrm>
            <a:off x="19860647" y="11656820"/>
            <a:ext cx="14267538" cy="523220"/>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a:solidFill>
                  <a:srgbClr val="0D0D0D"/>
                </a:solidFill>
              </a:rPr>
              <a:t>Figure 5</a:t>
            </a:r>
            <a:r>
              <a:rPr lang="en-US" sz="2800" dirty="0">
                <a:solidFill>
                  <a:srgbClr val="0D0D0D"/>
                </a:solidFill>
              </a:rPr>
              <a:t>: Balloon based radiation  measurements for 25 flights from Bishop, CA.</a:t>
            </a:r>
          </a:p>
        </p:txBody>
      </p:sp>
      <p:sp>
        <p:nvSpPr>
          <p:cNvPr id="353" name="TextBox 28"/>
          <p:cNvSpPr txBox="1"/>
          <p:nvPr/>
        </p:nvSpPr>
        <p:spPr>
          <a:xfrm>
            <a:off x="34290000" y="11450566"/>
            <a:ext cx="9067413" cy="954107"/>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a:solidFill>
                  <a:srgbClr val="0D0D0D"/>
                </a:solidFill>
              </a:rPr>
              <a:t>Figure 6</a:t>
            </a:r>
            <a:r>
              <a:rPr lang="en-US" sz="2800" dirty="0">
                <a:solidFill>
                  <a:srgbClr val="0D0D0D"/>
                </a:solidFill>
              </a:rPr>
              <a:t>: Model vs. measurements for 2 simultaneous balloon launches in CA and NH. </a:t>
            </a:r>
          </a:p>
        </p:txBody>
      </p:sp>
      <p:sp>
        <p:nvSpPr>
          <p:cNvPr id="355" name="TextBox 28"/>
          <p:cNvSpPr txBox="1"/>
          <p:nvPr/>
        </p:nvSpPr>
        <p:spPr>
          <a:xfrm>
            <a:off x="9851698" y="20946869"/>
            <a:ext cx="10074356" cy="954107"/>
          </a:xfrm>
          <a:prstGeom prst="rect">
            <a:avLst/>
          </a:prstGeom>
          <a:solidFill>
            <a:schemeClr val="tx1"/>
          </a:solidFill>
          <a:ln>
            <a:solidFill>
              <a:schemeClr val="bg1">
                <a:lumMod val="95000"/>
                <a:lumOff val="5000"/>
              </a:schemeClr>
            </a:solidFill>
          </a:ln>
        </p:spPr>
        <p:txBody>
          <a:bodyPr wrap="square">
            <a:spAutoFit/>
          </a:bodyPr>
          <a:lstStyle/>
          <a:p>
            <a:pPr>
              <a:defRPr/>
            </a:pPr>
            <a:r>
              <a:rPr lang="en-US" sz="2800" b="1" dirty="0">
                <a:solidFill>
                  <a:srgbClr val="0D0D0D"/>
                </a:solidFill>
              </a:rPr>
              <a:t>Figure 2</a:t>
            </a:r>
            <a:r>
              <a:rPr lang="en-US" sz="2800" dirty="0">
                <a:solidFill>
                  <a:srgbClr val="0D0D0D"/>
                </a:solidFill>
              </a:rPr>
              <a:t>: Modelled GCR dose rates at Bishop, California </a:t>
            </a:r>
          </a:p>
          <a:p>
            <a:pPr>
              <a:defRPr/>
            </a:pPr>
            <a:r>
              <a:rPr lang="en-US" sz="2800" dirty="0">
                <a:solidFill>
                  <a:srgbClr val="0D0D0D"/>
                </a:solidFill>
              </a:rPr>
              <a:t>(</a:t>
            </a:r>
            <a:r>
              <a:rPr lang="en-US" sz="2800" dirty="0" err="1">
                <a:solidFill>
                  <a:srgbClr val="0D0D0D"/>
                </a:solidFill>
              </a:rPr>
              <a:t>lat</a:t>
            </a:r>
            <a:r>
              <a:rPr lang="en-US" sz="2800" dirty="0">
                <a:solidFill>
                  <a:srgbClr val="0D0D0D"/>
                </a:solidFill>
              </a:rPr>
              <a:t>: 37.5</a:t>
            </a:r>
            <a:r>
              <a:rPr lang="en-US" sz="2800" baseline="30000" dirty="0">
                <a:solidFill>
                  <a:srgbClr val="0D0D0D"/>
                </a:solidFill>
              </a:rPr>
              <a:t>o</a:t>
            </a:r>
            <a:r>
              <a:rPr lang="en-US" sz="2800" dirty="0">
                <a:solidFill>
                  <a:srgbClr val="0D0D0D"/>
                </a:solidFill>
              </a:rPr>
              <a:t>, long: -118.9</a:t>
            </a:r>
            <a:r>
              <a:rPr lang="en-US" sz="2800" baseline="30000" dirty="0">
                <a:solidFill>
                  <a:srgbClr val="0D0D0D"/>
                </a:solidFill>
              </a:rPr>
              <a:t>o</a:t>
            </a:r>
            <a:r>
              <a:rPr lang="en-US" sz="2800" dirty="0">
                <a:solidFill>
                  <a:srgbClr val="0D0D0D"/>
                </a:solidFill>
              </a:rPr>
              <a:t>) for altitudes 11-36 km. </a:t>
            </a:r>
          </a:p>
        </p:txBody>
      </p:sp>
      <p:sp>
        <p:nvSpPr>
          <p:cNvPr id="175" name="TextBox 58"/>
          <p:cNvSpPr txBox="1">
            <a:spLocks noChangeArrowheads="1"/>
          </p:cNvSpPr>
          <p:nvPr/>
        </p:nvSpPr>
        <p:spPr bwMode="auto">
          <a:xfrm>
            <a:off x="9829799" y="22346645"/>
            <a:ext cx="6662306" cy="9941145"/>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a:solidFill>
                  <a:schemeClr val="bg1"/>
                </a:solidFill>
              </a:rPr>
              <a:t>What is the radiation risk for airline travel?</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The average equivalent dose rate for the 69 flights used is 0.53 µ</a:t>
            </a:r>
            <a:r>
              <a:rPr lang="en-US" sz="4000" dirty="0" err="1">
                <a:solidFill>
                  <a:schemeClr val="bg1"/>
                </a:solidFill>
                <a:latin typeface="Times New Roman" panose="02020603050405020304" pitchFamily="18" charset="0"/>
                <a:cs typeface="Times New Roman" panose="02020603050405020304" pitchFamily="18" charset="0"/>
              </a:rPr>
              <a:t>Sv</a:t>
            </a:r>
            <a:r>
              <a:rPr lang="en-US" sz="4000" dirty="0">
                <a:solidFill>
                  <a:schemeClr val="bg1"/>
                </a:solidFill>
                <a:latin typeface="Times New Roman" panose="02020603050405020304" pitchFamily="18" charset="0"/>
                <a:cs typeface="Times New Roman" panose="02020603050405020304" pitchFamily="18" charset="0"/>
              </a:rPr>
              <a:t>/</a:t>
            </a:r>
            <a:r>
              <a:rPr lang="en-US" sz="4000" dirty="0" err="1">
                <a:solidFill>
                  <a:schemeClr val="bg1"/>
                </a:solidFill>
                <a:latin typeface="Times New Roman" panose="02020603050405020304" pitchFamily="18" charset="0"/>
                <a:cs typeface="Times New Roman" panose="02020603050405020304" pitchFamily="18" charset="0"/>
              </a:rPr>
              <a:t>hr</a:t>
            </a:r>
            <a:r>
              <a:rPr lang="en-US" sz="4000" dirty="0">
                <a:solidFill>
                  <a:schemeClr val="bg1"/>
                </a:solidFill>
                <a:latin typeface="Times New Roman" panose="02020603050405020304" pitchFamily="18" charset="0"/>
                <a:cs typeface="Times New Roman" panose="02020603050405020304" pitchFamily="18" charset="0"/>
              </a:rPr>
              <a:t>, with an average flight time of 5.9 hrs.</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This yields an average </a:t>
            </a:r>
            <a:r>
              <a:rPr lang="en-US" sz="4000" dirty="0" err="1">
                <a:solidFill>
                  <a:schemeClr val="bg1"/>
                </a:solidFill>
                <a:latin typeface="Times New Roman" panose="02020603050405020304" pitchFamily="18" charset="0"/>
                <a:cs typeface="Times New Roman" panose="02020603050405020304" pitchFamily="18" charset="0"/>
              </a:rPr>
              <a:t>eq</a:t>
            </a:r>
            <a:r>
              <a:rPr lang="en-US" sz="4000" dirty="0">
                <a:solidFill>
                  <a:schemeClr val="bg1"/>
                </a:solidFill>
                <a:latin typeface="Times New Roman" panose="02020603050405020304" pitchFamily="18" charset="0"/>
                <a:cs typeface="Times New Roman" panose="02020603050405020304" pitchFamily="18" charset="0"/>
              </a:rPr>
              <a:t>-dose/flight of 3.12 µ</a:t>
            </a:r>
            <a:r>
              <a:rPr lang="en-US" sz="4000" dirty="0" err="1">
                <a:solidFill>
                  <a:schemeClr val="bg1"/>
                </a:solidFill>
                <a:latin typeface="Times New Roman" panose="02020603050405020304" pitchFamily="18" charset="0"/>
                <a:cs typeface="Times New Roman" panose="02020603050405020304" pitchFamily="18" charset="0"/>
              </a:rPr>
              <a:t>Sv</a:t>
            </a:r>
            <a:r>
              <a:rPr lang="en-US" sz="4000" dirty="0">
                <a:solidFill>
                  <a:schemeClr val="bg1"/>
                </a:solidFill>
                <a:latin typeface="Times New Roman" panose="02020603050405020304" pitchFamily="18" charset="0"/>
                <a:cs typeface="Times New Roman" panose="02020603050405020304" pitchFamily="18" charset="0"/>
              </a:rPr>
              <a:t>.</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This means that 32 flights are equivalent to one chest X-ray [4] and it would take ~1890 flight hours or ~320 flights to exceed the yearly radiation limit for members of the public recommended by the ICRP [5].</a:t>
            </a:r>
          </a:p>
        </p:txBody>
      </p:sp>
      <p:sp>
        <p:nvSpPr>
          <p:cNvPr id="177" name="TextBox 58"/>
          <p:cNvSpPr txBox="1">
            <a:spLocks noChangeArrowheads="1"/>
          </p:cNvSpPr>
          <p:nvPr/>
        </p:nvSpPr>
        <p:spPr bwMode="auto">
          <a:xfrm>
            <a:off x="29945992" y="20099515"/>
            <a:ext cx="13411422" cy="8094485"/>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dirty="0">
                <a:solidFill>
                  <a:schemeClr val="bg1"/>
                </a:solidFill>
              </a:rPr>
              <a:t>Conclusion: </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We have provided a comparison between an updated atmospheric radiation model and measurements from balloon and airline based instruments.</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Validation between the model and comparable airline measurements show the model overestimates dose rates by 30% on average, which falls within the uncertainty limit recommended by the ICRU [3].</a:t>
            </a:r>
          </a:p>
          <a:p>
            <a:pPr marL="571500" indent="-571500">
              <a:buFont typeface="Arial" panose="020B0604020202020204" pitchFamily="34" charset="0"/>
              <a:buChar char="•"/>
              <a:defRPr/>
            </a:pPr>
            <a:r>
              <a:rPr lang="en-US" sz="4000" dirty="0">
                <a:solidFill>
                  <a:schemeClr val="bg1"/>
                </a:solidFill>
                <a:latin typeface="Times New Roman" panose="02020603050405020304" pitchFamily="18" charset="0"/>
                <a:cs typeface="Times New Roman" panose="02020603050405020304" pitchFamily="18" charset="0"/>
              </a:rPr>
              <a:t>We plan to make the modeled atmospheric dose rates shown here available to the community as a tool for risk assessment on the PREDICCS website (http://prediccs.unh.edu), as well as the Community Coordinated Modeling Center (http://ccmc.gsfc.nasa.gov/).</a:t>
            </a:r>
          </a:p>
        </p:txBody>
      </p:sp>
      <p:sp>
        <p:nvSpPr>
          <p:cNvPr id="179" name="TextBox 58"/>
          <p:cNvSpPr txBox="1">
            <a:spLocks noChangeArrowheads="1"/>
          </p:cNvSpPr>
          <p:nvPr/>
        </p:nvSpPr>
        <p:spPr bwMode="auto">
          <a:xfrm>
            <a:off x="29945992" y="28743845"/>
            <a:ext cx="13411421" cy="3539392"/>
          </a:xfrm>
          <a:prstGeom prst="rect">
            <a:avLst/>
          </a:prstGeom>
          <a:gradFill flip="none" rotWithShape="1">
            <a:gsLst>
              <a:gs pos="0">
                <a:schemeClr val="bg2">
                  <a:lumMod val="40000"/>
                  <a:lumOff val="60000"/>
                </a:schemeClr>
              </a:gs>
              <a:gs pos="50000">
                <a:schemeClr val="accent1">
                  <a:tint val="44500"/>
                  <a:satMod val="160000"/>
                </a:schemeClr>
              </a:gs>
              <a:gs pos="100000">
                <a:schemeClr val="accent1">
                  <a:tint val="23500"/>
                  <a:satMod val="160000"/>
                </a:schemeClr>
              </a:gs>
            </a:gsLst>
            <a:lin ang="5400000" scaled="1"/>
            <a:tileRect/>
          </a:gradFill>
          <a:ln w="9525">
            <a:noFill/>
            <a:miter lim="800000"/>
            <a:headEnd/>
            <a:tailEnd/>
          </a:ln>
        </p:spPr>
        <p:txBody>
          <a:bodyPr wrap="square" lIns="91411" tIns="45701" rIns="91411" bIns="45701">
            <a:spAutoFit/>
          </a:bodyPr>
          <a:lstStyle/>
          <a:p>
            <a:pPr>
              <a:defRPr/>
            </a:pPr>
            <a:r>
              <a:rPr lang="en-US" sz="4000" b="1" u="sng" dirty="0">
                <a:solidFill>
                  <a:schemeClr val="bg1"/>
                </a:solidFill>
                <a:latin typeface="Arial" panose="020B0604020202020204" pitchFamily="34" charset="0"/>
                <a:cs typeface="Arial" panose="020B0604020202020204" pitchFamily="34" charset="0"/>
              </a:rPr>
              <a:t>References: </a:t>
            </a:r>
            <a:endParaRPr lang="en-US" sz="4000" dirty="0">
              <a:solidFill>
                <a:schemeClr val="bg1"/>
              </a:solidFill>
              <a:latin typeface="Arial" panose="020B0604020202020204" pitchFamily="34" charset="0"/>
              <a:cs typeface="Arial" panose="020B0604020202020204" pitchFamily="34" charset="0"/>
            </a:endParaRPr>
          </a:p>
          <a:p>
            <a:pPr>
              <a:defRPr/>
            </a:pPr>
            <a:r>
              <a:rPr lang="en-US" sz="3600" dirty="0">
                <a:solidFill>
                  <a:schemeClr val="bg1"/>
                </a:solidFill>
                <a:latin typeface="Times New Roman" panose="02020603050405020304" pitchFamily="18" charset="0"/>
                <a:cs typeface="Times New Roman" panose="02020603050405020304" pitchFamily="18" charset="0"/>
              </a:rPr>
              <a:t>[1] O’Neil, P. M. (2006), </a:t>
            </a:r>
            <a:r>
              <a:rPr lang="en-US" sz="3600" i="1" dirty="0">
                <a:solidFill>
                  <a:schemeClr val="bg1"/>
                </a:solidFill>
                <a:latin typeface="Times New Roman" panose="02020603050405020304" pitchFamily="18" charset="0"/>
                <a:cs typeface="Times New Roman" panose="02020603050405020304" pitchFamily="18" charset="0"/>
              </a:rPr>
              <a:t>Advanced Space Researc</a:t>
            </a:r>
            <a:r>
              <a:rPr lang="en-US" sz="3600" dirty="0">
                <a:solidFill>
                  <a:schemeClr val="bg1"/>
                </a:solidFill>
                <a:latin typeface="Times New Roman" panose="02020603050405020304" pitchFamily="18" charset="0"/>
                <a:cs typeface="Times New Roman" panose="02020603050405020304" pitchFamily="18" charset="0"/>
              </a:rPr>
              <a:t>h, 37, 1727.</a:t>
            </a:r>
          </a:p>
          <a:p>
            <a:pPr>
              <a:defRPr/>
            </a:pPr>
            <a:r>
              <a:rPr lang="en-US" sz="3600" dirty="0">
                <a:solidFill>
                  <a:schemeClr val="bg1"/>
                </a:solidFill>
                <a:latin typeface="Times New Roman" panose="02020603050405020304" pitchFamily="18" charset="0"/>
                <a:cs typeface="Times New Roman" panose="02020603050405020304" pitchFamily="18" charset="0"/>
              </a:rPr>
              <a:t>[2] </a:t>
            </a:r>
            <a:r>
              <a:rPr lang="en-US" sz="3600" dirty="0" err="1">
                <a:solidFill>
                  <a:schemeClr val="bg1"/>
                </a:solidFill>
                <a:latin typeface="Times New Roman" panose="02020603050405020304" pitchFamily="18" charset="0"/>
                <a:cs typeface="Times New Roman" panose="02020603050405020304" pitchFamily="18" charset="0"/>
              </a:rPr>
              <a:t>Nymmik</a:t>
            </a:r>
            <a:r>
              <a:rPr lang="en-US" sz="3600" dirty="0">
                <a:solidFill>
                  <a:schemeClr val="bg1"/>
                </a:solidFill>
                <a:latin typeface="Times New Roman" panose="02020603050405020304" pitchFamily="18" charset="0"/>
                <a:cs typeface="Times New Roman" panose="02020603050405020304" pitchFamily="18" charset="0"/>
              </a:rPr>
              <a:t>, R. A., et al. (2009), </a:t>
            </a:r>
            <a:r>
              <a:rPr lang="en-US" sz="3600" i="1" dirty="0">
                <a:solidFill>
                  <a:schemeClr val="bg1"/>
                </a:solidFill>
                <a:latin typeface="Times New Roman" panose="02020603050405020304" pitchFamily="18" charset="0"/>
                <a:cs typeface="Times New Roman" panose="02020603050405020304" pitchFamily="18" charset="0"/>
              </a:rPr>
              <a:t>Cosmic Research</a:t>
            </a:r>
            <a:r>
              <a:rPr lang="en-US" sz="3600" dirty="0">
                <a:solidFill>
                  <a:schemeClr val="bg1"/>
                </a:solidFill>
                <a:latin typeface="Times New Roman" panose="02020603050405020304" pitchFamily="18" charset="0"/>
                <a:cs typeface="Times New Roman" panose="02020603050405020304" pitchFamily="18" charset="0"/>
              </a:rPr>
              <a:t>,47,3,191-197.</a:t>
            </a:r>
          </a:p>
          <a:p>
            <a:pPr>
              <a:defRPr/>
            </a:pPr>
            <a:r>
              <a:rPr lang="en-US" sz="3600" dirty="0">
                <a:solidFill>
                  <a:schemeClr val="bg1"/>
                </a:solidFill>
                <a:latin typeface="Times New Roman" panose="02020603050405020304" pitchFamily="18" charset="0"/>
                <a:cs typeface="Times New Roman" panose="02020603050405020304" pitchFamily="18" charset="0"/>
              </a:rPr>
              <a:t>[3] ICRU, (2010), </a:t>
            </a:r>
            <a:r>
              <a:rPr lang="en-US" sz="3600" i="1" dirty="0">
                <a:solidFill>
                  <a:schemeClr val="bg1"/>
                </a:solidFill>
                <a:latin typeface="Times New Roman" panose="02020603050405020304" pitchFamily="18" charset="0"/>
                <a:cs typeface="Times New Roman" panose="02020603050405020304" pitchFamily="18" charset="0"/>
              </a:rPr>
              <a:t>Journal of the ICRU</a:t>
            </a:r>
            <a:r>
              <a:rPr lang="en-US" sz="3600" dirty="0">
                <a:solidFill>
                  <a:schemeClr val="bg1"/>
                </a:solidFill>
                <a:latin typeface="Times New Roman" panose="02020603050405020304" pitchFamily="18" charset="0"/>
                <a:cs typeface="Times New Roman" panose="02020603050405020304" pitchFamily="18" charset="0"/>
              </a:rPr>
              <a:t>, Vol. 10, #2, Report 84.</a:t>
            </a:r>
          </a:p>
          <a:p>
            <a:pPr>
              <a:defRPr/>
            </a:pPr>
            <a:r>
              <a:rPr lang="en-US" sz="3600" dirty="0">
                <a:solidFill>
                  <a:schemeClr val="bg1"/>
                </a:solidFill>
                <a:latin typeface="Times New Roman" panose="02020603050405020304" pitchFamily="18" charset="0"/>
                <a:cs typeface="Times New Roman" panose="02020603050405020304" pitchFamily="18" charset="0"/>
              </a:rPr>
              <a:t>[4] </a:t>
            </a:r>
            <a:r>
              <a:rPr lang="en-US" sz="3600" dirty="0" err="1">
                <a:solidFill>
                  <a:schemeClr val="bg1"/>
                </a:solidFill>
                <a:latin typeface="Times New Roman" panose="02020603050405020304" pitchFamily="18" charset="0"/>
                <a:cs typeface="Times New Roman" panose="02020603050405020304" pitchFamily="18" charset="0"/>
              </a:rPr>
              <a:t>Mettler</a:t>
            </a:r>
            <a:r>
              <a:rPr lang="en-US" sz="3600" dirty="0">
                <a:solidFill>
                  <a:schemeClr val="bg1"/>
                </a:solidFill>
                <a:latin typeface="Times New Roman" panose="02020603050405020304" pitchFamily="18" charset="0"/>
                <a:cs typeface="Times New Roman" panose="02020603050405020304" pitchFamily="18" charset="0"/>
              </a:rPr>
              <a:t> et al. (2008), </a:t>
            </a:r>
            <a:r>
              <a:rPr lang="en-US" sz="3600" i="1" dirty="0">
                <a:solidFill>
                  <a:schemeClr val="bg1"/>
                </a:solidFill>
                <a:latin typeface="Times New Roman" panose="02020603050405020304" pitchFamily="18" charset="0"/>
                <a:cs typeface="Times New Roman" panose="02020603050405020304" pitchFamily="18" charset="0"/>
              </a:rPr>
              <a:t>Radiology</a:t>
            </a:r>
            <a:r>
              <a:rPr lang="en-US" sz="3600" dirty="0">
                <a:solidFill>
                  <a:schemeClr val="bg1"/>
                </a:solidFill>
                <a:latin typeface="Times New Roman" panose="02020603050405020304" pitchFamily="18" charset="0"/>
                <a:cs typeface="Times New Roman" panose="02020603050405020304" pitchFamily="18" charset="0"/>
              </a:rPr>
              <a:t>, 248, 25463.</a:t>
            </a:r>
          </a:p>
          <a:p>
            <a:pPr>
              <a:defRPr/>
            </a:pPr>
            <a:r>
              <a:rPr lang="en-US" sz="3600" dirty="0">
                <a:solidFill>
                  <a:schemeClr val="bg1"/>
                </a:solidFill>
                <a:latin typeface="Times New Roman" panose="02020603050405020304" pitchFamily="18" charset="0"/>
                <a:cs typeface="Times New Roman" panose="02020603050405020304" pitchFamily="18" charset="0"/>
              </a:rPr>
              <a:t>[5] ICRP, (2007), </a:t>
            </a:r>
            <a:r>
              <a:rPr lang="en-US" sz="3600" i="1" dirty="0">
                <a:solidFill>
                  <a:schemeClr val="bg1"/>
                </a:solidFill>
                <a:latin typeface="Times New Roman" panose="02020603050405020304" pitchFamily="18" charset="0"/>
                <a:cs typeface="Times New Roman" panose="02020603050405020304" pitchFamily="18" charset="0"/>
              </a:rPr>
              <a:t>ICRP Publication 103</a:t>
            </a:r>
            <a:r>
              <a:rPr lang="en-US" sz="3600" dirty="0">
                <a:solidFill>
                  <a:schemeClr val="bg1"/>
                </a:solidFill>
                <a:latin typeface="Times New Roman" panose="02020603050405020304" pitchFamily="18" charset="0"/>
                <a:cs typeface="Times New Roman" panose="02020603050405020304" pitchFamily="18" charset="0"/>
              </a:rPr>
              <a:t>, Ann. ICRP 37 (2-4).</a:t>
            </a:r>
            <a:endParaRPr lang="en-US" sz="3600" dirty="0">
              <a:solidFill>
                <a:schemeClr val="bg1"/>
              </a:solidFill>
              <a:cs typeface="Arial"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8144</TotalTime>
  <Words>881</Words>
  <Application>Microsoft Office PowerPoint</Application>
  <PresentationFormat>Custom</PresentationFormat>
  <Paragraphs>42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Company>Institute for the Study of Earth, Oceans, and Space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Jeff</dc:creator>
  <cp:lastModifiedBy>Colin</cp:lastModifiedBy>
  <cp:revision>336</cp:revision>
  <dcterms:created xsi:type="dcterms:W3CDTF">2009-04-13T19:18:53Z</dcterms:created>
  <dcterms:modified xsi:type="dcterms:W3CDTF">2016-07-08T19:15:35Z</dcterms:modified>
</cp:coreProperties>
</file>