
<file path=[Content_Types].xml><?xml version="1.0" encoding="utf-8"?>
<Types xmlns="http://schemas.openxmlformats.org/package/2006/content-types">
  <Default Extension="xml" ContentType="application/xml"/>
  <Default Extension="jpg" ContentType="image/jpeg"/>
  <Default Extension="jpeg" ContentType="image/jpeg"/>
  <Default Extension="emf" ContentType="image/x-emf"/>
  <Default Extension="rels" ContentType="application/vnd.openxmlformats-package.relationships+xml"/>
  <Default Extension="vml" ContentType="application/vnd.openxmlformats-officedocument.vmlDrawing"/>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embeddings/oleObject1.bin" ContentType="application/vnd.openxmlformats-officedocument.oleObject"/>
  <Override PartName="/ppt/embeddings/oleObject2.bin" ContentType="application/vnd.openxmlformats-officedocument.oleOb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2794238" cy="38404800"/>
  <p:notesSz cx="6858000" cy="9144000"/>
  <p:defaultTextStyle>
    <a:defPPr>
      <a:defRPr lang="en-US"/>
    </a:defPPr>
    <a:lvl1pPr marL="0" algn="l" defTabSz="2087667" rtl="0" eaLnBrk="1" latinLnBrk="0" hangingPunct="1">
      <a:defRPr sz="8200" kern="1200">
        <a:solidFill>
          <a:schemeClr val="tx1"/>
        </a:solidFill>
        <a:latin typeface="+mn-lt"/>
        <a:ea typeface="+mn-ea"/>
        <a:cs typeface="+mn-cs"/>
      </a:defRPr>
    </a:lvl1pPr>
    <a:lvl2pPr marL="2087667" algn="l" defTabSz="2087667" rtl="0" eaLnBrk="1" latinLnBrk="0" hangingPunct="1">
      <a:defRPr sz="8200" kern="1200">
        <a:solidFill>
          <a:schemeClr val="tx1"/>
        </a:solidFill>
        <a:latin typeface="+mn-lt"/>
        <a:ea typeface="+mn-ea"/>
        <a:cs typeface="+mn-cs"/>
      </a:defRPr>
    </a:lvl2pPr>
    <a:lvl3pPr marL="4175333" algn="l" defTabSz="2087667" rtl="0" eaLnBrk="1" latinLnBrk="0" hangingPunct="1">
      <a:defRPr sz="8200" kern="1200">
        <a:solidFill>
          <a:schemeClr val="tx1"/>
        </a:solidFill>
        <a:latin typeface="+mn-lt"/>
        <a:ea typeface="+mn-ea"/>
        <a:cs typeface="+mn-cs"/>
      </a:defRPr>
    </a:lvl3pPr>
    <a:lvl4pPr marL="6263000" algn="l" defTabSz="2087667" rtl="0" eaLnBrk="1" latinLnBrk="0" hangingPunct="1">
      <a:defRPr sz="8200" kern="1200">
        <a:solidFill>
          <a:schemeClr val="tx1"/>
        </a:solidFill>
        <a:latin typeface="+mn-lt"/>
        <a:ea typeface="+mn-ea"/>
        <a:cs typeface="+mn-cs"/>
      </a:defRPr>
    </a:lvl4pPr>
    <a:lvl5pPr marL="8350667" algn="l" defTabSz="2087667" rtl="0" eaLnBrk="1" latinLnBrk="0" hangingPunct="1">
      <a:defRPr sz="8200" kern="1200">
        <a:solidFill>
          <a:schemeClr val="tx1"/>
        </a:solidFill>
        <a:latin typeface="+mn-lt"/>
        <a:ea typeface="+mn-ea"/>
        <a:cs typeface="+mn-cs"/>
      </a:defRPr>
    </a:lvl5pPr>
    <a:lvl6pPr marL="10438333" algn="l" defTabSz="2087667" rtl="0" eaLnBrk="1" latinLnBrk="0" hangingPunct="1">
      <a:defRPr sz="8200" kern="1200">
        <a:solidFill>
          <a:schemeClr val="tx1"/>
        </a:solidFill>
        <a:latin typeface="+mn-lt"/>
        <a:ea typeface="+mn-ea"/>
        <a:cs typeface="+mn-cs"/>
      </a:defRPr>
    </a:lvl6pPr>
    <a:lvl7pPr marL="12526000" algn="l" defTabSz="2087667" rtl="0" eaLnBrk="1" latinLnBrk="0" hangingPunct="1">
      <a:defRPr sz="8200" kern="1200">
        <a:solidFill>
          <a:schemeClr val="tx1"/>
        </a:solidFill>
        <a:latin typeface="+mn-lt"/>
        <a:ea typeface="+mn-ea"/>
        <a:cs typeface="+mn-cs"/>
      </a:defRPr>
    </a:lvl7pPr>
    <a:lvl8pPr marL="14613666" algn="l" defTabSz="2087667" rtl="0" eaLnBrk="1" latinLnBrk="0" hangingPunct="1">
      <a:defRPr sz="8200" kern="1200">
        <a:solidFill>
          <a:schemeClr val="tx1"/>
        </a:solidFill>
        <a:latin typeface="+mn-lt"/>
        <a:ea typeface="+mn-ea"/>
        <a:cs typeface="+mn-cs"/>
      </a:defRPr>
    </a:lvl8pPr>
    <a:lvl9pPr marL="16701333" algn="l" defTabSz="2087667" rtl="0" eaLnBrk="1" latinLnBrk="0" hangingPunct="1">
      <a:defRPr sz="82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rk F" initials="" lastIdx="13"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0482" autoAdjust="0"/>
    <p:restoredTop sz="94660"/>
  </p:normalViewPr>
  <p:slideViewPr>
    <p:cSldViewPr snapToGrid="0" snapToObjects="1" showGuides="1">
      <p:cViewPr>
        <p:scale>
          <a:sx n="50" d="100"/>
          <a:sy n="50" d="100"/>
        </p:scale>
        <p:origin x="264" y="992"/>
      </p:cViewPr>
      <p:guideLst>
        <p:guide orient="horz" pos="23636"/>
        <p:guide orient="horz" pos="17318"/>
        <p:guide orient="horz" pos="1585"/>
        <p:guide orient="horz" pos="449"/>
        <p:guide pos="26547"/>
        <p:guide pos="477"/>
        <p:guide pos="9205"/>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commentAuthors" Target="commentAuthors.xml"/><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 Id="rId2"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9E287F5-45E6-A24B-83BA-92A1926A730E}" type="datetimeFigureOut">
              <a:rPr lang="en-US" smtClean="0"/>
              <a:t>7/8/16</a:t>
            </a:fld>
            <a:endParaRPr lang="en-US"/>
          </a:p>
        </p:txBody>
      </p:sp>
      <p:sp>
        <p:nvSpPr>
          <p:cNvPr id="4" name="Slide Image Placeholder 3"/>
          <p:cNvSpPr>
            <a:spLocks noGrp="1" noRot="1" noChangeAspect="1"/>
          </p:cNvSpPr>
          <p:nvPr>
            <p:ph type="sldImg" idx="2"/>
          </p:nvPr>
        </p:nvSpPr>
        <p:spPr>
          <a:xfrm>
            <a:off x="1519238" y="685800"/>
            <a:ext cx="381952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A56A30-4E3A-4F4F-B39D-5417AAE44765}" type="slidenum">
              <a:rPr lang="en-US" smtClean="0"/>
              <a:t>‹#›</a:t>
            </a:fld>
            <a:endParaRPr lang="en-US"/>
          </a:p>
        </p:txBody>
      </p:sp>
    </p:spTree>
    <p:extLst>
      <p:ext uri="{BB962C8B-B14F-4D97-AF65-F5344CB8AC3E}">
        <p14:creationId xmlns:p14="http://schemas.microsoft.com/office/powerpoint/2010/main" val="1991487080"/>
      </p:ext>
    </p:extLst>
  </p:cSld>
  <p:clrMap bg1="lt1" tx1="dk1" bg2="lt2" tx2="dk2" accent1="accent1" accent2="accent2" accent3="accent3" accent4="accent4" accent5="accent5" accent6="accent6" hlink="hlink" folHlink="folHlink"/>
  <p:notesStyle>
    <a:lvl1pPr marL="0" algn="l" defTabSz="2087667" rtl="0" eaLnBrk="1" latinLnBrk="0" hangingPunct="1">
      <a:defRPr sz="5500" kern="1200">
        <a:solidFill>
          <a:schemeClr val="tx1"/>
        </a:solidFill>
        <a:latin typeface="+mn-lt"/>
        <a:ea typeface="+mn-ea"/>
        <a:cs typeface="+mn-cs"/>
      </a:defRPr>
    </a:lvl1pPr>
    <a:lvl2pPr marL="2087667" algn="l" defTabSz="2087667" rtl="0" eaLnBrk="1" latinLnBrk="0" hangingPunct="1">
      <a:defRPr sz="5500" kern="1200">
        <a:solidFill>
          <a:schemeClr val="tx1"/>
        </a:solidFill>
        <a:latin typeface="+mn-lt"/>
        <a:ea typeface="+mn-ea"/>
        <a:cs typeface="+mn-cs"/>
      </a:defRPr>
    </a:lvl2pPr>
    <a:lvl3pPr marL="4175333" algn="l" defTabSz="2087667" rtl="0" eaLnBrk="1" latinLnBrk="0" hangingPunct="1">
      <a:defRPr sz="5500" kern="1200">
        <a:solidFill>
          <a:schemeClr val="tx1"/>
        </a:solidFill>
        <a:latin typeface="+mn-lt"/>
        <a:ea typeface="+mn-ea"/>
        <a:cs typeface="+mn-cs"/>
      </a:defRPr>
    </a:lvl3pPr>
    <a:lvl4pPr marL="6263000" algn="l" defTabSz="2087667" rtl="0" eaLnBrk="1" latinLnBrk="0" hangingPunct="1">
      <a:defRPr sz="5500" kern="1200">
        <a:solidFill>
          <a:schemeClr val="tx1"/>
        </a:solidFill>
        <a:latin typeface="+mn-lt"/>
        <a:ea typeface="+mn-ea"/>
        <a:cs typeface="+mn-cs"/>
      </a:defRPr>
    </a:lvl4pPr>
    <a:lvl5pPr marL="8350667" algn="l" defTabSz="2087667" rtl="0" eaLnBrk="1" latinLnBrk="0" hangingPunct="1">
      <a:defRPr sz="5500" kern="1200">
        <a:solidFill>
          <a:schemeClr val="tx1"/>
        </a:solidFill>
        <a:latin typeface="+mn-lt"/>
        <a:ea typeface="+mn-ea"/>
        <a:cs typeface="+mn-cs"/>
      </a:defRPr>
    </a:lvl5pPr>
    <a:lvl6pPr marL="10438333" algn="l" defTabSz="2087667" rtl="0" eaLnBrk="1" latinLnBrk="0" hangingPunct="1">
      <a:defRPr sz="5500" kern="1200">
        <a:solidFill>
          <a:schemeClr val="tx1"/>
        </a:solidFill>
        <a:latin typeface="+mn-lt"/>
        <a:ea typeface="+mn-ea"/>
        <a:cs typeface="+mn-cs"/>
      </a:defRPr>
    </a:lvl6pPr>
    <a:lvl7pPr marL="12526000" algn="l" defTabSz="2087667" rtl="0" eaLnBrk="1" latinLnBrk="0" hangingPunct="1">
      <a:defRPr sz="5500" kern="1200">
        <a:solidFill>
          <a:schemeClr val="tx1"/>
        </a:solidFill>
        <a:latin typeface="+mn-lt"/>
        <a:ea typeface="+mn-ea"/>
        <a:cs typeface="+mn-cs"/>
      </a:defRPr>
    </a:lvl7pPr>
    <a:lvl8pPr marL="14613666" algn="l" defTabSz="2087667" rtl="0" eaLnBrk="1" latinLnBrk="0" hangingPunct="1">
      <a:defRPr sz="5500" kern="1200">
        <a:solidFill>
          <a:schemeClr val="tx1"/>
        </a:solidFill>
        <a:latin typeface="+mn-lt"/>
        <a:ea typeface="+mn-ea"/>
        <a:cs typeface="+mn-cs"/>
      </a:defRPr>
    </a:lvl8pPr>
    <a:lvl9pPr marL="16701333" algn="l" defTabSz="2087667" rtl="0" eaLnBrk="1" latinLnBrk="0" hangingPunct="1">
      <a:defRPr sz="55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19238" y="685800"/>
            <a:ext cx="3819525" cy="3429000"/>
          </a:xfrm>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The poster size is A0 landscape (841 mm tall by 1189 mm wide (33.11” x 46.8”). The poster boards are 1219 </a:t>
            </a:r>
            <a:r>
              <a:rPr lang="en-US" sz="1200" kern="1200" smtClean="0">
                <a:solidFill>
                  <a:schemeClr val="tx1"/>
                </a:solidFill>
                <a:latin typeface="+mn-lt"/>
                <a:ea typeface="+mn-ea"/>
                <a:cs typeface="+mn-cs"/>
              </a:rPr>
              <a:t>mm (48”) x </a:t>
            </a:r>
            <a:r>
              <a:rPr lang="en-US" sz="1200" kern="1200" dirty="0" smtClean="0">
                <a:solidFill>
                  <a:schemeClr val="tx1"/>
                </a:solidFill>
                <a:latin typeface="+mn-lt"/>
                <a:ea typeface="+mn-ea"/>
                <a:cs typeface="+mn-cs"/>
              </a:rPr>
              <a:t>2438 mm so we will fit two posters on either side so stay close to the edge when you put up your poster.</a:t>
            </a:r>
            <a:endParaRPr lang="en-US" dirty="0"/>
          </a:p>
        </p:txBody>
      </p:sp>
      <p:sp>
        <p:nvSpPr>
          <p:cNvPr id="4" name="Slide Number Placeholder 3"/>
          <p:cNvSpPr>
            <a:spLocks noGrp="1"/>
          </p:cNvSpPr>
          <p:nvPr>
            <p:ph type="sldNum" sz="quarter" idx="10"/>
          </p:nvPr>
        </p:nvSpPr>
        <p:spPr/>
        <p:txBody>
          <a:bodyPr/>
          <a:lstStyle/>
          <a:p>
            <a:fld id="{D8A56A30-4E3A-4F4F-B39D-5417AAE44765}" type="slidenum">
              <a:rPr lang="en-US" smtClean="0"/>
              <a:t>1</a:t>
            </a:fld>
            <a:endParaRPr lang="en-US"/>
          </a:p>
        </p:txBody>
      </p:sp>
    </p:spTree>
    <p:extLst>
      <p:ext uri="{BB962C8B-B14F-4D97-AF65-F5344CB8AC3E}">
        <p14:creationId xmlns:p14="http://schemas.microsoft.com/office/powerpoint/2010/main" val="19023673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09568" y="11930383"/>
            <a:ext cx="36375102" cy="8232140"/>
          </a:xfrm>
        </p:spPr>
        <p:txBody>
          <a:bodyPr/>
          <a:lstStyle/>
          <a:p>
            <a:r>
              <a:rPr lang="en-US" smtClean="0"/>
              <a:t>Click to edit Master title style</a:t>
            </a:r>
            <a:endParaRPr lang="en-US"/>
          </a:p>
        </p:txBody>
      </p:sp>
      <p:sp>
        <p:nvSpPr>
          <p:cNvPr id="3" name="Subtitle 2"/>
          <p:cNvSpPr>
            <a:spLocks noGrp="1"/>
          </p:cNvSpPr>
          <p:nvPr>
            <p:ph type="subTitle" idx="1"/>
          </p:nvPr>
        </p:nvSpPr>
        <p:spPr>
          <a:xfrm>
            <a:off x="6419136" y="21762721"/>
            <a:ext cx="29955967" cy="9814560"/>
          </a:xfrm>
        </p:spPr>
        <p:txBody>
          <a:bodyPr/>
          <a:lstStyle>
            <a:lvl1pPr marL="0" indent="0" algn="ctr">
              <a:buNone/>
              <a:defRPr>
                <a:solidFill>
                  <a:schemeClr val="tx1">
                    <a:tint val="75000"/>
                  </a:schemeClr>
                </a:solidFill>
              </a:defRPr>
            </a:lvl1pPr>
            <a:lvl2pPr marL="2087667" indent="0" algn="ctr">
              <a:buNone/>
              <a:defRPr>
                <a:solidFill>
                  <a:schemeClr val="tx1">
                    <a:tint val="75000"/>
                  </a:schemeClr>
                </a:solidFill>
              </a:defRPr>
            </a:lvl2pPr>
            <a:lvl3pPr marL="4175333" indent="0" algn="ctr">
              <a:buNone/>
              <a:defRPr>
                <a:solidFill>
                  <a:schemeClr val="tx1">
                    <a:tint val="75000"/>
                  </a:schemeClr>
                </a:solidFill>
              </a:defRPr>
            </a:lvl3pPr>
            <a:lvl4pPr marL="6263000" indent="0" algn="ctr">
              <a:buNone/>
              <a:defRPr>
                <a:solidFill>
                  <a:schemeClr val="tx1">
                    <a:tint val="75000"/>
                  </a:schemeClr>
                </a:solidFill>
              </a:defRPr>
            </a:lvl4pPr>
            <a:lvl5pPr marL="8350667" indent="0" algn="ctr">
              <a:buNone/>
              <a:defRPr>
                <a:solidFill>
                  <a:schemeClr val="tx1">
                    <a:tint val="75000"/>
                  </a:schemeClr>
                </a:solidFill>
              </a:defRPr>
            </a:lvl5pPr>
            <a:lvl6pPr marL="10438333" indent="0" algn="ctr">
              <a:buNone/>
              <a:defRPr>
                <a:solidFill>
                  <a:schemeClr val="tx1">
                    <a:tint val="75000"/>
                  </a:schemeClr>
                </a:solidFill>
              </a:defRPr>
            </a:lvl6pPr>
            <a:lvl7pPr marL="12526000" indent="0" algn="ctr">
              <a:buNone/>
              <a:defRPr>
                <a:solidFill>
                  <a:schemeClr val="tx1">
                    <a:tint val="75000"/>
                  </a:schemeClr>
                </a:solidFill>
              </a:defRPr>
            </a:lvl7pPr>
            <a:lvl8pPr marL="14613666" indent="0" algn="ctr">
              <a:buNone/>
              <a:defRPr>
                <a:solidFill>
                  <a:schemeClr val="tx1">
                    <a:tint val="75000"/>
                  </a:schemeClr>
                </a:solidFill>
              </a:defRPr>
            </a:lvl8pPr>
            <a:lvl9pPr marL="16701333"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F66B728-9173-274C-9125-5BA5E10AFAF4}" type="datetimeFigureOut">
              <a:rPr lang="en-US" smtClean="0"/>
              <a:t>7/8/16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BFDE67-D153-B549-B03E-F2A4E86C9BCA}" type="slidenum">
              <a:rPr lang="en-US" smtClean="0"/>
              <a:t>‹#›</a:t>
            </a:fld>
            <a:endParaRPr lang="en-US"/>
          </a:p>
        </p:txBody>
      </p:sp>
    </p:spTree>
    <p:extLst>
      <p:ext uri="{BB962C8B-B14F-4D97-AF65-F5344CB8AC3E}">
        <p14:creationId xmlns:p14="http://schemas.microsoft.com/office/powerpoint/2010/main" val="29478458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F66B728-9173-274C-9125-5BA5E10AFAF4}" type="datetimeFigureOut">
              <a:rPr lang="en-US" smtClean="0"/>
              <a:t>7/8/16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BFDE67-D153-B549-B03E-F2A4E86C9BCA}" type="slidenum">
              <a:rPr lang="en-US" smtClean="0"/>
              <a:t>‹#›</a:t>
            </a:fld>
            <a:endParaRPr lang="en-US"/>
          </a:p>
        </p:txBody>
      </p:sp>
    </p:spTree>
    <p:extLst>
      <p:ext uri="{BB962C8B-B14F-4D97-AF65-F5344CB8AC3E}">
        <p14:creationId xmlns:p14="http://schemas.microsoft.com/office/powerpoint/2010/main" val="40126171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380450" y="24678643"/>
            <a:ext cx="36375102" cy="7627620"/>
          </a:xfrm>
        </p:spPr>
        <p:txBody>
          <a:bodyPr anchor="t"/>
          <a:lstStyle>
            <a:lvl1pPr algn="l">
              <a:defRPr sz="18300" b="1" cap="all"/>
            </a:lvl1pPr>
          </a:lstStyle>
          <a:p>
            <a:r>
              <a:rPr lang="en-US" smtClean="0"/>
              <a:t>Click to edit Master title style</a:t>
            </a:r>
            <a:endParaRPr lang="en-US"/>
          </a:p>
        </p:txBody>
      </p:sp>
      <p:sp>
        <p:nvSpPr>
          <p:cNvPr id="3" name="Text Placeholder 2"/>
          <p:cNvSpPr>
            <a:spLocks noGrp="1"/>
          </p:cNvSpPr>
          <p:nvPr>
            <p:ph type="body" idx="1"/>
          </p:nvPr>
        </p:nvSpPr>
        <p:spPr>
          <a:xfrm>
            <a:off x="3380450" y="16277596"/>
            <a:ext cx="36375102" cy="8401048"/>
          </a:xfrm>
        </p:spPr>
        <p:txBody>
          <a:bodyPr anchor="b"/>
          <a:lstStyle>
            <a:lvl1pPr marL="0" indent="0">
              <a:buNone/>
              <a:defRPr sz="9100">
                <a:solidFill>
                  <a:schemeClr val="tx1">
                    <a:tint val="75000"/>
                  </a:schemeClr>
                </a:solidFill>
              </a:defRPr>
            </a:lvl1pPr>
            <a:lvl2pPr marL="2087667" indent="0">
              <a:buNone/>
              <a:defRPr sz="8200">
                <a:solidFill>
                  <a:schemeClr val="tx1">
                    <a:tint val="75000"/>
                  </a:schemeClr>
                </a:solidFill>
              </a:defRPr>
            </a:lvl2pPr>
            <a:lvl3pPr marL="4175333" indent="0">
              <a:buNone/>
              <a:defRPr sz="7300">
                <a:solidFill>
                  <a:schemeClr val="tx1">
                    <a:tint val="75000"/>
                  </a:schemeClr>
                </a:solidFill>
              </a:defRPr>
            </a:lvl3pPr>
            <a:lvl4pPr marL="6263000" indent="0">
              <a:buNone/>
              <a:defRPr sz="6400">
                <a:solidFill>
                  <a:schemeClr val="tx1">
                    <a:tint val="75000"/>
                  </a:schemeClr>
                </a:solidFill>
              </a:defRPr>
            </a:lvl4pPr>
            <a:lvl5pPr marL="8350667" indent="0">
              <a:buNone/>
              <a:defRPr sz="6400">
                <a:solidFill>
                  <a:schemeClr val="tx1">
                    <a:tint val="75000"/>
                  </a:schemeClr>
                </a:solidFill>
              </a:defRPr>
            </a:lvl5pPr>
            <a:lvl6pPr marL="10438333" indent="0">
              <a:buNone/>
              <a:defRPr sz="6400">
                <a:solidFill>
                  <a:schemeClr val="tx1">
                    <a:tint val="75000"/>
                  </a:schemeClr>
                </a:solidFill>
              </a:defRPr>
            </a:lvl6pPr>
            <a:lvl7pPr marL="12526000" indent="0">
              <a:buNone/>
              <a:defRPr sz="6400">
                <a:solidFill>
                  <a:schemeClr val="tx1">
                    <a:tint val="75000"/>
                  </a:schemeClr>
                </a:solidFill>
              </a:defRPr>
            </a:lvl7pPr>
            <a:lvl8pPr marL="14613666" indent="0">
              <a:buNone/>
              <a:defRPr sz="6400">
                <a:solidFill>
                  <a:schemeClr val="tx1">
                    <a:tint val="75000"/>
                  </a:schemeClr>
                </a:solidFill>
              </a:defRPr>
            </a:lvl8pPr>
            <a:lvl9pPr marL="16701333"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F66B728-9173-274C-9125-5BA5E10AFAF4}" type="datetimeFigureOut">
              <a:rPr lang="en-US" smtClean="0"/>
              <a:t>7/8/16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BFDE67-D153-B549-B03E-F2A4E86C9BCA}" type="slidenum">
              <a:rPr lang="en-US" smtClean="0"/>
              <a:t>‹#›</a:t>
            </a:fld>
            <a:endParaRPr lang="en-US"/>
          </a:p>
        </p:txBody>
      </p:sp>
    </p:spTree>
    <p:extLst>
      <p:ext uri="{BB962C8B-B14F-4D97-AF65-F5344CB8AC3E}">
        <p14:creationId xmlns:p14="http://schemas.microsoft.com/office/powerpoint/2010/main" val="22380923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39712" y="8961124"/>
            <a:ext cx="18900788" cy="25345393"/>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1753738" y="8961124"/>
            <a:ext cx="18900788" cy="25345393"/>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F66B728-9173-274C-9125-5BA5E10AFAF4}" type="datetimeFigureOut">
              <a:rPr lang="en-US" smtClean="0"/>
              <a:t>7/8/16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BFDE67-D153-B549-B03E-F2A4E86C9BCA}" type="slidenum">
              <a:rPr lang="en-US" smtClean="0"/>
              <a:t>‹#›</a:t>
            </a:fld>
            <a:endParaRPr lang="en-US"/>
          </a:p>
        </p:txBody>
      </p:sp>
    </p:spTree>
    <p:extLst>
      <p:ext uri="{BB962C8B-B14F-4D97-AF65-F5344CB8AC3E}">
        <p14:creationId xmlns:p14="http://schemas.microsoft.com/office/powerpoint/2010/main" val="1781427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39712" y="8596633"/>
            <a:ext cx="18908220" cy="3582668"/>
          </a:xfrm>
        </p:spPr>
        <p:txBody>
          <a:bodyPr anchor="b"/>
          <a:lstStyle>
            <a:lvl1pPr marL="0" indent="0">
              <a:buNone/>
              <a:defRPr sz="11000" b="1"/>
            </a:lvl1pPr>
            <a:lvl2pPr marL="2087667" indent="0">
              <a:buNone/>
              <a:defRPr sz="9100" b="1"/>
            </a:lvl2pPr>
            <a:lvl3pPr marL="4175333" indent="0">
              <a:buNone/>
              <a:defRPr sz="8200" b="1"/>
            </a:lvl3pPr>
            <a:lvl4pPr marL="6263000" indent="0">
              <a:buNone/>
              <a:defRPr sz="7300" b="1"/>
            </a:lvl4pPr>
            <a:lvl5pPr marL="8350667" indent="0">
              <a:buNone/>
              <a:defRPr sz="7300" b="1"/>
            </a:lvl5pPr>
            <a:lvl6pPr marL="10438333" indent="0">
              <a:buNone/>
              <a:defRPr sz="7300" b="1"/>
            </a:lvl6pPr>
            <a:lvl7pPr marL="12526000" indent="0">
              <a:buNone/>
              <a:defRPr sz="7300" b="1"/>
            </a:lvl7pPr>
            <a:lvl8pPr marL="14613666" indent="0">
              <a:buNone/>
              <a:defRPr sz="7300" b="1"/>
            </a:lvl8pPr>
            <a:lvl9pPr marL="16701333" indent="0">
              <a:buNone/>
              <a:defRPr sz="7300" b="1"/>
            </a:lvl9pPr>
          </a:lstStyle>
          <a:p>
            <a:pPr lvl="0"/>
            <a:r>
              <a:rPr lang="en-US" smtClean="0"/>
              <a:t>Click to edit Master text styles</a:t>
            </a:r>
          </a:p>
        </p:txBody>
      </p:sp>
      <p:sp>
        <p:nvSpPr>
          <p:cNvPr id="4" name="Content Placeholder 3"/>
          <p:cNvSpPr>
            <a:spLocks noGrp="1"/>
          </p:cNvSpPr>
          <p:nvPr>
            <p:ph sz="half" idx="2"/>
          </p:nvPr>
        </p:nvSpPr>
        <p:spPr>
          <a:xfrm>
            <a:off x="2139712" y="12179300"/>
            <a:ext cx="18908220" cy="22127212"/>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1738881" y="8596633"/>
            <a:ext cx="18915648" cy="3582668"/>
          </a:xfrm>
        </p:spPr>
        <p:txBody>
          <a:bodyPr anchor="b"/>
          <a:lstStyle>
            <a:lvl1pPr marL="0" indent="0">
              <a:buNone/>
              <a:defRPr sz="11000" b="1"/>
            </a:lvl1pPr>
            <a:lvl2pPr marL="2087667" indent="0">
              <a:buNone/>
              <a:defRPr sz="9100" b="1"/>
            </a:lvl2pPr>
            <a:lvl3pPr marL="4175333" indent="0">
              <a:buNone/>
              <a:defRPr sz="8200" b="1"/>
            </a:lvl3pPr>
            <a:lvl4pPr marL="6263000" indent="0">
              <a:buNone/>
              <a:defRPr sz="7300" b="1"/>
            </a:lvl4pPr>
            <a:lvl5pPr marL="8350667" indent="0">
              <a:buNone/>
              <a:defRPr sz="7300" b="1"/>
            </a:lvl5pPr>
            <a:lvl6pPr marL="10438333" indent="0">
              <a:buNone/>
              <a:defRPr sz="7300" b="1"/>
            </a:lvl6pPr>
            <a:lvl7pPr marL="12526000" indent="0">
              <a:buNone/>
              <a:defRPr sz="7300" b="1"/>
            </a:lvl7pPr>
            <a:lvl8pPr marL="14613666" indent="0">
              <a:buNone/>
              <a:defRPr sz="7300" b="1"/>
            </a:lvl8pPr>
            <a:lvl9pPr marL="16701333" indent="0">
              <a:buNone/>
              <a:defRPr sz="7300" b="1"/>
            </a:lvl9pPr>
          </a:lstStyle>
          <a:p>
            <a:pPr lvl="0"/>
            <a:r>
              <a:rPr lang="en-US" smtClean="0"/>
              <a:t>Click to edit Master text styles</a:t>
            </a:r>
          </a:p>
        </p:txBody>
      </p:sp>
      <p:sp>
        <p:nvSpPr>
          <p:cNvPr id="6" name="Content Placeholder 5"/>
          <p:cNvSpPr>
            <a:spLocks noGrp="1"/>
          </p:cNvSpPr>
          <p:nvPr>
            <p:ph sz="quarter" idx="4"/>
          </p:nvPr>
        </p:nvSpPr>
        <p:spPr>
          <a:xfrm>
            <a:off x="21738881" y="12179300"/>
            <a:ext cx="18915648" cy="22127212"/>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F66B728-9173-274C-9125-5BA5E10AFAF4}" type="datetimeFigureOut">
              <a:rPr lang="en-US" smtClean="0"/>
              <a:t>7/8/16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4BFDE67-D153-B549-B03E-F2A4E86C9BCA}" type="slidenum">
              <a:rPr lang="en-US" smtClean="0"/>
              <a:t>‹#›</a:t>
            </a:fld>
            <a:endParaRPr lang="en-US"/>
          </a:p>
        </p:txBody>
      </p:sp>
    </p:spTree>
    <p:extLst>
      <p:ext uri="{BB962C8B-B14F-4D97-AF65-F5344CB8AC3E}">
        <p14:creationId xmlns:p14="http://schemas.microsoft.com/office/powerpoint/2010/main" val="2864633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F66B728-9173-274C-9125-5BA5E10AFAF4}" type="datetimeFigureOut">
              <a:rPr lang="en-US" smtClean="0"/>
              <a:t>7/8/16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4BFDE67-D153-B549-B03E-F2A4E86C9BCA}" type="slidenum">
              <a:rPr lang="en-US" smtClean="0"/>
              <a:t>‹#›</a:t>
            </a:fld>
            <a:endParaRPr lang="en-US"/>
          </a:p>
        </p:txBody>
      </p:sp>
    </p:spTree>
    <p:extLst>
      <p:ext uri="{BB962C8B-B14F-4D97-AF65-F5344CB8AC3E}">
        <p14:creationId xmlns:p14="http://schemas.microsoft.com/office/powerpoint/2010/main" val="2554620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66B728-9173-274C-9125-5BA5E10AFAF4}" type="datetimeFigureOut">
              <a:rPr lang="en-US" smtClean="0"/>
              <a:t>7/8/16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4BFDE67-D153-B549-B03E-F2A4E86C9BCA}" type="slidenum">
              <a:rPr lang="en-US" smtClean="0"/>
              <a:t>‹#›</a:t>
            </a:fld>
            <a:endParaRPr lang="en-US"/>
          </a:p>
        </p:txBody>
      </p:sp>
    </p:spTree>
    <p:extLst>
      <p:ext uri="{BB962C8B-B14F-4D97-AF65-F5344CB8AC3E}">
        <p14:creationId xmlns:p14="http://schemas.microsoft.com/office/powerpoint/2010/main" val="797851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39715" y="1529081"/>
            <a:ext cx="14079009" cy="6507480"/>
          </a:xfrm>
        </p:spPr>
        <p:txBody>
          <a:bodyPr anchor="b"/>
          <a:lstStyle>
            <a:lvl1pPr algn="l">
              <a:defRPr sz="9100" b="1"/>
            </a:lvl1pPr>
          </a:lstStyle>
          <a:p>
            <a:r>
              <a:rPr lang="en-US" smtClean="0"/>
              <a:t>Click to edit Master title style</a:t>
            </a:r>
            <a:endParaRPr lang="en-US"/>
          </a:p>
        </p:txBody>
      </p:sp>
      <p:sp>
        <p:nvSpPr>
          <p:cNvPr id="3" name="Content Placeholder 2"/>
          <p:cNvSpPr>
            <a:spLocks noGrp="1"/>
          </p:cNvSpPr>
          <p:nvPr>
            <p:ph idx="1"/>
          </p:nvPr>
        </p:nvSpPr>
        <p:spPr>
          <a:xfrm>
            <a:off x="16731358" y="1529083"/>
            <a:ext cx="23923168" cy="32777433"/>
          </a:xfrm>
        </p:spPr>
        <p:txBody>
          <a:bodyPr/>
          <a:lstStyle>
            <a:lvl1pPr>
              <a:defRPr sz="14600"/>
            </a:lvl1pPr>
            <a:lvl2pPr>
              <a:defRPr sz="12800"/>
            </a:lvl2pPr>
            <a:lvl3pPr>
              <a:defRPr sz="110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39715" y="8036564"/>
            <a:ext cx="14079009" cy="26269953"/>
          </a:xfrm>
        </p:spPr>
        <p:txBody>
          <a:bodyPr/>
          <a:lstStyle>
            <a:lvl1pPr marL="0" indent="0">
              <a:buNone/>
              <a:defRPr sz="6400"/>
            </a:lvl1pPr>
            <a:lvl2pPr marL="2087667" indent="0">
              <a:buNone/>
              <a:defRPr sz="5500"/>
            </a:lvl2pPr>
            <a:lvl3pPr marL="4175333" indent="0">
              <a:buNone/>
              <a:defRPr sz="4600"/>
            </a:lvl3pPr>
            <a:lvl4pPr marL="6263000" indent="0">
              <a:buNone/>
              <a:defRPr sz="4100"/>
            </a:lvl4pPr>
            <a:lvl5pPr marL="8350667" indent="0">
              <a:buNone/>
              <a:defRPr sz="4100"/>
            </a:lvl5pPr>
            <a:lvl6pPr marL="10438333" indent="0">
              <a:buNone/>
              <a:defRPr sz="4100"/>
            </a:lvl6pPr>
            <a:lvl7pPr marL="12526000" indent="0">
              <a:buNone/>
              <a:defRPr sz="4100"/>
            </a:lvl7pPr>
            <a:lvl8pPr marL="14613666" indent="0">
              <a:buNone/>
              <a:defRPr sz="4100"/>
            </a:lvl8pPr>
            <a:lvl9pPr marL="16701333"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F66B728-9173-274C-9125-5BA5E10AFAF4}" type="datetimeFigureOut">
              <a:rPr lang="en-US" smtClean="0"/>
              <a:t>7/8/16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BFDE67-D153-B549-B03E-F2A4E86C9BCA}" type="slidenum">
              <a:rPr lang="en-US" smtClean="0"/>
              <a:t>‹#›</a:t>
            </a:fld>
            <a:endParaRPr lang="en-US"/>
          </a:p>
        </p:txBody>
      </p:sp>
    </p:spTree>
    <p:extLst>
      <p:ext uri="{BB962C8B-B14F-4D97-AF65-F5344CB8AC3E}">
        <p14:creationId xmlns:p14="http://schemas.microsoft.com/office/powerpoint/2010/main" val="3509391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87971" y="26883360"/>
            <a:ext cx="25676543" cy="3173733"/>
          </a:xfrm>
        </p:spPr>
        <p:txBody>
          <a:bodyPr anchor="b"/>
          <a:lstStyle>
            <a:lvl1pPr algn="l">
              <a:defRPr sz="9100" b="1"/>
            </a:lvl1pPr>
          </a:lstStyle>
          <a:p>
            <a:r>
              <a:rPr lang="en-US" smtClean="0"/>
              <a:t>Click to edit Master title style</a:t>
            </a:r>
            <a:endParaRPr lang="en-US"/>
          </a:p>
        </p:txBody>
      </p:sp>
      <p:sp>
        <p:nvSpPr>
          <p:cNvPr id="3" name="Picture Placeholder 2"/>
          <p:cNvSpPr>
            <a:spLocks noGrp="1"/>
          </p:cNvSpPr>
          <p:nvPr>
            <p:ph type="pic" idx="1"/>
          </p:nvPr>
        </p:nvSpPr>
        <p:spPr>
          <a:xfrm>
            <a:off x="8387971" y="3431540"/>
            <a:ext cx="25676543" cy="23042880"/>
          </a:xfrm>
        </p:spPr>
        <p:txBody>
          <a:bodyPr/>
          <a:lstStyle>
            <a:lvl1pPr marL="0" indent="0">
              <a:buNone/>
              <a:defRPr sz="14600"/>
            </a:lvl1pPr>
            <a:lvl2pPr marL="2087667" indent="0">
              <a:buNone/>
              <a:defRPr sz="12800"/>
            </a:lvl2pPr>
            <a:lvl3pPr marL="4175333" indent="0">
              <a:buNone/>
              <a:defRPr sz="11000"/>
            </a:lvl3pPr>
            <a:lvl4pPr marL="6263000" indent="0">
              <a:buNone/>
              <a:defRPr sz="9100"/>
            </a:lvl4pPr>
            <a:lvl5pPr marL="8350667" indent="0">
              <a:buNone/>
              <a:defRPr sz="9100"/>
            </a:lvl5pPr>
            <a:lvl6pPr marL="10438333" indent="0">
              <a:buNone/>
              <a:defRPr sz="9100"/>
            </a:lvl6pPr>
            <a:lvl7pPr marL="12526000" indent="0">
              <a:buNone/>
              <a:defRPr sz="9100"/>
            </a:lvl7pPr>
            <a:lvl8pPr marL="14613666" indent="0">
              <a:buNone/>
              <a:defRPr sz="9100"/>
            </a:lvl8pPr>
            <a:lvl9pPr marL="16701333" indent="0">
              <a:buNone/>
              <a:defRPr sz="9100"/>
            </a:lvl9pPr>
          </a:lstStyle>
          <a:p>
            <a:endParaRPr lang="en-US"/>
          </a:p>
        </p:txBody>
      </p:sp>
      <p:sp>
        <p:nvSpPr>
          <p:cNvPr id="4" name="Text Placeholder 3"/>
          <p:cNvSpPr>
            <a:spLocks noGrp="1"/>
          </p:cNvSpPr>
          <p:nvPr>
            <p:ph type="body" sz="half" idx="2"/>
          </p:nvPr>
        </p:nvSpPr>
        <p:spPr>
          <a:xfrm>
            <a:off x="8387971" y="30057092"/>
            <a:ext cx="25676543" cy="4507227"/>
          </a:xfrm>
        </p:spPr>
        <p:txBody>
          <a:bodyPr/>
          <a:lstStyle>
            <a:lvl1pPr marL="0" indent="0">
              <a:buNone/>
              <a:defRPr sz="6400"/>
            </a:lvl1pPr>
            <a:lvl2pPr marL="2087667" indent="0">
              <a:buNone/>
              <a:defRPr sz="5500"/>
            </a:lvl2pPr>
            <a:lvl3pPr marL="4175333" indent="0">
              <a:buNone/>
              <a:defRPr sz="4600"/>
            </a:lvl3pPr>
            <a:lvl4pPr marL="6263000" indent="0">
              <a:buNone/>
              <a:defRPr sz="4100"/>
            </a:lvl4pPr>
            <a:lvl5pPr marL="8350667" indent="0">
              <a:buNone/>
              <a:defRPr sz="4100"/>
            </a:lvl5pPr>
            <a:lvl6pPr marL="10438333" indent="0">
              <a:buNone/>
              <a:defRPr sz="4100"/>
            </a:lvl6pPr>
            <a:lvl7pPr marL="12526000" indent="0">
              <a:buNone/>
              <a:defRPr sz="4100"/>
            </a:lvl7pPr>
            <a:lvl8pPr marL="14613666" indent="0">
              <a:buNone/>
              <a:defRPr sz="4100"/>
            </a:lvl8pPr>
            <a:lvl9pPr marL="16701333"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F66B728-9173-274C-9125-5BA5E10AFAF4}" type="datetimeFigureOut">
              <a:rPr lang="en-US" smtClean="0"/>
              <a:t>7/8/16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BFDE67-D153-B549-B03E-F2A4E86C9BCA}" type="slidenum">
              <a:rPr lang="en-US" smtClean="0"/>
              <a:t>‹#›</a:t>
            </a:fld>
            <a:endParaRPr lang="en-US"/>
          </a:p>
        </p:txBody>
      </p:sp>
    </p:spTree>
    <p:extLst>
      <p:ext uri="{BB962C8B-B14F-4D97-AF65-F5344CB8AC3E}">
        <p14:creationId xmlns:p14="http://schemas.microsoft.com/office/powerpoint/2010/main" val="649197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F66B728-9173-274C-9125-5BA5E10AFAF4}" type="datetimeFigureOut">
              <a:rPr lang="en-US" smtClean="0"/>
              <a:t>7/8/16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BFDE67-D153-B549-B03E-F2A4E86C9BCA}" type="slidenum">
              <a:rPr lang="en-US" smtClean="0"/>
              <a:t>‹#›</a:t>
            </a:fld>
            <a:endParaRPr lang="en-US"/>
          </a:p>
        </p:txBody>
      </p:sp>
    </p:spTree>
    <p:extLst>
      <p:ext uri="{BB962C8B-B14F-4D97-AF65-F5344CB8AC3E}">
        <p14:creationId xmlns:p14="http://schemas.microsoft.com/office/powerpoint/2010/main" val="440534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025822" y="1537977"/>
            <a:ext cx="9628704" cy="3276854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39713" y="1537977"/>
            <a:ext cx="28172873" cy="3276854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F66B728-9173-274C-9125-5BA5E10AFAF4}" type="datetimeFigureOut">
              <a:rPr lang="en-US" smtClean="0"/>
              <a:t>7/8/16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BFDE67-D153-B549-B03E-F2A4E86C9BCA}" type="slidenum">
              <a:rPr lang="en-US" smtClean="0"/>
              <a:t>‹#›</a:t>
            </a:fld>
            <a:endParaRPr lang="en-US"/>
          </a:p>
        </p:txBody>
      </p:sp>
    </p:spTree>
    <p:extLst>
      <p:ext uri="{BB962C8B-B14F-4D97-AF65-F5344CB8AC3E}">
        <p14:creationId xmlns:p14="http://schemas.microsoft.com/office/powerpoint/2010/main" val="368382183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39712" y="1537973"/>
            <a:ext cx="38514814" cy="6400800"/>
          </a:xfrm>
          <a:prstGeom prst="rect">
            <a:avLst/>
          </a:prstGeom>
        </p:spPr>
        <p:txBody>
          <a:bodyPr vert="horz" lIns="417533" tIns="208767" rIns="417533" bIns="208767"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39712" y="8961124"/>
            <a:ext cx="38514814" cy="25345393"/>
          </a:xfrm>
          <a:prstGeom prst="rect">
            <a:avLst/>
          </a:prstGeom>
        </p:spPr>
        <p:txBody>
          <a:bodyPr vert="horz" lIns="417533" tIns="208767" rIns="417533" bIns="208767"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39712" y="35595563"/>
            <a:ext cx="9985322" cy="2044700"/>
          </a:xfrm>
          <a:prstGeom prst="rect">
            <a:avLst/>
          </a:prstGeom>
        </p:spPr>
        <p:txBody>
          <a:bodyPr vert="horz" lIns="417533" tIns="208767" rIns="417533" bIns="208767" rtlCol="0" anchor="ctr"/>
          <a:lstStyle>
            <a:lvl1pPr algn="l">
              <a:defRPr sz="5500">
                <a:solidFill>
                  <a:schemeClr val="tx1">
                    <a:tint val="75000"/>
                  </a:schemeClr>
                </a:solidFill>
              </a:defRPr>
            </a:lvl1pPr>
          </a:lstStyle>
          <a:p>
            <a:fld id="{BF66B728-9173-274C-9125-5BA5E10AFAF4}" type="datetimeFigureOut">
              <a:rPr lang="en-US" smtClean="0"/>
              <a:t>7/8/16</a:t>
            </a:fld>
            <a:endParaRPr lang="en-US"/>
          </a:p>
        </p:txBody>
      </p:sp>
      <p:sp>
        <p:nvSpPr>
          <p:cNvPr id="5" name="Footer Placeholder 4"/>
          <p:cNvSpPr>
            <a:spLocks noGrp="1"/>
          </p:cNvSpPr>
          <p:nvPr>
            <p:ph type="ftr" sz="quarter" idx="3"/>
          </p:nvPr>
        </p:nvSpPr>
        <p:spPr>
          <a:xfrm>
            <a:off x="14621365" y="35595563"/>
            <a:ext cx="13551509" cy="2044700"/>
          </a:xfrm>
          <a:prstGeom prst="rect">
            <a:avLst/>
          </a:prstGeom>
        </p:spPr>
        <p:txBody>
          <a:bodyPr vert="horz" lIns="417533" tIns="208767" rIns="417533" bIns="208767" rtlCol="0" anchor="ctr"/>
          <a:lstStyle>
            <a:lvl1pPr algn="ctr">
              <a:defRPr sz="55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669204" y="35595563"/>
            <a:ext cx="9985322" cy="2044700"/>
          </a:xfrm>
          <a:prstGeom prst="rect">
            <a:avLst/>
          </a:prstGeom>
        </p:spPr>
        <p:txBody>
          <a:bodyPr vert="horz" lIns="417533" tIns="208767" rIns="417533" bIns="208767" rtlCol="0" anchor="ctr"/>
          <a:lstStyle>
            <a:lvl1pPr algn="r">
              <a:defRPr sz="5500">
                <a:solidFill>
                  <a:schemeClr val="tx1">
                    <a:tint val="75000"/>
                  </a:schemeClr>
                </a:solidFill>
              </a:defRPr>
            </a:lvl1pPr>
          </a:lstStyle>
          <a:p>
            <a:fld id="{C4BFDE67-D153-B549-B03E-F2A4E86C9BCA}" type="slidenum">
              <a:rPr lang="en-US" smtClean="0"/>
              <a:t>‹#›</a:t>
            </a:fld>
            <a:endParaRPr lang="en-US"/>
          </a:p>
        </p:txBody>
      </p:sp>
    </p:spTree>
    <p:extLst>
      <p:ext uri="{BB962C8B-B14F-4D97-AF65-F5344CB8AC3E}">
        <p14:creationId xmlns:p14="http://schemas.microsoft.com/office/powerpoint/2010/main" val="35672986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087667" rtl="0" eaLnBrk="1" latinLnBrk="0" hangingPunct="1">
        <a:spcBef>
          <a:spcPct val="0"/>
        </a:spcBef>
        <a:buNone/>
        <a:defRPr sz="20100" kern="1200">
          <a:solidFill>
            <a:schemeClr val="tx1"/>
          </a:solidFill>
          <a:latin typeface="+mj-lt"/>
          <a:ea typeface="+mj-ea"/>
          <a:cs typeface="+mj-cs"/>
        </a:defRPr>
      </a:lvl1pPr>
    </p:titleStyle>
    <p:bodyStyle>
      <a:lvl1pPr marL="1565750" indent="-1565750" algn="l" defTabSz="2087667" rtl="0" eaLnBrk="1" latinLnBrk="0" hangingPunct="1">
        <a:spcBef>
          <a:spcPct val="20000"/>
        </a:spcBef>
        <a:buFont typeface="Arial"/>
        <a:buChar char="•"/>
        <a:defRPr sz="14600" kern="1200">
          <a:solidFill>
            <a:schemeClr val="tx1"/>
          </a:solidFill>
          <a:latin typeface="+mn-lt"/>
          <a:ea typeface="+mn-ea"/>
          <a:cs typeface="+mn-cs"/>
        </a:defRPr>
      </a:lvl1pPr>
      <a:lvl2pPr marL="3392458" indent="-1304792" algn="l" defTabSz="2087667" rtl="0" eaLnBrk="1" latinLnBrk="0" hangingPunct="1">
        <a:spcBef>
          <a:spcPct val="20000"/>
        </a:spcBef>
        <a:buFont typeface="Arial"/>
        <a:buChar char="–"/>
        <a:defRPr sz="12800" kern="1200">
          <a:solidFill>
            <a:schemeClr val="tx1"/>
          </a:solidFill>
          <a:latin typeface="+mn-lt"/>
          <a:ea typeface="+mn-ea"/>
          <a:cs typeface="+mn-cs"/>
        </a:defRPr>
      </a:lvl2pPr>
      <a:lvl3pPr marL="5219167" indent="-1043833" algn="l" defTabSz="2087667" rtl="0" eaLnBrk="1" latinLnBrk="0" hangingPunct="1">
        <a:spcBef>
          <a:spcPct val="20000"/>
        </a:spcBef>
        <a:buFont typeface="Arial"/>
        <a:buChar char="•"/>
        <a:defRPr sz="11000" kern="1200">
          <a:solidFill>
            <a:schemeClr val="tx1"/>
          </a:solidFill>
          <a:latin typeface="+mn-lt"/>
          <a:ea typeface="+mn-ea"/>
          <a:cs typeface="+mn-cs"/>
        </a:defRPr>
      </a:lvl3pPr>
      <a:lvl4pPr marL="7306833" indent="-1043833" algn="l" defTabSz="2087667" rtl="0" eaLnBrk="1" latinLnBrk="0" hangingPunct="1">
        <a:spcBef>
          <a:spcPct val="20000"/>
        </a:spcBef>
        <a:buFont typeface="Arial"/>
        <a:buChar char="–"/>
        <a:defRPr sz="9100" kern="1200">
          <a:solidFill>
            <a:schemeClr val="tx1"/>
          </a:solidFill>
          <a:latin typeface="+mn-lt"/>
          <a:ea typeface="+mn-ea"/>
          <a:cs typeface="+mn-cs"/>
        </a:defRPr>
      </a:lvl4pPr>
      <a:lvl5pPr marL="9394500" indent="-1043833" algn="l" defTabSz="2087667" rtl="0" eaLnBrk="1" latinLnBrk="0" hangingPunct="1">
        <a:spcBef>
          <a:spcPct val="20000"/>
        </a:spcBef>
        <a:buFont typeface="Arial"/>
        <a:buChar char="»"/>
        <a:defRPr sz="9100" kern="1200">
          <a:solidFill>
            <a:schemeClr val="tx1"/>
          </a:solidFill>
          <a:latin typeface="+mn-lt"/>
          <a:ea typeface="+mn-ea"/>
          <a:cs typeface="+mn-cs"/>
        </a:defRPr>
      </a:lvl5pPr>
      <a:lvl6pPr marL="11482167" indent="-1043833" algn="l" defTabSz="2087667" rtl="0" eaLnBrk="1" latinLnBrk="0" hangingPunct="1">
        <a:spcBef>
          <a:spcPct val="20000"/>
        </a:spcBef>
        <a:buFont typeface="Arial"/>
        <a:buChar char="•"/>
        <a:defRPr sz="9100" kern="1200">
          <a:solidFill>
            <a:schemeClr val="tx1"/>
          </a:solidFill>
          <a:latin typeface="+mn-lt"/>
          <a:ea typeface="+mn-ea"/>
          <a:cs typeface="+mn-cs"/>
        </a:defRPr>
      </a:lvl6pPr>
      <a:lvl7pPr marL="13569833" indent="-1043833" algn="l" defTabSz="2087667" rtl="0" eaLnBrk="1" latinLnBrk="0" hangingPunct="1">
        <a:spcBef>
          <a:spcPct val="20000"/>
        </a:spcBef>
        <a:buFont typeface="Arial"/>
        <a:buChar char="•"/>
        <a:defRPr sz="9100" kern="1200">
          <a:solidFill>
            <a:schemeClr val="tx1"/>
          </a:solidFill>
          <a:latin typeface="+mn-lt"/>
          <a:ea typeface="+mn-ea"/>
          <a:cs typeface="+mn-cs"/>
        </a:defRPr>
      </a:lvl7pPr>
      <a:lvl8pPr marL="15657500" indent="-1043833" algn="l" defTabSz="2087667" rtl="0" eaLnBrk="1" latinLnBrk="0" hangingPunct="1">
        <a:spcBef>
          <a:spcPct val="20000"/>
        </a:spcBef>
        <a:buFont typeface="Arial"/>
        <a:buChar char="•"/>
        <a:defRPr sz="9100" kern="1200">
          <a:solidFill>
            <a:schemeClr val="tx1"/>
          </a:solidFill>
          <a:latin typeface="+mn-lt"/>
          <a:ea typeface="+mn-ea"/>
          <a:cs typeface="+mn-cs"/>
        </a:defRPr>
      </a:lvl8pPr>
      <a:lvl9pPr marL="17745166" indent="-1043833" algn="l" defTabSz="2087667" rtl="0" eaLnBrk="1" latinLnBrk="0" hangingPunct="1">
        <a:spcBef>
          <a:spcPct val="20000"/>
        </a:spcBef>
        <a:buFont typeface="Arial"/>
        <a:buChar char="•"/>
        <a:defRPr sz="9100" kern="1200">
          <a:solidFill>
            <a:schemeClr val="tx1"/>
          </a:solidFill>
          <a:latin typeface="+mn-lt"/>
          <a:ea typeface="+mn-ea"/>
          <a:cs typeface="+mn-cs"/>
        </a:defRPr>
      </a:lvl9pPr>
    </p:bodyStyle>
    <p:otherStyle>
      <a:defPPr>
        <a:defRPr lang="en-US"/>
      </a:defPPr>
      <a:lvl1pPr marL="0" algn="l" defTabSz="2087667" rtl="0" eaLnBrk="1" latinLnBrk="0" hangingPunct="1">
        <a:defRPr sz="8200" kern="1200">
          <a:solidFill>
            <a:schemeClr val="tx1"/>
          </a:solidFill>
          <a:latin typeface="+mn-lt"/>
          <a:ea typeface="+mn-ea"/>
          <a:cs typeface="+mn-cs"/>
        </a:defRPr>
      </a:lvl1pPr>
      <a:lvl2pPr marL="2087667" algn="l" defTabSz="2087667" rtl="0" eaLnBrk="1" latinLnBrk="0" hangingPunct="1">
        <a:defRPr sz="8200" kern="1200">
          <a:solidFill>
            <a:schemeClr val="tx1"/>
          </a:solidFill>
          <a:latin typeface="+mn-lt"/>
          <a:ea typeface="+mn-ea"/>
          <a:cs typeface="+mn-cs"/>
        </a:defRPr>
      </a:lvl2pPr>
      <a:lvl3pPr marL="4175333" algn="l" defTabSz="2087667" rtl="0" eaLnBrk="1" latinLnBrk="0" hangingPunct="1">
        <a:defRPr sz="8200" kern="1200">
          <a:solidFill>
            <a:schemeClr val="tx1"/>
          </a:solidFill>
          <a:latin typeface="+mn-lt"/>
          <a:ea typeface="+mn-ea"/>
          <a:cs typeface="+mn-cs"/>
        </a:defRPr>
      </a:lvl3pPr>
      <a:lvl4pPr marL="6263000" algn="l" defTabSz="2087667" rtl="0" eaLnBrk="1" latinLnBrk="0" hangingPunct="1">
        <a:defRPr sz="8200" kern="1200">
          <a:solidFill>
            <a:schemeClr val="tx1"/>
          </a:solidFill>
          <a:latin typeface="+mn-lt"/>
          <a:ea typeface="+mn-ea"/>
          <a:cs typeface="+mn-cs"/>
        </a:defRPr>
      </a:lvl4pPr>
      <a:lvl5pPr marL="8350667" algn="l" defTabSz="2087667" rtl="0" eaLnBrk="1" latinLnBrk="0" hangingPunct="1">
        <a:defRPr sz="8200" kern="1200">
          <a:solidFill>
            <a:schemeClr val="tx1"/>
          </a:solidFill>
          <a:latin typeface="+mn-lt"/>
          <a:ea typeface="+mn-ea"/>
          <a:cs typeface="+mn-cs"/>
        </a:defRPr>
      </a:lvl5pPr>
      <a:lvl6pPr marL="10438333" algn="l" defTabSz="2087667" rtl="0" eaLnBrk="1" latinLnBrk="0" hangingPunct="1">
        <a:defRPr sz="8200" kern="1200">
          <a:solidFill>
            <a:schemeClr val="tx1"/>
          </a:solidFill>
          <a:latin typeface="+mn-lt"/>
          <a:ea typeface="+mn-ea"/>
          <a:cs typeface="+mn-cs"/>
        </a:defRPr>
      </a:lvl6pPr>
      <a:lvl7pPr marL="12526000" algn="l" defTabSz="2087667" rtl="0" eaLnBrk="1" latinLnBrk="0" hangingPunct="1">
        <a:defRPr sz="8200" kern="1200">
          <a:solidFill>
            <a:schemeClr val="tx1"/>
          </a:solidFill>
          <a:latin typeface="+mn-lt"/>
          <a:ea typeface="+mn-ea"/>
          <a:cs typeface="+mn-cs"/>
        </a:defRPr>
      </a:lvl7pPr>
      <a:lvl8pPr marL="14613666" algn="l" defTabSz="2087667" rtl="0" eaLnBrk="1" latinLnBrk="0" hangingPunct="1">
        <a:defRPr sz="8200" kern="1200">
          <a:solidFill>
            <a:schemeClr val="tx1"/>
          </a:solidFill>
          <a:latin typeface="+mn-lt"/>
          <a:ea typeface="+mn-ea"/>
          <a:cs typeface="+mn-cs"/>
        </a:defRPr>
      </a:lvl8pPr>
      <a:lvl9pPr marL="16701333" algn="l" defTabSz="2087667" rtl="0" eaLnBrk="1" latinLnBrk="0" hangingPunct="1">
        <a:defRPr sz="8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6" Type="http://schemas.openxmlformats.org/officeDocument/2006/relationships/image" Target="../media/image41.gif"/><Relationship Id="rId20" Type="http://schemas.openxmlformats.org/officeDocument/2006/relationships/image" Target="../media/image19.png"/><Relationship Id="rId21" Type="http://schemas.openxmlformats.org/officeDocument/2006/relationships/image" Target="../media/image20.jpg"/><Relationship Id="rId22" Type="http://schemas.openxmlformats.org/officeDocument/2006/relationships/image" Target="../media/image21.jpeg"/><Relationship Id="rId23" Type="http://schemas.openxmlformats.org/officeDocument/2006/relationships/image" Target="../media/image22.emf"/><Relationship Id="rId24" Type="http://schemas.openxmlformats.org/officeDocument/2006/relationships/image" Target="../media/image23.jpg"/><Relationship Id="rId25" Type="http://schemas.openxmlformats.org/officeDocument/2006/relationships/image" Target="../media/image24.jpg"/><Relationship Id="rId26" Type="http://schemas.openxmlformats.org/officeDocument/2006/relationships/image" Target="../media/image25.jpg"/><Relationship Id="rId27" Type="http://schemas.openxmlformats.org/officeDocument/2006/relationships/image" Target="../media/image26.jpg"/><Relationship Id="rId28" Type="http://schemas.openxmlformats.org/officeDocument/2006/relationships/image" Target="../media/image27.jpg"/><Relationship Id="rId29" Type="http://schemas.openxmlformats.org/officeDocument/2006/relationships/image" Target="../media/image28.jpeg"/><Relationship Id="rId1" Type="http://schemas.openxmlformats.org/officeDocument/2006/relationships/vmlDrawing" Target="../drawings/vmlDrawing1.vml"/><Relationship Id="rId2" Type="http://schemas.openxmlformats.org/officeDocument/2006/relationships/slideLayout" Target="../slideLayouts/slideLayout1.xml"/><Relationship Id="rId3" Type="http://schemas.openxmlformats.org/officeDocument/2006/relationships/notesSlide" Target="../notesSlides/notesSlide1.xml"/><Relationship Id="rId4" Type="http://schemas.openxmlformats.org/officeDocument/2006/relationships/image" Target="../media/image3.jpg"/><Relationship Id="rId5" Type="http://schemas.openxmlformats.org/officeDocument/2006/relationships/image" Target="../media/image4.png"/><Relationship Id="rId30" Type="http://schemas.openxmlformats.org/officeDocument/2006/relationships/image" Target="../media/image29.jpg"/><Relationship Id="rId31" Type="http://schemas.openxmlformats.org/officeDocument/2006/relationships/image" Target="../media/image30.jpg"/><Relationship Id="rId32" Type="http://schemas.openxmlformats.org/officeDocument/2006/relationships/oleObject" Target="../embeddings/oleObject1.bin"/><Relationship Id="rId9" Type="http://schemas.openxmlformats.org/officeDocument/2006/relationships/image" Target="../media/image8.png"/><Relationship Id="rId6" Type="http://schemas.openxmlformats.org/officeDocument/2006/relationships/image" Target="../media/image5.png"/><Relationship Id="rId7" Type="http://schemas.openxmlformats.org/officeDocument/2006/relationships/image" Target="../media/image6.png"/><Relationship Id="rId8" Type="http://schemas.openxmlformats.org/officeDocument/2006/relationships/image" Target="../media/image7.png"/><Relationship Id="rId33" Type="http://schemas.openxmlformats.org/officeDocument/2006/relationships/image" Target="../media/image1.emf"/><Relationship Id="rId34" Type="http://schemas.openxmlformats.org/officeDocument/2006/relationships/oleObject" Target="../embeddings/oleObject2.bin"/><Relationship Id="rId35" Type="http://schemas.openxmlformats.org/officeDocument/2006/relationships/image" Target="../media/image2.emf"/><Relationship Id="rId36" Type="http://schemas.openxmlformats.org/officeDocument/2006/relationships/image" Target="../media/image31.jpg"/><Relationship Id="rId10" Type="http://schemas.openxmlformats.org/officeDocument/2006/relationships/image" Target="../media/image9.png"/><Relationship Id="rId11" Type="http://schemas.openxmlformats.org/officeDocument/2006/relationships/image" Target="../media/image10.png"/><Relationship Id="rId12" Type="http://schemas.openxmlformats.org/officeDocument/2006/relationships/image" Target="../media/image11.png"/><Relationship Id="rId13" Type="http://schemas.openxmlformats.org/officeDocument/2006/relationships/image" Target="../media/image12.png"/><Relationship Id="rId14" Type="http://schemas.openxmlformats.org/officeDocument/2006/relationships/image" Target="../media/image13.png"/><Relationship Id="rId15" Type="http://schemas.openxmlformats.org/officeDocument/2006/relationships/image" Target="../media/image14.png"/><Relationship Id="rId16" Type="http://schemas.openxmlformats.org/officeDocument/2006/relationships/image" Target="../media/image15.png"/><Relationship Id="rId17" Type="http://schemas.openxmlformats.org/officeDocument/2006/relationships/image" Target="../media/image16.png"/><Relationship Id="rId18" Type="http://schemas.openxmlformats.org/officeDocument/2006/relationships/image" Target="../media/image17.png"/><Relationship Id="rId19" Type="http://schemas.openxmlformats.org/officeDocument/2006/relationships/image" Target="../media/image18.png"/><Relationship Id="rId37" Type="http://schemas.openxmlformats.org/officeDocument/2006/relationships/image" Target="../media/image32.jpeg"/><Relationship Id="rId38" Type="http://schemas.openxmlformats.org/officeDocument/2006/relationships/image" Target="../media/image33.jpeg"/><Relationship Id="rId39" Type="http://schemas.openxmlformats.org/officeDocument/2006/relationships/image" Target="../media/image34.jpeg"/><Relationship Id="rId40" Type="http://schemas.openxmlformats.org/officeDocument/2006/relationships/image" Target="../media/image35.jpeg"/><Relationship Id="rId41" Type="http://schemas.openxmlformats.org/officeDocument/2006/relationships/image" Target="../media/image36.jpeg"/><Relationship Id="rId42" Type="http://schemas.openxmlformats.org/officeDocument/2006/relationships/image" Target="../media/image37.png"/><Relationship Id="rId43" Type="http://schemas.openxmlformats.org/officeDocument/2006/relationships/image" Target="../media/image38.jpg"/><Relationship Id="rId44" Type="http://schemas.openxmlformats.org/officeDocument/2006/relationships/image" Target="../media/image39.gif"/><Relationship Id="rId45"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 name="TextBox 265"/>
          <p:cNvSpPr txBox="1"/>
          <p:nvPr/>
        </p:nvSpPr>
        <p:spPr>
          <a:xfrm>
            <a:off x="34353158" y="15947194"/>
            <a:ext cx="7377494" cy="4247317"/>
          </a:xfrm>
          <a:prstGeom prst="rect">
            <a:avLst/>
          </a:prstGeom>
          <a:noFill/>
        </p:spPr>
        <p:txBody>
          <a:bodyPr wrap="square" rtlCol="0">
            <a:spAutoFit/>
          </a:bodyPr>
          <a:lstStyle/>
          <a:p>
            <a:pPr marL="342900" indent="-342900">
              <a:spcAft>
                <a:spcPts val="1200"/>
              </a:spcAft>
              <a:buFont typeface="Arial"/>
              <a:buChar char="•"/>
            </a:pPr>
            <a:r>
              <a:rPr lang="en-US" sz="2400" dirty="0" smtClean="0"/>
              <a:t>TRI study along Columbia Glacier, AK observed a large response to precipitation, similar in scale to the current seasonal transition in speed observed by satellite. </a:t>
            </a:r>
          </a:p>
          <a:p>
            <a:pPr marL="342900" indent="-342900">
              <a:spcAft>
                <a:spcPts val="1200"/>
              </a:spcAft>
              <a:buFont typeface="Arial"/>
              <a:buChar char="•"/>
            </a:pPr>
            <a:r>
              <a:rPr lang="en-US" sz="2400" dirty="0" smtClean="0"/>
              <a:t>The precipitation altered the response of the West Branch to tidal perturbations.</a:t>
            </a:r>
          </a:p>
          <a:p>
            <a:pPr marL="342900" indent="-342900">
              <a:spcAft>
                <a:spcPts val="1200"/>
              </a:spcAft>
              <a:buFont typeface="Arial"/>
              <a:buChar char="•"/>
            </a:pPr>
            <a:r>
              <a:rPr lang="en-US" sz="2400" dirty="0" smtClean="0"/>
              <a:t>The results suggest the lower West Branch may be grounded below sea level, and could be subjected to additional retreat.  </a:t>
            </a:r>
          </a:p>
          <a:p>
            <a:pPr marL="342900" indent="-342900">
              <a:spcAft>
                <a:spcPts val="1200"/>
              </a:spcAft>
              <a:buFont typeface="Arial"/>
              <a:buChar char="•"/>
            </a:pPr>
            <a:endParaRPr lang="en-US" sz="2400" dirty="0" smtClean="0"/>
          </a:p>
        </p:txBody>
      </p:sp>
      <p:grpSp>
        <p:nvGrpSpPr>
          <p:cNvPr id="260" name="Group 259"/>
          <p:cNvGrpSpPr>
            <a:grpSpLocks noChangeAspect="1"/>
          </p:cNvGrpSpPr>
          <p:nvPr/>
        </p:nvGrpSpPr>
        <p:grpSpPr>
          <a:xfrm>
            <a:off x="29794729" y="15598827"/>
            <a:ext cx="4444229" cy="3657600"/>
            <a:chOff x="932738" y="12916383"/>
            <a:chExt cx="7174518" cy="5486400"/>
          </a:xfrm>
        </p:grpSpPr>
        <p:pic>
          <p:nvPicPr>
            <p:cNvPr id="261" name="Picture 260" descr="20150808_ls8_wVelProfiles_wGPRIFT.jpg"/>
            <p:cNvPicPr>
              <a:picLocks noChangeAspect="1"/>
            </p:cNvPicPr>
            <p:nvPr/>
          </p:nvPicPr>
          <p:blipFill rotWithShape="1">
            <a:blip r:embed="rId4">
              <a:extLst>
                <a:ext uri="{28A0092B-C50C-407E-A947-70E740481C1C}">
                  <a14:useLocalDpi xmlns:a14="http://schemas.microsoft.com/office/drawing/2010/main" val="0"/>
                </a:ext>
              </a:extLst>
            </a:blip>
            <a:srcRect l="1389" t="14865" r="7252" b="15273"/>
            <a:stretch/>
          </p:blipFill>
          <p:spPr>
            <a:xfrm>
              <a:off x="932738" y="12916383"/>
              <a:ext cx="7174518" cy="5486400"/>
            </a:xfrm>
            <a:prstGeom prst="rect">
              <a:avLst/>
            </a:prstGeom>
          </p:spPr>
        </p:pic>
        <p:grpSp>
          <p:nvGrpSpPr>
            <p:cNvPr id="262" name="Group 261"/>
            <p:cNvGrpSpPr>
              <a:grpSpLocks noChangeAspect="1"/>
            </p:cNvGrpSpPr>
            <p:nvPr/>
          </p:nvGrpSpPr>
          <p:grpSpPr>
            <a:xfrm>
              <a:off x="1818628" y="13275190"/>
              <a:ext cx="1682227" cy="983908"/>
              <a:chOff x="-3251913" y="18812431"/>
              <a:chExt cx="13514804" cy="7904571"/>
            </a:xfrm>
          </p:grpSpPr>
          <p:pic>
            <p:nvPicPr>
              <p:cNvPr id="263" name="Picture 262" descr="blank_map_1200_ak.png"/>
              <p:cNvPicPr>
                <a:picLocks noChangeAspect="1"/>
              </p:cNvPicPr>
              <p:nvPr/>
            </p:nvPicPr>
            <p:blipFill rotWithShape="1">
              <a:blip r:embed="rId5">
                <a:extLst>
                  <a:ext uri="{28A0092B-C50C-407E-A947-70E740481C1C}">
                    <a14:useLocalDpi xmlns:a14="http://schemas.microsoft.com/office/drawing/2010/main" val="0"/>
                  </a:ext>
                </a:extLst>
              </a:blip>
              <a:srcRect l="14646" t="7973" b="23640"/>
              <a:stretch/>
            </p:blipFill>
            <p:spPr>
              <a:xfrm>
                <a:off x="-3251913" y="18812431"/>
                <a:ext cx="13514804" cy="7904571"/>
              </a:xfrm>
              <a:prstGeom prst="rect">
                <a:avLst/>
              </a:prstGeom>
            </p:spPr>
          </p:pic>
          <p:sp>
            <p:nvSpPr>
              <p:cNvPr id="264" name="Rectangle 263"/>
              <p:cNvSpPr/>
              <p:nvPr/>
            </p:nvSpPr>
            <p:spPr>
              <a:xfrm>
                <a:off x="4444922" y="23142372"/>
                <a:ext cx="962104" cy="775542"/>
              </a:xfrm>
              <a:prstGeom prst="rect">
                <a:avLst/>
              </a:prstGeom>
              <a:noFill/>
              <a:ln w="3810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sp>
        <p:nvSpPr>
          <p:cNvPr id="3" name="Subtitle 2"/>
          <p:cNvSpPr>
            <a:spLocks noGrp="1"/>
          </p:cNvSpPr>
          <p:nvPr>
            <p:ph type="subTitle" idx="1"/>
          </p:nvPr>
        </p:nvSpPr>
        <p:spPr>
          <a:xfrm>
            <a:off x="615950" y="602121"/>
            <a:ext cx="41562338" cy="4077834"/>
          </a:xfrm>
          <a:effectLst>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Autofit/>
          </a:bodyPr>
          <a:lstStyle/>
          <a:p>
            <a:r>
              <a:rPr lang="en-US" sz="5400" b="1" dirty="0" smtClean="0">
                <a:solidFill>
                  <a:srgbClr val="000000"/>
                </a:solidFill>
                <a:latin typeface="Arial"/>
                <a:cs typeface="Arial"/>
              </a:rPr>
              <a:t>Variations at the Ice-Ocean Boundary: Insights from Terrestrial Radar Interferometric </a:t>
            </a:r>
          </a:p>
          <a:p>
            <a:r>
              <a:rPr lang="en-US" sz="5400" b="1" dirty="0" smtClean="0">
                <a:solidFill>
                  <a:srgbClr val="000000"/>
                </a:solidFill>
                <a:latin typeface="Arial"/>
                <a:cs typeface="Arial"/>
              </a:rPr>
              <a:t>Studies of Tidewater Glaciers  </a:t>
            </a:r>
          </a:p>
          <a:p>
            <a:r>
              <a:rPr lang="en-US" sz="2800" b="1" dirty="0" smtClean="0">
                <a:solidFill>
                  <a:schemeClr val="tx1"/>
                </a:solidFill>
              </a:rPr>
              <a:t>Ryan </a:t>
            </a:r>
            <a:r>
              <a:rPr lang="en-US" sz="2800" b="1" dirty="0">
                <a:solidFill>
                  <a:schemeClr val="tx1"/>
                </a:solidFill>
              </a:rPr>
              <a:t>Cassotto</a:t>
            </a:r>
            <a:r>
              <a:rPr lang="en-US" sz="2800" b="1" baseline="30000" dirty="0">
                <a:solidFill>
                  <a:schemeClr val="tx1"/>
                </a:solidFill>
              </a:rPr>
              <a:t>1 </a:t>
            </a:r>
            <a:r>
              <a:rPr lang="en-US" sz="2800" i="1" dirty="0">
                <a:solidFill>
                  <a:schemeClr val="tx1"/>
                </a:solidFill>
              </a:rPr>
              <a:t>(</a:t>
            </a:r>
            <a:r>
              <a:rPr lang="en-US" sz="2800" i="1" dirty="0" err="1">
                <a:solidFill>
                  <a:schemeClr val="tx1"/>
                </a:solidFill>
              </a:rPr>
              <a:t>ryan.cassotto@wildcats.unh.edu</a:t>
            </a:r>
            <a:r>
              <a:rPr lang="en-US" sz="2800" i="1" dirty="0">
                <a:solidFill>
                  <a:schemeClr val="tx1"/>
                </a:solidFill>
              </a:rPr>
              <a:t>) </a:t>
            </a:r>
            <a:r>
              <a:rPr lang="en-US" sz="2800" dirty="0">
                <a:solidFill>
                  <a:schemeClr val="tx1"/>
                </a:solidFill>
              </a:rPr>
              <a:t>, Mark Fahnestock</a:t>
            </a:r>
            <a:r>
              <a:rPr lang="en-US" sz="2800" baseline="30000" dirty="0">
                <a:solidFill>
                  <a:schemeClr val="tx1"/>
                </a:solidFill>
              </a:rPr>
              <a:t>2</a:t>
            </a:r>
            <a:r>
              <a:rPr lang="en-US" sz="2800" dirty="0" smtClean="0">
                <a:solidFill>
                  <a:schemeClr val="tx1"/>
                </a:solidFill>
              </a:rPr>
              <a:t>, Jason Amundson, Martin Truffer</a:t>
            </a:r>
            <a:r>
              <a:rPr lang="en-US" sz="2800" baseline="30000" dirty="0">
                <a:solidFill>
                  <a:schemeClr val="tx1"/>
                </a:solidFill>
              </a:rPr>
              <a:t>2</a:t>
            </a:r>
            <a:r>
              <a:rPr lang="en-US" sz="2800" dirty="0" smtClean="0">
                <a:solidFill>
                  <a:schemeClr val="tx1"/>
                </a:solidFill>
              </a:rPr>
              <a:t>,  </a:t>
            </a:r>
            <a:r>
              <a:rPr lang="en-US" sz="2800" dirty="0">
                <a:solidFill>
                  <a:schemeClr val="tx1"/>
                </a:solidFill>
              </a:rPr>
              <a:t>Shad </a:t>
            </a:r>
            <a:r>
              <a:rPr lang="en-US" sz="2800" dirty="0" err="1" smtClean="0">
                <a:solidFill>
                  <a:schemeClr val="tx1"/>
                </a:solidFill>
              </a:rPr>
              <a:t>O’Neel</a:t>
            </a:r>
            <a:endParaRPr lang="en-US" sz="2800" baseline="30000" dirty="0">
              <a:solidFill>
                <a:schemeClr val="tx1"/>
              </a:solidFill>
            </a:endParaRPr>
          </a:p>
          <a:p>
            <a:endParaRPr lang="en-US" sz="2400" baseline="30000" dirty="0" smtClean="0">
              <a:solidFill>
                <a:schemeClr val="tx1"/>
              </a:solidFill>
            </a:endParaRPr>
          </a:p>
          <a:p>
            <a:pPr>
              <a:spcBef>
                <a:spcPts val="0"/>
              </a:spcBef>
            </a:pPr>
            <a:r>
              <a:rPr lang="en-US" sz="2400" baseline="30000" dirty="0" smtClean="0">
                <a:solidFill>
                  <a:schemeClr val="tx1"/>
                </a:solidFill>
              </a:rPr>
              <a:t>1</a:t>
            </a:r>
            <a:r>
              <a:rPr lang="en-US" sz="2400" dirty="0" smtClean="0">
                <a:solidFill>
                  <a:schemeClr val="tx1"/>
                </a:solidFill>
              </a:rPr>
              <a:t>Department of Earth Sciences, Institute for the Study of the Earth, Oceans and Space, University of New Hampshire, Durham, NH;  </a:t>
            </a:r>
            <a:r>
              <a:rPr lang="en-US" sz="2400" baseline="30000" dirty="0" smtClean="0">
                <a:solidFill>
                  <a:schemeClr val="tx1"/>
                </a:solidFill>
              </a:rPr>
              <a:t>2</a:t>
            </a:r>
            <a:r>
              <a:rPr lang="en-US" sz="2400" dirty="0" smtClean="0">
                <a:solidFill>
                  <a:schemeClr val="tx1"/>
                </a:solidFill>
              </a:rPr>
              <a:t>Geophysical Institute, University of Alaska Fairbanks, Fairbanks, AK; </a:t>
            </a:r>
          </a:p>
          <a:p>
            <a:pPr>
              <a:spcBef>
                <a:spcPts val="0"/>
              </a:spcBef>
            </a:pPr>
            <a:r>
              <a:rPr lang="en-US" sz="2400" dirty="0" smtClean="0">
                <a:solidFill>
                  <a:schemeClr val="tx1"/>
                </a:solidFill>
              </a:rPr>
              <a:t> </a:t>
            </a:r>
            <a:r>
              <a:rPr lang="en-US" sz="2400" baseline="30000" dirty="0">
                <a:solidFill>
                  <a:schemeClr val="tx1"/>
                </a:solidFill>
              </a:rPr>
              <a:t>3</a:t>
            </a:r>
            <a:r>
              <a:rPr lang="en-US" sz="2400" dirty="0" smtClean="0">
                <a:solidFill>
                  <a:schemeClr val="tx1"/>
                </a:solidFill>
              </a:rPr>
              <a:t>University of Alaska Southeast, Juneau, AK; </a:t>
            </a:r>
            <a:r>
              <a:rPr lang="en-US" sz="2400" baseline="30000" dirty="0" smtClean="0">
                <a:solidFill>
                  <a:schemeClr val="tx1"/>
                </a:solidFill>
              </a:rPr>
              <a:t>4</a:t>
            </a:r>
            <a:r>
              <a:rPr lang="en-US" sz="2400" dirty="0" smtClean="0">
                <a:solidFill>
                  <a:schemeClr val="tx1"/>
                </a:solidFill>
              </a:rPr>
              <a:t>Alaska  Science Center, United States Geological Survey, Anchorage, AK</a:t>
            </a:r>
            <a:br>
              <a:rPr lang="en-US" sz="2400" dirty="0" smtClean="0">
                <a:solidFill>
                  <a:schemeClr val="tx1"/>
                </a:solidFill>
              </a:rPr>
            </a:br>
            <a:endParaRPr lang="en-US" sz="2400" dirty="0" smtClean="0">
              <a:solidFill>
                <a:schemeClr val="tx1"/>
              </a:solidFill>
            </a:endParaRPr>
          </a:p>
          <a:p>
            <a:endParaRPr lang="en-US" sz="2400" dirty="0">
              <a:solidFill>
                <a:srgbClr val="000000"/>
              </a:solidFill>
            </a:endParaRPr>
          </a:p>
          <a:p>
            <a:endParaRPr lang="en-US" sz="6600" dirty="0">
              <a:solidFill>
                <a:srgbClr val="000000"/>
              </a:solidFill>
            </a:endParaRPr>
          </a:p>
        </p:txBody>
      </p:sp>
      <p:grpSp>
        <p:nvGrpSpPr>
          <p:cNvPr id="112" name="Group 111"/>
          <p:cNvGrpSpPr>
            <a:grpSpLocks noChangeAspect="1"/>
          </p:cNvGrpSpPr>
          <p:nvPr/>
        </p:nvGrpSpPr>
        <p:grpSpPr>
          <a:xfrm>
            <a:off x="15508757" y="27601428"/>
            <a:ext cx="13097923" cy="8824257"/>
            <a:chOff x="-52083" y="-152154"/>
            <a:chExt cx="9202625" cy="5706974"/>
          </a:xfrm>
        </p:grpSpPr>
        <p:grpSp>
          <p:nvGrpSpPr>
            <p:cNvPr id="49" name="Group 48"/>
            <p:cNvGrpSpPr/>
            <p:nvPr/>
          </p:nvGrpSpPr>
          <p:grpSpPr>
            <a:xfrm>
              <a:off x="-52083" y="-152154"/>
              <a:ext cx="9202625" cy="5706974"/>
              <a:chOff x="-52083" y="-152154"/>
              <a:chExt cx="9202625" cy="5706974"/>
            </a:xfrm>
          </p:grpSpPr>
          <p:pic>
            <p:nvPicPr>
              <p:cNvPr id="50" name="Picture 49" descr="DeltaZ_Jakob_FTC2_201207301052_201208091036.png"/>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1992799" y="3728010"/>
                <a:ext cx="1691850" cy="1783080"/>
              </a:xfrm>
              <a:prstGeom prst="rect">
                <a:avLst/>
              </a:prstGeom>
            </p:spPr>
          </p:pic>
          <p:pic>
            <p:nvPicPr>
              <p:cNvPr id="51" name="Picture 50" descr="DeltaZ_Jakob_FTC2_201207301052_201208030019.png"/>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1973298" y="1949363"/>
                <a:ext cx="1735921" cy="1801368"/>
              </a:xfrm>
              <a:prstGeom prst="rect">
                <a:avLst/>
              </a:prstGeom>
            </p:spPr>
          </p:pic>
          <p:pic>
            <p:nvPicPr>
              <p:cNvPr id="52" name="Picture 51" descr="DeltaZ_Jakob_FTC2_201207301052_201207301401.png"/>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2014050" y="175427"/>
                <a:ext cx="1690214" cy="1773936"/>
              </a:xfrm>
              <a:prstGeom prst="rect">
                <a:avLst/>
              </a:prstGeom>
            </p:spPr>
          </p:pic>
          <p:grpSp>
            <p:nvGrpSpPr>
              <p:cNvPr id="53" name="Group 52"/>
              <p:cNvGrpSpPr/>
              <p:nvPr/>
            </p:nvGrpSpPr>
            <p:grpSpPr>
              <a:xfrm>
                <a:off x="231805" y="-152154"/>
                <a:ext cx="8918737" cy="5706974"/>
                <a:chOff x="231805" y="4062"/>
                <a:chExt cx="8918737" cy="5706974"/>
              </a:xfrm>
            </p:grpSpPr>
            <p:grpSp>
              <p:nvGrpSpPr>
                <p:cNvPr id="68" name="Group 67"/>
                <p:cNvGrpSpPr/>
                <p:nvPr/>
              </p:nvGrpSpPr>
              <p:grpSpPr>
                <a:xfrm>
                  <a:off x="240732" y="3793467"/>
                  <a:ext cx="8898873" cy="1917569"/>
                  <a:chOff x="240732" y="3876017"/>
                  <a:chExt cx="8898873" cy="1917569"/>
                </a:xfrm>
              </p:grpSpPr>
              <p:pic>
                <p:nvPicPr>
                  <p:cNvPr id="85" name="Picture 84" descr="Screen Shot 2016-06-10 at 11.04.19 AM.png"/>
                  <p:cNvPicPr>
                    <a:picLocks noChangeAspect="1"/>
                  </p:cNvPicPr>
                  <p:nvPr/>
                </p:nvPicPr>
                <p:blipFill rotWithShape="1">
                  <a:blip r:embed="rId9" cstate="print">
                    <a:extLst>
                      <a:ext uri="{28A0092B-C50C-407E-A947-70E740481C1C}">
                        <a14:useLocalDpi xmlns:a14="http://schemas.microsoft.com/office/drawing/2010/main" val="0"/>
                      </a:ext>
                    </a:extLst>
                  </a:blip>
                  <a:srcRect r="12673"/>
                  <a:stretch/>
                </p:blipFill>
                <p:spPr>
                  <a:xfrm>
                    <a:off x="240732" y="4019758"/>
                    <a:ext cx="1746892" cy="1773828"/>
                  </a:xfrm>
                  <a:prstGeom prst="rect">
                    <a:avLst/>
                  </a:prstGeom>
                </p:spPr>
              </p:pic>
              <p:pic>
                <p:nvPicPr>
                  <p:cNvPr id="86" name="Picture 85" descr="Screen Shot 2016-06-10 at 11.16.14 AM.png"/>
                  <p:cNvPicPr>
                    <a:picLocks noChangeAspect="1"/>
                  </p:cNvPicPr>
                  <p:nvPr/>
                </p:nvPicPr>
                <p:blipFill rotWithShape="1">
                  <a:blip r:embed="rId10" cstate="screen">
                    <a:extLst>
                      <a:ext uri="{28A0092B-C50C-407E-A947-70E740481C1C}">
                        <a14:useLocalDpi xmlns:a14="http://schemas.microsoft.com/office/drawing/2010/main" val="0"/>
                      </a:ext>
                    </a:extLst>
                  </a:blip>
                  <a:srcRect/>
                  <a:stretch/>
                </p:blipFill>
                <p:spPr>
                  <a:xfrm>
                    <a:off x="3709219" y="3876017"/>
                    <a:ext cx="1680655" cy="1856231"/>
                  </a:xfrm>
                  <a:prstGeom prst="rect">
                    <a:avLst/>
                  </a:prstGeom>
                </p:spPr>
              </p:pic>
              <p:pic>
                <p:nvPicPr>
                  <p:cNvPr id="87" name="Picture 86" descr="Screen Shot 2016-06-10 at 11.16.14 AM.png"/>
                  <p:cNvPicPr>
                    <a:picLocks noChangeAspect="1"/>
                  </p:cNvPicPr>
                  <p:nvPr/>
                </p:nvPicPr>
                <p:blipFill rotWithShape="1">
                  <a:blip r:embed="rId11" cstate="screen">
                    <a:extLst>
                      <a:ext uri="{28A0092B-C50C-407E-A947-70E740481C1C}">
                        <a14:useLocalDpi xmlns:a14="http://schemas.microsoft.com/office/drawing/2010/main" val="0"/>
                      </a:ext>
                    </a:extLst>
                  </a:blip>
                  <a:srcRect/>
                  <a:stretch/>
                </p:blipFill>
                <p:spPr>
                  <a:xfrm>
                    <a:off x="5418570" y="3955518"/>
                    <a:ext cx="1708944" cy="1828798"/>
                  </a:xfrm>
                  <a:prstGeom prst="rect">
                    <a:avLst/>
                  </a:prstGeom>
                </p:spPr>
              </p:pic>
              <p:pic>
                <p:nvPicPr>
                  <p:cNvPr id="88" name="Picture 87" descr="Screen Shot 2016-06-10 at 11.16.14 AM.png"/>
                  <p:cNvPicPr>
                    <a:picLocks noChangeAspect="1"/>
                  </p:cNvPicPr>
                  <p:nvPr/>
                </p:nvPicPr>
                <p:blipFill rotWithShape="1">
                  <a:blip r:embed="rId12" cstate="screen">
                    <a:extLst>
                      <a:ext uri="{28A0092B-C50C-407E-A947-70E740481C1C}">
                        <a14:useLocalDpi xmlns:a14="http://schemas.microsoft.com/office/drawing/2010/main" val="0"/>
                      </a:ext>
                    </a:extLst>
                  </a:blip>
                  <a:srcRect/>
                  <a:stretch/>
                </p:blipFill>
                <p:spPr>
                  <a:xfrm>
                    <a:off x="7077088" y="3937208"/>
                    <a:ext cx="2062517" cy="1847086"/>
                  </a:xfrm>
                  <a:prstGeom prst="rect">
                    <a:avLst/>
                  </a:prstGeom>
                </p:spPr>
              </p:pic>
            </p:grpSp>
            <p:grpSp>
              <p:nvGrpSpPr>
                <p:cNvPr id="69" name="Group 68"/>
                <p:cNvGrpSpPr/>
                <p:nvPr/>
              </p:nvGrpSpPr>
              <p:grpSpPr>
                <a:xfrm>
                  <a:off x="231805" y="2021134"/>
                  <a:ext cx="8902862" cy="1901951"/>
                  <a:chOff x="231805" y="2103684"/>
                  <a:chExt cx="8902862" cy="1901951"/>
                </a:xfrm>
              </p:grpSpPr>
              <p:pic>
                <p:nvPicPr>
                  <p:cNvPr id="81" name="Picture 80" descr="Screen Shot 2016-06-10 at 10.51.25 AM.png"/>
                  <p:cNvPicPr>
                    <a:picLocks noChangeAspect="1"/>
                  </p:cNvPicPr>
                  <p:nvPr/>
                </p:nvPicPr>
                <p:blipFill rotWithShape="1">
                  <a:blip r:embed="rId13" cstate="screen">
                    <a:extLst>
                      <a:ext uri="{28A0092B-C50C-407E-A947-70E740481C1C}">
                        <a14:useLocalDpi xmlns:a14="http://schemas.microsoft.com/office/drawing/2010/main" val="0"/>
                      </a:ext>
                    </a:extLst>
                  </a:blip>
                  <a:srcRect/>
                  <a:stretch/>
                </p:blipFill>
                <p:spPr>
                  <a:xfrm>
                    <a:off x="7077088" y="2139798"/>
                    <a:ext cx="2057579" cy="1856232"/>
                  </a:xfrm>
                  <a:prstGeom prst="rect">
                    <a:avLst/>
                  </a:prstGeom>
                </p:spPr>
              </p:pic>
              <p:pic>
                <p:nvPicPr>
                  <p:cNvPr id="82" name="Picture 81" descr="Screen Shot 2016-06-10 at 10.51.25 AM.png"/>
                  <p:cNvPicPr>
                    <a:picLocks noChangeAspect="1"/>
                  </p:cNvPicPr>
                  <p:nvPr/>
                </p:nvPicPr>
                <p:blipFill rotWithShape="1">
                  <a:blip r:embed="rId14" cstate="screen">
                    <a:extLst>
                      <a:ext uri="{28A0092B-C50C-407E-A947-70E740481C1C}">
                        <a14:useLocalDpi xmlns:a14="http://schemas.microsoft.com/office/drawing/2010/main" val="0"/>
                      </a:ext>
                    </a:extLst>
                  </a:blip>
                  <a:srcRect/>
                  <a:stretch/>
                </p:blipFill>
                <p:spPr>
                  <a:xfrm>
                    <a:off x="5381170" y="2125200"/>
                    <a:ext cx="1721850" cy="1874520"/>
                  </a:xfrm>
                  <a:prstGeom prst="rect">
                    <a:avLst/>
                  </a:prstGeom>
                </p:spPr>
              </p:pic>
              <p:pic>
                <p:nvPicPr>
                  <p:cNvPr id="83" name="Picture 82" descr="Screen Shot 2016-06-10 at 10.51.25 AM.png"/>
                  <p:cNvPicPr>
                    <a:picLocks noChangeAspect="1"/>
                  </p:cNvPicPr>
                  <p:nvPr/>
                </p:nvPicPr>
                <p:blipFill rotWithShape="1">
                  <a:blip r:embed="rId15" cstate="screen">
                    <a:extLst>
                      <a:ext uri="{28A0092B-C50C-407E-A947-70E740481C1C}">
                        <a14:useLocalDpi xmlns:a14="http://schemas.microsoft.com/office/drawing/2010/main" val="0"/>
                      </a:ext>
                    </a:extLst>
                  </a:blip>
                  <a:srcRect/>
                  <a:stretch/>
                </p:blipFill>
                <p:spPr>
                  <a:xfrm>
                    <a:off x="3684649" y="2103684"/>
                    <a:ext cx="1735820" cy="1901951"/>
                  </a:xfrm>
                  <a:prstGeom prst="rect">
                    <a:avLst/>
                  </a:prstGeom>
                </p:spPr>
              </p:pic>
              <p:pic>
                <p:nvPicPr>
                  <p:cNvPr id="84" name="Picture 83" descr="Screen Shot 2016-06-10 at 11.03.14 AM.png"/>
                  <p:cNvPicPr>
                    <a:picLocks noChangeAspect="1"/>
                  </p:cNvPicPr>
                  <p:nvPr/>
                </p:nvPicPr>
                <p:blipFill rotWithShape="1">
                  <a:blip r:embed="rId16" cstate="screen">
                    <a:extLst>
                      <a:ext uri="{28A0092B-C50C-407E-A947-70E740481C1C}">
                        <a14:useLocalDpi xmlns:a14="http://schemas.microsoft.com/office/drawing/2010/main" val="0"/>
                      </a:ext>
                    </a:extLst>
                  </a:blip>
                  <a:srcRect r="14347"/>
                  <a:stretch/>
                </p:blipFill>
                <p:spPr>
                  <a:xfrm>
                    <a:off x="231805" y="2217542"/>
                    <a:ext cx="1746894" cy="1773936"/>
                  </a:xfrm>
                  <a:prstGeom prst="rect">
                    <a:avLst/>
                  </a:prstGeom>
                </p:spPr>
              </p:pic>
            </p:grpSp>
            <p:grpSp>
              <p:nvGrpSpPr>
                <p:cNvPr id="70" name="Group 69"/>
                <p:cNvGrpSpPr/>
                <p:nvPr/>
              </p:nvGrpSpPr>
              <p:grpSpPr>
                <a:xfrm>
                  <a:off x="281549" y="274325"/>
                  <a:ext cx="8868993" cy="1874520"/>
                  <a:chOff x="281549" y="274325"/>
                  <a:chExt cx="8868993" cy="1874520"/>
                </a:xfrm>
              </p:grpSpPr>
              <p:pic>
                <p:nvPicPr>
                  <p:cNvPr id="76" name="Picture 75" descr="Screen Shot 2016-06-10 at 11.02.45 AM.png"/>
                  <p:cNvPicPr>
                    <a:picLocks noChangeAspect="1"/>
                  </p:cNvPicPr>
                  <p:nvPr/>
                </p:nvPicPr>
                <p:blipFill rotWithShape="1">
                  <a:blip r:embed="rId17" cstate="screen">
                    <a:extLst>
                      <a:ext uri="{28A0092B-C50C-407E-A947-70E740481C1C}">
                        <a14:useLocalDpi xmlns:a14="http://schemas.microsoft.com/office/drawing/2010/main" val="0"/>
                      </a:ext>
                    </a:extLst>
                  </a:blip>
                  <a:srcRect r="12734"/>
                  <a:stretch/>
                </p:blipFill>
                <p:spPr>
                  <a:xfrm>
                    <a:off x="281549" y="362587"/>
                    <a:ext cx="1737279" cy="1773936"/>
                  </a:xfrm>
                  <a:prstGeom prst="rect">
                    <a:avLst/>
                  </a:prstGeom>
                </p:spPr>
              </p:pic>
              <p:grpSp>
                <p:nvGrpSpPr>
                  <p:cNvPr id="77" name="Group 76"/>
                  <p:cNvGrpSpPr/>
                  <p:nvPr/>
                </p:nvGrpSpPr>
                <p:grpSpPr>
                  <a:xfrm>
                    <a:off x="3709219" y="274325"/>
                    <a:ext cx="5441323" cy="1874520"/>
                    <a:chOff x="3767611" y="274325"/>
                    <a:chExt cx="5441323" cy="1874520"/>
                  </a:xfrm>
                </p:grpSpPr>
                <p:pic>
                  <p:nvPicPr>
                    <p:cNvPr id="78" name="Picture 77" descr="Screen Shot 2016-06-10 at 10.41.09 AM.png"/>
                    <p:cNvPicPr>
                      <a:picLocks noChangeAspect="1"/>
                    </p:cNvPicPr>
                    <p:nvPr/>
                  </p:nvPicPr>
                  <p:blipFill rotWithShape="1">
                    <a:blip r:embed="rId18" cstate="screen">
                      <a:extLst>
                        <a:ext uri="{28A0092B-C50C-407E-A947-70E740481C1C}">
                          <a14:useLocalDpi xmlns:a14="http://schemas.microsoft.com/office/drawing/2010/main" val="0"/>
                        </a:ext>
                      </a:extLst>
                    </a:blip>
                    <a:srcRect/>
                    <a:stretch/>
                  </p:blipFill>
                  <p:spPr>
                    <a:xfrm>
                      <a:off x="3767611" y="274325"/>
                      <a:ext cx="1714857" cy="1874520"/>
                    </a:xfrm>
                    <a:prstGeom prst="rect">
                      <a:avLst/>
                    </a:prstGeom>
                  </p:spPr>
                </p:pic>
                <p:pic>
                  <p:nvPicPr>
                    <p:cNvPr id="79" name="Picture 78" descr="Screen Shot 2016-06-10 at 10.41.09 AM.png"/>
                    <p:cNvPicPr>
                      <a:picLocks noChangeAspect="1"/>
                    </p:cNvPicPr>
                    <p:nvPr/>
                  </p:nvPicPr>
                  <p:blipFill rotWithShape="1">
                    <a:blip r:embed="rId19" cstate="screen">
                      <a:extLst>
                        <a:ext uri="{28A0092B-C50C-407E-A947-70E740481C1C}">
                          <a14:useLocalDpi xmlns:a14="http://schemas.microsoft.com/office/drawing/2010/main" val="0"/>
                        </a:ext>
                      </a:extLst>
                    </a:blip>
                    <a:srcRect/>
                    <a:stretch/>
                  </p:blipFill>
                  <p:spPr>
                    <a:xfrm>
                      <a:off x="5434353" y="297541"/>
                      <a:ext cx="1743368" cy="1847088"/>
                    </a:xfrm>
                    <a:prstGeom prst="rect">
                      <a:avLst/>
                    </a:prstGeom>
                  </p:spPr>
                </p:pic>
                <p:pic>
                  <p:nvPicPr>
                    <p:cNvPr id="80" name="Picture 79" descr="Screen Shot 2016-06-10 at 10.41.09 AM.png"/>
                    <p:cNvPicPr>
                      <a:picLocks noChangeAspect="1"/>
                    </p:cNvPicPr>
                    <p:nvPr/>
                  </p:nvPicPr>
                  <p:blipFill rotWithShape="1">
                    <a:blip r:embed="rId20" cstate="screen">
                      <a:extLst>
                        <a:ext uri="{28A0092B-C50C-407E-A947-70E740481C1C}">
                          <a14:useLocalDpi xmlns:a14="http://schemas.microsoft.com/office/drawing/2010/main" val="0"/>
                        </a:ext>
                      </a:extLst>
                    </a:blip>
                    <a:srcRect/>
                    <a:stretch/>
                  </p:blipFill>
                  <p:spPr>
                    <a:xfrm>
                      <a:off x="7145860" y="289101"/>
                      <a:ext cx="2063074" cy="1856232"/>
                    </a:xfrm>
                    <a:prstGeom prst="rect">
                      <a:avLst/>
                    </a:prstGeom>
                  </p:spPr>
                </p:pic>
              </p:grpSp>
            </p:grpSp>
            <p:sp>
              <p:nvSpPr>
                <p:cNvPr id="71" name="TextBox 70"/>
                <p:cNvSpPr txBox="1"/>
                <p:nvPr/>
              </p:nvSpPr>
              <p:spPr>
                <a:xfrm>
                  <a:off x="2147447" y="7540"/>
                  <a:ext cx="1476039" cy="457816"/>
                </a:xfrm>
                <a:prstGeom prst="rect">
                  <a:avLst/>
                </a:prstGeom>
                <a:solidFill>
                  <a:schemeClr val="dk1"/>
                </a:solidFill>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US" sz="2000" dirty="0" smtClean="0"/>
                    <a:t>TRI-derived ΔZ</a:t>
                  </a:r>
                </a:p>
                <a:p>
                  <a:r>
                    <a:rPr lang="en-US" sz="2000" dirty="0" smtClean="0"/>
                    <a:t> </a:t>
                  </a:r>
                  <a:endParaRPr lang="en-US" sz="2000" dirty="0"/>
                </a:p>
              </p:txBody>
            </p:sp>
            <p:sp>
              <p:nvSpPr>
                <p:cNvPr id="72" name="TextBox 71"/>
                <p:cNvSpPr txBox="1"/>
                <p:nvPr/>
              </p:nvSpPr>
              <p:spPr>
                <a:xfrm>
                  <a:off x="391943" y="4062"/>
                  <a:ext cx="1575126" cy="457816"/>
                </a:xfrm>
                <a:prstGeom prst="rect">
                  <a:avLst/>
                </a:prstGeom>
                <a:solidFill>
                  <a:schemeClr val="dk1"/>
                </a:solidFill>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n-US" sz="2000" dirty="0" smtClean="0"/>
                    <a:t>TRI –derived Speed</a:t>
                  </a:r>
                </a:p>
                <a:p>
                  <a:pPr algn="ctr"/>
                  <a:endParaRPr lang="en-US" sz="2000" dirty="0"/>
                </a:p>
              </p:txBody>
            </p:sp>
            <p:sp>
              <p:nvSpPr>
                <p:cNvPr id="73" name="TextBox 72"/>
                <p:cNvSpPr txBox="1"/>
                <p:nvPr/>
              </p:nvSpPr>
              <p:spPr>
                <a:xfrm>
                  <a:off x="3716627" y="11911"/>
                  <a:ext cx="1691312" cy="457816"/>
                </a:xfrm>
                <a:prstGeom prst="rect">
                  <a:avLst/>
                </a:prstGeom>
              </p:spPr>
              <p:style>
                <a:lnRef idx="1">
                  <a:schemeClr val="accent3"/>
                </a:lnRef>
                <a:fillRef idx="2">
                  <a:schemeClr val="accent3"/>
                </a:fillRef>
                <a:effectRef idx="1">
                  <a:schemeClr val="accent3"/>
                </a:effectRef>
                <a:fontRef idx="minor">
                  <a:schemeClr val="dk1"/>
                </a:fontRef>
              </p:style>
              <p:txBody>
                <a:bodyPr wrap="square" rtlCol="0" anchor="ctr" anchorCtr="1">
                  <a:spAutoFit/>
                </a:bodyPr>
                <a:lstStyle/>
                <a:p>
                  <a:r>
                    <a:rPr lang="en-US" sz="2000" dirty="0" smtClean="0"/>
                    <a:t>ΔH Modeled </a:t>
                  </a:r>
                  <a:r>
                    <a:rPr lang="en-US" sz="2000" dirty="0" err="1" smtClean="0"/>
                    <a:t>Hε</a:t>
                  </a:r>
                  <a:r>
                    <a:rPr lang="en-US" sz="2000" baseline="-25000" dirty="0" err="1" smtClean="0"/>
                    <a:t>zz</a:t>
                  </a:r>
                  <a:endParaRPr lang="en-US" sz="2000" baseline="-25000" dirty="0" smtClean="0"/>
                </a:p>
                <a:p>
                  <a:pPr algn="ctr"/>
                  <a:endParaRPr lang="en-US" sz="2000" dirty="0"/>
                </a:p>
              </p:txBody>
            </p:sp>
            <p:sp>
              <p:nvSpPr>
                <p:cNvPr id="74" name="TextBox 73"/>
                <p:cNvSpPr txBox="1"/>
                <p:nvPr/>
              </p:nvSpPr>
              <p:spPr>
                <a:xfrm>
                  <a:off x="5593866" y="17419"/>
                  <a:ext cx="1493602" cy="457816"/>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US" sz="2000" dirty="0"/>
                    <a:t>ΔH Modeled </a:t>
                  </a:r>
                  <a:r>
                    <a:rPr lang="en-US" sz="2000" dirty="0" smtClean="0"/>
                    <a:t> from</a:t>
                  </a:r>
                  <a:endParaRPr lang="en-US" sz="2000" dirty="0"/>
                </a:p>
                <a:p>
                  <a:endParaRPr lang="en-US" sz="2000" dirty="0"/>
                </a:p>
              </p:txBody>
            </p:sp>
            <p:sp>
              <p:nvSpPr>
                <p:cNvPr id="75" name="TextBox 74"/>
                <p:cNvSpPr txBox="1"/>
                <p:nvPr/>
              </p:nvSpPr>
              <p:spPr>
                <a:xfrm>
                  <a:off x="7215789" y="11913"/>
                  <a:ext cx="1559874" cy="656867"/>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sz="2000" dirty="0" smtClean="0"/>
                    <a:t>Modeled ΔZ since Start</a:t>
                  </a:r>
                </a:p>
                <a:p>
                  <a:pPr algn="ctr"/>
                  <a:endParaRPr lang="en-US" sz="2000" dirty="0"/>
                </a:p>
              </p:txBody>
            </p:sp>
          </p:grpSp>
          <p:sp>
            <p:nvSpPr>
              <p:cNvPr id="55" name="TextBox 54"/>
              <p:cNvSpPr txBox="1"/>
              <p:nvPr/>
            </p:nvSpPr>
            <p:spPr>
              <a:xfrm>
                <a:off x="231805" y="2064872"/>
                <a:ext cx="8407073" cy="258766"/>
              </a:xfrm>
              <a:prstGeom prst="rect">
                <a:avLst/>
              </a:prstGeom>
              <a:solidFill>
                <a:srgbClr val="C0504D">
                  <a:alpha val="62000"/>
                </a:srgbClr>
              </a:solidFill>
              <a:ln>
                <a:solidFill>
                  <a:srgbClr val="FFFFFF"/>
                </a:solidFill>
              </a:ln>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n-US" sz="2000" b="1" dirty="0" smtClean="0"/>
                  <a:t>After 2 Aug 23:00 Calving Event </a:t>
                </a:r>
                <a:endParaRPr lang="en-US" sz="2000" b="1" dirty="0"/>
              </a:p>
            </p:txBody>
          </p:sp>
          <p:sp>
            <p:nvSpPr>
              <p:cNvPr id="57" name="TextBox 56"/>
              <p:cNvSpPr txBox="1"/>
              <p:nvPr/>
            </p:nvSpPr>
            <p:spPr>
              <a:xfrm>
                <a:off x="-38724" y="509017"/>
                <a:ext cx="850138" cy="258766"/>
              </a:xfrm>
              <a:prstGeom prst="rect">
                <a:avLst/>
              </a:prstGeom>
              <a:solidFill>
                <a:schemeClr val="bg1">
                  <a:alpha val="90000"/>
                </a:schemeClr>
              </a:solidFill>
            </p:spPr>
            <p:txBody>
              <a:bodyPr wrap="square" rtlCol="0" anchor="ctr" anchorCtr="0">
                <a:spAutoFit/>
              </a:bodyPr>
              <a:lstStyle/>
              <a:p>
                <a:pPr algn="r"/>
                <a:r>
                  <a:rPr lang="en-US" sz="2000" dirty="0" smtClean="0"/>
                  <a:t>Fast Ice</a:t>
                </a:r>
                <a:endParaRPr lang="en-US" sz="2000" dirty="0"/>
              </a:p>
            </p:txBody>
          </p:sp>
          <p:cxnSp>
            <p:nvCxnSpPr>
              <p:cNvPr id="58" name="Straight Arrow Connector 57"/>
              <p:cNvCxnSpPr>
                <a:stCxn id="57" idx="3"/>
                <a:endCxn id="60" idx="2"/>
              </p:cNvCxnSpPr>
              <p:nvPr/>
            </p:nvCxnSpPr>
            <p:spPr>
              <a:xfrm>
                <a:off x="811414" y="638400"/>
                <a:ext cx="217329" cy="60048"/>
              </a:xfrm>
              <a:prstGeom prst="straightConnector1">
                <a:avLst/>
              </a:prstGeom>
              <a:ln w="57150" cmpd="sng">
                <a:solidFill>
                  <a:srgbClr val="FFFFFF"/>
                </a:solidFill>
                <a:tailEnd type="triangle"/>
              </a:ln>
            </p:spPr>
            <p:style>
              <a:lnRef idx="2">
                <a:schemeClr val="accent1"/>
              </a:lnRef>
              <a:fillRef idx="0">
                <a:schemeClr val="accent1"/>
              </a:fillRef>
              <a:effectRef idx="1">
                <a:schemeClr val="accent1"/>
              </a:effectRef>
              <a:fontRef idx="minor">
                <a:schemeClr val="tx1"/>
              </a:fontRef>
            </p:style>
          </p:cxnSp>
          <p:sp>
            <p:nvSpPr>
              <p:cNvPr id="59" name="TextBox 58"/>
              <p:cNvSpPr txBox="1">
                <a:spLocks/>
              </p:cNvSpPr>
              <p:nvPr/>
            </p:nvSpPr>
            <p:spPr>
              <a:xfrm>
                <a:off x="33494" y="2320964"/>
                <a:ext cx="717031" cy="258766"/>
              </a:xfrm>
              <a:prstGeom prst="rect">
                <a:avLst/>
              </a:prstGeom>
              <a:solidFill>
                <a:schemeClr val="bg1">
                  <a:alpha val="90000"/>
                </a:schemeClr>
              </a:solidFill>
            </p:spPr>
            <p:txBody>
              <a:bodyPr wrap="square" rtlCol="0" anchor="ctr" anchorCtr="0">
                <a:spAutoFit/>
              </a:bodyPr>
              <a:lstStyle/>
              <a:p>
                <a:pPr algn="r"/>
                <a:r>
                  <a:rPr lang="en-US" sz="2000" dirty="0" smtClean="0"/>
                  <a:t>Fast Ice</a:t>
                </a:r>
                <a:endParaRPr lang="en-US" sz="2000" dirty="0"/>
              </a:p>
            </p:txBody>
          </p:sp>
          <p:sp>
            <p:nvSpPr>
              <p:cNvPr id="60" name="Oval 59"/>
              <p:cNvSpPr/>
              <p:nvPr/>
            </p:nvSpPr>
            <p:spPr>
              <a:xfrm>
                <a:off x="1028743" y="584094"/>
                <a:ext cx="271667" cy="228706"/>
              </a:xfrm>
              <a:prstGeom prst="ellipse">
                <a:avLst/>
              </a:prstGeom>
              <a:no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 name="Oval 60"/>
              <p:cNvSpPr/>
              <p:nvPr/>
            </p:nvSpPr>
            <p:spPr>
              <a:xfrm>
                <a:off x="870625" y="2339508"/>
                <a:ext cx="605312" cy="494885"/>
              </a:xfrm>
              <a:prstGeom prst="ellipse">
                <a:avLst/>
              </a:prstGeom>
              <a:no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 name="Oval 61"/>
              <p:cNvSpPr/>
              <p:nvPr/>
            </p:nvSpPr>
            <p:spPr>
              <a:xfrm>
                <a:off x="592174" y="2612351"/>
                <a:ext cx="271667" cy="228706"/>
              </a:xfrm>
              <a:prstGeom prst="ellipse">
                <a:avLst/>
              </a:prstGeom>
              <a:no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 name="TextBox 62"/>
              <p:cNvSpPr txBox="1">
                <a:spLocks/>
              </p:cNvSpPr>
              <p:nvPr/>
            </p:nvSpPr>
            <p:spPr>
              <a:xfrm>
                <a:off x="-52083" y="4061596"/>
                <a:ext cx="811532" cy="457816"/>
              </a:xfrm>
              <a:prstGeom prst="rect">
                <a:avLst/>
              </a:prstGeom>
              <a:solidFill>
                <a:schemeClr val="bg1">
                  <a:alpha val="90000"/>
                </a:schemeClr>
              </a:solidFill>
            </p:spPr>
            <p:txBody>
              <a:bodyPr wrap="square" rtlCol="0" anchor="ctr" anchorCtr="0">
                <a:spAutoFit/>
              </a:bodyPr>
              <a:lstStyle/>
              <a:p>
                <a:pPr algn="r"/>
                <a:r>
                  <a:rPr lang="en-US" sz="2000" dirty="0" smtClean="0"/>
                  <a:t>Fast Ice confined</a:t>
                </a:r>
                <a:endParaRPr lang="en-US" sz="2000" dirty="0"/>
              </a:p>
            </p:txBody>
          </p:sp>
          <p:sp>
            <p:nvSpPr>
              <p:cNvPr id="64" name="Oval 63"/>
              <p:cNvSpPr/>
              <p:nvPr/>
            </p:nvSpPr>
            <p:spPr>
              <a:xfrm flipH="1">
                <a:off x="881966" y="4133146"/>
                <a:ext cx="411848" cy="362654"/>
              </a:xfrm>
              <a:prstGeom prst="ellipse">
                <a:avLst/>
              </a:prstGeom>
              <a:no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65" name="Straight Arrow Connector 64"/>
              <p:cNvCxnSpPr/>
              <p:nvPr/>
            </p:nvCxnSpPr>
            <p:spPr>
              <a:xfrm>
                <a:off x="761960" y="2462883"/>
                <a:ext cx="161527" cy="32614"/>
              </a:xfrm>
              <a:prstGeom prst="straightConnector1">
                <a:avLst/>
              </a:prstGeom>
              <a:ln w="38100" cmpd="sng">
                <a:solidFill>
                  <a:srgbClr val="FFFFFF"/>
                </a:solidFill>
                <a:tailEnd type="triangle"/>
              </a:ln>
            </p:spPr>
            <p:style>
              <a:lnRef idx="2">
                <a:schemeClr val="accent1"/>
              </a:lnRef>
              <a:fillRef idx="0">
                <a:schemeClr val="accent1"/>
              </a:fillRef>
              <a:effectRef idx="1">
                <a:schemeClr val="accent1"/>
              </a:effectRef>
              <a:fontRef idx="minor">
                <a:schemeClr val="tx1"/>
              </a:fontRef>
            </p:style>
          </p:cxnSp>
          <p:cxnSp>
            <p:nvCxnSpPr>
              <p:cNvPr id="66" name="Straight Arrow Connector 65"/>
              <p:cNvCxnSpPr/>
              <p:nvPr/>
            </p:nvCxnSpPr>
            <p:spPr>
              <a:xfrm>
                <a:off x="523438" y="2559518"/>
                <a:ext cx="68736" cy="85447"/>
              </a:xfrm>
              <a:prstGeom prst="straightConnector1">
                <a:avLst/>
              </a:prstGeom>
              <a:ln w="38100" cmpd="sng">
                <a:solidFill>
                  <a:srgbClr val="FFFFFF"/>
                </a:solidFill>
                <a:tailEnd type="triangle"/>
              </a:ln>
            </p:spPr>
            <p:style>
              <a:lnRef idx="2">
                <a:schemeClr val="accent1"/>
              </a:lnRef>
              <a:fillRef idx="0">
                <a:schemeClr val="accent1"/>
              </a:fillRef>
              <a:effectRef idx="1">
                <a:schemeClr val="accent1"/>
              </a:effectRef>
              <a:fontRef idx="minor">
                <a:schemeClr val="tx1"/>
              </a:fontRef>
            </p:style>
          </p:cxnSp>
          <p:cxnSp>
            <p:nvCxnSpPr>
              <p:cNvPr id="67" name="Straight Arrow Connector 66"/>
              <p:cNvCxnSpPr>
                <a:endCxn id="64" idx="6"/>
              </p:cNvCxnSpPr>
              <p:nvPr/>
            </p:nvCxnSpPr>
            <p:spPr>
              <a:xfrm>
                <a:off x="747610" y="4287804"/>
                <a:ext cx="134357" cy="26669"/>
              </a:xfrm>
              <a:prstGeom prst="straightConnector1">
                <a:avLst/>
              </a:prstGeom>
              <a:ln w="38100" cmpd="sng">
                <a:solidFill>
                  <a:srgbClr val="FFFFFF"/>
                </a:solidFill>
                <a:tailEnd type="triangle"/>
              </a:ln>
            </p:spPr>
            <p:style>
              <a:lnRef idx="2">
                <a:schemeClr val="accent1"/>
              </a:lnRef>
              <a:fillRef idx="0">
                <a:schemeClr val="accent1"/>
              </a:fillRef>
              <a:effectRef idx="1">
                <a:schemeClr val="accent1"/>
              </a:effectRef>
              <a:fontRef idx="minor">
                <a:schemeClr val="tx1"/>
              </a:fontRef>
            </p:style>
          </p:cxnSp>
          <p:sp>
            <p:nvSpPr>
              <p:cNvPr id="54" name="TextBox 53"/>
              <p:cNvSpPr txBox="1"/>
              <p:nvPr/>
            </p:nvSpPr>
            <p:spPr>
              <a:xfrm>
                <a:off x="281549" y="295503"/>
                <a:ext cx="8357329" cy="258766"/>
              </a:xfrm>
              <a:prstGeom prst="rect">
                <a:avLst/>
              </a:prstGeom>
              <a:solidFill>
                <a:schemeClr val="accent2">
                  <a:alpha val="65000"/>
                </a:schemeClr>
              </a:solidFill>
              <a:ln>
                <a:solidFill>
                  <a:schemeClr val="bg1"/>
                </a:solidFill>
              </a:ln>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n-US" sz="2000" b="1" dirty="0" smtClean="0">
                    <a:solidFill>
                      <a:schemeClr val="bg1"/>
                    </a:solidFill>
                  </a:rPr>
                  <a:t>Start of the Record (t=0)</a:t>
                </a:r>
                <a:endParaRPr lang="en-US" sz="2000" b="1" dirty="0">
                  <a:solidFill>
                    <a:schemeClr val="bg1"/>
                  </a:solidFill>
                </a:endParaRPr>
              </a:p>
            </p:txBody>
          </p:sp>
          <p:sp>
            <p:nvSpPr>
              <p:cNvPr id="56" name="TextBox 55"/>
              <p:cNvSpPr txBox="1"/>
              <p:nvPr/>
            </p:nvSpPr>
            <p:spPr>
              <a:xfrm>
                <a:off x="231805" y="3838081"/>
                <a:ext cx="8407073" cy="258766"/>
              </a:xfrm>
              <a:prstGeom prst="rect">
                <a:avLst/>
              </a:prstGeom>
              <a:solidFill>
                <a:srgbClr val="C0504D">
                  <a:alpha val="62000"/>
                </a:srgbClr>
              </a:solidFill>
              <a:ln>
                <a:solidFill>
                  <a:srgbClr val="FFFFFF"/>
                </a:solidFill>
              </a:ln>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n-US" sz="2000" b="1" dirty="0" smtClean="0"/>
                  <a:t>Near end of the Record </a:t>
                </a:r>
                <a:endParaRPr lang="en-US" sz="2000" b="1" dirty="0"/>
              </a:p>
            </p:txBody>
          </p:sp>
        </p:grpSp>
        <p:sp>
          <p:nvSpPr>
            <p:cNvPr id="89" name="TextBox 88"/>
            <p:cNvSpPr txBox="1">
              <a:spLocks/>
            </p:cNvSpPr>
            <p:nvPr/>
          </p:nvSpPr>
          <p:spPr>
            <a:xfrm>
              <a:off x="2052656" y="5147470"/>
              <a:ext cx="1570830" cy="258766"/>
            </a:xfrm>
            <a:prstGeom prst="rect">
              <a:avLst/>
            </a:prstGeom>
            <a:solidFill>
              <a:schemeClr val="bg1">
                <a:alpha val="90000"/>
              </a:schemeClr>
            </a:solidFill>
          </p:spPr>
          <p:txBody>
            <a:bodyPr wrap="square" rtlCol="0" anchor="ctr" anchorCtr="0">
              <a:spAutoFit/>
            </a:bodyPr>
            <a:lstStyle/>
            <a:p>
              <a:r>
                <a:rPr lang="en-US" sz="2000" dirty="0" smtClean="0"/>
                <a:t>Increased Elevation</a:t>
              </a:r>
              <a:endParaRPr lang="en-US" sz="2000" dirty="0"/>
            </a:p>
          </p:txBody>
        </p:sp>
        <p:sp>
          <p:nvSpPr>
            <p:cNvPr id="90" name="Oval 89"/>
            <p:cNvSpPr/>
            <p:nvPr/>
          </p:nvSpPr>
          <p:spPr>
            <a:xfrm rot="1779499" flipH="1">
              <a:off x="2709822" y="4469324"/>
              <a:ext cx="241762" cy="518471"/>
            </a:xfrm>
            <a:prstGeom prst="ellipse">
              <a:avLst/>
            </a:prstGeom>
            <a:no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 name="Oval 90"/>
            <p:cNvSpPr/>
            <p:nvPr/>
          </p:nvSpPr>
          <p:spPr>
            <a:xfrm rot="1779499" flipH="1">
              <a:off x="3095544" y="4556446"/>
              <a:ext cx="241762" cy="518471"/>
            </a:xfrm>
            <a:prstGeom prst="ellipse">
              <a:avLst/>
            </a:prstGeom>
            <a:no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92" name="Straight Arrow Connector 91"/>
            <p:cNvCxnSpPr>
              <a:stCxn id="89" idx="0"/>
              <a:endCxn id="90" idx="4"/>
            </p:cNvCxnSpPr>
            <p:nvPr/>
          </p:nvCxnSpPr>
          <p:spPr>
            <a:xfrm flipH="1" flipV="1">
              <a:off x="2691346" y="4953833"/>
              <a:ext cx="146726" cy="193637"/>
            </a:xfrm>
            <a:prstGeom prst="straightConnector1">
              <a:avLst/>
            </a:prstGeom>
            <a:ln w="38100" cmpd="sng">
              <a:solidFill>
                <a:srgbClr val="FFFFFF"/>
              </a:solidFill>
              <a:tailEnd type="triangle"/>
            </a:ln>
          </p:spPr>
          <p:style>
            <a:lnRef idx="2">
              <a:schemeClr val="accent1"/>
            </a:lnRef>
            <a:fillRef idx="0">
              <a:schemeClr val="accent1"/>
            </a:fillRef>
            <a:effectRef idx="1">
              <a:schemeClr val="accent1"/>
            </a:effectRef>
            <a:fontRef idx="minor">
              <a:schemeClr val="tx1"/>
            </a:fontRef>
          </p:style>
        </p:cxnSp>
        <p:cxnSp>
          <p:nvCxnSpPr>
            <p:cNvPr id="93" name="Straight Arrow Connector 92"/>
            <p:cNvCxnSpPr>
              <a:stCxn id="89" idx="0"/>
              <a:endCxn id="91" idx="4"/>
            </p:cNvCxnSpPr>
            <p:nvPr/>
          </p:nvCxnSpPr>
          <p:spPr>
            <a:xfrm flipV="1">
              <a:off x="2838072" y="5040955"/>
              <a:ext cx="238996" cy="106515"/>
            </a:xfrm>
            <a:prstGeom prst="straightConnector1">
              <a:avLst/>
            </a:prstGeom>
            <a:ln w="38100" cmpd="sng">
              <a:solidFill>
                <a:srgbClr val="FFFFFF"/>
              </a:solidFill>
              <a:tailEnd type="triangle"/>
            </a:ln>
          </p:spPr>
          <p:style>
            <a:lnRef idx="2">
              <a:schemeClr val="accent1"/>
            </a:lnRef>
            <a:fillRef idx="0">
              <a:schemeClr val="accent1"/>
            </a:fillRef>
            <a:effectRef idx="1">
              <a:schemeClr val="accent1"/>
            </a:effectRef>
            <a:fontRef idx="minor">
              <a:schemeClr val="tx1"/>
            </a:fontRef>
          </p:style>
        </p:cxnSp>
        <p:sp>
          <p:nvSpPr>
            <p:cNvPr id="94" name="TextBox 93"/>
            <p:cNvSpPr txBox="1">
              <a:spLocks/>
            </p:cNvSpPr>
            <p:nvPr/>
          </p:nvSpPr>
          <p:spPr>
            <a:xfrm>
              <a:off x="1519162" y="4129453"/>
              <a:ext cx="1055247" cy="258766"/>
            </a:xfrm>
            <a:prstGeom prst="rect">
              <a:avLst/>
            </a:prstGeom>
            <a:solidFill>
              <a:schemeClr val="bg1">
                <a:alpha val="90000"/>
              </a:schemeClr>
            </a:solidFill>
          </p:spPr>
          <p:txBody>
            <a:bodyPr wrap="square" rtlCol="0" anchor="ctr" anchorCtr="0">
              <a:spAutoFit/>
            </a:bodyPr>
            <a:lstStyle/>
            <a:p>
              <a:r>
                <a:rPr lang="en-US" sz="2000" dirty="0" smtClean="0"/>
                <a:t>Re-advance</a:t>
              </a:r>
              <a:endParaRPr lang="en-US" sz="2000" dirty="0"/>
            </a:p>
          </p:txBody>
        </p:sp>
        <p:cxnSp>
          <p:nvCxnSpPr>
            <p:cNvPr id="95" name="Straight Arrow Connector 94"/>
            <p:cNvCxnSpPr>
              <a:stCxn id="94" idx="3"/>
            </p:cNvCxnSpPr>
            <p:nvPr/>
          </p:nvCxnSpPr>
          <p:spPr>
            <a:xfrm flipV="1">
              <a:off x="2574409" y="4255475"/>
              <a:ext cx="240448" cy="3360"/>
            </a:xfrm>
            <a:prstGeom prst="straightConnector1">
              <a:avLst/>
            </a:prstGeom>
            <a:ln w="38100" cmpd="sng">
              <a:solidFill>
                <a:srgbClr val="FFFFFF"/>
              </a:solidFill>
              <a:tailEnd type="triangle"/>
            </a:ln>
          </p:spPr>
          <p:style>
            <a:lnRef idx="2">
              <a:schemeClr val="accent1"/>
            </a:lnRef>
            <a:fillRef idx="0">
              <a:schemeClr val="accent1"/>
            </a:fillRef>
            <a:effectRef idx="1">
              <a:schemeClr val="accent1"/>
            </a:effectRef>
            <a:fontRef idx="minor">
              <a:schemeClr val="tx1"/>
            </a:fontRef>
          </p:style>
        </p:cxnSp>
        <p:sp>
          <p:nvSpPr>
            <p:cNvPr id="96" name="TextBox 95"/>
            <p:cNvSpPr txBox="1">
              <a:spLocks/>
            </p:cNvSpPr>
            <p:nvPr/>
          </p:nvSpPr>
          <p:spPr>
            <a:xfrm>
              <a:off x="5448326" y="5222706"/>
              <a:ext cx="1190837" cy="258766"/>
            </a:xfrm>
            <a:prstGeom prst="rect">
              <a:avLst/>
            </a:prstGeom>
            <a:solidFill>
              <a:schemeClr val="bg1">
                <a:alpha val="90000"/>
              </a:schemeClr>
            </a:solidFill>
          </p:spPr>
          <p:txBody>
            <a:bodyPr wrap="square" rtlCol="0" anchor="ctr" anchorCtr="0">
              <a:spAutoFit/>
            </a:bodyPr>
            <a:lstStyle/>
            <a:p>
              <a:r>
                <a:rPr lang="en-US" sz="2000" dirty="0" smtClean="0"/>
                <a:t>Ice Advection</a:t>
              </a:r>
              <a:endParaRPr lang="en-US" sz="2000" dirty="0"/>
            </a:p>
          </p:txBody>
        </p:sp>
        <p:sp>
          <p:nvSpPr>
            <p:cNvPr id="97" name="Oval 96"/>
            <p:cNvSpPr/>
            <p:nvPr/>
          </p:nvSpPr>
          <p:spPr>
            <a:xfrm rot="1779499" flipH="1">
              <a:off x="6105492" y="4544558"/>
              <a:ext cx="241762" cy="518471"/>
            </a:xfrm>
            <a:prstGeom prst="ellipse">
              <a:avLst/>
            </a:prstGeom>
            <a:no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 name="Oval 97"/>
            <p:cNvSpPr/>
            <p:nvPr/>
          </p:nvSpPr>
          <p:spPr>
            <a:xfrm rot="1779499" flipH="1">
              <a:off x="6491214" y="4631680"/>
              <a:ext cx="241762" cy="518471"/>
            </a:xfrm>
            <a:prstGeom prst="ellipse">
              <a:avLst/>
            </a:prstGeom>
            <a:no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99" name="Straight Arrow Connector 98"/>
            <p:cNvCxnSpPr>
              <a:stCxn id="96" idx="0"/>
              <a:endCxn id="97" idx="4"/>
            </p:cNvCxnSpPr>
            <p:nvPr/>
          </p:nvCxnSpPr>
          <p:spPr>
            <a:xfrm flipV="1">
              <a:off x="6043744" y="5029067"/>
              <a:ext cx="43271" cy="193640"/>
            </a:xfrm>
            <a:prstGeom prst="straightConnector1">
              <a:avLst/>
            </a:prstGeom>
            <a:ln w="38100" cmpd="sng">
              <a:solidFill>
                <a:srgbClr val="FFFFFF"/>
              </a:solidFill>
              <a:tailEnd type="triangle"/>
            </a:ln>
          </p:spPr>
          <p:style>
            <a:lnRef idx="2">
              <a:schemeClr val="accent1"/>
            </a:lnRef>
            <a:fillRef idx="0">
              <a:schemeClr val="accent1"/>
            </a:fillRef>
            <a:effectRef idx="1">
              <a:schemeClr val="accent1"/>
            </a:effectRef>
            <a:fontRef idx="minor">
              <a:schemeClr val="tx1"/>
            </a:fontRef>
          </p:style>
        </p:cxnSp>
        <p:cxnSp>
          <p:nvCxnSpPr>
            <p:cNvPr id="100" name="Straight Arrow Connector 99"/>
            <p:cNvCxnSpPr>
              <a:stCxn id="96" idx="0"/>
              <a:endCxn id="98" idx="4"/>
            </p:cNvCxnSpPr>
            <p:nvPr/>
          </p:nvCxnSpPr>
          <p:spPr>
            <a:xfrm flipV="1">
              <a:off x="6043744" y="5116189"/>
              <a:ext cx="428993" cy="106518"/>
            </a:xfrm>
            <a:prstGeom prst="straightConnector1">
              <a:avLst/>
            </a:prstGeom>
            <a:ln w="38100" cmpd="sng">
              <a:solidFill>
                <a:srgbClr val="FFFFFF"/>
              </a:solidFill>
              <a:tailEnd type="triangle"/>
            </a:ln>
          </p:spPr>
          <p:style>
            <a:lnRef idx="2">
              <a:schemeClr val="accent1"/>
            </a:lnRef>
            <a:fillRef idx="0">
              <a:schemeClr val="accent1"/>
            </a:fillRef>
            <a:effectRef idx="1">
              <a:schemeClr val="accent1"/>
            </a:effectRef>
            <a:fontRef idx="minor">
              <a:schemeClr val="tx1"/>
            </a:fontRef>
          </p:style>
        </p:cxnSp>
        <p:sp>
          <p:nvSpPr>
            <p:cNvPr id="101" name="TextBox 100"/>
            <p:cNvSpPr txBox="1">
              <a:spLocks/>
            </p:cNvSpPr>
            <p:nvPr/>
          </p:nvSpPr>
          <p:spPr>
            <a:xfrm>
              <a:off x="7077087" y="5200954"/>
              <a:ext cx="1383228" cy="258766"/>
            </a:xfrm>
            <a:prstGeom prst="rect">
              <a:avLst/>
            </a:prstGeom>
            <a:solidFill>
              <a:schemeClr val="bg1">
                <a:alpha val="90000"/>
              </a:schemeClr>
            </a:solidFill>
          </p:spPr>
          <p:txBody>
            <a:bodyPr wrap="square" rtlCol="0" anchor="ctr" anchorCtr="0">
              <a:spAutoFit/>
            </a:bodyPr>
            <a:lstStyle/>
            <a:p>
              <a:r>
                <a:rPr lang="en-US" sz="2000" dirty="0" smtClean="0"/>
                <a:t>Ice Thickening</a:t>
              </a:r>
              <a:endParaRPr lang="en-US" sz="2000" dirty="0"/>
            </a:p>
          </p:txBody>
        </p:sp>
        <p:sp>
          <p:nvSpPr>
            <p:cNvPr id="102" name="Oval 101"/>
            <p:cNvSpPr/>
            <p:nvPr/>
          </p:nvSpPr>
          <p:spPr>
            <a:xfrm rot="1779499" flipH="1">
              <a:off x="7734254" y="4490802"/>
              <a:ext cx="241762" cy="518471"/>
            </a:xfrm>
            <a:prstGeom prst="ellipse">
              <a:avLst/>
            </a:prstGeom>
            <a:no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 name="Oval 102"/>
            <p:cNvSpPr/>
            <p:nvPr/>
          </p:nvSpPr>
          <p:spPr>
            <a:xfrm rot="1779499" flipH="1">
              <a:off x="8119976" y="4577924"/>
              <a:ext cx="241762" cy="518471"/>
            </a:xfrm>
            <a:prstGeom prst="ellipse">
              <a:avLst/>
            </a:prstGeom>
            <a:no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04" name="Straight Arrow Connector 103"/>
            <p:cNvCxnSpPr>
              <a:stCxn id="101" idx="0"/>
              <a:endCxn id="102" idx="4"/>
            </p:cNvCxnSpPr>
            <p:nvPr/>
          </p:nvCxnSpPr>
          <p:spPr>
            <a:xfrm flipH="1" flipV="1">
              <a:off x="7715778" y="4975311"/>
              <a:ext cx="52924" cy="225643"/>
            </a:xfrm>
            <a:prstGeom prst="straightConnector1">
              <a:avLst/>
            </a:prstGeom>
            <a:ln w="38100" cmpd="sng">
              <a:solidFill>
                <a:srgbClr val="FFFFFF"/>
              </a:solidFill>
              <a:tailEnd type="triangle"/>
            </a:ln>
          </p:spPr>
          <p:style>
            <a:lnRef idx="2">
              <a:schemeClr val="accent1"/>
            </a:lnRef>
            <a:fillRef idx="0">
              <a:schemeClr val="accent1"/>
            </a:fillRef>
            <a:effectRef idx="1">
              <a:schemeClr val="accent1"/>
            </a:effectRef>
            <a:fontRef idx="minor">
              <a:schemeClr val="tx1"/>
            </a:fontRef>
          </p:style>
        </p:cxnSp>
        <p:cxnSp>
          <p:nvCxnSpPr>
            <p:cNvPr id="105" name="Straight Arrow Connector 104"/>
            <p:cNvCxnSpPr>
              <a:stCxn id="101" idx="0"/>
              <a:endCxn id="103" idx="4"/>
            </p:cNvCxnSpPr>
            <p:nvPr/>
          </p:nvCxnSpPr>
          <p:spPr>
            <a:xfrm flipV="1">
              <a:off x="7768701" y="5062433"/>
              <a:ext cx="332799" cy="138521"/>
            </a:xfrm>
            <a:prstGeom prst="straightConnector1">
              <a:avLst/>
            </a:prstGeom>
            <a:ln w="38100" cmpd="sng">
              <a:solidFill>
                <a:srgbClr val="FFFFFF"/>
              </a:solidFill>
              <a:tailEnd type="triangle"/>
            </a:ln>
          </p:spPr>
          <p:style>
            <a:lnRef idx="2">
              <a:schemeClr val="accent1"/>
            </a:lnRef>
            <a:fillRef idx="0">
              <a:schemeClr val="accent1"/>
            </a:fillRef>
            <a:effectRef idx="1">
              <a:schemeClr val="accent1"/>
            </a:effectRef>
            <a:fontRef idx="minor">
              <a:schemeClr val="tx1"/>
            </a:fontRef>
          </p:style>
        </p:cxnSp>
        <p:sp>
          <p:nvSpPr>
            <p:cNvPr id="106" name="TextBox 105"/>
            <p:cNvSpPr txBox="1">
              <a:spLocks/>
            </p:cNvSpPr>
            <p:nvPr/>
          </p:nvSpPr>
          <p:spPr>
            <a:xfrm>
              <a:off x="4868994" y="4061596"/>
              <a:ext cx="2926426" cy="258766"/>
            </a:xfrm>
            <a:prstGeom prst="rect">
              <a:avLst/>
            </a:prstGeom>
            <a:solidFill>
              <a:schemeClr val="bg1">
                <a:alpha val="90000"/>
              </a:schemeClr>
            </a:solidFill>
          </p:spPr>
          <p:txBody>
            <a:bodyPr wrap="square" rtlCol="0" anchor="ctr" anchorCtr="0">
              <a:spAutoFit/>
            </a:bodyPr>
            <a:lstStyle/>
            <a:p>
              <a:r>
                <a:rPr lang="en-US" sz="2000" dirty="0" smtClean="0"/>
                <a:t>Thinning downfjord of </a:t>
              </a:r>
              <a:r>
                <a:rPr lang="en-US" sz="2000" dirty="0" err="1" smtClean="0"/>
                <a:t>overdeepening</a:t>
              </a:r>
              <a:endParaRPr lang="en-US" sz="2000" dirty="0"/>
            </a:p>
          </p:txBody>
        </p:sp>
        <p:cxnSp>
          <p:nvCxnSpPr>
            <p:cNvPr id="107" name="Straight Arrow Connector 106"/>
            <p:cNvCxnSpPr/>
            <p:nvPr/>
          </p:nvCxnSpPr>
          <p:spPr>
            <a:xfrm>
              <a:off x="7795420" y="4053525"/>
              <a:ext cx="317160" cy="201950"/>
            </a:xfrm>
            <a:prstGeom prst="straightConnector1">
              <a:avLst/>
            </a:prstGeom>
            <a:ln w="38100" cmpd="sng">
              <a:solidFill>
                <a:srgbClr val="FFFFFF"/>
              </a:solidFill>
              <a:tailEnd type="triangle"/>
            </a:ln>
          </p:spPr>
          <p:style>
            <a:lnRef idx="2">
              <a:schemeClr val="accent1"/>
            </a:lnRef>
            <a:fillRef idx="0">
              <a:schemeClr val="accent1"/>
            </a:fillRef>
            <a:effectRef idx="1">
              <a:schemeClr val="accent1"/>
            </a:effectRef>
            <a:fontRef idx="minor">
              <a:schemeClr val="tx1"/>
            </a:fontRef>
          </p:style>
        </p:cxnSp>
        <p:cxnSp>
          <p:nvCxnSpPr>
            <p:cNvPr id="108" name="Straight Arrow Connector 107"/>
            <p:cNvCxnSpPr>
              <a:stCxn id="106" idx="2"/>
            </p:cNvCxnSpPr>
            <p:nvPr/>
          </p:nvCxnSpPr>
          <p:spPr>
            <a:xfrm>
              <a:off x="6332207" y="4320362"/>
              <a:ext cx="151620" cy="132329"/>
            </a:xfrm>
            <a:prstGeom prst="straightConnector1">
              <a:avLst/>
            </a:prstGeom>
            <a:ln w="38100" cmpd="sng">
              <a:solidFill>
                <a:srgbClr val="FFFFFF"/>
              </a:solidFill>
              <a:tailEnd type="triangle"/>
            </a:ln>
          </p:spPr>
          <p:style>
            <a:lnRef idx="2">
              <a:schemeClr val="accent1"/>
            </a:lnRef>
            <a:fillRef idx="0">
              <a:schemeClr val="accent1"/>
            </a:fillRef>
            <a:effectRef idx="1">
              <a:schemeClr val="accent1"/>
            </a:effectRef>
            <a:fontRef idx="minor">
              <a:schemeClr val="tx1"/>
            </a:fontRef>
          </p:style>
        </p:cxnSp>
        <p:cxnSp>
          <p:nvCxnSpPr>
            <p:cNvPr id="109" name="Straight Arrow Connector 108"/>
            <p:cNvCxnSpPr/>
            <p:nvPr/>
          </p:nvCxnSpPr>
          <p:spPr>
            <a:xfrm flipH="1">
              <a:off x="4720279" y="4182907"/>
              <a:ext cx="121241" cy="104898"/>
            </a:xfrm>
            <a:prstGeom prst="straightConnector1">
              <a:avLst/>
            </a:prstGeom>
            <a:ln w="38100" cmpd="sng">
              <a:solidFill>
                <a:srgbClr val="FFFFFF"/>
              </a:solidFill>
              <a:tailEnd type="triangle"/>
            </a:ln>
          </p:spPr>
          <p:style>
            <a:lnRef idx="2">
              <a:schemeClr val="accent1"/>
            </a:lnRef>
            <a:fillRef idx="0">
              <a:schemeClr val="accent1"/>
            </a:fillRef>
            <a:effectRef idx="1">
              <a:schemeClr val="accent1"/>
            </a:effectRef>
            <a:fontRef idx="minor">
              <a:schemeClr val="tx1"/>
            </a:fontRef>
          </p:style>
        </p:cxnSp>
      </p:grpSp>
      <p:pic>
        <p:nvPicPr>
          <p:cNvPr id="154" name="Picture 153" descr="Fig1_diff_enh_red.jpg"/>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6630323" y="17640341"/>
            <a:ext cx="7453512" cy="5303519"/>
          </a:xfrm>
          <a:prstGeom prst="rect">
            <a:avLst/>
          </a:prstGeom>
        </p:spPr>
      </p:pic>
      <p:sp>
        <p:nvSpPr>
          <p:cNvPr id="2" name="TextBox 1"/>
          <p:cNvSpPr txBox="1"/>
          <p:nvPr/>
        </p:nvSpPr>
        <p:spPr>
          <a:xfrm>
            <a:off x="1735931" y="3207664"/>
            <a:ext cx="1947705" cy="646331"/>
          </a:xfrm>
          <a:prstGeom prst="rect">
            <a:avLst/>
          </a:prstGeom>
          <a:noFill/>
        </p:spPr>
        <p:txBody>
          <a:bodyPr wrap="square" rtlCol="0">
            <a:spAutoFit/>
          </a:bodyPr>
          <a:lstStyle/>
          <a:p>
            <a:r>
              <a:rPr lang="en-US" sz="3600" b="1" dirty="0" smtClean="0"/>
              <a:t>74A2110</a:t>
            </a:r>
            <a:endParaRPr lang="en-US" sz="2200" b="1" dirty="0"/>
          </a:p>
        </p:txBody>
      </p:sp>
      <p:sp>
        <p:nvSpPr>
          <p:cNvPr id="125" name="TextBox 124"/>
          <p:cNvSpPr txBox="1"/>
          <p:nvPr/>
        </p:nvSpPr>
        <p:spPr>
          <a:xfrm>
            <a:off x="29682882" y="28906244"/>
            <a:ext cx="12465238" cy="7494358"/>
          </a:xfrm>
          <a:prstGeom prst="rect">
            <a:avLst/>
          </a:prstGeom>
          <a:noFill/>
        </p:spPr>
        <p:txBody>
          <a:bodyPr wrap="square" rtlCol="0">
            <a:spAutoFit/>
          </a:bodyPr>
          <a:lstStyle/>
          <a:p>
            <a:pPr marL="457200" indent="-457200">
              <a:spcAft>
                <a:spcPts val="600"/>
              </a:spcAft>
              <a:buFont typeface="+mj-lt"/>
              <a:buAutoNum type="arabicParenR"/>
            </a:pPr>
            <a:r>
              <a:rPr lang="en-US" sz="2400" dirty="0"/>
              <a:t>High-resolution, short-term observations of TWGs are necessary to fully characterize the dynamic response of a glacier </a:t>
            </a:r>
            <a:r>
              <a:rPr lang="en-US" sz="2400" dirty="0" smtClean="0"/>
              <a:t>to </a:t>
            </a:r>
            <a:r>
              <a:rPr lang="en-US" sz="2400" dirty="0"/>
              <a:t>perturbations at the ice-ocean boundary. </a:t>
            </a:r>
          </a:p>
          <a:p>
            <a:pPr marL="457200" indent="-457200">
              <a:spcAft>
                <a:spcPts val="600"/>
              </a:spcAft>
              <a:buFont typeface="+mj-lt"/>
              <a:buAutoNum type="arabicParenR"/>
            </a:pPr>
            <a:r>
              <a:rPr lang="en-US" sz="2400" dirty="0"/>
              <a:t>TRIs provide unique opportunities to observe TWG response (speed and surface elevation changes) to calving, ice mélange, and precipitation or runoff. </a:t>
            </a:r>
          </a:p>
          <a:p>
            <a:pPr marL="457200" indent="-457200">
              <a:spcAft>
                <a:spcPts val="600"/>
              </a:spcAft>
              <a:buFont typeface="+mj-lt"/>
              <a:buAutoNum type="arabicParenR"/>
            </a:pPr>
            <a:r>
              <a:rPr lang="en-US" sz="2400" dirty="0" smtClean="0"/>
              <a:t>In </a:t>
            </a:r>
            <a:r>
              <a:rPr lang="en-US" sz="2400" dirty="0"/>
              <a:t>Aug 2012, a relatively small calving </a:t>
            </a:r>
            <a:r>
              <a:rPr lang="en-US" sz="2400" dirty="0" smtClean="0"/>
              <a:t>event triggered </a:t>
            </a:r>
            <a:r>
              <a:rPr lang="en-US" sz="2400" dirty="0"/>
              <a:t>a </a:t>
            </a:r>
            <a:r>
              <a:rPr lang="en-US" sz="2400" dirty="0" smtClean="0"/>
              <a:t>step </a:t>
            </a:r>
            <a:r>
              <a:rPr lang="en-US" sz="2400" dirty="0"/>
              <a:t>change in </a:t>
            </a:r>
            <a:r>
              <a:rPr lang="en-US" sz="2400" dirty="0" smtClean="0"/>
              <a:t>speed </a:t>
            </a:r>
            <a:r>
              <a:rPr lang="en-US" sz="2400" dirty="0"/>
              <a:t>along Jakobshavn </a:t>
            </a:r>
            <a:r>
              <a:rPr lang="en-US" sz="2400" dirty="0" smtClean="0"/>
              <a:t>Isbræ. </a:t>
            </a:r>
            <a:r>
              <a:rPr lang="en-US" sz="2400" dirty="0"/>
              <a:t>Once </a:t>
            </a:r>
            <a:r>
              <a:rPr lang="en-US" sz="2400" dirty="0" smtClean="0"/>
              <a:t>initiated, the accompanied </a:t>
            </a:r>
            <a:r>
              <a:rPr lang="en-US" sz="2400" dirty="0"/>
              <a:t>increase in strain rates immediately thinned the </a:t>
            </a:r>
            <a:r>
              <a:rPr lang="en-US" sz="2400" dirty="0" smtClean="0"/>
              <a:t>glacier to help sustain elevated speeds. The </a:t>
            </a:r>
            <a:r>
              <a:rPr lang="en-US" sz="2400" dirty="0"/>
              <a:t>step </a:t>
            </a:r>
            <a:r>
              <a:rPr lang="en-US" sz="2400" dirty="0" smtClean="0"/>
              <a:t>change also increased advection</a:t>
            </a:r>
            <a:r>
              <a:rPr lang="en-US" sz="2400" dirty="0"/>
              <a:t>,</a:t>
            </a:r>
            <a:r>
              <a:rPr lang="en-US" sz="2400" dirty="0" smtClean="0"/>
              <a:t> which was enhanced by thick </a:t>
            </a:r>
            <a:r>
              <a:rPr lang="en-US" sz="2400" dirty="0"/>
              <a:t>ice </a:t>
            </a:r>
            <a:r>
              <a:rPr lang="en-US" sz="2400" dirty="0" smtClean="0"/>
              <a:t>in Jakobshavn’s </a:t>
            </a:r>
            <a:r>
              <a:rPr lang="en-US" sz="2400" dirty="0" err="1"/>
              <a:t>overdeepened</a:t>
            </a:r>
            <a:r>
              <a:rPr lang="en-US" sz="2400" dirty="0"/>
              <a:t> </a:t>
            </a:r>
            <a:r>
              <a:rPr lang="en-US" sz="2400" dirty="0" smtClean="0"/>
              <a:t>basin; </a:t>
            </a:r>
            <a:r>
              <a:rPr lang="en-US" sz="2400" dirty="0"/>
              <a:t>a</a:t>
            </a:r>
            <a:r>
              <a:rPr lang="en-US" sz="2400" dirty="0" smtClean="0"/>
              <a:t>dvection effects gradually </a:t>
            </a:r>
            <a:r>
              <a:rPr lang="en-US" sz="2400" dirty="0" err="1" smtClean="0"/>
              <a:t>restabilized</a:t>
            </a:r>
            <a:r>
              <a:rPr lang="en-US" sz="2400" dirty="0" smtClean="0"/>
              <a:t> the terminus by increasing the </a:t>
            </a:r>
            <a:r>
              <a:rPr lang="en-US" sz="2400" dirty="0"/>
              <a:t>height above </a:t>
            </a:r>
            <a:r>
              <a:rPr lang="en-US" sz="2400" dirty="0" smtClean="0"/>
              <a:t>floatation.</a:t>
            </a:r>
          </a:p>
          <a:p>
            <a:pPr marL="457200" indent="-457200">
              <a:spcAft>
                <a:spcPts val="600"/>
              </a:spcAft>
              <a:buFont typeface="+mj-lt"/>
              <a:buAutoNum type="arabicParenR"/>
            </a:pPr>
            <a:r>
              <a:rPr lang="en-US" sz="2400" dirty="0" smtClean="0"/>
              <a:t>Our </a:t>
            </a:r>
            <a:r>
              <a:rPr lang="en-US" sz="2400" dirty="0"/>
              <a:t>results suggest </a:t>
            </a:r>
            <a:r>
              <a:rPr lang="en-US" sz="2400" dirty="0" smtClean="0"/>
              <a:t>the advection of thick ice from Jakobshavn’s very deep trough may delay continued rapid retreat. </a:t>
            </a:r>
            <a:r>
              <a:rPr lang="en-US" sz="2400" dirty="0"/>
              <a:t>Any hiatus is likely to be temporary, however, as elevated advection rates </a:t>
            </a:r>
            <a:r>
              <a:rPr lang="en-US" sz="2400" dirty="0" smtClean="0"/>
              <a:t>ultimately deplete </a:t>
            </a:r>
            <a:r>
              <a:rPr lang="en-US" sz="2400" dirty="0"/>
              <a:t>the source of ice </a:t>
            </a:r>
            <a:r>
              <a:rPr lang="en-US" sz="2400" dirty="0" smtClean="0"/>
              <a:t>upglacier, and long-term lowering of ice advection from upstream may lead to rapid retreat. </a:t>
            </a:r>
            <a:endParaRPr lang="en-US" sz="2400" dirty="0"/>
          </a:p>
          <a:p>
            <a:pPr marL="457200" indent="-457200">
              <a:spcAft>
                <a:spcPts val="600"/>
              </a:spcAft>
              <a:buFont typeface="+mj-lt"/>
              <a:buAutoNum type="arabicParenR"/>
            </a:pPr>
            <a:r>
              <a:rPr lang="en-US" sz="2400" dirty="0"/>
              <a:t>At Columbia Glacier, a large precipitation event </a:t>
            </a:r>
            <a:r>
              <a:rPr lang="en-US" sz="2400" dirty="0" smtClean="0"/>
              <a:t>increased flow </a:t>
            </a:r>
            <a:r>
              <a:rPr lang="en-US" sz="2400" dirty="0"/>
              <a:t>along both branches and altered the response of the West Branch to tidal </a:t>
            </a:r>
            <a:r>
              <a:rPr lang="en-US" sz="2400" dirty="0" smtClean="0"/>
              <a:t>forcing, showing both hydrologic and basal topographic control on TWG response. </a:t>
            </a:r>
            <a:endParaRPr lang="en-US" sz="2400" dirty="0"/>
          </a:p>
          <a:p>
            <a:pPr marL="457200" indent="-457200">
              <a:spcAft>
                <a:spcPts val="600"/>
              </a:spcAft>
              <a:buFont typeface="+mj-lt"/>
              <a:buAutoNum type="arabicParenR"/>
            </a:pPr>
            <a:r>
              <a:rPr lang="en-US" sz="2400" dirty="0" smtClean="0"/>
              <a:t>Our studies indicate that TWG response to perturbations at the ice-ocean boundary were dominated by bed topography. Perturbations along the terminus ultimately affected ice dynamics through changes in the basal properties. </a:t>
            </a:r>
          </a:p>
        </p:txBody>
      </p:sp>
      <p:sp>
        <p:nvSpPr>
          <p:cNvPr id="127" name="Subtitle 2"/>
          <p:cNvSpPr txBox="1">
            <a:spLocks/>
          </p:cNvSpPr>
          <p:nvPr/>
        </p:nvSpPr>
        <p:spPr>
          <a:xfrm>
            <a:off x="666748" y="4923713"/>
            <a:ext cx="13430720" cy="640080"/>
          </a:xfrm>
          <a:prstGeom prst="rect">
            <a:avLst/>
          </a:prstGeom>
        </p:spPr>
        <p:style>
          <a:lnRef idx="1">
            <a:schemeClr val="accent1"/>
          </a:lnRef>
          <a:fillRef idx="2">
            <a:schemeClr val="accent1"/>
          </a:fillRef>
          <a:effectRef idx="1">
            <a:schemeClr val="accent1"/>
          </a:effectRef>
          <a:fontRef idx="minor">
            <a:schemeClr val="dk1"/>
          </a:fontRef>
        </p:style>
        <p:txBody>
          <a:bodyPr vert="horz" lIns="417533" tIns="208767" rIns="417533" bIns="208767" rtlCol="0" anchor="ctr" anchorCtr="1">
            <a:noAutofit/>
          </a:bodyPr>
          <a:lstStyle>
            <a:lvl1pPr marL="0" indent="0" algn="ctr" defTabSz="2087667" rtl="0" eaLnBrk="1" latinLnBrk="0" hangingPunct="1">
              <a:spcBef>
                <a:spcPct val="20000"/>
              </a:spcBef>
              <a:buFont typeface="Arial"/>
              <a:buNone/>
              <a:defRPr sz="14600" kern="1200">
                <a:solidFill>
                  <a:schemeClr val="tx1">
                    <a:tint val="75000"/>
                  </a:schemeClr>
                </a:solidFill>
                <a:latin typeface="+mn-lt"/>
                <a:ea typeface="+mn-ea"/>
                <a:cs typeface="+mn-cs"/>
              </a:defRPr>
            </a:lvl1pPr>
            <a:lvl2pPr marL="2087667" indent="0" algn="ctr" defTabSz="2087667" rtl="0" eaLnBrk="1" latinLnBrk="0" hangingPunct="1">
              <a:spcBef>
                <a:spcPct val="20000"/>
              </a:spcBef>
              <a:buFont typeface="Arial"/>
              <a:buNone/>
              <a:defRPr sz="12800" kern="1200">
                <a:solidFill>
                  <a:schemeClr val="tx1">
                    <a:tint val="75000"/>
                  </a:schemeClr>
                </a:solidFill>
                <a:latin typeface="+mn-lt"/>
                <a:ea typeface="+mn-ea"/>
                <a:cs typeface="+mn-cs"/>
              </a:defRPr>
            </a:lvl2pPr>
            <a:lvl3pPr marL="4175333" indent="0" algn="ctr" defTabSz="2087667" rtl="0" eaLnBrk="1" latinLnBrk="0" hangingPunct="1">
              <a:spcBef>
                <a:spcPct val="20000"/>
              </a:spcBef>
              <a:buFont typeface="Arial"/>
              <a:buNone/>
              <a:defRPr sz="11000" kern="1200">
                <a:solidFill>
                  <a:schemeClr val="tx1">
                    <a:tint val="75000"/>
                  </a:schemeClr>
                </a:solidFill>
                <a:latin typeface="+mn-lt"/>
                <a:ea typeface="+mn-ea"/>
                <a:cs typeface="+mn-cs"/>
              </a:defRPr>
            </a:lvl3pPr>
            <a:lvl4pPr marL="6263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4pPr>
            <a:lvl5pPr marL="8350667"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5pPr>
            <a:lvl6pPr marL="10438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6pPr>
            <a:lvl7pPr marL="12526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7pPr>
            <a:lvl8pPr marL="14613666"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8pPr>
            <a:lvl9pPr marL="16701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9pPr>
          </a:lstStyle>
          <a:p>
            <a:r>
              <a:rPr lang="en-US" sz="3200" b="1" dirty="0" smtClean="0">
                <a:solidFill>
                  <a:srgbClr val="000000"/>
                </a:solidFill>
                <a:latin typeface="Arial"/>
                <a:cs typeface="Arial"/>
              </a:rPr>
              <a:t>INTRODUCTION</a:t>
            </a:r>
            <a:endParaRPr lang="en-US" sz="2600" b="1" dirty="0">
              <a:solidFill>
                <a:srgbClr val="000000"/>
              </a:solidFill>
              <a:latin typeface="Arial"/>
              <a:cs typeface="Arial"/>
            </a:endParaRPr>
          </a:p>
        </p:txBody>
      </p:sp>
      <p:sp>
        <p:nvSpPr>
          <p:cNvPr id="116" name="TextBox 115"/>
          <p:cNvSpPr txBox="1"/>
          <p:nvPr/>
        </p:nvSpPr>
        <p:spPr>
          <a:xfrm>
            <a:off x="690534" y="5713656"/>
            <a:ext cx="13428190" cy="3046988"/>
          </a:xfrm>
          <a:prstGeom prst="rect">
            <a:avLst/>
          </a:prstGeom>
          <a:noFill/>
        </p:spPr>
        <p:txBody>
          <a:bodyPr wrap="square" rtlCol="0">
            <a:spAutoFit/>
          </a:bodyPr>
          <a:lstStyle/>
          <a:p>
            <a:r>
              <a:rPr lang="en-US" sz="2400" dirty="0" smtClean="0"/>
              <a:t>We </a:t>
            </a:r>
            <a:r>
              <a:rPr lang="en-US" sz="2400" dirty="0"/>
              <a:t>present </a:t>
            </a:r>
            <a:r>
              <a:rPr lang="en-US" sz="2400" dirty="0" smtClean="0"/>
              <a:t>Terrestrial Radar Interferometric (TRI) </a:t>
            </a:r>
            <a:r>
              <a:rPr lang="en-US" sz="2400" dirty="0"/>
              <a:t>observations of </a:t>
            </a:r>
            <a:r>
              <a:rPr lang="en-US" sz="2400" dirty="0" smtClean="0"/>
              <a:t>Tidewater Glacier (TWG) response </a:t>
            </a:r>
            <a:r>
              <a:rPr lang="en-US" sz="2400" dirty="0"/>
              <a:t>to </a:t>
            </a:r>
            <a:r>
              <a:rPr lang="en-US" sz="2400" dirty="0" smtClean="0"/>
              <a:t>perturbations along </a:t>
            </a:r>
            <a:r>
              <a:rPr lang="en-US" sz="2400" dirty="0"/>
              <a:t>two large </a:t>
            </a:r>
            <a:r>
              <a:rPr lang="en-US" sz="2400" dirty="0" smtClean="0"/>
              <a:t>systems</a:t>
            </a:r>
            <a:r>
              <a:rPr lang="en-US" sz="2400" dirty="0"/>
              <a:t>: Jakobshavn Isbræ, Greenland, and Columbia Glacier, Alaska. At Jakobshavn, we show evidence of nonlinear response to calving, the effect speed variations have on ice thickness, </a:t>
            </a:r>
            <a:r>
              <a:rPr lang="en-US" sz="2400" dirty="0" smtClean="0"/>
              <a:t>and observations </a:t>
            </a:r>
            <a:r>
              <a:rPr lang="en-US" sz="2400" dirty="0"/>
              <a:t>of mélange activity in the proglacial fjord. At Columbia, </a:t>
            </a:r>
            <a:r>
              <a:rPr lang="en-US" sz="2400" dirty="0" smtClean="0"/>
              <a:t>observations show the impact of tidal </a:t>
            </a:r>
            <a:r>
              <a:rPr lang="en-US" sz="2400" dirty="0"/>
              <a:t>forcing and a strong response to </a:t>
            </a:r>
            <a:r>
              <a:rPr lang="en-US" sz="2400" dirty="0" smtClean="0"/>
              <a:t>precipitation and evidence </a:t>
            </a:r>
            <a:r>
              <a:rPr lang="en-US" sz="2400" dirty="0"/>
              <a:t>of a change in Columbia’s response to ocean tides that results from a significant precipitation event. </a:t>
            </a:r>
            <a:r>
              <a:rPr lang="en-US" sz="2400" dirty="0" smtClean="0"/>
              <a:t>These studies demonstrate the importance of characterizing TWG response to short-term perturbations at the terminus, and further emphasize the need for accurate bed models for predictions of TWG stability.</a:t>
            </a:r>
          </a:p>
        </p:txBody>
      </p:sp>
      <p:sp>
        <p:nvSpPr>
          <p:cNvPr id="129" name="Subtitle 2"/>
          <p:cNvSpPr txBox="1">
            <a:spLocks/>
          </p:cNvSpPr>
          <p:nvPr/>
        </p:nvSpPr>
        <p:spPr>
          <a:xfrm>
            <a:off x="679465" y="8859889"/>
            <a:ext cx="13430720" cy="640080"/>
          </a:xfrm>
          <a:prstGeom prst="rect">
            <a:avLst/>
          </a:prstGeom>
        </p:spPr>
        <p:style>
          <a:lnRef idx="1">
            <a:schemeClr val="accent1"/>
          </a:lnRef>
          <a:fillRef idx="2">
            <a:schemeClr val="accent1"/>
          </a:fillRef>
          <a:effectRef idx="1">
            <a:schemeClr val="accent1"/>
          </a:effectRef>
          <a:fontRef idx="minor">
            <a:schemeClr val="dk1"/>
          </a:fontRef>
        </p:style>
        <p:txBody>
          <a:bodyPr vert="horz" lIns="417533" tIns="208767" rIns="417533" bIns="208767" rtlCol="0" anchor="ctr" anchorCtr="1">
            <a:noAutofit/>
          </a:bodyPr>
          <a:lstStyle>
            <a:lvl1pPr marL="0" indent="0" algn="ctr" defTabSz="2087667" rtl="0" eaLnBrk="1" latinLnBrk="0" hangingPunct="1">
              <a:spcBef>
                <a:spcPct val="20000"/>
              </a:spcBef>
              <a:buFont typeface="Arial"/>
              <a:buNone/>
              <a:defRPr sz="14600" kern="1200">
                <a:solidFill>
                  <a:schemeClr val="tx1">
                    <a:tint val="75000"/>
                  </a:schemeClr>
                </a:solidFill>
                <a:latin typeface="+mn-lt"/>
                <a:ea typeface="+mn-ea"/>
                <a:cs typeface="+mn-cs"/>
              </a:defRPr>
            </a:lvl1pPr>
            <a:lvl2pPr marL="2087667" indent="0" algn="ctr" defTabSz="2087667" rtl="0" eaLnBrk="1" latinLnBrk="0" hangingPunct="1">
              <a:spcBef>
                <a:spcPct val="20000"/>
              </a:spcBef>
              <a:buFont typeface="Arial"/>
              <a:buNone/>
              <a:defRPr sz="12800" kern="1200">
                <a:solidFill>
                  <a:schemeClr val="tx1">
                    <a:tint val="75000"/>
                  </a:schemeClr>
                </a:solidFill>
                <a:latin typeface="+mn-lt"/>
                <a:ea typeface="+mn-ea"/>
                <a:cs typeface="+mn-cs"/>
              </a:defRPr>
            </a:lvl2pPr>
            <a:lvl3pPr marL="4175333" indent="0" algn="ctr" defTabSz="2087667" rtl="0" eaLnBrk="1" latinLnBrk="0" hangingPunct="1">
              <a:spcBef>
                <a:spcPct val="20000"/>
              </a:spcBef>
              <a:buFont typeface="Arial"/>
              <a:buNone/>
              <a:defRPr sz="11000" kern="1200">
                <a:solidFill>
                  <a:schemeClr val="tx1">
                    <a:tint val="75000"/>
                  </a:schemeClr>
                </a:solidFill>
                <a:latin typeface="+mn-lt"/>
                <a:ea typeface="+mn-ea"/>
                <a:cs typeface="+mn-cs"/>
              </a:defRPr>
            </a:lvl3pPr>
            <a:lvl4pPr marL="6263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4pPr>
            <a:lvl5pPr marL="8350667"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5pPr>
            <a:lvl6pPr marL="10438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6pPr>
            <a:lvl7pPr marL="12526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7pPr>
            <a:lvl8pPr marL="14613666"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8pPr>
            <a:lvl9pPr marL="16701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9pPr>
          </a:lstStyle>
          <a:p>
            <a:r>
              <a:rPr lang="en-US" sz="3200" b="1" dirty="0" smtClean="0">
                <a:solidFill>
                  <a:srgbClr val="000000"/>
                </a:solidFill>
                <a:latin typeface="Arial"/>
                <a:cs typeface="Arial"/>
              </a:rPr>
              <a:t>BACKGROUND – JAKOBSHAVN ISBRÆ</a:t>
            </a:r>
            <a:endParaRPr lang="en-US" sz="3200" b="1" dirty="0">
              <a:solidFill>
                <a:srgbClr val="000000"/>
              </a:solidFill>
              <a:latin typeface="Arial"/>
              <a:cs typeface="Arial"/>
            </a:endParaRPr>
          </a:p>
        </p:txBody>
      </p:sp>
      <p:sp>
        <p:nvSpPr>
          <p:cNvPr id="132" name="TextBox 131"/>
          <p:cNvSpPr txBox="1"/>
          <p:nvPr/>
        </p:nvSpPr>
        <p:spPr>
          <a:xfrm>
            <a:off x="4683843" y="15998563"/>
            <a:ext cx="9525746" cy="830975"/>
          </a:xfrm>
          <a:prstGeom prst="rect">
            <a:avLst/>
          </a:prstGeom>
          <a:noFill/>
        </p:spPr>
        <p:txBody>
          <a:bodyPr wrap="square" lIns="91418" tIns="45709" rIns="91418" bIns="45709" rtlCol="0">
            <a:spAutoFit/>
          </a:bodyPr>
          <a:lstStyle/>
          <a:p>
            <a:pPr algn="just"/>
            <a:r>
              <a:rPr lang="en-US" sz="2400" i="1" dirty="0"/>
              <a:t>Figure </a:t>
            </a:r>
            <a:r>
              <a:rPr lang="en-US" sz="2400" i="1" dirty="0" smtClean="0"/>
              <a:t>1: (a) Multi-year time series of speed along Jakobshavn Isbræ; Inset shows the locations of the pixels sampled.  (Joughin et al, 2014)</a:t>
            </a:r>
            <a:endParaRPr lang="en-US" sz="2400" i="1" dirty="0"/>
          </a:p>
        </p:txBody>
      </p:sp>
      <p:grpSp>
        <p:nvGrpSpPr>
          <p:cNvPr id="133" name="Group 132"/>
          <p:cNvGrpSpPr>
            <a:grpSpLocks noChangeAspect="1"/>
          </p:cNvGrpSpPr>
          <p:nvPr/>
        </p:nvGrpSpPr>
        <p:grpSpPr>
          <a:xfrm>
            <a:off x="4925243" y="10512163"/>
            <a:ext cx="9009290" cy="5486400"/>
            <a:chOff x="715578" y="13755189"/>
            <a:chExt cx="9473611" cy="5334000"/>
          </a:xfrm>
        </p:grpSpPr>
        <p:grpSp>
          <p:nvGrpSpPr>
            <p:cNvPr id="134" name="Group 133"/>
            <p:cNvGrpSpPr/>
            <p:nvPr/>
          </p:nvGrpSpPr>
          <p:grpSpPr>
            <a:xfrm>
              <a:off x="715578" y="13755189"/>
              <a:ext cx="9473611" cy="5334000"/>
              <a:chOff x="2334751" y="13719266"/>
              <a:chExt cx="9473611" cy="5334000"/>
            </a:xfrm>
          </p:grpSpPr>
          <p:pic>
            <p:nvPicPr>
              <p:cNvPr id="136" name="Picture 135" descr="JakPlot_20131204.jpg"/>
              <p:cNvPicPr>
                <a:picLocks noChangeAspect="1"/>
              </p:cNvPicPr>
              <p:nvPr/>
            </p:nvPicPr>
            <p:blipFill rotWithShape="1">
              <a:blip r:embed="rId22" cstate="print">
                <a:extLst>
                  <a:ext uri="{28A0092B-C50C-407E-A947-70E740481C1C}">
                    <a14:useLocalDpi xmlns:a14="http://schemas.microsoft.com/office/drawing/2010/main" val="0"/>
                  </a:ext>
                </a:extLst>
              </a:blip>
              <a:srcRect/>
              <a:stretch/>
            </p:blipFill>
            <p:spPr>
              <a:xfrm>
                <a:off x="2334751" y="13719266"/>
                <a:ext cx="9473611" cy="5334000"/>
              </a:xfrm>
              <a:prstGeom prst="rect">
                <a:avLst/>
              </a:prstGeom>
            </p:spPr>
          </p:pic>
          <p:sp>
            <p:nvSpPr>
              <p:cNvPr id="137" name="Rectangle 136"/>
              <p:cNvSpPr>
                <a:spLocks/>
              </p:cNvSpPr>
              <p:nvPr/>
            </p:nvSpPr>
            <p:spPr>
              <a:xfrm>
                <a:off x="10843629" y="14021518"/>
                <a:ext cx="53339" cy="4414046"/>
              </a:xfrm>
              <a:prstGeom prst="rect">
                <a:avLst/>
              </a:prstGeom>
              <a:solidFill>
                <a:srgbClr val="FFFF00">
                  <a:alpha val="43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135" name="Picture 134"/>
            <p:cNvPicPr>
              <a:picLocks noChangeAspect="1"/>
            </p:cNvPicPr>
            <p:nvPr/>
          </p:nvPicPr>
          <p:blipFill rotWithShape="1">
            <a:blip r:embed="rId23" cstate="print">
              <a:extLst>
                <a:ext uri="{28A0092B-C50C-407E-A947-70E740481C1C}">
                  <a14:useLocalDpi xmlns:a14="http://schemas.microsoft.com/office/drawing/2010/main" val="0"/>
                </a:ext>
              </a:extLst>
            </a:blip>
            <a:srcRect l="8076" t="44491" b="4600"/>
            <a:stretch/>
          </p:blipFill>
          <p:spPr>
            <a:xfrm>
              <a:off x="2515457" y="14072893"/>
              <a:ext cx="2850258" cy="1847217"/>
            </a:xfrm>
            <a:prstGeom prst="rect">
              <a:avLst/>
            </a:prstGeom>
          </p:spPr>
        </p:pic>
      </p:grpSp>
      <p:sp>
        <p:nvSpPr>
          <p:cNvPr id="139" name="TextBox 138"/>
          <p:cNvSpPr txBox="1"/>
          <p:nvPr/>
        </p:nvSpPr>
        <p:spPr>
          <a:xfrm>
            <a:off x="702895" y="9576528"/>
            <a:ext cx="13428190" cy="984885"/>
          </a:xfrm>
          <a:prstGeom prst="rect">
            <a:avLst/>
          </a:prstGeom>
          <a:noFill/>
        </p:spPr>
        <p:txBody>
          <a:bodyPr wrap="square" rtlCol="0">
            <a:spAutoFit/>
          </a:bodyPr>
          <a:lstStyle/>
          <a:p>
            <a:pPr marL="342900" indent="-342900">
              <a:spcAft>
                <a:spcPts val="1200"/>
              </a:spcAft>
              <a:buFont typeface="Arial"/>
              <a:buChar char="•"/>
            </a:pPr>
            <a:r>
              <a:rPr lang="en-US" sz="2400" dirty="0" smtClean="0"/>
              <a:t>1850’s – mid 1900s: </a:t>
            </a:r>
            <a:r>
              <a:rPr lang="en-US" sz="2400" dirty="0"/>
              <a:t>Jakobshavn </a:t>
            </a:r>
            <a:r>
              <a:rPr lang="en-US" sz="2400" dirty="0" smtClean="0"/>
              <a:t>Isbræ (JI) maintains stable position in the </a:t>
            </a:r>
            <a:r>
              <a:rPr lang="en-US" sz="2400" dirty="0" smtClean="0"/>
              <a:t>fjord (</a:t>
            </a:r>
            <a:r>
              <a:rPr lang="en-US" sz="2400" dirty="0" err="1" smtClean="0"/>
              <a:t>Weidick</a:t>
            </a:r>
            <a:r>
              <a:rPr lang="en-US" sz="2400" dirty="0" smtClean="0"/>
              <a:t> et al, 2004)</a:t>
            </a:r>
            <a:endParaRPr lang="en-US" sz="2400" dirty="0" smtClean="0"/>
          </a:p>
          <a:p>
            <a:pPr marL="342900" indent="-342900">
              <a:spcAft>
                <a:spcPts val="1200"/>
              </a:spcAft>
              <a:buFont typeface="Arial"/>
              <a:buChar char="•"/>
            </a:pPr>
            <a:r>
              <a:rPr lang="en-US" sz="2400" dirty="0" smtClean="0"/>
              <a:t>1962 - 1985: </a:t>
            </a:r>
            <a:r>
              <a:rPr lang="en-US" sz="2400" dirty="0"/>
              <a:t>Jakobshavn </a:t>
            </a:r>
            <a:r>
              <a:rPr lang="en-US" sz="2400" dirty="0" smtClean="0"/>
              <a:t>Isbræ undergoes gradual ~20 km retreat of calving </a:t>
            </a:r>
            <a:r>
              <a:rPr lang="en-US" sz="2400" dirty="0" smtClean="0"/>
              <a:t>front (Sohn et al, 1998)</a:t>
            </a:r>
            <a:endParaRPr lang="en-US" sz="2400" dirty="0" smtClean="0"/>
          </a:p>
        </p:txBody>
      </p:sp>
      <p:sp>
        <p:nvSpPr>
          <p:cNvPr id="162" name="Subtitle 2"/>
          <p:cNvSpPr txBox="1">
            <a:spLocks/>
          </p:cNvSpPr>
          <p:nvPr/>
        </p:nvSpPr>
        <p:spPr>
          <a:xfrm>
            <a:off x="758091" y="16903408"/>
            <a:ext cx="13430720" cy="640080"/>
          </a:xfrm>
          <a:prstGeom prst="rect">
            <a:avLst/>
          </a:prstGeom>
        </p:spPr>
        <p:style>
          <a:lnRef idx="1">
            <a:schemeClr val="accent1"/>
          </a:lnRef>
          <a:fillRef idx="2">
            <a:schemeClr val="accent1"/>
          </a:fillRef>
          <a:effectRef idx="1">
            <a:schemeClr val="accent1"/>
          </a:effectRef>
          <a:fontRef idx="minor">
            <a:schemeClr val="dk1"/>
          </a:fontRef>
        </p:style>
        <p:txBody>
          <a:bodyPr vert="horz" lIns="417533" tIns="208767" rIns="417533" bIns="208767" rtlCol="0" anchor="ctr" anchorCtr="1">
            <a:noAutofit/>
          </a:bodyPr>
          <a:lstStyle>
            <a:lvl1pPr marL="0" indent="0" algn="ctr" defTabSz="2087667" rtl="0" eaLnBrk="1" latinLnBrk="0" hangingPunct="1">
              <a:spcBef>
                <a:spcPct val="20000"/>
              </a:spcBef>
              <a:buFont typeface="Arial"/>
              <a:buNone/>
              <a:defRPr sz="14600" kern="1200">
                <a:solidFill>
                  <a:schemeClr val="tx1">
                    <a:tint val="75000"/>
                  </a:schemeClr>
                </a:solidFill>
                <a:latin typeface="+mn-lt"/>
                <a:ea typeface="+mn-ea"/>
                <a:cs typeface="+mn-cs"/>
              </a:defRPr>
            </a:lvl1pPr>
            <a:lvl2pPr marL="2087667" indent="0" algn="ctr" defTabSz="2087667" rtl="0" eaLnBrk="1" latinLnBrk="0" hangingPunct="1">
              <a:spcBef>
                <a:spcPct val="20000"/>
              </a:spcBef>
              <a:buFont typeface="Arial"/>
              <a:buNone/>
              <a:defRPr sz="12800" kern="1200">
                <a:solidFill>
                  <a:schemeClr val="tx1">
                    <a:tint val="75000"/>
                  </a:schemeClr>
                </a:solidFill>
                <a:latin typeface="+mn-lt"/>
                <a:ea typeface="+mn-ea"/>
                <a:cs typeface="+mn-cs"/>
              </a:defRPr>
            </a:lvl2pPr>
            <a:lvl3pPr marL="4175333" indent="0" algn="ctr" defTabSz="2087667" rtl="0" eaLnBrk="1" latinLnBrk="0" hangingPunct="1">
              <a:spcBef>
                <a:spcPct val="20000"/>
              </a:spcBef>
              <a:buFont typeface="Arial"/>
              <a:buNone/>
              <a:defRPr sz="11000" kern="1200">
                <a:solidFill>
                  <a:schemeClr val="tx1">
                    <a:tint val="75000"/>
                  </a:schemeClr>
                </a:solidFill>
                <a:latin typeface="+mn-lt"/>
                <a:ea typeface="+mn-ea"/>
                <a:cs typeface="+mn-cs"/>
              </a:defRPr>
            </a:lvl3pPr>
            <a:lvl4pPr marL="6263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4pPr>
            <a:lvl5pPr marL="8350667"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5pPr>
            <a:lvl6pPr marL="10438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6pPr>
            <a:lvl7pPr marL="12526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7pPr>
            <a:lvl8pPr marL="14613666"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8pPr>
            <a:lvl9pPr marL="16701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9pPr>
          </a:lstStyle>
          <a:p>
            <a:r>
              <a:rPr lang="en-US" sz="3200" b="1" dirty="0" smtClean="0">
                <a:solidFill>
                  <a:srgbClr val="000000"/>
                </a:solidFill>
                <a:latin typeface="Arial"/>
                <a:cs typeface="Arial"/>
              </a:rPr>
              <a:t>OUR STUDY</a:t>
            </a:r>
            <a:endParaRPr lang="en-US" sz="3200" b="1" dirty="0">
              <a:solidFill>
                <a:srgbClr val="000000"/>
              </a:solidFill>
              <a:latin typeface="Arial"/>
              <a:cs typeface="Arial"/>
            </a:endParaRPr>
          </a:p>
        </p:txBody>
      </p:sp>
      <p:sp>
        <p:nvSpPr>
          <p:cNvPr id="164" name="TextBox 163"/>
          <p:cNvSpPr txBox="1"/>
          <p:nvPr/>
        </p:nvSpPr>
        <p:spPr>
          <a:xfrm>
            <a:off x="24322052" y="18389600"/>
            <a:ext cx="4798481" cy="3046966"/>
          </a:xfrm>
          <a:prstGeom prst="rect">
            <a:avLst/>
          </a:prstGeom>
          <a:noFill/>
        </p:spPr>
        <p:txBody>
          <a:bodyPr wrap="square" lIns="91418" tIns="45709" rIns="91418" bIns="45709" rtlCol="0">
            <a:spAutoFit/>
          </a:bodyPr>
          <a:lstStyle/>
          <a:p>
            <a:pPr algn="just"/>
            <a:r>
              <a:rPr lang="en-US" sz="2400" i="1" dirty="0" smtClean="0"/>
              <a:t>Figure 7: (a-left) Mean terminus position, (a-right) calving area loss, (b-left) speed 0.5 km behind calving front, and (b-right) mean Height-above-floatation (HAF) across the glacier determined with TRI-generated DEMs and Morlighem et </a:t>
            </a:r>
            <a:r>
              <a:rPr lang="en-US" sz="2400" i="1" dirty="0" err="1" smtClean="0"/>
              <a:t>al’s</a:t>
            </a:r>
            <a:r>
              <a:rPr lang="en-US" sz="2400" i="1" dirty="0" smtClean="0"/>
              <a:t> (2014) bed elevation map. </a:t>
            </a:r>
            <a:endParaRPr lang="en-US" sz="2400" i="1" dirty="0"/>
          </a:p>
        </p:txBody>
      </p:sp>
      <p:sp>
        <p:nvSpPr>
          <p:cNvPr id="165" name="TextBox 164"/>
          <p:cNvSpPr txBox="1"/>
          <p:nvPr/>
        </p:nvSpPr>
        <p:spPr>
          <a:xfrm>
            <a:off x="6775207" y="22737266"/>
            <a:ext cx="7674072" cy="1200328"/>
          </a:xfrm>
          <a:prstGeom prst="rect">
            <a:avLst/>
          </a:prstGeom>
          <a:noFill/>
        </p:spPr>
        <p:txBody>
          <a:bodyPr wrap="square" rtlCol="0">
            <a:spAutoFit/>
          </a:bodyPr>
          <a:lstStyle/>
          <a:p>
            <a:r>
              <a:rPr lang="en-US" sz="2400" i="1" dirty="0" smtClean="0"/>
              <a:t>Figure 2: Differential </a:t>
            </a:r>
            <a:r>
              <a:rPr lang="en-US" sz="2400" i="1" dirty="0"/>
              <a:t>interferogram </a:t>
            </a:r>
            <a:r>
              <a:rPr lang="en-US" sz="2400" i="1" dirty="0" smtClean="0"/>
              <a:t>on </a:t>
            </a:r>
            <a:r>
              <a:rPr lang="en-US" sz="2400" i="1" dirty="0"/>
              <a:t>a Landsat 8 image </a:t>
            </a:r>
            <a:r>
              <a:rPr lang="en-US" sz="2400" i="1" dirty="0" smtClean="0"/>
              <a:t>shows 3 minutes of </a:t>
            </a:r>
            <a:r>
              <a:rPr lang="en-US" sz="2400" i="1" dirty="0"/>
              <a:t>motion along the </a:t>
            </a:r>
            <a:r>
              <a:rPr lang="en-US" sz="2400" i="1" dirty="0" smtClean="0"/>
              <a:t>terminus </a:t>
            </a:r>
            <a:r>
              <a:rPr lang="en-US" sz="2400" i="1" dirty="0"/>
              <a:t>(Inset) Photograph of the </a:t>
            </a:r>
            <a:r>
              <a:rPr lang="en-US" sz="2400" i="1" dirty="0" smtClean="0"/>
              <a:t>TRI (GAMMA’s GPRI2) </a:t>
            </a:r>
            <a:r>
              <a:rPr lang="en-US" sz="2400" i="1" dirty="0"/>
              <a:t>at the study site</a:t>
            </a:r>
            <a:r>
              <a:rPr lang="en-US" sz="2400" i="1" dirty="0" smtClean="0"/>
              <a:t>.</a:t>
            </a:r>
            <a:endParaRPr lang="en-US" sz="2400" i="1" dirty="0"/>
          </a:p>
        </p:txBody>
      </p:sp>
      <p:grpSp>
        <p:nvGrpSpPr>
          <p:cNvPr id="170" name="Group 169"/>
          <p:cNvGrpSpPr>
            <a:grpSpLocks noChangeAspect="1"/>
          </p:cNvGrpSpPr>
          <p:nvPr/>
        </p:nvGrpSpPr>
        <p:grpSpPr>
          <a:xfrm>
            <a:off x="702953" y="23971518"/>
            <a:ext cx="13197728" cy="6994195"/>
            <a:chOff x="516604" y="30304923"/>
            <a:chExt cx="13692985" cy="7256659"/>
          </a:xfrm>
        </p:grpSpPr>
        <p:sp>
          <p:nvSpPr>
            <p:cNvPr id="166" name="TextBox 165"/>
            <p:cNvSpPr txBox="1"/>
            <p:nvPr/>
          </p:nvSpPr>
          <p:spPr>
            <a:xfrm>
              <a:off x="1977104" y="37099917"/>
              <a:ext cx="9414168" cy="461665"/>
            </a:xfrm>
            <a:prstGeom prst="rect">
              <a:avLst/>
            </a:prstGeom>
            <a:noFill/>
          </p:spPr>
          <p:txBody>
            <a:bodyPr wrap="square" rtlCol="0">
              <a:spAutoFit/>
            </a:bodyPr>
            <a:lstStyle/>
            <a:p>
              <a:r>
                <a:rPr lang="en-US" sz="2400" i="1" dirty="0" smtClean="0"/>
                <a:t>Figure 3</a:t>
              </a:r>
              <a:r>
                <a:rPr lang="en-US" sz="2400" i="1" dirty="0"/>
                <a:t>: 15-day TRI-</a:t>
              </a:r>
              <a:r>
                <a:rPr lang="en-US" sz="2400" i="1" dirty="0" smtClean="0"/>
                <a:t>derived time-series of speed from Summer 2012 </a:t>
              </a:r>
              <a:endParaRPr lang="en-US" sz="2400" i="1" dirty="0"/>
            </a:p>
          </p:txBody>
        </p:sp>
        <p:grpSp>
          <p:nvGrpSpPr>
            <p:cNvPr id="169" name="Group 168"/>
            <p:cNvGrpSpPr/>
            <p:nvPr/>
          </p:nvGrpSpPr>
          <p:grpSpPr>
            <a:xfrm>
              <a:off x="516604" y="30304923"/>
              <a:ext cx="13692985" cy="6893412"/>
              <a:chOff x="637401" y="30127099"/>
              <a:chExt cx="13692985" cy="6893412"/>
            </a:xfrm>
          </p:grpSpPr>
          <p:pic>
            <p:nvPicPr>
              <p:cNvPr id="150" name="Picture 149" descr="Vtrue_tSeries_wTides_flowlineProf2_20160705.jpg"/>
              <p:cNvPicPr>
                <a:picLocks noChangeAspect="1"/>
              </p:cNvPicPr>
              <p:nvPr/>
            </p:nvPicPr>
            <p:blipFill rotWithShape="1">
              <a:blip r:embed="rId24">
                <a:extLst>
                  <a:ext uri="{28A0092B-C50C-407E-A947-70E740481C1C}">
                    <a14:useLocalDpi xmlns:a14="http://schemas.microsoft.com/office/drawing/2010/main" val="0"/>
                  </a:ext>
                </a:extLst>
              </a:blip>
              <a:srcRect l="8997" t="51703" r="5789" b="5857"/>
              <a:stretch/>
            </p:blipFill>
            <p:spPr>
              <a:xfrm>
                <a:off x="658179" y="33615927"/>
                <a:ext cx="13672207" cy="3404584"/>
              </a:xfrm>
              <a:prstGeom prst="rect">
                <a:avLst/>
              </a:prstGeom>
            </p:spPr>
          </p:pic>
          <p:pic>
            <p:nvPicPr>
              <p:cNvPr id="167" name="Picture 166" descr="Vtrue_tSeries_wTides_flowlineProf2_20160705.jpg"/>
              <p:cNvPicPr>
                <a:picLocks noChangeAspect="1"/>
              </p:cNvPicPr>
              <p:nvPr/>
            </p:nvPicPr>
            <p:blipFill rotWithShape="1">
              <a:blip r:embed="rId24">
                <a:extLst>
                  <a:ext uri="{28A0092B-C50C-407E-A947-70E740481C1C}">
                    <a14:useLocalDpi xmlns:a14="http://schemas.microsoft.com/office/drawing/2010/main" val="0"/>
                  </a:ext>
                </a:extLst>
              </a:blip>
              <a:srcRect l="8997" t="2956" r="5789" b="54599"/>
              <a:stretch/>
            </p:blipFill>
            <p:spPr>
              <a:xfrm>
                <a:off x="637401" y="30127099"/>
                <a:ext cx="13672207" cy="3405005"/>
              </a:xfrm>
              <a:prstGeom prst="rect">
                <a:avLst/>
              </a:prstGeom>
            </p:spPr>
          </p:pic>
        </p:grpSp>
      </p:grpSp>
      <p:sp>
        <p:nvSpPr>
          <p:cNvPr id="171" name="Subtitle 2"/>
          <p:cNvSpPr txBox="1">
            <a:spLocks/>
          </p:cNvSpPr>
          <p:nvPr/>
        </p:nvSpPr>
        <p:spPr>
          <a:xfrm>
            <a:off x="767501" y="31064059"/>
            <a:ext cx="13421309" cy="640080"/>
          </a:xfrm>
          <a:prstGeom prst="rect">
            <a:avLst/>
          </a:prstGeom>
        </p:spPr>
        <p:style>
          <a:lnRef idx="1">
            <a:schemeClr val="accent1"/>
          </a:lnRef>
          <a:fillRef idx="2">
            <a:schemeClr val="accent1"/>
          </a:fillRef>
          <a:effectRef idx="1">
            <a:schemeClr val="accent1"/>
          </a:effectRef>
          <a:fontRef idx="minor">
            <a:schemeClr val="dk1"/>
          </a:fontRef>
        </p:style>
        <p:txBody>
          <a:bodyPr vert="horz" lIns="417533" tIns="208767" rIns="417533" bIns="208767" rtlCol="0" anchor="ctr" anchorCtr="1">
            <a:noAutofit/>
          </a:bodyPr>
          <a:lstStyle>
            <a:lvl1pPr marL="0" indent="0" algn="ctr" defTabSz="2087667" rtl="0" eaLnBrk="1" latinLnBrk="0" hangingPunct="1">
              <a:spcBef>
                <a:spcPct val="20000"/>
              </a:spcBef>
              <a:buFont typeface="Arial"/>
              <a:buNone/>
              <a:defRPr sz="14600" kern="1200">
                <a:solidFill>
                  <a:schemeClr val="tx1">
                    <a:tint val="75000"/>
                  </a:schemeClr>
                </a:solidFill>
                <a:latin typeface="+mn-lt"/>
                <a:ea typeface="+mn-ea"/>
                <a:cs typeface="+mn-cs"/>
              </a:defRPr>
            </a:lvl1pPr>
            <a:lvl2pPr marL="2087667" indent="0" algn="ctr" defTabSz="2087667" rtl="0" eaLnBrk="1" latinLnBrk="0" hangingPunct="1">
              <a:spcBef>
                <a:spcPct val="20000"/>
              </a:spcBef>
              <a:buFont typeface="Arial"/>
              <a:buNone/>
              <a:defRPr sz="12800" kern="1200">
                <a:solidFill>
                  <a:schemeClr val="tx1">
                    <a:tint val="75000"/>
                  </a:schemeClr>
                </a:solidFill>
                <a:latin typeface="+mn-lt"/>
                <a:ea typeface="+mn-ea"/>
                <a:cs typeface="+mn-cs"/>
              </a:defRPr>
            </a:lvl2pPr>
            <a:lvl3pPr marL="4175333" indent="0" algn="ctr" defTabSz="2087667" rtl="0" eaLnBrk="1" latinLnBrk="0" hangingPunct="1">
              <a:spcBef>
                <a:spcPct val="20000"/>
              </a:spcBef>
              <a:buFont typeface="Arial"/>
              <a:buNone/>
              <a:defRPr sz="11000" kern="1200">
                <a:solidFill>
                  <a:schemeClr val="tx1">
                    <a:tint val="75000"/>
                  </a:schemeClr>
                </a:solidFill>
                <a:latin typeface="+mn-lt"/>
                <a:ea typeface="+mn-ea"/>
                <a:cs typeface="+mn-cs"/>
              </a:defRPr>
            </a:lvl3pPr>
            <a:lvl4pPr marL="6263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4pPr>
            <a:lvl5pPr marL="8350667"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5pPr>
            <a:lvl6pPr marL="10438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6pPr>
            <a:lvl7pPr marL="12526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7pPr>
            <a:lvl8pPr marL="14613666"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8pPr>
            <a:lvl9pPr marL="16701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9pPr>
          </a:lstStyle>
          <a:p>
            <a:r>
              <a:rPr lang="en-US" sz="3200" b="1" dirty="0" smtClean="0">
                <a:solidFill>
                  <a:srgbClr val="000000"/>
                </a:solidFill>
                <a:latin typeface="Arial"/>
                <a:cs typeface="Arial"/>
              </a:rPr>
              <a:t>DOES CALVING SIZE MATTER?</a:t>
            </a:r>
            <a:endParaRPr lang="en-US" sz="3200" b="1" dirty="0">
              <a:solidFill>
                <a:srgbClr val="000000"/>
              </a:solidFill>
              <a:latin typeface="Arial"/>
              <a:cs typeface="Arial"/>
            </a:endParaRPr>
          </a:p>
        </p:txBody>
      </p:sp>
      <p:grpSp>
        <p:nvGrpSpPr>
          <p:cNvPr id="175" name="Group 174"/>
          <p:cNvGrpSpPr>
            <a:grpSpLocks noChangeAspect="1"/>
          </p:cNvGrpSpPr>
          <p:nvPr/>
        </p:nvGrpSpPr>
        <p:grpSpPr>
          <a:xfrm>
            <a:off x="14551250" y="5621983"/>
            <a:ext cx="7616576" cy="4114800"/>
            <a:chOff x="-20080038" y="13119644"/>
            <a:chExt cx="29302797" cy="15830624"/>
          </a:xfrm>
        </p:grpSpPr>
        <p:pic>
          <p:nvPicPr>
            <p:cNvPr id="173" name="Picture 172" descr="ContouredBedMaps_onLS.jpg"/>
            <p:cNvPicPr>
              <a:picLocks noChangeAspect="1"/>
            </p:cNvPicPr>
            <p:nvPr/>
          </p:nvPicPr>
          <p:blipFill rotWithShape="1">
            <a:blip r:embed="rId25">
              <a:extLst>
                <a:ext uri="{28A0092B-C50C-407E-A947-70E740481C1C}">
                  <a14:useLocalDpi xmlns:a14="http://schemas.microsoft.com/office/drawing/2010/main" val="0"/>
                </a:ext>
              </a:extLst>
            </a:blip>
            <a:srcRect l="12520" t="17772" r="53124" b="23296"/>
            <a:stretch/>
          </p:blipFill>
          <p:spPr>
            <a:xfrm>
              <a:off x="-20080038" y="13185517"/>
              <a:ext cx="14702127" cy="15764749"/>
            </a:xfrm>
            <a:prstGeom prst="rect">
              <a:avLst/>
            </a:prstGeom>
          </p:spPr>
        </p:pic>
        <p:pic>
          <p:nvPicPr>
            <p:cNvPr id="174" name="Picture 173" descr="ContouredBedMaps_onLS.jpg"/>
            <p:cNvPicPr>
              <a:picLocks noChangeAspect="1"/>
            </p:cNvPicPr>
            <p:nvPr/>
          </p:nvPicPr>
          <p:blipFill rotWithShape="1">
            <a:blip r:embed="rId25">
              <a:extLst>
                <a:ext uri="{28A0092B-C50C-407E-A947-70E740481C1C}">
                  <a14:useLocalDpi xmlns:a14="http://schemas.microsoft.com/office/drawing/2010/main" val="0"/>
                </a:ext>
              </a:extLst>
            </a:blip>
            <a:srcRect l="56928" t="17535" r="8968" b="23287"/>
            <a:stretch/>
          </p:blipFill>
          <p:spPr>
            <a:xfrm>
              <a:off x="-5371493" y="13119644"/>
              <a:ext cx="14594252" cy="15830624"/>
            </a:xfrm>
            <a:prstGeom prst="rect">
              <a:avLst/>
            </a:prstGeom>
          </p:spPr>
        </p:pic>
      </p:grpSp>
      <p:sp>
        <p:nvSpPr>
          <p:cNvPr id="196" name="TextBox 195"/>
          <p:cNvSpPr txBox="1"/>
          <p:nvPr/>
        </p:nvSpPr>
        <p:spPr>
          <a:xfrm>
            <a:off x="758091" y="31674610"/>
            <a:ext cx="12807589" cy="830997"/>
          </a:xfrm>
          <a:prstGeom prst="rect">
            <a:avLst/>
          </a:prstGeom>
          <a:noFill/>
        </p:spPr>
        <p:txBody>
          <a:bodyPr wrap="square" rtlCol="0">
            <a:spAutoFit/>
          </a:bodyPr>
          <a:lstStyle/>
          <a:p>
            <a:pPr marL="342900" indent="-342900">
              <a:spcAft>
                <a:spcPts val="1200"/>
              </a:spcAft>
              <a:buFont typeface="Arial"/>
              <a:buChar char="•"/>
            </a:pPr>
            <a:r>
              <a:rPr lang="en-US" sz="2400" dirty="0" smtClean="0"/>
              <a:t>The 2 Aug 22:52 calving event was surprisingly quite small by comparison to others, </a:t>
            </a:r>
            <a:r>
              <a:rPr lang="en-US" sz="2400" dirty="0"/>
              <a:t>y</a:t>
            </a:r>
            <a:r>
              <a:rPr lang="en-US" sz="2400" dirty="0" smtClean="0"/>
              <a:t>et it produced the largest change in speed (Figure 4)</a:t>
            </a:r>
          </a:p>
        </p:txBody>
      </p:sp>
      <p:grpSp>
        <p:nvGrpSpPr>
          <p:cNvPr id="203" name="Group 202"/>
          <p:cNvGrpSpPr>
            <a:grpSpLocks noChangeAspect="1"/>
          </p:cNvGrpSpPr>
          <p:nvPr/>
        </p:nvGrpSpPr>
        <p:grpSpPr>
          <a:xfrm>
            <a:off x="787265" y="32678051"/>
            <a:ext cx="13302777" cy="5230761"/>
            <a:chOff x="14579991" y="7894431"/>
            <a:chExt cx="14883645" cy="5852371"/>
          </a:xfrm>
        </p:grpSpPr>
        <p:grpSp>
          <p:nvGrpSpPr>
            <p:cNvPr id="195" name="Group 194"/>
            <p:cNvGrpSpPr/>
            <p:nvPr/>
          </p:nvGrpSpPr>
          <p:grpSpPr>
            <a:xfrm>
              <a:off x="14579991" y="7894431"/>
              <a:ext cx="14883645" cy="5852371"/>
              <a:chOff x="14579990" y="5846674"/>
              <a:chExt cx="14883645" cy="5852371"/>
            </a:xfrm>
          </p:grpSpPr>
          <p:sp>
            <p:nvSpPr>
              <p:cNvPr id="172" name="TextBox 171"/>
              <p:cNvSpPr txBox="1"/>
              <p:nvPr/>
            </p:nvSpPr>
            <p:spPr>
              <a:xfrm>
                <a:off x="14723236" y="10356098"/>
                <a:ext cx="14740399" cy="1342947"/>
              </a:xfrm>
              <a:prstGeom prst="rect">
                <a:avLst/>
              </a:prstGeom>
              <a:noFill/>
            </p:spPr>
            <p:txBody>
              <a:bodyPr wrap="square" lIns="91418" tIns="45709" rIns="91418" bIns="45709" rtlCol="0">
                <a:spAutoFit/>
              </a:bodyPr>
              <a:lstStyle/>
              <a:p>
                <a:pPr algn="just"/>
                <a:r>
                  <a:rPr lang="en-US" sz="2400" i="1" dirty="0"/>
                  <a:t>Figure </a:t>
                </a:r>
                <a:r>
                  <a:rPr lang="en-US" sz="2400" i="1" dirty="0" smtClean="0"/>
                  <a:t>4: </a:t>
                </a:r>
                <a:r>
                  <a:rPr lang="en-US" sz="2400" i="1" dirty="0"/>
                  <a:t>Nonlinear (calving-</a:t>
                </a:r>
                <a:r>
                  <a:rPr lang="en-US" sz="2400" i="1" dirty="0" smtClean="0"/>
                  <a:t>size-independent) </a:t>
                </a:r>
                <a:r>
                  <a:rPr lang="en-US" sz="2400" i="1" dirty="0"/>
                  <a:t>response in </a:t>
                </a:r>
                <a:r>
                  <a:rPr lang="en-US" sz="2400" i="1" dirty="0" smtClean="0"/>
                  <a:t>speed to calving events. (a) Size (area) and location of calving events in early Aug. 2012; (b) </a:t>
                </a:r>
                <a:r>
                  <a:rPr lang="en-US" sz="2400" i="1" dirty="0"/>
                  <a:t>V</a:t>
                </a:r>
                <a:r>
                  <a:rPr lang="en-US" sz="2400" i="1" dirty="0" smtClean="0"/>
                  <a:t>ariations in speed before and after calving; (c) Change in speed </a:t>
                </a:r>
                <a:r>
                  <a:rPr lang="en-US" sz="2400" i="1" dirty="0" err="1" smtClean="0"/>
                  <a:t>vs</a:t>
                </a:r>
                <a:r>
                  <a:rPr lang="en-US" sz="2400" i="1" dirty="0" smtClean="0"/>
                  <a:t> Calving Area Loss</a:t>
                </a:r>
                <a:endParaRPr lang="en-US" sz="2400" i="1" dirty="0"/>
              </a:p>
            </p:txBody>
          </p:sp>
          <p:grpSp>
            <p:nvGrpSpPr>
              <p:cNvPr id="194" name="Group 193"/>
              <p:cNvGrpSpPr/>
              <p:nvPr/>
            </p:nvGrpSpPr>
            <p:grpSpPr>
              <a:xfrm>
                <a:off x="14579990" y="5846674"/>
                <a:ext cx="14691270" cy="4386110"/>
                <a:chOff x="14393727" y="5609612"/>
                <a:chExt cx="14691270" cy="4386110"/>
              </a:xfrm>
            </p:grpSpPr>
            <p:grpSp>
              <p:nvGrpSpPr>
                <p:cNvPr id="189" name="Group 188"/>
                <p:cNvGrpSpPr>
                  <a:grpSpLocks noChangeAspect="1"/>
                </p:cNvGrpSpPr>
                <p:nvPr/>
              </p:nvGrpSpPr>
              <p:grpSpPr>
                <a:xfrm>
                  <a:off x="14393727" y="5609612"/>
                  <a:ext cx="5544940" cy="4297680"/>
                  <a:chOff x="14570987" y="5844618"/>
                  <a:chExt cx="5898872" cy="4572000"/>
                </a:xfrm>
              </p:grpSpPr>
              <p:pic>
                <p:nvPicPr>
                  <p:cNvPr id="186" name="Picture 185" descr="CalvEventSizevsDistribution_Map.jpg"/>
                  <p:cNvPicPr>
                    <a:picLocks noChangeAspect="1"/>
                  </p:cNvPicPr>
                  <p:nvPr/>
                </p:nvPicPr>
                <p:blipFill rotWithShape="1">
                  <a:blip r:embed="rId26">
                    <a:extLst>
                      <a:ext uri="{28A0092B-C50C-407E-A947-70E740481C1C}">
                        <a14:useLocalDpi xmlns:a14="http://schemas.microsoft.com/office/drawing/2010/main" val="0"/>
                      </a:ext>
                    </a:extLst>
                  </a:blip>
                  <a:srcRect l="4309" t="2645" r="16250" b="11158"/>
                  <a:stretch/>
                </p:blipFill>
                <p:spPr>
                  <a:xfrm>
                    <a:off x="14570987" y="5844618"/>
                    <a:ext cx="5898872" cy="4572000"/>
                  </a:xfrm>
                  <a:prstGeom prst="rect">
                    <a:avLst/>
                  </a:prstGeom>
                </p:spPr>
              </p:pic>
              <p:sp>
                <p:nvSpPr>
                  <p:cNvPr id="130" name="TextBox 129"/>
                  <p:cNvSpPr txBox="1"/>
                  <p:nvPr/>
                </p:nvSpPr>
                <p:spPr>
                  <a:xfrm>
                    <a:off x="14921529" y="9633225"/>
                    <a:ext cx="636509" cy="584776"/>
                  </a:xfrm>
                  <a:prstGeom prst="rect">
                    <a:avLst/>
                  </a:prstGeom>
                  <a:noFill/>
                </p:spPr>
                <p:txBody>
                  <a:bodyPr wrap="square" rtlCol="0">
                    <a:spAutoFit/>
                  </a:bodyPr>
                  <a:lstStyle/>
                  <a:p>
                    <a:r>
                      <a:rPr lang="en-US" sz="3200" dirty="0" smtClean="0"/>
                      <a:t>a)</a:t>
                    </a:r>
                    <a:endParaRPr lang="en-US" sz="3200" dirty="0"/>
                  </a:p>
                </p:txBody>
              </p:sp>
            </p:grpSp>
            <p:grpSp>
              <p:nvGrpSpPr>
                <p:cNvPr id="192" name="Group 191"/>
                <p:cNvGrpSpPr>
                  <a:grpSpLocks noChangeAspect="1"/>
                </p:cNvGrpSpPr>
                <p:nvPr/>
              </p:nvGrpSpPr>
              <p:grpSpPr>
                <a:xfrm>
                  <a:off x="19697612" y="5662883"/>
                  <a:ext cx="5367450" cy="4297680"/>
                  <a:chOff x="20417650" y="5721027"/>
                  <a:chExt cx="5710053" cy="4572000"/>
                </a:xfrm>
              </p:grpSpPr>
              <p:pic>
                <p:nvPicPr>
                  <p:cNvPr id="188" name="Picture 187" descr="SpdAroundCalving_0.5_kmFromFront.jpg"/>
                  <p:cNvPicPr>
                    <a:picLocks noChangeAspect="1"/>
                  </p:cNvPicPr>
                  <p:nvPr/>
                </p:nvPicPr>
                <p:blipFill rotWithShape="1">
                  <a:blip r:embed="rId27">
                    <a:extLst>
                      <a:ext uri="{28A0092B-C50C-407E-A947-70E740481C1C}">
                        <a14:useLocalDpi xmlns:a14="http://schemas.microsoft.com/office/drawing/2010/main" val="0"/>
                      </a:ext>
                    </a:extLst>
                  </a:blip>
                  <a:srcRect l="5396" t="1970" r="7149"/>
                  <a:stretch/>
                </p:blipFill>
                <p:spPr>
                  <a:xfrm>
                    <a:off x="20417650" y="5721027"/>
                    <a:ext cx="5710053" cy="4572000"/>
                  </a:xfrm>
                  <a:prstGeom prst="rect">
                    <a:avLst/>
                  </a:prstGeom>
                </p:spPr>
              </p:pic>
              <p:sp>
                <p:nvSpPr>
                  <p:cNvPr id="190" name="TextBox 189"/>
                  <p:cNvSpPr txBox="1"/>
                  <p:nvPr/>
                </p:nvSpPr>
                <p:spPr>
                  <a:xfrm>
                    <a:off x="20922867" y="9207892"/>
                    <a:ext cx="836298" cy="726657"/>
                  </a:xfrm>
                  <a:prstGeom prst="rect">
                    <a:avLst/>
                  </a:prstGeom>
                  <a:noFill/>
                </p:spPr>
                <p:txBody>
                  <a:bodyPr wrap="square" rtlCol="0">
                    <a:spAutoFit/>
                  </a:bodyPr>
                  <a:lstStyle/>
                  <a:p>
                    <a:r>
                      <a:rPr lang="en-US" sz="3200" dirty="0" smtClean="0"/>
                      <a:t>b)</a:t>
                    </a:r>
                    <a:endParaRPr lang="en-US" sz="3200" dirty="0"/>
                  </a:p>
                </p:txBody>
              </p:sp>
            </p:grpSp>
            <p:grpSp>
              <p:nvGrpSpPr>
                <p:cNvPr id="193" name="Group 192"/>
                <p:cNvGrpSpPr>
                  <a:grpSpLocks noChangeAspect="1"/>
                </p:cNvGrpSpPr>
                <p:nvPr/>
              </p:nvGrpSpPr>
              <p:grpSpPr>
                <a:xfrm>
                  <a:off x="25079608" y="5698042"/>
                  <a:ext cx="4005389" cy="4297680"/>
                  <a:chOff x="25062674" y="5855844"/>
                  <a:chExt cx="4261052" cy="4572000"/>
                </a:xfrm>
              </p:grpSpPr>
              <p:pic>
                <p:nvPicPr>
                  <p:cNvPr id="187" name="Picture 186" descr="SpdVsCalvingLoss_scatter.jpg"/>
                  <p:cNvPicPr>
                    <a:picLocks noChangeAspect="1"/>
                  </p:cNvPicPr>
                  <p:nvPr/>
                </p:nvPicPr>
                <p:blipFill rotWithShape="1">
                  <a:blip r:embed="rId28">
                    <a:extLst>
                      <a:ext uri="{28A0092B-C50C-407E-A947-70E740481C1C}">
                        <a14:useLocalDpi xmlns:a14="http://schemas.microsoft.com/office/drawing/2010/main" val="0"/>
                      </a:ext>
                    </a:extLst>
                  </a:blip>
                  <a:srcRect l="2572" t="2244" r="6322"/>
                  <a:stretch/>
                </p:blipFill>
                <p:spPr>
                  <a:xfrm>
                    <a:off x="25062674" y="5855844"/>
                    <a:ext cx="4261052" cy="4572000"/>
                  </a:xfrm>
                  <a:prstGeom prst="rect">
                    <a:avLst/>
                  </a:prstGeom>
                </p:spPr>
              </p:pic>
              <p:sp>
                <p:nvSpPr>
                  <p:cNvPr id="191" name="TextBox 190"/>
                  <p:cNvSpPr txBox="1"/>
                  <p:nvPr/>
                </p:nvSpPr>
                <p:spPr>
                  <a:xfrm>
                    <a:off x="25535799" y="9264744"/>
                    <a:ext cx="636509" cy="584776"/>
                  </a:xfrm>
                  <a:prstGeom prst="rect">
                    <a:avLst/>
                  </a:prstGeom>
                  <a:noFill/>
                </p:spPr>
                <p:txBody>
                  <a:bodyPr wrap="square" rtlCol="0">
                    <a:spAutoFit/>
                  </a:bodyPr>
                  <a:lstStyle/>
                  <a:p>
                    <a:r>
                      <a:rPr lang="en-US" sz="3200" dirty="0" smtClean="0"/>
                      <a:t>c)</a:t>
                    </a:r>
                    <a:endParaRPr lang="en-US" sz="3200" dirty="0"/>
                  </a:p>
                </p:txBody>
              </p:sp>
            </p:grpSp>
          </p:grpSp>
        </p:grpSp>
        <p:sp>
          <p:nvSpPr>
            <p:cNvPr id="197" name="Rectangle 196"/>
            <p:cNvSpPr/>
            <p:nvPr/>
          </p:nvSpPr>
          <p:spPr>
            <a:xfrm>
              <a:off x="14613857" y="9727423"/>
              <a:ext cx="2082203" cy="263275"/>
            </a:xfrm>
            <a:prstGeom prst="rect">
              <a:avLst/>
            </a:prstGeom>
            <a:noFill/>
            <a:ln w="317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9" name="Straight Arrow Connector 198"/>
            <p:cNvCxnSpPr/>
            <p:nvPr/>
          </p:nvCxnSpPr>
          <p:spPr>
            <a:xfrm>
              <a:off x="16696060" y="9837380"/>
              <a:ext cx="1625581" cy="817181"/>
            </a:xfrm>
            <a:prstGeom prst="straightConnector1">
              <a:avLst/>
            </a:prstGeom>
            <a:ln w="3810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grpSp>
      <p:sp>
        <p:nvSpPr>
          <p:cNvPr id="205" name="TextBox 204"/>
          <p:cNvSpPr txBox="1"/>
          <p:nvPr/>
        </p:nvSpPr>
        <p:spPr>
          <a:xfrm>
            <a:off x="22123765" y="6972534"/>
            <a:ext cx="7226450" cy="1723549"/>
          </a:xfrm>
          <a:prstGeom prst="rect">
            <a:avLst/>
          </a:prstGeom>
          <a:noFill/>
        </p:spPr>
        <p:txBody>
          <a:bodyPr wrap="square" rtlCol="0">
            <a:spAutoFit/>
          </a:bodyPr>
          <a:lstStyle/>
          <a:p>
            <a:pPr marL="342900" indent="-342900">
              <a:spcAft>
                <a:spcPts val="1200"/>
              </a:spcAft>
              <a:buFont typeface="Arial"/>
              <a:buChar char="•"/>
            </a:pPr>
            <a:r>
              <a:rPr lang="en-US" sz="2400" dirty="0" smtClean="0"/>
              <a:t>Small calving event near deep part of bed (Figure 5) led to big changes in speed!</a:t>
            </a:r>
          </a:p>
          <a:p>
            <a:pPr marL="342900" indent="-342900">
              <a:spcAft>
                <a:spcPts val="1200"/>
              </a:spcAft>
              <a:buFont typeface="Arial"/>
              <a:buChar char="•"/>
            </a:pPr>
            <a:r>
              <a:rPr lang="en-US" sz="2400" dirty="0" smtClean="0"/>
              <a:t>It was the second retreat to a minimum position that summer (Figure 6a)</a:t>
            </a:r>
          </a:p>
        </p:txBody>
      </p:sp>
      <p:sp>
        <p:nvSpPr>
          <p:cNvPr id="206" name="Subtitle 2"/>
          <p:cNvSpPr txBox="1">
            <a:spLocks/>
          </p:cNvSpPr>
          <p:nvPr/>
        </p:nvSpPr>
        <p:spPr>
          <a:xfrm>
            <a:off x="14503785" y="4930550"/>
            <a:ext cx="14912330" cy="640080"/>
          </a:xfrm>
          <a:prstGeom prst="rect">
            <a:avLst/>
          </a:prstGeom>
        </p:spPr>
        <p:style>
          <a:lnRef idx="1">
            <a:schemeClr val="accent1"/>
          </a:lnRef>
          <a:fillRef idx="2">
            <a:schemeClr val="accent1"/>
          </a:fillRef>
          <a:effectRef idx="1">
            <a:schemeClr val="accent1"/>
          </a:effectRef>
          <a:fontRef idx="minor">
            <a:schemeClr val="dk1"/>
          </a:fontRef>
        </p:style>
        <p:txBody>
          <a:bodyPr vert="horz" lIns="417533" tIns="208767" rIns="417533" bIns="208767" rtlCol="0" anchor="ctr" anchorCtr="1">
            <a:noAutofit/>
          </a:bodyPr>
          <a:lstStyle>
            <a:lvl1pPr marL="0" indent="0" algn="ctr" defTabSz="2087667" rtl="0" eaLnBrk="1" latinLnBrk="0" hangingPunct="1">
              <a:spcBef>
                <a:spcPct val="20000"/>
              </a:spcBef>
              <a:buFont typeface="Arial"/>
              <a:buNone/>
              <a:defRPr sz="14600" kern="1200">
                <a:solidFill>
                  <a:schemeClr val="tx1">
                    <a:tint val="75000"/>
                  </a:schemeClr>
                </a:solidFill>
                <a:latin typeface="+mn-lt"/>
                <a:ea typeface="+mn-ea"/>
                <a:cs typeface="+mn-cs"/>
              </a:defRPr>
            </a:lvl1pPr>
            <a:lvl2pPr marL="2087667" indent="0" algn="ctr" defTabSz="2087667" rtl="0" eaLnBrk="1" latinLnBrk="0" hangingPunct="1">
              <a:spcBef>
                <a:spcPct val="20000"/>
              </a:spcBef>
              <a:buFont typeface="Arial"/>
              <a:buNone/>
              <a:defRPr sz="12800" kern="1200">
                <a:solidFill>
                  <a:schemeClr val="tx1">
                    <a:tint val="75000"/>
                  </a:schemeClr>
                </a:solidFill>
                <a:latin typeface="+mn-lt"/>
                <a:ea typeface="+mn-ea"/>
                <a:cs typeface="+mn-cs"/>
              </a:defRPr>
            </a:lvl2pPr>
            <a:lvl3pPr marL="4175333" indent="0" algn="ctr" defTabSz="2087667" rtl="0" eaLnBrk="1" latinLnBrk="0" hangingPunct="1">
              <a:spcBef>
                <a:spcPct val="20000"/>
              </a:spcBef>
              <a:buFont typeface="Arial"/>
              <a:buNone/>
              <a:defRPr sz="11000" kern="1200">
                <a:solidFill>
                  <a:schemeClr val="tx1">
                    <a:tint val="75000"/>
                  </a:schemeClr>
                </a:solidFill>
                <a:latin typeface="+mn-lt"/>
                <a:ea typeface="+mn-ea"/>
                <a:cs typeface="+mn-cs"/>
              </a:defRPr>
            </a:lvl3pPr>
            <a:lvl4pPr marL="6263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4pPr>
            <a:lvl5pPr marL="8350667"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5pPr>
            <a:lvl6pPr marL="10438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6pPr>
            <a:lvl7pPr marL="12526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7pPr>
            <a:lvl8pPr marL="14613666"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8pPr>
            <a:lvl9pPr marL="16701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9pPr>
          </a:lstStyle>
          <a:p>
            <a:r>
              <a:rPr lang="en-US" sz="3200" b="1" dirty="0" smtClean="0">
                <a:solidFill>
                  <a:srgbClr val="000000"/>
                </a:solidFill>
                <a:latin typeface="Arial"/>
                <a:cs typeface="Arial"/>
              </a:rPr>
              <a:t>DOES CALVING LOCATION MATTER?</a:t>
            </a:r>
            <a:endParaRPr lang="en-US" sz="3200" b="1" dirty="0">
              <a:solidFill>
                <a:srgbClr val="000000"/>
              </a:solidFill>
              <a:latin typeface="Arial"/>
              <a:cs typeface="Arial"/>
            </a:endParaRPr>
          </a:p>
        </p:txBody>
      </p:sp>
      <p:sp>
        <p:nvSpPr>
          <p:cNvPr id="208" name="TextBox 207"/>
          <p:cNvSpPr txBox="1"/>
          <p:nvPr/>
        </p:nvSpPr>
        <p:spPr>
          <a:xfrm>
            <a:off x="22987632" y="5777002"/>
            <a:ext cx="5603482" cy="1200306"/>
          </a:xfrm>
          <a:prstGeom prst="rect">
            <a:avLst/>
          </a:prstGeom>
          <a:noFill/>
        </p:spPr>
        <p:txBody>
          <a:bodyPr wrap="square" lIns="91418" tIns="45709" rIns="91418" bIns="45709" rtlCol="0">
            <a:spAutoFit/>
          </a:bodyPr>
          <a:lstStyle/>
          <a:p>
            <a:pPr algn="just"/>
            <a:r>
              <a:rPr lang="en-US" sz="2400" i="1" dirty="0"/>
              <a:t>Figure </a:t>
            </a:r>
            <a:r>
              <a:rPr lang="en-US" sz="2400" i="1" dirty="0" smtClean="0"/>
              <a:t>5: 2 Aug terminus positions (white and black lines) on two different published bed maps (contours)</a:t>
            </a:r>
            <a:endParaRPr lang="en-US" sz="2400" i="1" dirty="0"/>
          </a:p>
        </p:txBody>
      </p:sp>
      <p:sp>
        <p:nvSpPr>
          <p:cNvPr id="209" name="TextBox 208"/>
          <p:cNvSpPr txBox="1"/>
          <p:nvPr/>
        </p:nvSpPr>
        <p:spPr>
          <a:xfrm>
            <a:off x="22423161" y="8905808"/>
            <a:ext cx="6697372" cy="830975"/>
          </a:xfrm>
          <a:prstGeom prst="rect">
            <a:avLst/>
          </a:prstGeom>
          <a:noFill/>
        </p:spPr>
        <p:txBody>
          <a:bodyPr wrap="square" lIns="91418" tIns="45709" rIns="91418" bIns="45709" rtlCol="0">
            <a:spAutoFit/>
          </a:bodyPr>
          <a:lstStyle/>
          <a:p>
            <a:pPr algn="just"/>
            <a:r>
              <a:rPr lang="en-US" sz="2400" i="1" dirty="0"/>
              <a:t>Figure </a:t>
            </a:r>
            <a:r>
              <a:rPr lang="en-US" sz="2400" i="1" dirty="0" smtClean="0"/>
              <a:t>6: (a) Mean front position in 2012; (b) Along flow speeds that summer</a:t>
            </a:r>
            <a:endParaRPr lang="en-US" sz="2400" i="1" dirty="0"/>
          </a:p>
        </p:txBody>
      </p:sp>
      <p:cxnSp>
        <p:nvCxnSpPr>
          <p:cNvPr id="211" name="Straight Arrow Connector 210"/>
          <p:cNvCxnSpPr/>
          <p:nvPr/>
        </p:nvCxnSpPr>
        <p:spPr>
          <a:xfrm flipH="1">
            <a:off x="22358103" y="6435825"/>
            <a:ext cx="592932" cy="0"/>
          </a:xfrm>
          <a:prstGeom prst="straightConnector1">
            <a:avLst/>
          </a:prstGeom>
          <a:ln w="76200"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212" name="Straight Arrow Connector 211"/>
          <p:cNvCxnSpPr/>
          <p:nvPr/>
        </p:nvCxnSpPr>
        <p:spPr>
          <a:xfrm>
            <a:off x="23180956" y="9736782"/>
            <a:ext cx="0" cy="465466"/>
          </a:xfrm>
          <a:prstGeom prst="straightConnector1">
            <a:avLst/>
          </a:prstGeom>
          <a:ln w="76200"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grpSp>
        <p:nvGrpSpPr>
          <p:cNvPr id="221" name="Group 220"/>
          <p:cNvGrpSpPr>
            <a:grpSpLocks noChangeAspect="1"/>
          </p:cNvGrpSpPr>
          <p:nvPr/>
        </p:nvGrpSpPr>
        <p:grpSpPr>
          <a:xfrm>
            <a:off x="19740003" y="10151809"/>
            <a:ext cx="9209284" cy="4114800"/>
            <a:chOff x="18728731" y="19537567"/>
            <a:chExt cx="10649560" cy="4758330"/>
          </a:xfrm>
        </p:grpSpPr>
        <p:grpSp>
          <p:nvGrpSpPr>
            <p:cNvPr id="207" name="Group 206"/>
            <p:cNvGrpSpPr>
              <a:grpSpLocks noChangeAspect="1"/>
            </p:cNvGrpSpPr>
            <p:nvPr/>
          </p:nvGrpSpPr>
          <p:grpSpPr>
            <a:xfrm>
              <a:off x="18796453" y="19537567"/>
              <a:ext cx="10581838" cy="4758330"/>
              <a:chOff x="17200977" y="20575528"/>
              <a:chExt cx="10175138" cy="4575450"/>
            </a:xfrm>
          </p:grpSpPr>
          <p:pic>
            <p:nvPicPr>
              <p:cNvPr id="142" name="Picture 141" descr="InSitu_vs_Satellite_fig.jpg"/>
              <p:cNvPicPr>
                <a:picLocks noChangeAspect="1"/>
              </p:cNvPicPr>
              <p:nvPr/>
            </p:nvPicPr>
            <p:blipFill rotWithShape="1">
              <a:blip r:embed="rId29">
                <a:extLst>
                  <a:ext uri="{28A0092B-C50C-407E-A947-70E740481C1C}">
                    <a14:useLocalDpi xmlns:a14="http://schemas.microsoft.com/office/drawing/2010/main" val="0"/>
                  </a:ext>
                </a:extLst>
              </a:blip>
              <a:srcRect/>
              <a:stretch/>
            </p:blipFill>
            <p:spPr>
              <a:xfrm>
                <a:off x="24155237" y="20578978"/>
                <a:ext cx="3220878" cy="4572000"/>
              </a:xfrm>
              <a:prstGeom prst="rect">
                <a:avLst/>
              </a:prstGeom>
            </p:spPr>
          </p:pic>
          <p:grpSp>
            <p:nvGrpSpPr>
              <p:cNvPr id="183" name="Group 182"/>
              <p:cNvGrpSpPr>
                <a:grpSpLocks noChangeAspect="1"/>
              </p:cNvGrpSpPr>
              <p:nvPr/>
            </p:nvGrpSpPr>
            <p:grpSpPr>
              <a:xfrm>
                <a:off x="17200977" y="20575528"/>
                <a:ext cx="6875201" cy="4572000"/>
                <a:chOff x="17550964" y="16016418"/>
                <a:chExt cx="6875201" cy="4572000"/>
              </a:xfrm>
            </p:grpSpPr>
            <p:pic>
              <p:nvPicPr>
                <p:cNvPr id="182" name="Picture 181" descr="MeanFrontPos_2012.jpg"/>
                <p:cNvPicPr>
                  <a:picLocks noChangeAspect="1"/>
                </p:cNvPicPr>
                <p:nvPr/>
              </p:nvPicPr>
              <p:blipFill rotWithShape="1">
                <a:blip r:embed="rId30">
                  <a:extLst>
                    <a:ext uri="{28A0092B-C50C-407E-A947-70E740481C1C}">
                      <a14:useLocalDpi xmlns:a14="http://schemas.microsoft.com/office/drawing/2010/main" val="0"/>
                    </a:ext>
                  </a:extLst>
                </a:blip>
                <a:srcRect l="2842" t="1299" r="8094"/>
                <a:stretch/>
              </p:blipFill>
              <p:spPr>
                <a:xfrm>
                  <a:off x="17550964" y="16016418"/>
                  <a:ext cx="6875201" cy="4572000"/>
                </a:xfrm>
                <a:prstGeom prst="rect">
                  <a:avLst/>
                </a:prstGeom>
              </p:spPr>
            </p:pic>
            <p:grpSp>
              <p:nvGrpSpPr>
                <p:cNvPr id="148" name="Group 147"/>
                <p:cNvGrpSpPr/>
                <p:nvPr/>
              </p:nvGrpSpPr>
              <p:grpSpPr>
                <a:xfrm>
                  <a:off x="22566546" y="17730144"/>
                  <a:ext cx="1626404" cy="2352241"/>
                  <a:chOff x="11175269" y="24021624"/>
                  <a:chExt cx="1626404" cy="2186266"/>
                </a:xfrm>
              </p:grpSpPr>
              <p:sp>
                <p:nvSpPr>
                  <p:cNvPr id="128" name="TextBox 127"/>
                  <p:cNvSpPr txBox="1">
                    <a:spLocks noChangeAspect="1"/>
                  </p:cNvSpPr>
                  <p:nvPr/>
                </p:nvSpPr>
                <p:spPr>
                  <a:xfrm>
                    <a:off x="11175269" y="24021624"/>
                    <a:ext cx="1626404" cy="362663"/>
                  </a:xfrm>
                  <a:prstGeom prst="rect">
                    <a:avLst/>
                  </a:prstGeom>
                  <a:solidFill>
                    <a:srgbClr val="FFFF66"/>
                  </a:solidFill>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sz="2000" dirty="0" smtClean="0"/>
                      <a:t>No Calving</a:t>
                    </a:r>
                    <a:endParaRPr lang="en-US" sz="2000" dirty="0"/>
                  </a:p>
                </p:txBody>
              </p:sp>
              <p:cxnSp>
                <p:nvCxnSpPr>
                  <p:cNvPr id="138" name="Straight Connector 137"/>
                  <p:cNvCxnSpPr/>
                  <p:nvPr/>
                </p:nvCxnSpPr>
                <p:spPr>
                  <a:xfrm>
                    <a:off x="11718386" y="24572303"/>
                    <a:ext cx="0" cy="1635587"/>
                  </a:xfrm>
                  <a:prstGeom prst="line">
                    <a:avLst/>
                  </a:prstGeom>
                  <a:ln>
                    <a:solidFill>
                      <a:schemeClr val="tx1"/>
                    </a:solidFill>
                    <a:prstDash val="sysDash"/>
                  </a:ln>
                </p:spPr>
                <p:style>
                  <a:lnRef idx="2">
                    <a:schemeClr val="accent1"/>
                  </a:lnRef>
                  <a:fillRef idx="0">
                    <a:schemeClr val="accent1"/>
                  </a:fillRef>
                  <a:effectRef idx="1">
                    <a:schemeClr val="accent1"/>
                  </a:effectRef>
                  <a:fontRef idx="minor">
                    <a:schemeClr val="tx1"/>
                  </a:fontRef>
                </p:style>
              </p:cxnSp>
              <p:cxnSp>
                <p:nvCxnSpPr>
                  <p:cNvPr id="153" name="Straight Connector 152"/>
                  <p:cNvCxnSpPr/>
                  <p:nvPr/>
                </p:nvCxnSpPr>
                <p:spPr>
                  <a:xfrm>
                    <a:off x="12101690" y="24572303"/>
                    <a:ext cx="0" cy="1635587"/>
                  </a:xfrm>
                  <a:prstGeom prst="line">
                    <a:avLst/>
                  </a:prstGeom>
                  <a:ln>
                    <a:solidFill>
                      <a:schemeClr val="tx1"/>
                    </a:solidFill>
                    <a:prstDash val="sysDash"/>
                  </a:ln>
                </p:spPr>
                <p:style>
                  <a:lnRef idx="2">
                    <a:schemeClr val="accent1"/>
                  </a:lnRef>
                  <a:fillRef idx="0">
                    <a:schemeClr val="accent1"/>
                  </a:fillRef>
                  <a:effectRef idx="1">
                    <a:schemeClr val="accent1"/>
                  </a:effectRef>
                  <a:fontRef idx="minor">
                    <a:schemeClr val="tx1"/>
                  </a:fontRef>
                </p:style>
              </p:cxnSp>
              <p:cxnSp>
                <p:nvCxnSpPr>
                  <p:cNvPr id="141" name="Straight Arrow Connector 140"/>
                  <p:cNvCxnSpPr/>
                  <p:nvPr/>
                </p:nvCxnSpPr>
                <p:spPr>
                  <a:xfrm>
                    <a:off x="11718386" y="24860936"/>
                    <a:ext cx="383304" cy="0"/>
                  </a:xfrm>
                  <a:prstGeom prst="straightConnector1">
                    <a:avLst/>
                  </a:prstGeom>
                  <a:ln>
                    <a:solidFill>
                      <a:srgbClr val="000000"/>
                    </a:solidFill>
                    <a:headEnd type="arrow"/>
                    <a:tailEnd type="arrow"/>
                  </a:ln>
                </p:spPr>
                <p:style>
                  <a:lnRef idx="2">
                    <a:schemeClr val="accent1"/>
                  </a:lnRef>
                  <a:fillRef idx="0">
                    <a:schemeClr val="accent1"/>
                  </a:fillRef>
                  <a:effectRef idx="1">
                    <a:schemeClr val="accent1"/>
                  </a:effectRef>
                  <a:fontRef idx="minor">
                    <a:schemeClr val="tx1"/>
                  </a:fontRef>
                </p:style>
              </p:cxnSp>
            </p:grpSp>
          </p:grpSp>
        </p:grpSp>
        <p:sp>
          <p:nvSpPr>
            <p:cNvPr id="217" name="TextBox 216"/>
            <p:cNvSpPr txBox="1"/>
            <p:nvPr/>
          </p:nvSpPr>
          <p:spPr>
            <a:xfrm>
              <a:off x="18728731" y="19631580"/>
              <a:ext cx="598318" cy="549689"/>
            </a:xfrm>
            <a:prstGeom prst="rect">
              <a:avLst/>
            </a:prstGeom>
            <a:noFill/>
          </p:spPr>
          <p:txBody>
            <a:bodyPr wrap="square" rtlCol="0">
              <a:spAutoFit/>
            </a:bodyPr>
            <a:lstStyle/>
            <a:p>
              <a:r>
                <a:rPr lang="en-US" sz="3200" dirty="0" smtClean="0"/>
                <a:t>a)</a:t>
              </a:r>
              <a:endParaRPr lang="en-US" sz="3200" dirty="0"/>
            </a:p>
          </p:txBody>
        </p:sp>
        <p:sp>
          <p:nvSpPr>
            <p:cNvPr id="218" name="TextBox 217"/>
            <p:cNvSpPr txBox="1"/>
            <p:nvPr/>
          </p:nvSpPr>
          <p:spPr>
            <a:xfrm>
              <a:off x="25684640" y="19595894"/>
              <a:ext cx="598318" cy="584776"/>
            </a:xfrm>
            <a:prstGeom prst="rect">
              <a:avLst/>
            </a:prstGeom>
            <a:noFill/>
          </p:spPr>
          <p:txBody>
            <a:bodyPr wrap="square" rtlCol="0">
              <a:spAutoFit/>
            </a:bodyPr>
            <a:lstStyle/>
            <a:p>
              <a:r>
                <a:rPr lang="en-US" sz="3200" dirty="0" smtClean="0"/>
                <a:t>b)</a:t>
              </a:r>
              <a:endParaRPr lang="en-US" sz="3200" dirty="0"/>
            </a:p>
          </p:txBody>
        </p:sp>
      </p:grpSp>
      <p:sp>
        <p:nvSpPr>
          <p:cNvPr id="198" name="Subtitle 2"/>
          <p:cNvSpPr txBox="1">
            <a:spLocks/>
          </p:cNvSpPr>
          <p:nvPr/>
        </p:nvSpPr>
        <p:spPr>
          <a:xfrm>
            <a:off x="14505012" y="14396550"/>
            <a:ext cx="14912330" cy="640080"/>
          </a:xfrm>
          <a:prstGeom prst="rect">
            <a:avLst/>
          </a:prstGeom>
        </p:spPr>
        <p:style>
          <a:lnRef idx="1">
            <a:schemeClr val="accent1"/>
          </a:lnRef>
          <a:fillRef idx="2">
            <a:schemeClr val="accent1"/>
          </a:fillRef>
          <a:effectRef idx="1">
            <a:schemeClr val="accent1"/>
          </a:effectRef>
          <a:fontRef idx="minor">
            <a:schemeClr val="dk1"/>
          </a:fontRef>
        </p:style>
        <p:txBody>
          <a:bodyPr vert="horz" lIns="417533" tIns="208767" rIns="417533" bIns="208767" rtlCol="0" anchor="ctr" anchorCtr="1">
            <a:noAutofit/>
          </a:bodyPr>
          <a:lstStyle>
            <a:lvl1pPr marL="0" indent="0" algn="ctr" defTabSz="2087667" rtl="0" eaLnBrk="1" latinLnBrk="0" hangingPunct="1">
              <a:spcBef>
                <a:spcPct val="20000"/>
              </a:spcBef>
              <a:buFont typeface="Arial"/>
              <a:buNone/>
              <a:defRPr sz="14600" kern="1200">
                <a:solidFill>
                  <a:schemeClr val="tx1">
                    <a:tint val="75000"/>
                  </a:schemeClr>
                </a:solidFill>
                <a:latin typeface="+mn-lt"/>
                <a:ea typeface="+mn-ea"/>
                <a:cs typeface="+mn-cs"/>
              </a:defRPr>
            </a:lvl1pPr>
            <a:lvl2pPr marL="2087667" indent="0" algn="ctr" defTabSz="2087667" rtl="0" eaLnBrk="1" latinLnBrk="0" hangingPunct="1">
              <a:spcBef>
                <a:spcPct val="20000"/>
              </a:spcBef>
              <a:buFont typeface="Arial"/>
              <a:buNone/>
              <a:defRPr sz="12800" kern="1200">
                <a:solidFill>
                  <a:schemeClr val="tx1">
                    <a:tint val="75000"/>
                  </a:schemeClr>
                </a:solidFill>
                <a:latin typeface="+mn-lt"/>
                <a:ea typeface="+mn-ea"/>
                <a:cs typeface="+mn-cs"/>
              </a:defRPr>
            </a:lvl2pPr>
            <a:lvl3pPr marL="4175333" indent="0" algn="ctr" defTabSz="2087667" rtl="0" eaLnBrk="1" latinLnBrk="0" hangingPunct="1">
              <a:spcBef>
                <a:spcPct val="20000"/>
              </a:spcBef>
              <a:buFont typeface="Arial"/>
              <a:buNone/>
              <a:defRPr sz="11000" kern="1200">
                <a:solidFill>
                  <a:schemeClr val="tx1">
                    <a:tint val="75000"/>
                  </a:schemeClr>
                </a:solidFill>
                <a:latin typeface="+mn-lt"/>
                <a:ea typeface="+mn-ea"/>
                <a:cs typeface="+mn-cs"/>
              </a:defRPr>
            </a:lvl3pPr>
            <a:lvl4pPr marL="6263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4pPr>
            <a:lvl5pPr marL="8350667"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5pPr>
            <a:lvl6pPr marL="10438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6pPr>
            <a:lvl7pPr marL="12526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7pPr>
            <a:lvl8pPr marL="14613666"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8pPr>
            <a:lvl9pPr marL="16701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9pPr>
          </a:lstStyle>
          <a:p>
            <a:r>
              <a:rPr lang="en-US" sz="3200" b="1" dirty="0" smtClean="0">
                <a:solidFill>
                  <a:srgbClr val="000000"/>
                </a:solidFill>
                <a:latin typeface="Arial"/>
                <a:cs typeface="Arial"/>
              </a:rPr>
              <a:t>SPEED-INDUCED THICKNESS VARIATIONS</a:t>
            </a:r>
            <a:endParaRPr lang="en-US" sz="3200" b="1" dirty="0">
              <a:solidFill>
                <a:srgbClr val="000000"/>
              </a:solidFill>
              <a:latin typeface="Arial"/>
              <a:cs typeface="Arial"/>
            </a:endParaRPr>
          </a:p>
        </p:txBody>
      </p:sp>
      <p:sp>
        <p:nvSpPr>
          <p:cNvPr id="202" name="Subtitle 2"/>
          <p:cNvSpPr txBox="1">
            <a:spLocks/>
          </p:cNvSpPr>
          <p:nvPr/>
        </p:nvSpPr>
        <p:spPr>
          <a:xfrm>
            <a:off x="29796265" y="28174392"/>
            <a:ext cx="12347098" cy="640080"/>
          </a:xfrm>
          <a:prstGeom prst="rect">
            <a:avLst/>
          </a:prstGeom>
        </p:spPr>
        <p:style>
          <a:lnRef idx="1">
            <a:schemeClr val="accent1"/>
          </a:lnRef>
          <a:fillRef idx="2">
            <a:schemeClr val="accent1"/>
          </a:fillRef>
          <a:effectRef idx="1">
            <a:schemeClr val="accent1"/>
          </a:effectRef>
          <a:fontRef idx="minor">
            <a:schemeClr val="dk1"/>
          </a:fontRef>
        </p:style>
        <p:txBody>
          <a:bodyPr vert="horz" lIns="417533" tIns="208767" rIns="417533" bIns="208767" rtlCol="0" anchor="ctr" anchorCtr="1">
            <a:noAutofit/>
          </a:bodyPr>
          <a:lstStyle>
            <a:lvl1pPr marL="0" indent="0" algn="ctr" defTabSz="2087667" rtl="0" eaLnBrk="1" latinLnBrk="0" hangingPunct="1">
              <a:spcBef>
                <a:spcPct val="20000"/>
              </a:spcBef>
              <a:buFont typeface="Arial"/>
              <a:buNone/>
              <a:defRPr sz="14600" kern="1200">
                <a:solidFill>
                  <a:schemeClr val="tx1">
                    <a:tint val="75000"/>
                  </a:schemeClr>
                </a:solidFill>
                <a:latin typeface="+mn-lt"/>
                <a:ea typeface="+mn-ea"/>
                <a:cs typeface="+mn-cs"/>
              </a:defRPr>
            </a:lvl1pPr>
            <a:lvl2pPr marL="2087667" indent="0" algn="ctr" defTabSz="2087667" rtl="0" eaLnBrk="1" latinLnBrk="0" hangingPunct="1">
              <a:spcBef>
                <a:spcPct val="20000"/>
              </a:spcBef>
              <a:buFont typeface="Arial"/>
              <a:buNone/>
              <a:defRPr sz="12800" kern="1200">
                <a:solidFill>
                  <a:schemeClr val="tx1">
                    <a:tint val="75000"/>
                  </a:schemeClr>
                </a:solidFill>
                <a:latin typeface="+mn-lt"/>
                <a:ea typeface="+mn-ea"/>
                <a:cs typeface="+mn-cs"/>
              </a:defRPr>
            </a:lvl2pPr>
            <a:lvl3pPr marL="4175333" indent="0" algn="ctr" defTabSz="2087667" rtl="0" eaLnBrk="1" latinLnBrk="0" hangingPunct="1">
              <a:spcBef>
                <a:spcPct val="20000"/>
              </a:spcBef>
              <a:buFont typeface="Arial"/>
              <a:buNone/>
              <a:defRPr sz="11000" kern="1200">
                <a:solidFill>
                  <a:schemeClr val="tx1">
                    <a:tint val="75000"/>
                  </a:schemeClr>
                </a:solidFill>
                <a:latin typeface="+mn-lt"/>
                <a:ea typeface="+mn-ea"/>
                <a:cs typeface="+mn-cs"/>
              </a:defRPr>
            </a:lvl3pPr>
            <a:lvl4pPr marL="6263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4pPr>
            <a:lvl5pPr marL="8350667"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5pPr>
            <a:lvl6pPr marL="10438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6pPr>
            <a:lvl7pPr marL="12526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7pPr>
            <a:lvl8pPr marL="14613666"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8pPr>
            <a:lvl9pPr marL="16701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9pPr>
          </a:lstStyle>
          <a:p>
            <a:r>
              <a:rPr lang="en-US" sz="3200" b="1" dirty="0" smtClean="0">
                <a:solidFill>
                  <a:srgbClr val="000000"/>
                </a:solidFill>
                <a:latin typeface="Arial"/>
                <a:cs typeface="Arial"/>
              </a:rPr>
              <a:t>SUMMARY</a:t>
            </a:r>
            <a:endParaRPr lang="en-US" sz="3200" b="1" dirty="0">
              <a:solidFill>
                <a:srgbClr val="000000"/>
              </a:solidFill>
              <a:latin typeface="Arial"/>
              <a:cs typeface="Arial"/>
            </a:endParaRPr>
          </a:p>
        </p:txBody>
      </p:sp>
      <p:sp>
        <p:nvSpPr>
          <p:cNvPr id="213" name="Subtitle 2"/>
          <p:cNvSpPr txBox="1">
            <a:spLocks/>
          </p:cNvSpPr>
          <p:nvPr/>
        </p:nvSpPr>
        <p:spPr>
          <a:xfrm>
            <a:off x="29779720" y="14787300"/>
            <a:ext cx="12347098" cy="640080"/>
          </a:xfrm>
          <a:prstGeom prst="rect">
            <a:avLst/>
          </a:prstGeom>
        </p:spPr>
        <p:style>
          <a:lnRef idx="1">
            <a:schemeClr val="accent1"/>
          </a:lnRef>
          <a:fillRef idx="2">
            <a:schemeClr val="accent1"/>
          </a:fillRef>
          <a:effectRef idx="1">
            <a:schemeClr val="accent1"/>
          </a:effectRef>
          <a:fontRef idx="minor">
            <a:schemeClr val="dk1"/>
          </a:fontRef>
        </p:style>
        <p:txBody>
          <a:bodyPr vert="horz" lIns="417533" tIns="208767" rIns="417533" bIns="208767" rtlCol="0" anchor="ctr" anchorCtr="1">
            <a:noAutofit/>
          </a:bodyPr>
          <a:lstStyle>
            <a:lvl1pPr marL="0" indent="0" algn="ctr" defTabSz="2087667" rtl="0" eaLnBrk="1" latinLnBrk="0" hangingPunct="1">
              <a:spcBef>
                <a:spcPct val="20000"/>
              </a:spcBef>
              <a:buFont typeface="Arial"/>
              <a:buNone/>
              <a:defRPr sz="14600" kern="1200">
                <a:solidFill>
                  <a:schemeClr val="tx1">
                    <a:tint val="75000"/>
                  </a:schemeClr>
                </a:solidFill>
                <a:latin typeface="+mn-lt"/>
                <a:ea typeface="+mn-ea"/>
                <a:cs typeface="+mn-cs"/>
              </a:defRPr>
            </a:lvl1pPr>
            <a:lvl2pPr marL="2087667" indent="0" algn="ctr" defTabSz="2087667" rtl="0" eaLnBrk="1" latinLnBrk="0" hangingPunct="1">
              <a:spcBef>
                <a:spcPct val="20000"/>
              </a:spcBef>
              <a:buFont typeface="Arial"/>
              <a:buNone/>
              <a:defRPr sz="12800" kern="1200">
                <a:solidFill>
                  <a:schemeClr val="tx1">
                    <a:tint val="75000"/>
                  </a:schemeClr>
                </a:solidFill>
                <a:latin typeface="+mn-lt"/>
                <a:ea typeface="+mn-ea"/>
                <a:cs typeface="+mn-cs"/>
              </a:defRPr>
            </a:lvl2pPr>
            <a:lvl3pPr marL="4175333" indent="0" algn="ctr" defTabSz="2087667" rtl="0" eaLnBrk="1" latinLnBrk="0" hangingPunct="1">
              <a:spcBef>
                <a:spcPct val="20000"/>
              </a:spcBef>
              <a:buFont typeface="Arial"/>
              <a:buNone/>
              <a:defRPr sz="11000" kern="1200">
                <a:solidFill>
                  <a:schemeClr val="tx1">
                    <a:tint val="75000"/>
                  </a:schemeClr>
                </a:solidFill>
                <a:latin typeface="+mn-lt"/>
                <a:ea typeface="+mn-ea"/>
                <a:cs typeface="+mn-cs"/>
              </a:defRPr>
            </a:lvl3pPr>
            <a:lvl4pPr marL="6263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4pPr>
            <a:lvl5pPr marL="8350667"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5pPr>
            <a:lvl6pPr marL="10438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6pPr>
            <a:lvl7pPr marL="12526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7pPr>
            <a:lvl8pPr marL="14613666"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8pPr>
            <a:lvl9pPr marL="16701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9pPr>
          </a:lstStyle>
          <a:p>
            <a:r>
              <a:rPr lang="en-US" sz="3200" b="1" dirty="0" smtClean="0">
                <a:solidFill>
                  <a:srgbClr val="000000"/>
                </a:solidFill>
                <a:latin typeface="Arial"/>
                <a:cs typeface="Arial"/>
              </a:rPr>
              <a:t>COLUMBIA GLACIER</a:t>
            </a:r>
            <a:endParaRPr lang="en-US" sz="3200" b="1" dirty="0">
              <a:solidFill>
                <a:srgbClr val="000000"/>
              </a:solidFill>
              <a:latin typeface="Arial"/>
              <a:cs typeface="Arial"/>
            </a:endParaRPr>
          </a:p>
        </p:txBody>
      </p:sp>
      <p:sp>
        <p:nvSpPr>
          <p:cNvPr id="214" name="Subtitle 2"/>
          <p:cNvSpPr txBox="1">
            <a:spLocks/>
          </p:cNvSpPr>
          <p:nvPr/>
        </p:nvSpPr>
        <p:spPr>
          <a:xfrm>
            <a:off x="29794729" y="4938873"/>
            <a:ext cx="12347098" cy="640080"/>
          </a:xfrm>
          <a:prstGeom prst="rect">
            <a:avLst/>
          </a:prstGeom>
        </p:spPr>
        <p:style>
          <a:lnRef idx="1">
            <a:schemeClr val="accent1"/>
          </a:lnRef>
          <a:fillRef idx="2">
            <a:schemeClr val="accent1"/>
          </a:fillRef>
          <a:effectRef idx="1">
            <a:schemeClr val="accent1"/>
          </a:effectRef>
          <a:fontRef idx="minor">
            <a:schemeClr val="dk1"/>
          </a:fontRef>
        </p:style>
        <p:txBody>
          <a:bodyPr vert="horz" lIns="417533" tIns="208767" rIns="417533" bIns="208767" rtlCol="0" anchor="ctr" anchorCtr="1">
            <a:noAutofit/>
          </a:bodyPr>
          <a:lstStyle>
            <a:lvl1pPr marL="0" indent="0" algn="ctr" defTabSz="2087667" rtl="0" eaLnBrk="1" latinLnBrk="0" hangingPunct="1">
              <a:spcBef>
                <a:spcPct val="20000"/>
              </a:spcBef>
              <a:buFont typeface="Arial"/>
              <a:buNone/>
              <a:defRPr sz="14600" kern="1200">
                <a:solidFill>
                  <a:schemeClr val="tx1">
                    <a:tint val="75000"/>
                  </a:schemeClr>
                </a:solidFill>
                <a:latin typeface="+mn-lt"/>
                <a:ea typeface="+mn-ea"/>
                <a:cs typeface="+mn-cs"/>
              </a:defRPr>
            </a:lvl1pPr>
            <a:lvl2pPr marL="2087667" indent="0" algn="ctr" defTabSz="2087667" rtl="0" eaLnBrk="1" latinLnBrk="0" hangingPunct="1">
              <a:spcBef>
                <a:spcPct val="20000"/>
              </a:spcBef>
              <a:buFont typeface="Arial"/>
              <a:buNone/>
              <a:defRPr sz="12800" kern="1200">
                <a:solidFill>
                  <a:schemeClr val="tx1">
                    <a:tint val="75000"/>
                  </a:schemeClr>
                </a:solidFill>
                <a:latin typeface="+mn-lt"/>
                <a:ea typeface="+mn-ea"/>
                <a:cs typeface="+mn-cs"/>
              </a:defRPr>
            </a:lvl2pPr>
            <a:lvl3pPr marL="4175333" indent="0" algn="ctr" defTabSz="2087667" rtl="0" eaLnBrk="1" latinLnBrk="0" hangingPunct="1">
              <a:spcBef>
                <a:spcPct val="20000"/>
              </a:spcBef>
              <a:buFont typeface="Arial"/>
              <a:buNone/>
              <a:defRPr sz="11000" kern="1200">
                <a:solidFill>
                  <a:schemeClr val="tx1">
                    <a:tint val="75000"/>
                  </a:schemeClr>
                </a:solidFill>
                <a:latin typeface="+mn-lt"/>
                <a:ea typeface="+mn-ea"/>
                <a:cs typeface="+mn-cs"/>
              </a:defRPr>
            </a:lvl3pPr>
            <a:lvl4pPr marL="6263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4pPr>
            <a:lvl5pPr marL="8350667"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5pPr>
            <a:lvl6pPr marL="10438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6pPr>
            <a:lvl7pPr marL="12526000"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7pPr>
            <a:lvl8pPr marL="14613666"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8pPr>
            <a:lvl9pPr marL="16701333" indent="0" algn="ctr" defTabSz="2087667" rtl="0" eaLnBrk="1" latinLnBrk="0" hangingPunct="1">
              <a:spcBef>
                <a:spcPct val="20000"/>
              </a:spcBef>
              <a:buFont typeface="Arial"/>
              <a:buNone/>
              <a:defRPr sz="9100" kern="1200">
                <a:solidFill>
                  <a:schemeClr val="tx1">
                    <a:tint val="75000"/>
                  </a:schemeClr>
                </a:solidFill>
                <a:latin typeface="+mn-lt"/>
                <a:ea typeface="+mn-ea"/>
                <a:cs typeface="+mn-cs"/>
              </a:defRPr>
            </a:lvl9pPr>
          </a:lstStyle>
          <a:p>
            <a:r>
              <a:rPr lang="en-US" sz="3200" b="1" dirty="0" smtClean="0">
                <a:solidFill>
                  <a:srgbClr val="000000"/>
                </a:solidFill>
                <a:latin typeface="Arial"/>
                <a:cs typeface="Arial"/>
              </a:rPr>
              <a:t>ICE MELANGE</a:t>
            </a:r>
            <a:endParaRPr lang="en-US" sz="3200" b="1" dirty="0">
              <a:solidFill>
                <a:srgbClr val="000000"/>
              </a:solidFill>
              <a:latin typeface="Arial"/>
              <a:cs typeface="Arial"/>
            </a:endParaRPr>
          </a:p>
        </p:txBody>
      </p:sp>
      <p:sp>
        <p:nvSpPr>
          <p:cNvPr id="215" name="TextBox 214"/>
          <p:cNvSpPr txBox="1"/>
          <p:nvPr/>
        </p:nvSpPr>
        <p:spPr>
          <a:xfrm>
            <a:off x="15342118" y="36339223"/>
            <a:ext cx="13534843" cy="1200306"/>
          </a:xfrm>
          <a:prstGeom prst="rect">
            <a:avLst/>
          </a:prstGeom>
          <a:noFill/>
        </p:spPr>
        <p:txBody>
          <a:bodyPr wrap="square" lIns="91418" tIns="45709" rIns="91418" bIns="45709" rtlCol="0">
            <a:spAutoFit/>
          </a:bodyPr>
          <a:lstStyle/>
          <a:p>
            <a:pPr algn="just"/>
            <a:r>
              <a:rPr lang="en-US" sz="2400" i="1" dirty="0" smtClean="0"/>
              <a:t>Figure 8: Measured and modeled results of surface elevation and ice thickness changes from the in-situ study. (left to right) TRI-derived speeds, TRI-derived surface elevation differences, modeled ice thickness changes from vertical strain rates and advection, and total thickness change predicted by the model. </a:t>
            </a:r>
            <a:endParaRPr lang="en-US" sz="2400" i="1" dirty="0"/>
          </a:p>
        </p:txBody>
      </p:sp>
      <p:sp>
        <p:nvSpPr>
          <p:cNvPr id="216" name="TextBox 215"/>
          <p:cNvSpPr txBox="1"/>
          <p:nvPr/>
        </p:nvSpPr>
        <p:spPr>
          <a:xfrm>
            <a:off x="721805" y="10624760"/>
            <a:ext cx="4167152" cy="6278641"/>
          </a:xfrm>
          <a:prstGeom prst="rect">
            <a:avLst/>
          </a:prstGeom>
          <a:noFill/>
        </p:spPr>
        <p:txBody>
          <a:bodyPr wrap="square" rtlCol="0">
            <a:spAutoFit/>
          </a:bodyPr>
          <a:lstStyle/>
          <a:p>
            <a:pPr marL="342900" indent="-342900">
              <a:spcAft>
                <a:spcPts val="1200"/>
              </a:spcAft>
              <a:buFont typeface="Arial"/>
              <a:buChar char="•"/>
            </a:pPr>
            <a:r>
              <a:rPr lang="en-US" sz="2400" dirty="0" smtClean="0"/>
              <a:t>~</a:t>
            </a:r>
            <a:r>
              <a:rPr lang="en-US" sz="2400" dirty="0"/>
              <a:t>1997: Warm ocean water (Holland et al, 2008) begins destabilizing floating tongue (Motyka et al, 2011</a:t>
            </a:r>
            <a:r>
              <a:rPr lang="en-US" sz="2400" dirty="0" smtClean="0"/>
              <a:t>)</a:t>
            </a:r>
            <a:endParaRPr lang="en-US" sz="2400" dirty="0"/>
          </a:p>
          <a:p>
            <a:pPr marL="342900" indent="-342900">
              <a:spcAft>
                <a:spcPts val="1200"/>
              </a:spcAft>
              <a:buFont typeface="Arial"/>
              <a:buChar char="•"/>
            </a:pPr>
            <a:r>
              <a:rPr lang="en-US" sz="2400" dirty="0" smtClean="0"/>
              <a:t>2002: Tongue collapses leading to elevated speeds (Joughin et al, 2004), thinning rates (ref), and rapid terminus retreat (Moon and Joughin, 2007, Cassotto et al, 2015); speeds double from 1990s rates</a:t>
            </a:r>
          </a:p>
          <a:p>
            <a:pPr marL="342900" indent="-342900">
              <a:spcAft>
                <a:spcPts val="1200"/>
              </a:spcAft>
              <a:buFont typeface="Arial"/>
              <a:buChar char="•"/>
            </a:pPr>
            <a:r>
              <a:rPr lang="en-US" sz="2400" dirty="0" smtClean="0"/>
              <a:t>2012</a:t>
            </a:r>
            <a:r>
              <a:rPr lang="en-US" sz="2400" dirty="0"/>
              <a:t>: Speeds increase to ~3x’s 1990s mean speeds (Joughin et al, 2014</a:t>
            </a:r>
            <a:r>
              <a:rPr lang="en-US" sz="2400" dirty="0" smtClean="0"/>
              <a:t>)</a:t>
            </a:r>
          </a:p>
          <a:p>
            <a:endParaRPr lang="en-US" sz="1200" dirty="0" smtClean="0"/>
          </a:p>
        </p:txBody>
      </p:sp>
      <p:sp>
        <p:nvSpPr>
          <p:cNvPr id="219" name="TextBox 218"/>
          <p:cNvSpPr txBox="1"/>
          <p:nvPr/>
        </p:nvSpPr>
        <p:spPr>
          <a:xfrm>
            <a:off x="774123" y="17721136"/>
            <a:ext cx="5862783" cy="6401751"/>
          </a:xfrm>
          <a:prstGeom prst="rect">
            <a:avLst/>
          </a:prstGeom>
          <a:noFill/>
        </p:spPr>
        <p:txBody>
          <a:bodyPr wrap="square" rtlCol="0">
            <a:spAutoFit/>
          </a:bodyPr>
          <a:lstStyle/>
          <a:p>
            <a:pPr marL="342900" indent="-342900">
              <a:spcAft>
                <a:spcPts val="1200"/>
              </a:spcAft>
              <a:buFont typeface="Arial"/>
              <a:buChar char="•"/>
            </a:pPr>
            <a:r>
              <a:rPr lang="en-US" sz="2400" dirty="0" smtClean="0"/>
              <a:t>We characterize changes at the terminus during the historic increase in speed </a:t>
            </a:r>
            <a:r>
              <a:rPr lang="en-US" sz="2400" dirty="0"/>
              <a:t>in 2012 using </a:t>
            </a:r>
            <a:r>
              <a:rPr lang="en-US" sz="2400" dirty="0" smtClean="0"/>
              <a:t>satellite </a:t>
            </a:r>
            <a:r>
              <a:rPr lang="en-US" sz="2400" dirty="0"/>
              <a:t>and in-situ </a:t>
            </a:r>
            <a:r>
              <a:rPr lang="en-US" sz="2400" dirty="0" smtClean="0"/>
              <a:t>observations (Figure 2) </a:t>
            </a:r>
            <a:endParaRPr lang="en-US" sz="2400" dirty="0"/>
          </a:p>
          <a:p>
            <a:pPr marL="342900" indent="-342900">
              <a:spcAft>
                <a:spcPts val="1200"/>
              </a:spcAft>
              <a:buFont typeface="Arial"/>
              <a:buChar char="•"/>
            </a:pPr>
            <a:r>
              <a:rPr lang="en-US" sz="2400" dirty="0" smtClean="0"/>
              <a:t>A Ground Portable Radar Interferometer (GPRI2) measured speeds and surface elevations</a:t>
            </a:r>
          </a:p>
          <a:p>
            <a:pPr marL="342900" indent="-342900">
              <a:spcAft>
                <a:spcPts val="1200"/>
              </a:spcAft>
              <a:buFont typeface="Arial"/>
              <a:buChar char="•"/>
            </a:pPr>
            <a:r>
              <a:rPr lang="en-US" sz="2400" dirty="0" smtClean="0"/>
              <a:t>Measurements were made every 3 minutes between 30 Jul – 13 Aug.  </a:t>
            </a:r>
          </a:p>
          <a:p>
            <a:pPr marL="342900" indent="-342900">
              <a:spcAft>
                <a:spcPts val="1200"/>
              </a:spcAft>
              <a:buFont typeface="Arial"/>
              <a:buChar char="•"/>
            </a:pPr>
            <a:r>
              <a:rPr lang="en-US" sz="2400" dirty="0" smtClean="0"/>
              <a:t>13 calving events were observed </a:t>
            </a:r>
          </a:p>
          <a:p>
            <a:pPr marL="342900" indent="-342900">
              <a:spcAft>
                <a:spcPts val="1200"/>
              </a:spcAft>
              <a:buFont typeface="Arial"/>
              <a:buChar char="•"/>
            </a:pPr>
            <a:r>
              <a:rPr lang="en-US" sz="2400" dirty="0" smtClean="0"/>
              <a:t>A </a:t>
            </a:r>
            <a:r>
              <a:rPr lang="en-US" sz="2400" dirty="0"/>
              <a:t>calving event on 2 Aug </a:t>
            </a:r>
            <a:r>
              <a:rPr lang="en-US" sz="2400" dirty="0" smtClean="0"/>
              <a:t>(</a:t>
            </a:r>
            <a:r>
              <a:rPr lang="en-US" sz="2400" dirty="0"/>
              <a:t>Figure 3) </a:t>
            </a:r>
            <a:r>
              <a:rPr lang="en-US" sz="2400" dirty="0" smtClean="0"/>
              <a:t>produced a step change in speed</a:t>
            </a:r>
            <a:r>
              <a:rPr lang="en-US" sz="2400" i="1" dirty="0" smtClean="0"/>
              <a:t>.</a:t>
            </a:r>
          </a:p>
          <a:p>
            <a:pPr marL="342900" indent="-342900">
              <a:spcAft>
                <a:spcPts val="1200"/>
              </a:spcAft>
              <a:buFont typeface="Arial"/>
              <a:buChar char="•"/>
            </a:pPr>
            <a:r>
              <a:rPr lang="en-US" sz="2400" dirty="0"/>
              <a:t>Speeds peaked, stayed high for several days, and gradually returned to pre</a:t>
            </a:r>
            <a:r>
              <a:rPr lang="en-US" sz="2400" dirty="0" smtClean="0"/>
              <a:t>-calving rates</a:t>
            </a:r>
            <a:endParaRPr lang="en-US" sz="2400" i="1" dirty="0"/>
          </a:p>
        </p:txBody>
      </p:sp>
      <p:sp>
        <p:nvSpPr>
          <p:cNvPr id="220" name="TextBox 219"/>
          <p:cNvSpPr txBox="1"/>
          <p:nvPr/>
        </p:nvSpPr>
        <p:spPr>
          <a:xfrm>
            <a:off x="14759499" y="10952947"/>
            <a:ext cx="4980504" cy="2462213"/>
          </a:xfrm>
          <a:prstGeom prst="rect">
            <a:avLst/>
          </a:prstGeom>
          <a:noFill/>
        </p:spPr>
        <p:txBody>
          <a:bodyPr wrap="square" rtlCol="0">
            <a:spAutoFit/>
          </a:bodyPr>
          <a:lstStyle/>
          <a:p>
            <a:pPr marL="342900" indent="-342900">
              <a:spcAft>
                <a:spcPts val="1200"/>
              </a:spcAft>
              <a:buFont typeface="Arial"/>
              <a:buChar char="•"/>
            </a:pPr>
            <a:r>
              <a:rPr lang="en-US" sz="2400" dirty="0"/>
              <a:t>Time-lapse photographs </a:t>
            </a:r>
            <a:r>
              <a:rPr lang="en-US" sz="2400" dirty="0" smtClean="0"/>
              <a:t>show no calving occurred between </a:t>
            </a:r>
            <a:r>
              <a:rPr lang="en-US" sz="2400" dirty="0"/>
              <a:t>8 -28 Jul</a:t>
            </a:r>
          </a:p>
          <a:p>
            <a:pPr marL="342900" indent="-342900">
              <a:spcAft>
                <a:spcPts val="1200"/>
              </a:spcAft>
              <a:buFont typeface="Arial"/>
              <a:buChar char="•"/>
            </a:pPr>
            <a:r>
              <a:rPr lang="en-US" sz="2400" dirty="0" smtClean="0"/>
              <a:t>The timing between terminus location, calving hiatus, and 2 peaks in speed that summer (Figure 6b) all suggest a bed control on speed.</a:t>
            </a:r>
          </a:p>
        </p:txBody>
      </p:sp>
      <p:sp>
        <p:nvSpPr>
          <p:cNvPr id="222" name="TextBox 221"/>
          <p:cNvSpPr txBox="1"/>
          <p:nvPr/>
        </p:nvSpPr>
        <p:spPr>
          <a:xfrm>
            <a:off x="14792984" y="15218711"/>
            <a:ext cx="14080105" cy="461665"/>
          </a:xfrm>
          <a:prstGeom prst="rect">
            <a:avLst/>
          </a:prstGeom>
          <a:noFill/>
        </p:spPr>
        <p:txBody>
          <a:bodyPr wrap="square" rtlCol="0">
            <a:spAutoFit/>
          </a:bodyPr>
          <a:lstStyle/>
          <a:p>
            <a:pPr>
              <a:spcAft>
                <a:spcPts val="1200"/>
              </a:spcAft>
            </a:pPr>
            <a:r>
              <a:rPr lang="en-US" sz="2400" b="1" dirty="0" smtClean="0"/>
              <a:t>Q: How did the step change in speed affect ice thickness?  Stability?</a:t>
            </a:r>
          </a:p>
        </p:txBody>
      </p:sp>
      <p:sp>
        <p:nvSpPr>
          <p:cNvPr id="223" name="TextBox 222"/>
          <p:cNvSpPr txBox="1"/>
          <p:nvPr/>
        </p:nvSpPr>
        <p:spPr>
          <a:xfrm>
            <a:off x="14792984" y="15743595"/>
            <a:ext cx="14280230" cy="1877437"/>
          </a:xfrm>
          <a:prstGeom prst="rect">
            <a:avLst/>
          </a:prstGeom>
          <a:noFill/>
        </p:spPr>
        <p:txBody>
          <a:bodyPr wrap="square" rtlCol="0">
            <a:spAutoFit/>
          </a:bodyPr>
          <a:lstStyle/>
          <a:p>
            <a:pPr marL="342900" indent="-342900">
              <a:spcAft>
                <a:spcPts val="1200"/>
              </a:spcAft>
              <a:buFont typeface="Arial"/>
              <a:buChar char="•"/>
            </a:pPr>
            <a:r>
              <a:rPr lang="en-US" sz="2400" dirty="0" smtClean="0"/>
              <a:t>Once triggered, the step change instantaneously increased vertical strain rates, causing the terminus to dynamically thin (Figure 7) and moving the terminus closer to floatation</a:t>
            </a:r>
          </a:p>
          <a:p>
            <a:pPr marL="342900" indent="-342900">
              <a:spcAft>
                <a:spcPts val="1200"/>
              </a:spcAft>
              <a:buFont typeface="Arial"/>
              <a:buChar char="•"/>
            </a:pPr>
            <a:r>
              <a:rPr lang="en-US" sz="2400" dirty="0" smtClean="0"/>
              <a:t>The decrease in basal stress helped sustain high speeds for several days</a:t>
            </a:r>
          </a:p>
          <a:p>
            <a:pPr marL="342900" indent="-342900">
              <a:spcAft>
                <a:spcPts val="1200"/>
              </a:spcAft>
              <a:buFont typeface="Arial"/>
              <a:buChar char="•"/>
            </a:pPr>
            <a:r>
              <a:rPr lang="en-US" sz="2400" dirty="0" smtClean="0"/>
              <a:t>By 6 Aug, the </a:t>
            </a:r>
            <a:r>
              <a:rPr lang="en-US" sz="2400" dirty="0" err="1" smtClean="0"/>
              <a:t>heightabove</a:t>
            </a:r>
            <a:r>
              <a:rPr lang="en-US" sz="2400" dirty="0" smtClean="0"/>
              <a:t>-floatation (HAF) started to increase and speeds along the terminus began to slow. </a:t>
            </a:r>
          </a:p>
        </p:txBody>
      </p:sp>
      <p:grpSp>
        <p:nvGrpSpPr>
          <p:cNvPr id="120" name="Group 119"/>
          <p:cNvGrpSpPr/>
          <p:nvPr/>
        </p:nvGrpSpPr>
        <p:grpSpPr>
          <a:xfrm>
            <a:off x="14759499" y="17776616"/>
            <a:ext cx="9503916" cy="5486400"/>
            <a:chOff x="31353561" y="12620013"/>
            <a:chExt cx="9503916" cy="5486400"/>
          </a:xfrm>
        </p:grpSpPr>
        <p:grpSp>
          <p:nvGrpSpPr>
            <p:cNvPr id="4" name="Group 3"/>
            <p:cNvGrpSpPr>
              <a:grpSpLocks noChangeAspect="1"/>
            </p:cNvGrpSpPr>
            <p:nvPr/>
          </p:nvGrpSpPr>
          <p:grpSpPr>
            <a:xfrm>
              <a:off x="31383636" y="12620013"/>
              <a:ext cx="9473841" cy="5486400"/>
              <a:chOff x="-14361174" y="26336231"/>
              <a:chExt cx="9771092" cy="5658541"/>
            </a:xfrm>
          </p:grpSpPr>
          <p:pic>
            <p:nvPicPr>
              <p:cNvPr id="201" name="Picture 200" descr="Jakob_Vel_SurfEl_cLoss_Frontpos.jpg"/>
              <p:cNvPicPr>
                <a:picLocks noChangeAspect="1"/>
              </p:cNvPicPr>
              <p:nvPr/>
            </p:nvPicPr>
            <p:blipFill rotWithShape="1">
              <a:blip r:embed="rId31">
                <a:extLst>
                  <a:ext uri="{28A0092B-C50C-407E-A947-70E740481C1C}">
                    <a14:useLocalDpi xmlns:a14="http://schemas.microsoft.com/office/drawing/2010/main" val="0"/>
                  </a:ext>
                </a:extLst>
              </a:blip>
              <a:srcRect l="6518" r="4163" b="56319"/>
              <a:stretch/>
            </p:blipFill>
            <p:spPr>
              <a:xfrm>
                <a:off x="-14356061" y="26336231"/>
                <a:ext cx="9765979" cy="2985528"/>
              </a:xfrm>
              <a:prstGeom prst="rect">
                <a:avLst/>
              </a:prstGeom>
            </p:spPr>
          </p:pic>
          <p:pic>
            <p:nvPicPr>
              <p:cNvPr id="157" name="Picture 156" descr="Jakob_Vel_SurfEl_cLoss_Frontpos.jpg"/>
              <p:cNvPicPr>
                <a:picLocks noChangeAspect="1"/>
              </p:cNvPicPr>
              <p:nvPr/>
            </p:nvPicPr>
            <p:blipFill rotWithShape="1">
              <a:blip r:embed="rId31">
                <a:extLst>
                  <a:ext uri="{28A0092B-C50C-407E-A947-70E740481C1C}">
                    <a14:useLocalDpi xmlns:a14="http://schemas.microsoft.com/office/drawing/2010/main" val="0"/>
                  </a:ext>
                </a:extLst>
              </a:blip>
              <a:srcRect l="6518" t="53650" r="4163" b="6349"/>
              <a:stretch/>
            </p:blipFill>
            <p:spPr>
              <a:xfrm>
                <a:off x="-14361174" y="29260799"/>
                <a:ext cx="9765979" cy="2733973"/>
              </a:xfrm>
              <a:prstGeom prst="rect">
                <a:avLst/>
              </a:prstGeom>
            </p:spPr>
          </p:pic>
        </p:grpSp>
        <p:sp>
          <p:nvSpPr>
            <p:cNvPr id="224" name="TextBox 223"/>
            <p:cNvSpPr txBox="1"/>
            <p:nvPr/>
          </p:nvSpPr>
          <p:spPr>
            <a:xfrm>
              <a:off x="31353561" y="12893889"/>
              <a:ext cx="517400" cy="475348"/>
            </a:xfrm>
            <a:prstGeom prst="rect">
              <a:avLst/>
            </a:prstGeom>
            <a:noFill/>
          </p:spPr>
          <p:txBody>
            <a:bodyPr wrap="square" rtlCol="0">
              <a:spAutoFit/>
            </a:bodyPr>
            <a:lstStyle/>
            <a:p>
              <a:r>
                <a:rPr lang="en-US" sz="3200" dirty="0" smtClean="0"/>
                <a:t>a)</a:t>
              </a:r>
              <a:endParaRPr lang="en-US" sz="3200" dirty="0"/>
            </a:p>
          </p:txBody>
        </p:sp>
        <p:sp>
          <p:nvSpPr>
            <p:cNvPr id="225" name="TextBox 224"/>
            <p:cNvSpPr txBox="1"/>
            <p:nvPr/>
          </p:nvSpPr>
          <p:spPr>
            <a:xfrm>
              <a:off x="31388593" y="15514717"/>
              <a:ext cx="836026" cy="584776"/>
            </a:xfrm>
            <a:prstGeom prst="rect">
              <a:avLst/>
            </a:prstGeom>
            <a:noFill/>
          </p:spPr>
          <p:txBody>
            <a:bodyPr wrap="square" rtlCol="0">
              <a:spAutoFit/>
            </a:bodyPr>
            <a:lstStyle/>
            <a:p>
              <a:r>
                <a:rPr lang="en-US" sz="3200" dirty="0" smtClean="0"/>
                <a:t>b)</a:t>
              </a:r>
              <a:endParaRPr lang="en-US" sz="3200" dirty="0"/>
            </a:p>
          </p:txBody>
        </p:sp>
      </p:grpSp>
      <p:graphicFrame>
        <p:nvGraphicFramePr>
          <p:cNvPr id="226" name="Object 225"/>
          <p:cNvGraphicFramePr>
            <a:graphicFrameLocks noChangeAspect="1"/>
          </p:cNvGraphicFramePr>
          <p:nvPr>
            <p:extLst>
              <p:ext uri="{D42A27DB-BD31-4B8C-83A1-F6EECF244321}">
                <p14:modId xmlns:p14="http://schemas.microsoft.com/office/powerpoint/2010/main" val="1081263603"/>
              </p:ext>
            </p:extLst>
          </p:nvPr>
        </p:nvGraphicFramePr>
        <p:xfrm>
          <a:off x="24096913" y="27941846"/>
          <a:ext cx="945464" cy="332190"/>
        </p:xfrm>
        <a:graphic>
          <a:graphicData uri="http://schemas.openxmlformats.org/presentationml/2006/ole">
            <mc:AlternateContent xmlns:mc="http://schemas.openxmlformats.org/markup-compatibility/2006">
              <mc:Choice xmlns:v="urn:schemas-microsoft-com:vml" Requires="v">
                <p:oleObj spid="_x0000_s1119" name="Equation" r:id="rId32" imgW="469900" imgH="165100" progId="Equation.3">
                  <p:embed/>
                </p:oleObj>
              </mc:Choice>
              <mc:Fallback>
                <p:oleObj name="Equation" r:id="rId32" imgW="469900" imgH="165100" progId="Equation.3">
                  <p:embed/>
                  <p:pic>
                    <p:nvPicPr>
                      <p:cNvPr id="0" name=""/>
                      <p:cNvPicPr/>
                      <p:nvPr/>
                    </p:nvPicPr>
                    <p:blipFill>
                      <a:blip r:embed="rId33"/>
                      <a:stretch>
                        <a:fillRect/>
                      </a:stretch>
                    </p:blipFill>
                    <p:spPr>
                      <a:xfrm>
                        <a:off x="24096913" y="27941846"/>
                        <a:ext cx="945464" cy="332190"/>
                      </a:xfrm>
                      <a:prstGeom prst="rect">
                        <a:avLst/>
                      </a:prstGeom>
                    </p:spPr>
                  </p:pic>
                </p:oleObj>
              </mc:Fallback>
            </mc:AlternateContent>
          </a:graphicData>
        </a:graphic>
      </p:graphicFrame>
      <p:sp>
        <p:nvSpPr>
          <p:cNvPr id="250" name="TextBox 249"/>
          <p:cNvSpPr txBox="1"/>
          <p:nvPr/>
        </p:nvSpPr>
        <p:spPr>
          <a:xfrm>
            <a:off x="15027711" y="23472940"/>
            <a:ext cx="14280230" cy="3877984"/>
          </a:xfrm>
          <a:prstGeom prst="rect">
            <a:avLst/>
          </a:prstGeom>
          <a:noFill/>
        </p:spPr>
        <p:txBody>
          <a:bodyPr wrap="square" rtlCol="0">
            <a:spAutoFit/>
          </a:bodyPr>
          <a:lstStyle/>
          <a:p>
            <a:pPr marL="342900" indent="-342900">
              <a:spcAft>
                <a:spcPts val="1200"/>
              </a:spcAft>
              <a:buFont typeface="Arial"/>
              <a:buChar char="•"/>
            </a:pPr>
            <a:r>
              <a:rPr lang="en-US" sz="2400" dirty="0" smtClean="0"/>
              <a:t>We then used continuity </a:t>
            </a:r>
            <a:r>
              <a:rPr lang="en-US" sz="2400" dirty="0" smtClean="0"/>
              <a:t>{                                         } </a:t>
            </a:r>
            <a:r>
              <a:rPr lang="en-US" sz="2400" dirty="0" smtClean="0"/>
              <a:t>to predict ice thickness variations using TRI-derived strain rates and speed for each TRI epoch, integrating forward in time and differencing from original (pre-event) ice thickness (Figure 8)</a:t>
            </a:r>
          </a:p>
          <a:p>
            <a:pPr marL="342900" indent="-342900">
              <a:spcAft>
                <a:spcPts val="1200"/>
              </a:spcAft>
              <a:buFont typeface="Arial"/>
              <a:buChar char="•"/>
            </a:pPr>
            <a:r>
              <a:rPr lang="en-US" sz="2400" dirty="0" smtClean="0"/>
              <a:t>Following calving, the increase in vertical strain rates reduced ice thicknesses along the terminus that is already close to floatation</a:t>
            </a:r>
          </a:p>
          <a:p>
            <a:pPr marL="342900" indent="-342900">
              <a:spcAft>
                <a:spcPts val="1200"/>
              </a:spcAft>
              <a:buFont typeface="Arial"/>
              <a:buChar char="•"/>
            </a:pPr>
            <a:r>
              <a:rPr lang="en-US" sz="2400" dirty="0" smtClean="0"/>
              <a:t>However, after several days of elevated speeds, the accompanying increase in advection rate delivered more ice to the terminus, causing it to advance, increasing HAF (and basal stress) and slowing the terminus</a:t>
            </a:r>
          </a:p>
          <a:p>
            <a:pPr marL="342900" indent="-342900">
              <a:spcAft>
                <a:spcPts val="1200"/>
              </a:spcAft>
              <a:buFont typeface="Arial"/>
              <a:buChar char="•"/>
            </a:pPr>
            <a:r>
              <a:rPr lang="en-US" sz="2400" dirty="0" smtClean="0"/>
              <a:t>The geometry of the terminus (e.g. deep bed and thick ice a short distance behind calving front) permitted the glacier to re-advance onto a presumably shallower spot, which helped it to re-stabilize. </a:t>
            </a:r>
          </a:p>
        </p:txBody>
      </p:sp>
      <p:graphicFrame>
        <p:nvGraphicFramePr>
          <p:cNvPr id="251" name="Object 250"/>
          <p:cNvGraphicFramePr>
            <a:graphicFrameLocks noChangeAspect="1"/>
          </p:cNvGraphicFramePr>
          <p:nvPr>
            <p:extLst>
              <p:ext uri="{D42A27DB-BD31-4B8C-83A1-F6EECF244321}">
                <p14:modId xmlns:p14="http://schemas.microsoft.com/office/powerpoint/2010/main" val="942598429"/>
              </p:ext>
            </p:extLst>
          </p:nvPr>
        </p:nvGraphicFramePr>
        <p:xfrm>
          <a:off x="18690036" y="23480734"/>
          <a:ext cx="2695215" cy="460720"/>
        </p:xfrm>
        <a:graphic>
          <a:graphicData uri="http://schemas.openxmlformats.org/presentationml/2006/ole">
            <mc:AlternateContent xmlns:mc="http://schemas.openxmlformats.org/markup-compatibility/2006">
              <mc:Choice xmlns:v="urn:schemas-microsoft-com:vml" Requires="v">
                <p:oleObj spid="_x0000_s1120" name="Equation" r:id="rId34" imgW="1485900" imgH="254000" progId="Equation.3">
                  <p:embed/>
                </p:oleObj>
              </mc:Choice>
              <mc:Fallback>
                <p:oleObj name="Equation" r:id="rId34" imgW="1485900" imgH="254000" progId="Equation.3">
                  <p:embed/>
                  <p:pic>
                    <p:nvPicPr>
                      <p:cNvPr id="0" name=""/>
                      <p:cNvPicPr/>
                      <p:nvPr/>
                    </p:nvPicPr>
                    <p:blipFill>
                      <a:blip r:embed="rId35"/>
                      <a:stretch>
                        <a:fillRect/>
                      </a:stretch>
                    </p:blipFill>
                    <p:spPr>
                      <a:xfrm>
                        <a:off x="18690036" y="23480734"/>
                        <a:ext cx="2695215" cy="460720"/>
                      </a:xfrm>
                      <a:prstGeom prst="rect">
                        <a:avLst/>
                      </a:prstGeom>
                    </p:spPr>
                  </p:pic>
                </p:oleObj>
              </mc:Fallback>
            </mc:AlternateContent>
          </a:graphicData>
        </a:graphic>
      </p:graphicFrame>
      <p:sp>
        <p:nvSpPr>
          <p:cNvPr id="155" name="TextBox 154"/>
          <p:cNvSpPr txBox="1"/>
          <p:nvPr/>
        </p:nvSpPr>
        <p:spPr>
          <a:xfrm>
            <a:off x="29991680" y="12073861"/>
            <a:ext cx="5221497" cy="1569638"/>
          </a:xfrm>
          <a:prstGeom prst="rect">
            <a:avLst/>
          </a:prstGeom>
          <a:noFill/>
        </p:spPr>
        <p:txBody>
          <a:bodyPr wrap="square" lIns="91418" tIns="45709" rIns="91418" bIns="45709" rtlCol="0">
            <a:spAutoFit/>
          </a:bodyPr>
          <a:lstStyle/>
          <a:p>
            <a:pPr algn="just"/>
            <a:r>
              <a:rPr lang="en-US" sz="2400" i="1" dirty="0"/>
              <a:t>Figure </a:t>
            </a:r>
            <a:r>
              <a:rPr lang="en-US" sz="2400" i="1" dirty="0" smtClean="0"/>
              <a:t>9: (a) Speeds along a profile in the proglacial mélange; (b) Speeds along a terminus </a:t>
            </a:r>
            <a:r>
              <a:rPr lang="en-US" sz="2400" i="1" dirty="0" err="1" smtClean="0"/>
              <a:t>flowline</a:t>
            </a:r>
            <a:r>
              <a:rPr lang="en-US" sz="2400" i="1" dirty="0" smtClean="0"/>
              <a:t>; (c) speeds at discrete pixels in the </a:t>
            </a:r>
            <a:r>
              <a:rPr lang="en-US" sz="2400" i="1" dirty="0" err="1" smtClean="0"/>
              <a:t>melange</a:t>
            </a:r>
            <a:r>
              <a:rPr lang="en-US" sz="2400" i="1" dirty="0" smtClean="0"/>
              <a:t> and ice. </a:t>
            </a:r>
            <a:endParaRPr lang="en-US" sz="2400" i="1" dirty="0"/>
          </a:p>
        </p:txBody>
      </p:sp>
      <p:pic>
        <p:nvPicPr>
          <p:cNvPr id="6" name="Picture 5" descr="Jakob_Mel_vs_Glacier.jpg"/>
          <p:cNvPicPr>
            <a:picLocks noChangeAspect="1"/>
          </p:cNvPicPr>
          <p:nvPr/>
        </p:nvPicPr>
        <p:blipFill rotWithShape="1">
          <a:blip r:embed="rId36">
            <a:extLst>
              <a:ext uri="{28A0092B-C50C-407E-A947-70E740481C1C}">
                <a14:useLocalDpi xmlns:a14="http://schemas.microsoft.com/office/drawing/2010/main" val="0"/>
              </a:ext>
            </a:extLst>
          </a:blip>
          <a:srcRect l="6742" t="2193" r="6449" b="1135"/>
          <a:stretch/>
        </p:blipFill>
        <p:spPr>
          <a:xfrm>
            <a:off x="35485697" y="5587384"/>
            <a:ext cx="6567765" cy="9144000"/>
          </a:xfrm>
          <a:prstGeom prst="rect">
            <a:avLst/>
          </a:prstGeom>
        </p:spPr>
      </p:pic>
      <p:sp>
        <p:nvSpPr>
          <p:cNvPr id="159" name="TextBox 158"/>
          <p:cNvSpPr txBox="1"/>
          <p:nvPr/>
        </p:nvSpPr>
        <p:spPr>
          <a:xfrm>
            <a:off x="29794729" y="6637867"/>
            <a:ext cx="5382966" cy="5878532"/>
          </a:xfrm>
          <a:prstGeom prst="rect">
            <a:avLst/>
          </a:prstGeom>
          <a:noFill/>
        </p:spPr>
        <p:txBody>
          <a:bodyPr wrap="square" rtlCol="0">
            <a:spAutoFit/>
          </a:bodyPr>
          <a:lstStyle/>
          <a:p>
            <a:pPr marL="342900" indent="-342900">
              <a:spcAft>
                <a:spcPts val="1200"/>
              </a:spcAft>
              <a:buFont typeface="Arial"/>
              <a:buChar char="•"/>
            </a:pPr>
            <a:r>
              <a:rPr lang="en-US" sz="2400" dirty="0" smtClean="0"/>
              <a:t>Weakening of winter ice mélange has led to the onset of calving and breakup of Jakobshavn’s seasonal floating tongue (Cassotto et al, 2015)</a:t>
            </a:r>
          </a:p>
          <a:p>
            <a:pPr marL="342900" indent="-342900">
              <a:spcAft>
                <a:spcPts val="1200"/>
              </a:spcAft>
              <a:buFont typeface="Arial"/>
              <a:buChar char="•"/>
            </a:pPr>
            <a:r>
              <a:rPr lang="en-US" sz="2400" dirty="0" smtClean="0"/>
              <a:t>TRI observations show the proglacial mélange was quite mobile in the days leading up to the 2 Aug calving event.</a:t>
            </a:r>
          </a:p>
          <a:p>
            <a:pPr marL="342900" indent="-342900">
              <a:spcAft>
                <a:spcPts val="1200"/>
              </a:spcAft>
              <a:buFont typeface="Arial"/>
              <a:buChar char="•"/>
            </a:pPr>
            <a:r>
              <a:rPr lang="en-US" sz="2400" dirty="0"/>
              <a:t>While robust analyses </a:t>
            </a:r>
            <a:r>
              <a:rPr lang="en-US" sz="2400" dirty="0" smtClean="0"/>
              <a:t>remain to </a:t>
            </a:r>
            <a:r>
              <a:rPr lang="en-US" sz="2400" dirty="0"/>
              <a:t>be completed, early indications suggest mélange weakening did </a:t>
            </a:r>
            <a:r>
              <a:rPr lang="en-US" sz="2400" i="1" u="sng" dirty="0"/>
              <a:t>NOT</a:t>
            </a:r>
            <a:r>
              <a:rPr lang="en-US" sz="2400" dirty="0"/>
              <a:t> lead to the </a:t>
            </a:r>
            <a:r>
              <a:rPr lang="en-US" sz="2400" dirty="0" smtClean="0"/>
              <a:t>2 Aug 2012 step </a:t>
            </a:r>
            <a:r>
              <a:rPr lang="en-US" sz="2400" dirty="0"/>
              <a:t>change in speed! (Figure 9)</a:t>
            </a:r>
          </a:p>
          <a:p>
            <a:pPr marL="342900" indent="-342900">
              <a:spcAft>
                <a:spcPts val="1200"/>
              </a:spcAft>
              <a:buFont typeface="Arial"/>
              <a:buChar char="•"/>
            </a:pPr>
            <a:endParaRPr lang="en-US" sz="2400" dirty="0" smtClean="0"/>
          </a:p>
          <a:p>
            <a:pPr marL="342900" indent="-342900">
              <a:spcAft>
                <a:spcPts val="1200"/>
              </a:spcAft>
              <a:buFont typeface="Arial"/>
              <a:buChar char="•"/>
            </a:pPr>
            <a:endParaRPr lang="en-US" sz="2400" dirty="0" smtClean="0"/>
          </a:p>
        </p:txBody>
      </p:sp>
      <p:sp>
        <p:nvSpPr>
          <p:cNvPr id="163" name="TextBox 162"/>
          <p:cNvSpPr txBox="1"/>
          <p:nvPr/>
        </p:nvSpPr>
        <p:spPr>
          <a:xfrm>
            <a:off x="29991680" y="5743136"/>
            <a:ext cx="5494017" cy="830997"/>
          </a:xfrm>
          <a:prstGeom prst="rect">
            <a:avLst/>
          </a:prstGeom>
          <a:noFill/>
        </p:spPr>
        <p:txBody>
          <a:bodyPr wrap="square" rtlCol="0">
            <a:spAutoFit/>
          </a:bodyPr>
          <a:lstStyle/>
          <a:p>
            <a:pPr>
              <a:spcAft>
                <a:spcPts val="1200"/>
              </a:spcAft>
            </a:pPr>
            <a:r>
              <a:rPr lang="en-US" sz="2400" b="1" dirty="0" smtClean="0"/>
              <a:t>Q: Did variations in ice mélange rigidity lead to step changes in speed?</a:t>
            </a:r>
          </a:p>
        </p:txBody>
      </p:sp>
      <p:cxnSp>
        <p:nvCxnSpPr>
          <p:cNvPr id="168" name="Straight Arrow Connector 167"/>
          <p:cNvCxnSpPr/>
          <p:nvPr/>
        </p:nvCxnSpPr>
        <p:spPr>
          <a:xfrm>
            <a:off x="34822108" y="13415160"/>
            <a:ext cx="663589" cy="0"/>
          </a:xfrm>
          <a:prstGeom prst="straightConnector1">
            <a:avLst/>
          </a:prstGeom>
          <a:ln w="76200"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60" name="TextBox 159"/>
          <p:cNvSpPr txBox="1"/>
          <p:nvPr/>
        </p:nvSpPr>
        <p:spPr>
          <a:xfrm>
            <a:off x="32453854" y="23569932"/>
            <a:ext cx="9724434" cy="830970"/>
          </a:xfrm>
          <a:prstGeom prst="rect">
            <a:avLst/>
          </a:prstGeom>
          <a:noFill/>
        </p:spPr>
        <p:txBody>
          <a:bodyPr wrap="square" lIns="91407" tIns="45707" rIns="91407" bIns="45707" rtlCol="0">
            <a:spAutoFit/>
          </a:bodyPr>
          <a:lstStyle/>
          <a:p>
            <a:r>
              <a:rPr lang="en-US" sz="2400" i="1" dirty="0" smtClean="0">
                <a:latin typeface="Calibri"/>
                <a:cs typeface="Calibri"/>
              </a:rPr>
              <a:t>Figure 11 : TRI-derived Oct 2014 time-series of along Columbia’s (a) Main and (b) West Branches. </a:t>
            </a:r>
            <a:endParaRPr lang="en-US" sz="1800" i="1" dirty="0">
              <a:latin typeface="Calibri"/>
              <a:cs typeface="Calibri"/>
            </a:endParaRPr>
          </a:p>
        </p:txBody>
      </p:sp>
      <p:grpSp>
        <p:nvGrpSpPr>
          <p:cNvPr id="10" name="Group 9"/>
          <p:cNvGrpSpPr>
            <a:grpSpLocks noChangeAspect="1"/>
          </p:cNvGrpSpPr>
          <p:nvPr/>
        </p:nvGrpSpPr>
        <p:grpSpPr>
          <a:xfrm>
            <a:off x="32193830" y="19491178"/>
            <a:ext cx="9954290" cy="4176750"/>
            <a:chOff x="30672692" y="16478563"/>
            <a:chExt cx="10972800" cy="4604109"/>
          </a:xfrm>
        </p:grpSpPr>
        <p:grpSp>
          <p:nvGrpSpPr>
            <p:cNvPr id="158" name="Group 157"/>
            <p:cNvGrpSpPr/>
            <p:nvPr/>
          </p:nvGrpSpPr>
          <p:grpSpPr>
            <a:xfrm>
              <a:off x="30672692" y="16478563"/>
              <a:ext cx="10972800" cy="2546037"/>
              <a:chOff x="20849954" y="8674264"/>
              <a:chExt cx="10972800" cy="2546037"/>
            </a:xfrm>
          </p:grpSpPr>
          <p:grpSp>
            <p:nvGrpSpPr>
              <p:cNvPr id="161" name="Group 160"/>
              <p:cNvGrpSpPr/>
              <p:nvPr/>
            </p:nvGrpSpPr>
            <p:grpSpPr>
              <a:xfrm>
                <a:off x="20849954" y="8742552"/>
                <a:ext cx="10972800" cy="2477749"/>
                <a:chOff x="20849954" y="8742552"/>
                <a:chExt cx="10972800" cy="2477749"/>
              </a:xfrm>
            </p:grpSpPr>
            <p:pic>
              <p:nvPicPr>
                <p:cNvPr id="181" name="Picture 180" descr="Tseries_2D_MainBranch_VtrueFilt_15min.jpg"/>
                <p:cNvPicPr>
                  <a:picLocks noChangeAspect="1"/>
                </p:cNvPicPr>
                <p:nvPr/>
              </p:nvPicPr>
              <p:blipFill rotWithShape="1">
                <a:blip r:embed="rId37" cstate="print">
                  <a:extLst>
                    <a:ext uri="{28A0092B-C50C-407E-A947-70E740481C1C}">
                      <a14:useLocalDpi xmlns:a14="http://schemas.microsoft.com/office/drawing/2010/main"/>
                    </a:ext>
                  </a:extLst>
                </a:blip>
                <a:srcRect b="65334"/>
                <a:stretch/>
              </p:blipFill>
              <p:spPr>
                <a:xfrm>
                  <a:off x="20849954" y="8742552"/>
                  <a:ext cx="10972800" cy="2477749"/>
                </a:xfrm>
                <a:prstGeom prst="rect">
                  <a:avLst/>
                </a:prstGeom>
              </p:spPr>
            </p:pic>
            <p:sp>
              <p:nvSpPr>
                <p:cNvPr id="179" name="TextBox 178"/>
                <p:cNvSpPr txBox="1"/>
                <p:nvPr/>
              </p:nvSpPr>
              <p:spPr>
                <a:xfrm>
                  <a:off x="21739467" y="8773958"/>
                  <a:ext cx="1854056" cy="338554"/>
                </a:xfrm>
                <a:prstGeom prst="rect">
                  <a:avLst/>
                </a:prstGeom>
                <a:solidFill>
                  <a:srgbClr val="FFFFFF"/>
                </a:solidFill>
                <a:ln>
                  <a:noFill/>
                </a:ln>
              </p:spPr>
              <p:txBody>
                <a:bodyPr wrap="square" rtlCol="0">
                  <a:spAutoFit/>
                </a:bodyPr>
                <a:lstStyle/>
                <a:p>
                  <a:r>
                    <a:rPr lang="en-US" sz="1600" b="1" i="1" dirty="0" smtClean="0">
                      <a:solidFill>
                        <a:schemeClr val="bg1">
                          <a:lumMod val="50000"/>
                        </a:schemeClr>
                      </a:solidFill>
                    </a:rPr>
                    <a:t>Tidal Dominated</a:t>
                  </a:r>
                  <a:endParaRPr lang="en-US" sz="1800" b="1" i="1" dirty="0">
                    <a:solidFill>
                      <a:schemeClr val="bg1">
                        <a:lumMod val="50000"/>
                      </a:schemeClr>
                    </a:solidFill>
                  </a:endParaRPr>
                </a:p>
              </p:txBody>
            </p:sp>
            <p:sp>
              <p:nvSpPr>
                <p:cNvPr id="180" name="Right Brace 179"/>
                <p:cNvSpPr/>
                <p:nvPr/>
              </p:nvSpPr>
              <p:spPr>
                <a:xfrm rot="16200000">
                  <a:off x="23334612" y="7388387"/>
                  <a:ext cx="197539" cy="3708763"/>
                </a:xfrm>
                <a:prstGeom prst="rightBrace">
                  <a:avLst>
                    <a:gd name="adj1" fmla="val 239868"/>
                    <a:gd name="adj2" fmla="val 19409"/>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grpSp>
          <p:sp>
            <p:nvSpPr>
              <p:cNvPr id="176" name="TextBox 175"/>
              <p:cNvSpPr txBox="1"/>
              <p:nvPr/>
            </p:nvSpPr>
            <p:spPr>
              <a:xfrm>
                <a:off x="28272353" y="8674264"/>
                <a:ext cx="3041103" cy="373194"/>
              </a:xfrm>
              <a:prstGeom prst="rect">
                <a:avLst/>
              </a:prstGeom>
              <a:solidFill>
                <a:srgbClr val="FFFFFF">
                  <a:alpha val="59000"/>
                </a:srgbClr>
              </a:solidFill>
            </p:spPr>
            <p:txBody>
              <a:bodyPr wrap="square" rtlCol="0">
                <a:spAutoFit/>
              </a:bodyPr>
              <a:lstStyle/>
              <a:p>
                <a:r>
                  <a:rPr lang="en-US" sz="1600" b="1" i="1" dirty="0" smtClean="0">
                    <a:solidFill>
                      <a:schemeClr val="bg1">
                        <a:lumMod val="50000"/>
                      </a:schemeClr>
                    </a:solidFill>
                  </a:rPr>
                  <a:t>Precipitation Dominated</a:t>
                </a:r>
                <a:endParaRPr lang="en-US" sz="1800" b="1" i="1" dirty="0">
                  <a:solidFill>
                    <a:schemeClr val="bg1">
                      <a:lumMod val="50000"/>
                    </a:schemeClr>
                  </a:solidFill>
                </a:endParaRPr>
              </a:p>
            </p:txBody>
          </p:sp>
          <p:sp>
            <p:nvSpPr>
              <p:cNvPr id="177" name="Right Brace 176"/>
              <p:cNvSpPr/>
              <p:nvPr/>
            </p:nvSpPr>
            <p:spPr>
              <a:xfrm rot="16200000">
                <a:off x="28914235" y="7413698"/>
                <a:ext cx="248164" cy="3708763"/>
              </a:xfrm>
              <a:prstGeom prst="rightBrace">
                <a:avLst>
                  <a:gd name="adj1" fmla="val 239868"/>
                  <a:gd name="adj2" fmla="val 62784"/>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grpSp>
        <p:grpSp>
          <p:nvGrpSpPr>
            <p:cNvPr id="229" name="Group 228"/>
            <p:cNvGrpSpPr/>
            <p:nvPr/>
          </p:nvGrpSpPr>
          <p:grpSpPr>
            <a:xfrm>
              <a:off x="30672692" y="18720679"/>
              <a:ext cx="10972800" cy="2361993"/>
              <a:chOff x="15316630" y="17396525"/>
              <a:chExt cx="10972800" cy="2361993"/>
            </a:xfrm>
          </p:grpSpPr>
          <p:pic>
            <p:nvPicPr>
              <p:cNvPr id="236" name="Picture 235" descr="Tseries_2D_WestBranch_VtrueFilt_15min.jpg"/>
              <p:cNvPicPr>
                <a:picLocks noChangeAspect="1"/>
              </p:cNvPicPr>
              <p:nvPr/>
            </p:nvPicPr>
            <p:blipFill rotWithShape="1">
              <a:blip r:embed="rId38" cstate="print">
                <a:extLst>
                  <a:ext uri="{28A0092B-C50C-407E-A947-70E740481C1C}">
                    <a14:useLocalDpi xmlns:a14="http://schemas.microsoft.com/office/drawing/2010/main"/>
                  </a:ext>
                </a:extLst>
              </a:blip>
              <a:srcRect b="66890"/>
              <a:stretch/>
            </p:blipFill>
            <p:spPr>
              <a:xfrm>
                <a:off x="15316630" y="17396525"/>
                <a:ext cx="10972800" cy="2361993"/>
              </a:xfrm>
              <a:prstGeom prst="rect">
                <a:avLst/>
              </a:prstGeom>
            </p:spPr>
          </p:pic>
          <p:sp>
            <p:nvSpPr>
              <p:cNvPr id="232" name="TextBox 231"/>
              <p:cNvSpPr txBox="1"/>
              <p:nvPr/>
            </p:nvSpPr>
            <p:spPr>
              <a:xfrm>
                <a:off x="15967006" y="18238306"/>
                <a:ext cx="1854056" cy="338554"/>
              </a:xfrm>
              <a:prstGeom prst="rect">
                <a:avLst/>
              </a:prstGeom>
              <a:solidFill>
                <a:srgbClr val="FFFFFF">
                  <a:alpha val="78000"/>
                </a:srgbClr>
              </a:solidFill>
              <a:ln>
                <a:noFill/>
              </a:ln>
            </p:spPr>
            <p:txBody>
              <a:bodyPr wrap="square" rtlCol="0">
                <a:spAutoFit/>
              </a:bodyPr>
              <a:lstStyle/>
              <a:p>
                <a:r>
                  <a:rPr lang="en-US" sz="1600" b="1" i="1" dirty="0" smtClean="0">
                    <a:solidFill>
                      <a:schemeClr val="bg1">
                        <a:lumMod val="50000"/>
                      </a:schemeClr>
                    </a:solidFill>
                  </a:rPr>
                  <a:t>Tidal Dominated</a:t>
                </a:r>
                <a:endParaRPr lang="en-US" sz="1800" b="1" i="1" dirty="0">
                  <a:solidFill>
                    <a:schemeClr val="bg1">
                      <a:lumMod val="50000"/>
                    </a:schemeClr>
                  </a:solidFill>
                </a:endParaRPr>
              </a:p>
            </p:txBody>
          </p:sp>
          <p:sp>
            <p:nvSpPr>
              <p:cNvPr id="233" name="Right Brace 232"/>
              <p:cNvSpPr/>
              <p:nvPr/>
            </p:nvSpPr>
            <p:spPr>
              <a:xfrm rot="16200000" flipH="1">
                <a:off x="17099061" y="16827917"/>
                <a:ext cx="146202" cy="2477218"/>
              </a:xfrm>
              <a:prstGeom prst="rightBrace">
                <a:avLst>
                  <a:gd name="adj1" fmla="val 239868"/>
                  <a:gd name="adj2" fmla="val 19409"/>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34" name="TextBox 233"/>
              <p:cNvSpPr txBox="1"/>
              <p:nvPr/>
            </p:nvSpPr>
            <p:spPr>
              <a:xfrm>
                <a:off x="21078266" y="18629623"/>
                <a:ext cx="2594133" cy="373194"/>
              </a:xfrm>
              <a:prstGeom prst="rect">
                <a:avLst/>
              </a:prstGeom>
              <a:solidFill>
                <a:srgbClr val="FFFFFF">
                  <a:alpha val="78000"/>
                </a:srgbClr>
              </a:solidFill>
            </p:spPr>
            <p:txBody>
              <a:bodyPr wrap="square" rtlCol="0">
                <a:spAutoFit/>
              </a:bodyPr>
              <a:lstStyle/>
              <a:p>
                <a:r>
                  <a:rPr lang="en-US" sz="1600" b="1" i="1" dirty="0" smtClean="0">
                    <a:solidFill>
                      <a:schemeClr val="bg1">
                        <a:lumMod val="50000"/>
                      </a:schemeClr>
                    </a:solidFill>
                  </a:rPr>
                  <a:t>Precipitation</a:t>
                </a:r>
                <a:r>
                  <a:rPr lang="en-US" sz="1600" b="1" i="1" dirty="0" smtClean="0"/>
                  <a:t> </a:t>
                </a:r>
                <a:r>
                  <a:rPr lang="en-US" sz="1600" b="1" i="1" dirty="0" smtClean="0">
                    <a:solidFill>
                      <a:srgbClr val="7F7F7F"/>
                    </a:solidFill>
                  </a:rPr>
                  <a:t>Dominated</a:t>
                </a:r>
                <a:endParaRPr lang="en-US" sz="1800" b="1" i="1" dirty="0">
                  <a:solidFill>
                    <a:srgbClr val="7F7F7F"/>
                  </a:solidFill>
                </a:endParaRPr>
              </a:p>
            </p:txBody>
          </p:sp>
          <p:sp>
            <p:nvSpPr>
              <p:cNvPr id="235" name="Right Brace 234"/>
              <p:cNvSpPr/>
              <p:nvPr/>
            </p:nvSpPr>
            <p:spPr>
              <a:xfrm rot="16200000" flipH="1">
                <a:off x="21332474" y="16846020"/>
                <a:ext cx="366532" cy="2942520"/>
              </a:xfrm>
              <a:prstGeom prst="rightBrace">
                <a:avLst>
                  <a:gd name="adj1" fmla="val 239868"/>
                  <a:gd name="adj2" fmla="val 85373"/>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grpSp>
      </p:grpSp>
      <p:grpSp>
        <p:nvGrpSpPr>
          <p:cNvPr id="241" name="Group 240"/>
          <p:cNvGrpSpPr>
            <a:grpSpLocks noChangeAspect="1"/>
          </p:cNvGrpSpPr>
          <p:nvPr/>
        </p:nvGrpSpPr>
        <p:grpSpPr>
          <a:xfrm>
            <a:off x="29883629" y="24421471"/>
            <a:ext cx="12077927" cy="3657601"/>
            <a:chOff x="23552555" y="30684987"/>
            <a:chExt cx="18116890" cy="5486401"/>
          </a:xfrm>
        </p:grpSpPr>
        <p:grpSp>
          <p:nvGrpSpPr>
            <p:cNvPr id="242" name="Group 241"/>
            <p:cNvGrpSpPr>
              <a:grpSpLocks noChangeAspect="1"/>
            </p:cNvGrpSpPr>
            <p:nvPr/>
          </p:nvGrpSpPr>
          <p:grpSpPr>
            <a:xfrm>
              <a:off x="23552555" y="30684987"/>
              <a:ext cx="8195436" cy="5486400"/>
              <a:chOff x="16240722" y="32763593"/>
              <a:chExt cx="7619846" cy="5101073"/>
            </a:xfrm>
          </p:grpSpPr>
          <p:grpSp>
            <p:nvGrpSpPr>
              <p:cNvPr id="244" name="Group 243"/>
              <p:cNvGrpSpPr/>
              <p:nvPr/>
            </p:nvGrpSpPr>
            <p:grpSpPr>
              <a:xfrm>
                <a:off x="16240722" y="32769559"/>
                <a:ext cx="3803650" cy="2533650"/>
                <a:chOff x="16319500" y="34042350"/>
                <a:chExt cx="3803650" cy="2533650"/>
              </a:xfrm>
            </p:grpSpPr>
            <p:pic>
              <p:nvPicPr>
                <p:cNvPr id="256" name="Picture 255" descr="WestBranch_TidalAdmitt_PhaseDiff_IceMinusTides.jpg"/>
                <p:cNvPicPr>
                  <a:picLocks noChangeAspect="1"/>
                </p:cNvPicPr>
                <p:nvPr/>
              </p:nvPicPr>
              <p:blipFill rotWithShape="1">
                <a:blip r:embed="rId39" cstate="print">
                  <a:extLst>
                    <a:ext uri="{28A0092B-C50C-407E-A947-70E740481C1C}">
                      <a14:useLocalDpi xmlns:a14="http://schemas.microsoft.com/office/drawing/2010/main"/>
                    </a:ext>
                  </a:extLst>
                </a:blip>
                <a:srcRect l="6766" t="7636" r="53497" b="32011"/>
                <a:stretch/>
              </p:blipFill>
              <p:spPr>
                <a:xfrm>
                  <a:off x="16319500" y="34042350"/>
                  <a:ext cx="3803650" cy="2533650"/>
                </a:xfrm>
                <a:prstGeom prst="rect">
                  <a:avLst/>
                </a:prstGeom>
              </p:spPr>
            </p:pic>
            <p:sp>
              <p:nvSpPr>
                <p:cNvPr id="257" name="TextBox 256"/>
                <p:cNvSpPr txBox="1"/>
                <p:nvPr/>
              </p:nvSpPr>
              <p:spPr>
                <a:xfrm>
                  <a:off x="16389701" y="34099895"/>
                  <a:ext cx="3473752" cy="901406"/>
                </a:xfrm>
                <a:prstGeom prst="rect">
                  <a:avLst/>
                </a:prstGeom>
                <a:solidFill>
                  <a:srgbClr val="FFFFFF">
                    <a:alpha val="54000"/>
                  </a:srgbClr>
                </a:solidFill>
              </p:spPr>
              <p:txBody>
                <a:bodyPr wrap="square" rtlCol="0">
                  <a:spAutoFit/>
                </a:bodyPr>
                <a:lstStyle/>
                <a:p>
                  <a:pPr algn="ctr"/>
                  <a:r>
                    <a:rPr lang="en-US" sz="1800" dirty="0" smtClean="0"/>
                    <a:t>Admittance Amplitude Before</a:t>
                  </a:r>
                  <a:endParaRPr lang="en-US" sz="1800" dirty="0"/>
                </a:p>
              </p:txBody>
            </p:sp>
          </p:grpSp>
          <p:grpSp>
            <p:nvGrpSpPr>
              <p:cNvPr id="245" name="Group 244"/>
              <p:cNvGrpSpPr/>
              <p:nvPr/>
            </p:nvGrpSpPr>
            <p:grpSpPr>
              <a:xfrm>
                <a:off x="19886547" y="32763593"/>
                <a:ext cx="3972358" cy="2578100"/>
                <a:chOff x="20925992" y="34042350"/>
                <a:chExt cx="3972358" cy="2578100"/>
              </a:xfrm>
            </p:grpSpPr>
            <p:pic>
              <p:nvPicPr>
                <p:cNvPr id="254" name="Picture 253" descr="WestBranch_TidalAdmitt_PhaseDiff_IceMinusTides.jpg"/>
                <p:cNvPicPr>
                  <a:picLocks noChangeAspect="1"/>
                </p:cNvPicPr>
                <p:nvPr/>
              </p:nvPicPr>
              <p:blipFill rotWithShape="1">
                <a:blip r:embed="rId39" cstate="print">
                  <a:extLst>
                    <a:ext uri="{28A0092B-C50C-407E-A947-70E740481C1C}">
                      <a14:useLocalDpi xmlns:a14="http://schemas.microsoft.com/office/drawing/2010/main"/>
                    </a:ext>
                  </a:extLst>
                </a:blip>
                <a:srcRect l="59004" t="7580" r="1441" b="31460"/>
                <a:stretch/>
              </p:blipFill>
              <p:spPr>
                <a:xfrm>
                  <a:off x="21083817" y="34042350"/>
                  <a:ext cx="3814533" cy="2578100"/>
                </a:xfrm>
                <a:prstGeom prst="rect">
                  <a:avLst/>
                </a:prstGeom>
              </p:spPr>
            </p:pic>
            <p:sp>
              <p:nvSpPr>
                <p:cNvPr id="255" name="TextBox 254"/>
                <p:cNvSpPr txBox="1"/>
                <p:nvPr/>
              </p:nvSpPr>
              <p:spPr>
                <a:xfrm>
                  <a:off x="20925992" y="34094913"/>
                  <a:ext cx="3927080" cy="901406"/>
                </a:xfrm>
                <a:prstGeom prst="rect">
                  <a:avLst/>
                </a:prstGeom>
                <a:solidFill>
                  <a:srgbClr val="FFFFFF">
                    <a:alpha val="54000"/>
                  </a:srgbClr>
                </a:solidFill>
              </p:spPr>
              <p:txBody>
                <a:bodyPr wrap="square" rtlCol="0">
                  <a:spAutoFit/>
                </a:bodyPr>
                <a:lstStyle/>
                <a:p>
                  <a:pPr algn="ctr"/>
                  <a:r>
                    <a:rPr lang="en-US" sz="1800" dirty="0" smtClean="0"/>
                    <a:t>Admittance Amplitude During</a:t>
                  </a:r>
                  <a:endParaRPr lang="en-US" sz="1800" dirty="0"/>
                </a:p>
              </p:txBody>
            </p:sp>
          </p:grpSp>
          <p:grpSp>
            <p:nvGrpSpPr>
              <p:cNvPr id="246" name="Group 245"/>
              <p:cNvGrpSpPr/>
              <p:nvPr/>
            </p:nvGrpSpPr>
            <p:grpSpPr>
              <a:xfrm>
                <a:off x="16240722" y="35299266"/>
                <a:ext cx="3835484" cy="2565400"/>
                <a:chOff x="26587450" y="26898600"/>
                <a:chExt cx="3835484" cy="2565400"/>
              </a:xfrm>
            </p:grpSpPr>
            <p:pic>
              <p:nvPicPr>
                <p:cNvPr id="252" name="Picture 251" descr="WestBranch_TidalAdmitt_PhaseDiff_IceMinusTides.jpg"/>
                <p:cNvPicPr>
                  <a:picLocks noChangeAspect="1"/>
                </p:cNvPicPr>
                <p:nvPr/>
              </p:nvPicPr>
              <p:blipFill rotWithShape="1">
                <a:blip r:embed="rId40" cstate="print">
                  <a:extLst>
                    <a:ext uri="{28A0092B-C50C-407E-A947-70E740481C1C}">
                      <a14:useLocalDpi xmlns:a14="http://schemas.microsoft.com/office/drawing/2010/main"/>
                    </a:ext>
                  </a:extLst>
                </a:blip>
                <a:srcRect l="6710" t="8130" r="53391" b="29507"/>
                <a:stretch/>
              </p:blipFill>
              <p:spPr>
                <a:xfrm>
                  <a:off x="26587450" y="26898600"/>
                  <a:ext cx="3835484" cy="2565400"/>
                </a:xfrm>
                <a:prstGeom prst="rect">
                  <a:avLst/>
                </a:prstGeom>
              </p:spPr>
            </p:pic>
            <p:sp>
              <p:nvSpPr>
                <p:cNvPr id="253" name="TextBox 252"/>
                <p:cNvSpPr txBox="1"/>
                <p:nvPr/>
              </p:nvSpPr>
              <p:spPr>
                <a:xfrm>
                  <a:off x="26657269" y="26974328"/>
                  <a:ext cx="3474134" cy="515089"/>
                </a:xfrm>
                <a:prstGeom prst="rect">
                  <a:avLst/>
                </a:prstGeom>
                <a:solidFill>
                  <a:srgbClr val="FFFFFF">
                    <a:alpha val="54000"/>
                  </a:srgbClr>
                </a:solidFill>
              </p:spPr>
              <p:txBody>
                <a:bodyPr wrap="square" rtlCol="0">
                  <a:spAutoFit/>
                </a:bodyPr>
                <a:lstStyle/>
                <a:p>
                  <a:pPr algn="ctr"/>
                  <a:r>
                    <a:rPr lang="en-US" sz="1800" dirty="0" smtClean="0"/>
                    <a:t>Phase Difference Before</a:t>
                  </a:r>
                  <a:endParaRPr lang="en-US" sz="1800" dirty="0"/>
                </a:p>
              </p:txBody>
            </p:sp>
          </p:grpSp>
          <p:grpSp>
            <p:nvGrpSpPr>
              <p:cNvPr id="247" name="Group 246"/>
              <p:cNvGrpSpPr/>
              <p:nvPr/>
            </p:nvGrpSpPr>
            <p:grpSpPr>
              <a:xfrm>
                <a:off x="20037868" y="35283967"/>
                <a:ext cx="3822700" cy="2578100"/>
                <a:chOff x="26460451" y="34042350"/>
                <a:chExt cx="3822700" cy="2578100"/>
              </a:xfrm>
            </p:grpSpPr>
            <p:pic>
              <p:nvPicPr>
                <p:cNvPr id="248" name="Picture 247" descr="WestBranch_TidalAdmitt_PhaseDiff_IceMinusTides.jpg"/>
                <p:cNvPicPr>
                  <a:picLocks noChangeAspect="1"/>
                </p:cNvPicPr>
                <p:nvPr/>
              </p:nvPicPr>
              <p:blipFill rotWithShape="1">
                <a:blip r:embed="rId40" cstate="print">
                  <a:extLst>
                    <a:ext uri="{28A0092B-C50C-407E-A947-70E740481C1C}">
                      <a14:useLocalDpi xmlns:a14="http://schemas.microsoft.com/office/drawing/2010/main"/>
                    </a:ext>
                  </a:extLst>
                </a:blip>
                <a:srcRect l="58746" t="7800" r="1455" b="29477"/>
                <a:stretch/>
              </p:blipFill>
              <p:spPr>
                <a:xfrm>
                  <a:off x="26460451" y="34042350"/>
                  <a:ext cx="3822700" cy="2578100"/>
                </a:xfrm>
                <a:prstGeom prst="rect">
                  <a:avLst/>
                </a:prstGeom>
              </p:spPr>
            </p:pic>
            <p:sp>
              <p:nvSpPr>
                <p:cNvPr id="249" name="TextBox 248"/>
                <p:cNvSpPr txBox="1"/>
                <p:nvPr/>
              </p:nvSpPr>
              <p:spPr>
                <a:xfrm>
                  <a:off x="26538611" y="34133375"/>
                  <a:ext cx="3742876" cy="515089"/>
                </a:xfrm>
                <a:prstGeom prst="rect">
                  <a:avLst/>
                </a:prstGeom>
                <a:solidFill>
                  <a:srgbClr val="FFFFFF">
                    <a:alpha val="54000"/>
                  </a:srgbClr>
                </a:solidFill>
              </p:spPr>
              <p:txBody>
                <a:bodyPr wrap="square" rtlCol="0">
                  <a:spAutoFit/>
                </a:bodyPr>
                <a:lstStyle/>
                <a:p>
                  <a:pPr algn="ctr"/>
                  <a:r>
                    <a:rPr lang="en-US" sz="1800" dirty="0" smtClean="0"/>
                    <a:t>Phase Difference During</a:t>
                  </a:r>
                  <a:endParaRPr lang="en-US" sz="1800" dirty="0"/>
                </a:p>
              </p:txBody>
            </p:sp>
          </p:grpSp>
        </p:grpSp>
        <p:sp>
          <p:nvSpPr>
            <p:cNvPr id="243" name="TextBox 242"/>
            <p:cNvSpPr txBox="1"/>
            <p:nvPr/>
          </p:nvSpPr>
          <p:spPr>
            <a:xfrm>
              <a:off x="31926097" y="33188771"/>
              <a:ext cx="9743348" cy="2982617"/>
            </a:xfrm>
            <a:prstGeom prst="rect">
              <a:avLst/>
            </a:prstGeom>
            <a:noFill/>
          </p:spPr>
          <p:txBody>
            <a:bodyPr wrap="square" lIns="91407" tIns="45707" rIns="91407" bIns="45707" rtlCol="0">
              <a:spAutoFit/>
            </a:bodyPr>
            <a:lstStyle/>
            <a:p>
              <a:r>
                <a:rPr lang="en-US" sz="2400" i="1" dirty="0" smtClean="0">
                  <a:latin typeface="Calibri"/>
                  <a:cs typeface="Calibri"/>
                </a:rPr>
                <a:t>Figure 12: West Branch tidal admittance amplitude before (top left) and during precipitation (top right). The difference in phase between ocean tides and ice speed before (bottom left) and during (bottom right) precipitation response. </a:t>
              </a:r>
              <a:endParaRPr lang="en-US" sz="1800" i="1" dirty="0">
                <a:latin typeface="Calibri"/>
                <a:cs typeface="Calibri"/>
              </a:endParaRPr>
            </a:p>
          </p:txBody>
        </p:sp>
      </p:grpSp>
      <p:grpSp>
        <p:nvGrpSpPr>
          <p:cNvPr id="11" name="Group 10"/>
          <p:cNvGrpSpPr/>
          <p:nvPr/>
        </p:nvGrpSpPr>
        <p:grpSpPr>
          <a:xfrm>
            <a:off x="36389248" y="24291663"/>
            <a:ext cx="3886200" cy="1643355"/>
            <a:chOff x="36355687" y="24621142"/>
            <a:chExt cx="3886200" cy="1643355"/>
          </a:xfrm>
        </p:grpSpPr>
        <p:pic>
          <p:nvPicPr>
            <p:cNvPr id="258" name="Picture 257" descr="EastBranch_TidalAdmitt_PhaseDiff_IceMinusTides.jpg"/>
            <p:cNvPicPr>
              <a:picLocks noChangeAspect="1"/>
            </p:cNvPicPr>
            <p:nvPr/>
          </p:nvPicPr>
          <p:blipFill rotWithShape="1">
            <a:blip r:embed="rId41" cstate="print">
              <a:extLst>
                <a:ext uri="{28A0092B-C50C-407E-A947-70E740481C1C}">
                  <a14:useLocalDpi xmlns:a14="http://schemas.microsoft.com/office/drawing/2010/main"/>
                </a:ext>
              </a:extLst>
            </a:blip>
            <a:srcRect l="5874" t="83197" r="54493"/>
            <a:stretch/>
          </p:blipFill>
          <p:spPr>
            <a:xfrm>
              <a:off x="36355687" y="24621142"/>
              <a:ext cx="3886200" cy="896814"/>
            </a:xfrm>
            <a:prstGeom prst="rect">
              <a:avLst/>
            </a:prstGeom>
          </p:spPr>
        </p:pic>
        <p:pic>
          <p:nvPicPr>
            <p:cNvPr id="259" name="Picture 258" descr="WestBranch_TidalAdmitt_PhaseDiff_IceMinusTides.jpg"/>
            <p:cNvPicPr>
              <a:picLocks noChangeAspect="1"/>
            </p:cNvPicPr>
            <p:nvPr/>
          </p:nvPicPr>
          <p:blipFill rotWithShape="1">
            <a:blip r:embed="rId40" cstate="print">
              <a:extLst>
                <a:ext uri="{28A0092B-C50C-407E-A947-70E740481C1C}">
                  <a14:useLocalDpi xmlns:a14="http://schemas.microsoft.com/office/drawing/2010/main"/>
                </a:ext>
              </a:extLst>
            </a:blip>
            <a:srcRect l="6280" t="82094" r="53269"/>
            <a:stretch/>
          </p:blipFill>
          <p:spPr>
            <a:xfrm>
              <a:off x="36355687" y="25528380"/>
              <a:ext cx="3886200" cy="736117"/>
            </a:xfrm>
            <a:prstGeom prst="rect">
              <a:avLst/>
            </a:prstGeom>
          </p:spPr>
        </p:pic>
      </p:grpSp>
      <p:sp>
        <p:nvSpPr>
          <p:cNvPr id="265" name="TextBox 264"/>
          <p:cNvSpPr txBox="1"/>
          <p:nvPr/>
        </p:nvSpPr>
        <p:spPr>
          <a:xfrm>
            <a:off x="34353157" y="15545682"/>
            <a:ext cx="8088669" cy="461639"/>
          </a:xfrm>
          <a:prstGeom prst="rect">
            <a:avLst/>
          </a:prstGeom>
          <a:noFill/>
        </p:spPr>
        <p:txBody>
          <a:bodyPr wrap="square" lIns="91407" tIns="45707" rIns="91407" bIns="45707" rtlCol="0">
            <a:spAutoFit/>
          </a:bodyPr>
          <a:lstStyle/>
          <a:p>
            <a:r>
              <a:rPr lang="en-US" sz="2400" i="1" dirty="0" smtClean="0">
                <a:latin typeface="Calibri"/>
                <a:cs typeface="Calibri"/>
              </a:rPr>
              <a:t>Figure 10 : TRI-derived surface speeds on Landsat 8 image.</a:t>
            </a:r>
            <a:endParaRPr lang="en-US" sz="1800" i="1" dirty="0">
              <a:latin typeface="Calibri"/>
              <a:cs typeface="Calibri"/>
            </a:endParaRPr>
          </a:p>
        </p:txBody>
      </p:sp>
      <p:pic>
        <p:nvPicPr>
          <p:cNvPr id="200" name="Picture 199" descr="USGS_Logo.png"/>
          <p:cNvPicPr>
            <a:picLocks noChangeAspect="1"/>
          </p:cNvPicPr>
          <p:nvPr/>
        </p:nvPicPr>
        <p:blipFill>
          <a:blip r:embed="rId42">
            <a:extLst>
              <a:ext uri="{28A0092B-C50C-407E-A947-70E740481C1C}">
                <a14:useLocalDpi xmlns:a14="http://schemas.microsoft.com/office/drawing/2010/main" val="0"/>
              </a:ext>
            </a:extLst>
          </a:blip>
          <a:stretch>
            <a:fillRect/>
          </a:stretch>
        </p:blipFill>
        <p:spPr>
          <a:xfrm>
            <a:off x="37639876" y="738188"/>
            <a:ext cx="4046220" cy="1618488"/>
          </a:xfrm>
          <a:prstGeom prst="rect">
            <a:avLst/>
          </a:prstGeom>
          <a:solidFill>
            <a:srgbClr val="FFFFFF"/>
          </a:solidFill>
        </p:spPr>
      </p:pic>
      <p:pic>
        <p:nvPicPr>
          <p:cNvPr id="204" name="Picture 203" descr="GI.jpg"/>
          <p:cNvPicPr>
            <a:picLocks noChangeAspect="1"/>
          </p:cNvPicPr>
          <p:nvPr/>
        </p:nvPicPr>
        <p:blipFill>
          <a:blip r:embed="rId43">
            <a:extLst>
              <a:ext uri="{28A0092B-C50C-407E-A947-70E740481C1C}">
                <a14:useLocalDpi xmlns:a14="http://schemas.microsoft.com/office/drawing/2010/main" val="0"/>
              </a:ext>
            </a:extLst>
          </a:blip>
          <a:stretch>
            <a:fillRect/>
          </a:stretch>
        </p:blipFill>
        <p:spPr>
          <a:xfrm>
            <a:off x="40085512" y="2531241"/>
            <a:ext cx="1645920" cy="1645920"/>
          </a:xfrm>
          <a:prstGeom prst="rect">
            <a:avLst/>
          </a:prstGeom>
        </p:spPr>
      </p:pic>
      <p:pic>
        <p:nvPicPr>
          <p:cNvPr id="227" name="Picture 226" descr="Nasa-logo.gif"/>
          <p:cNvPicPr>
            <a:picLocks noChangeAspect="1"/>
          </p:cNvPicPr>
          <p:nvPr/>
        </p:nvPicPr>
        <p:blipFill>
          <a:blip r:embed="rId44">
            <a:extLst>
              <a:ext uri="{28A0092B-C50C-407E-A947-70E740481C1C}">
                <a14:useLocalDpi xmlns:a14="http://schemas.microsoft.com/office/drawing/2010/main" val="0"/>
              </a:ext>
            </a:extLst>
          </a:blip>
          <a:stretch>
            <a:fillRect/>
          </a:stretch>
        </p:blipFill>
        <p:spPr>
          <a:xfrm>
            <a:off x="3170262" y="701588"/>
            <a:ext cx="1922465" cy="1645920"/>
          </a:xfrm>
          <a:prstGeom prst="rect">
            <a:avLst/>
          </a:prstGeom>
        </p:spPr>
      </p:pic>
      <p:pic>
        <p:nvPicPr>
          <p:cNvPr id="228" name="Picture 227" descr="8_unhlogo_web_outline_hr.png"/>
          <p:cNvPicPr>
            <a:picLocks noChangeAspect="1"/>
          </p:cNvPicPr>
          <p:nvPr/>
        </p:nvPicPr>
        <p:blipFill>
          <a:blip r:embed="rId45" cstate="print">
            <a:extLst>
              <a:ext uri="{28A0092B-C50C-407E-A947-70E740481C1C}">
                <a14:useLocalDpi xmlns:a14="http://schemas.microsoft.com/office/drawing/2010/main"/>
              </a:ext>
            </a:extLst>
          </a:blip>
          <a:stretch>
            <a:fillRect/>
          </a:stretch>
        </p:blipFill>
        <p:spPr>
          <a:xfrm>
            <a:off x="970009" y="738188"/>
            <a:ext cx="1708566" cy="1645920"/>
          </a:xfrm>
          <a:prstGeom prst="rect">
            <a:avLst/>
          </a:prstGeom>
        </p:spPr>
      </p:pic>
      <p:pic>
        <p:nvPicPr>
          <p:cNvPr id="230" name="Picture 229" descr="moore_foundation_logo.gif"/>
          <p:cNvPicPr>
            <a:picLocks noChangeAspect="1"/>
          </p:cNvPicPr>
          <p:nvPr/>
        </p:nvPicPr>
        <p:blipFill>
          <a:blip r:embed="rId46">
            <a:extLst>
              <a:ext uri="{28A0092B-C50C-407E-A947-70E740481C1C}">
                <a14:useLocalDpi xmlns:a14="http://schemas.microsoft.com/office/drawing/2010/main" val="0"/>
              </a:ext>
            </a:extLst>
          </a:blip>
          <a:stretch>
            <a:fillRect/>
          </a:stretch>
        </p:blipFill>
        <p:spPr>
          <a:xfrm>
            <a:off x="36984172" y="2531241"/>
            <a:ext cx="2837793" cy="1645920"/>
          </a:xfrm>
          <a:prstGeom prst="rect">
            <a:avLst/>
          </a:prstGeom>
        </p:spPr>
      </p:pic>
      <p:sp>
        <p:nvSpPr>
          <p:cNvPr id="8" name="Rectangle 7"/>
          <p:cNvSpPr/>
          <p:nvPr/>
        </p:nvSpPr>
        <p:spPr>
          <a:xfrm>
            <a:off x="29779720" y="36319174"/>
            <a:ext cx="12273742" cy="1869742"/>
          </a:xfrm>
          <a:prstGeom prst="rect">
            <a:avLst/>
          </a:prstGeom>
        </p:spPr>
        <p:txBody>
          <a:bodyPr wrap="square">
            <a:spAutoFit/>
          </a:bodyPr>
          <a:lstStyle/>
          <a:p>
            <a:r>
              <a:rPr lang="en-US" sz="1050" dirty="0"/>
              <a:t>Cassotto, R., M. Fahnestock, J. M. Amundson, M. Truffer, and I. Joughin (2015), Seasonal and interannual variations in ice </a:t>
            </a:r>
            <a:r>
              <a:rPr lang="en-US" sz="1050" dirty="0" err="1"/>
              <a:t>melange</a:t>
            </a:r>
            <a:r>
              <a:rPr lang="en-US" sz="1050" dirty="0"/>
              <a:t> and its impact on terminus stability, Jakobshavn Isbræ, Greenland, </a:t>
            </a:r>
            <a:r>
              <a:rPr lang="en-US" sz="1050" i="1" dirty="0"/>
              <a:t>Journal of Glaciology</a:t>
            </a:r>
            <a:r>
              <a:rPr lang="en-US" sz="1050" dirty="0"/>
              <a:t>, </a:t>
            </a:r>
            <a:r>
              <a:rPr lang="en-US" sz="1050" i="1" dirty="0"/>
              <a:t>61</a:t>
            </a:r>
            <a:r>
              <a:rPr lang="en-US" sz="1050" dirty="0"/>
              <a:t>(225), 76–88, doi:10.3189/2015JoG13J235.</a:t>
            </a:r>
          </a:p>
          <a:p>
            <a:r>
              <a:rPr lang="en-US" sz="1050" dirty="0"/>
              <a:t>Holland, D., R. Thomas, B. D. Young, M. H. </a:t>
            </a:r>
            <a:r>
              <a:rPr lang="en-US" sz="1050" dirty="0" err="1"/>
              <a:t>Ribergaard</a:t>
            </a:r>
            <a:r>
              <a:rPr lang="en-US" sz="1050" dirty="0"/>
              <a:t>, and B. </a:t>
            </a:r>
            <a:r>
              <a:rPr lang="en-US" sz="1050" dirty="0" err="1"/>
              <a:t>Lyberth</a:t>
            </a:r>
            <a:r>
              <a:rPr lang="en-US" sz="1050" dirty="0"/>
              <a:t> (2008), Acceleration of </a:t>
            </a:r>
            <a:r>
              <a:rPr lang="en-US" sz="1050" dirty="0" err="1"/>
              <a:t>Jakoshavn</a:t>
            </a:r>
            <a:r>
              <a:rPr lang="en-US" sz="1050" dirty="0"/>
              <a:t> Isbrae triggered by warm subsurface ocean waters, </a:t>
            </a:r>
            <a:r>
              <a:rPr lang="en-US" sz="1050" i="1" dirty="0"/>
              <a:t>Nature Geoscience</a:t>
            </a:r>
            <a:r>
              <a:rPr lang="en-US" sz="1050" dirty="0"/>
              <a:t>, </a:t>
            </a:r>
            <a:r>
              <a:rPr lang="en-US" sz="1050" i="1" dirty="0"/>
              <a:t>1</a:t>
            </a:r>
            <a:r>
              <a:rPr lang="en-US" sz="1050" dirty="0"/>
              <a:t>, 659–664.</a:t>
            </a:r>
          </a:p>
          <a:p>
            <a:r>
              <a:rPr lang="en-US" sz="1050" dirty="0"/>
              <a:t>Joughin, I., B. E. Smith, D. E. </a:t>
            </a:r>
            <a:r>
              <a:rPr lang="en-US" sz="1050" dirty="0" err="1"/>
              <a:t>Shean</a:t>
            </a:r>
            <a:r>
              <a:rPr lang="en-US" sz="1050" dirty="0"/>
              <a:t>, and D. </a:t>
            </a:r>
            <a:r>
              <a:rPr lang="en-US" sz="1050" dirty="0" err="1"/>
              <a:t>Floricioiu</a:t>
            </a:r>
            <a:r>
              <a:rPr lang="en-US" sz="1050" dirty="0"/>
              <a:t> (2014), Brief Communication: Further summer speedup of Jakobshavn Isbræ, </a:t>
            </a:r>
            <a:r>
              <a:rPr lang="en-US" sz="1050" i="1" dirty="0"/>
              <a:t>The Cryosphere</a:t>
            </a:r>
            <a:r>
              <a:rPr lang="en-US" sz="1050" dirty="0"/>
              <a:t>, </a:t>
            </a:r>
            <a:r>
              <a:rPr lang="en-US" sz="1050" i="1" dirty="0"/>
              <a:t>8</a:t>
            </a:r>
            <a:r>
              <a:rPr lang="en-US" sz="1050" dirty="0"/>
              <a:t>(1), 209–214, doi:10.5194/tc-8-209-2014.</a:t>
            </a:r>
          </a:p>
          <a:p>
            <a:r>
              <a:rPr lang="en-US" sz="1050" dirty="0"/>
              <a:t>Joughin, I., W. </a:t>
            </a:r>
            <a:r>
              <a:rPr lang="en-US" sz="1050" dirty="0" err="1"/>
              <a:t>Abdalati</a:t>
            </a:r>
            <a:r>
              <a:rPr lang="en-US" sz="1050" dirty="0"/>
              <a:t>, and M. Fahnestock (2004), Large fluctuations in speed on Greenland's Jakobshavn Isbrae glacier, </a:t>
            </a:r>
            <a:r>
              <a:rPr lang="en-US" sz="1050" i="1" dirty="0"/>
              <a:t>Nature</a:t>
            </a:r>
            <a:r>
              <a:rPr lang="en-US" sz="1050" dirty="0"/>
              <a:t>, </a:t>
            </a:r>
            <a:r>
              <a:rPr lang="en-US" sz="1050" i="1" dirty="0"/>
              <a:t>432</a:t>
            </a:r>
            <a:r>
              <a:rPr lang="en-US" sz="1050" dirty="0"/>
              <a:t>, 608–610.</a:t>
            </a:r>
          </a:p>
          <a:p>
            <a:r>
              <a:rPr lang="en-US" sz="1050" dirty="0"/>
              <a:t>Moon, T., and I. Joughin (2008), Changes in ice front position on Greenland's outlet glaciers from 1992 to 2007, </a:t>
            </a:r>
            <a:r>
              <a:rPr lang="en-US" sz="1050" i="1" dirty="0"/>
              <a:t>Journal of Geophysical Research</a:t>
            </a:r>
            <a:r>
              <a:rPr lang="en-US" sz="1050" dirty="0"/>
              <a:t>, </a:t>
            </a:r>
            <a:r>
              <a:rPr lang="en-US" sz="1050" i="1" dirty="0"/>
              <a:t>113</a:t>
            </a:r>
            <a:r>
              <a:rPr lang="en-US" sz="1050" dirty="0"/>
              <a:t>, 1–10, doi:10.1029.</a:t>
            </a:r>
          </a:p>
          <a:p>
            <a:r>
              <a:rPr lang="en-US" sz="1050" dirty="0"/>
              <a:t>Motyka, R. J., M. Truffer, M. Fahnestock, J. Mortensen, S. </a:t>
            </a:r>
            <a:r>
              <a:rPr lang="en-US" sz="1050" dirty="0" err="1"/>
              <a:t>Rysgaard</a:t>
            </a:r>
            <a:r>
              <a:rPr lang="en-US" sz="1050" dirty="0"/>
              <a:t>, and I. Howat (2011), Submarine melting of the 1985 Jakobshavn Isbræ floating tongue and the triggering of the current retreat, </a:t>
            </a:r>
            <a:r>
              <a:rPr lang="en-US" sz="1050" i="1" dirty="0"/>
              <a:t>Journal of Geophysical Research</a:t>
            </a:r>
            <a:r>
              <a:rPr lang="en-US" sz="1050" dirty="0"/>
              <a:t>, </a:t>
            </a:r>
            <a:r>
              <a:rPr lang="en-US" sz="1050" i="1" dirty="0"/>
              <a:t>116</a:t>
            </a:r>
            <a:r>
              <a:rPr lang="en-US" sz="1050" dirty="0"/>
              <a:t>(F1), F01007, doi:10.1029/2009JF001632.</a:t>
            </a:r>
          </a:p>
          <a:p>
            <a:r>
              <a:rPr lang="en-US" sz="1050" dirty="0"/>
              <a:t>Sohn, H.-G., K. C. </a:t>
            </a:r>
            <a:r>
              <a:rPr lang="en-US" sz="1050" dirty="0" err="1"/>
              <a:t>Jezek</a:t>
            </a:r>
            <a:r>
              <a:rPr lang="en-US" sz="1050" dirty="0"/>
              <a:t>, and C. J. Van Der </a:t>
            </a:r>
            <a:r>
              <a:rPr lang="en-US" sz="1050" dirty="0" err="1"/>
              <a:t>veen</a:t>
            </a:r>
            <a:r>
              <a:rPr lang="en-US" sz="1050" dirty="0"/>
              <a:t> (1998), Jakobshavn Glacier, West Greenland: 30 years of </a:t>
            </a:r>
            <a:r>
              <a:rPr lang="en-US" sz="1050" dirty="0" err="1"/>
              <a:t>spaceborne</a:t>
            </a:r>
            <a:r>
              <a:rPr lang="en-US" sz="1050" dirty="0"/>
              <a:t> observations, </a:t>
            </a:r>
            <a:r>
              <a:rPr lang="en-US" sz="1050" i="1" dirty="0"/>
              <a:t>Geophysical Research Letters</a:t>
            </a:r>
            <a:r>
              <a:rPr lang="en-US" sz="1050" dirty="0"/>
              <a:t>, </a:t>
            </a:r>
            <a:r>
              <a:rPr lang="en-US" sz="1050" i="1" dirty="0"/>
              <a:t>25</a:t>
            </a:r>
            <a:r>
              <a:rPr lang="en-US" sz="1050" dirty="0"/>
              <a:t>, 2699–2702.</a:t>
            </a:r>
          </a:p>
          <a:p>
            <a:r>
              <a:rPr lang="en-US" sz="1050" dirty="0" err="1"/>
              <a:t>Weidick</a:t>
            </a:r>
            <a:r>
              <a:rPr lang="en-US" sz="1050" dirty="0"/>
              <a:t> A, N. </a:t>
            </a:r>
            <a:r>
              <a:rPr lang="en-US" sz="1050" dirty="0" err="1"/>
              <a:t>Mikkelsen</a:t>
            </a:r>
            <a:r>
              <a:rPr lang="en-US" sz="1050" dirty="0"/>
              <a:t>, C. Mayer, and S. </a:t>
            </a:r>
            <a:r>
              <a:rPr lang="en-US" sz="1050" dirty="0" err="1"/>
              <a:t>Podlech</a:t>
            </a:r>
            <a:r>
              <a:rPr lang="en-US" sz="1050" dirty="0"/>
              <a:t> (2004), Jakobshavn Isbræ, West Greenland: The 2002–2003 collapse and nomination for the UNESCO World Heritage List, </a:t>
            </a:r>
            <a:r>
              <a:rPr lang="en-US" sz="1050" i="1" dirty="0"/>
              <a:t>Geological Survey of Denmark and </a:t>
            </a:r>
            <a:r>
              <a:rPr lang="en-US" sz="1050" i="1" dirty="0" err="1"/>
              <a:t>Greenladn</a:t>
            </a:r>
            <a:r>
              <a:rPr lang="en-US" sz="1050" i="1" dirty="0"/>
              <a:t> Bulletin</a:t>
            </a:r>
            <a:endParaRPr lang="en-US" sz="1050" dirty="0"/>
          </a:p>
        </p:txBody>
      </p:sp>
      <p:cxnSp>
        <p:nvCxnSpPr>
          <p:cNvPr id="12" name="Straight Connector 11"/>
          <p:cNvCxnSpPr>
            <a:endCxn id="94" idx="1"/>
          </p:cNvCxnSpPr>
          <p:nvPr/>
        </p:nvCxnSpPr>
        <p:spPr>
          <a:xfrm flipV="1">
            <a:off x="16737756" y="34421804"/>
            <a:ext cx="1007324" cy="793407"/>
          </a:xfrm>
          <a:prstGeom prst="line">
            <a:avLst/>
          </a:prstGeom>
          <a:ln w="19050" cmpd="sng">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628605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4811</TotalTime>
  <Words>2208</Words>
  <Application>Microsoft Macintosh PowerPoint</Application>
  <PresentationFormat>Custom</PresentationFormat>
  <Paragraphs>109</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Equation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Ryan Cassotto</dc:creator>
  <cp:lastModifiedBy>Ryan Cassotto</cp:lastModifiedBy>
  <cp:revision>125</cp:revision>
  <dcterms:created xsi:type="dcterms:W3CDTF">2016-06-29T15:02:48Z</dcterms:created>
  <dcterms:modified xsi:type="dcterms:W3CDTF">2016-07-08T20:52:08Z</dcterms:modified>
</cp:coreProperties>
</file>