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Lst>
  <p:sldSz cx="42976800" cy="38404800"/>
  <p:notesSz cx="6858000" cy="9144000"/>
  <p:defaultTextStyle>
    <a:defPPr>
      <a:defRPr lang="en-US"/>
    </a:defPPr>
    <a:lvl1pPr marL="0" algn="l" defTabSz="4001892" rtl="0" eaLnBrk="1" latinLnBrk="0" hangingPunct="1">
      <a:defRPr sz="7900" kern="1200">
        <a:solidFill>
          <a:schemeClr val="tx1"/>
        </a:solidFill>
        <a:latin typeface="+mn-lt"/>
        <a:ea typeface="+mn-ea"/>
        <a:cs typeface="+mn-cs"/>
      </a:defRPr>
    </a:lvl1pPr>
    <a:lvl2pPr marL="2000946" algn="l" defTabSz="4001892" rtl="0" eaLnBrk="1" latinLnBrk="0" hangingPunct="1">
      <a:defRPr sz="7900" kern="1200">
        <a:solidFill>
          <a:schemeClr val="tx1"/>
        </a:solidFill>
        <a:latin typeface="+mn-lt"/>
        <a:ea typeface="+mn-ea"/>
        <a:cs typeface="+mn-cs"/>
      </a:defRPr>
    </a:lvl2pPr>
    <a:lvl3pPr marL="4001892" algn="l" defTabSz="4001892" rtl="0" eaLnBrk="1" latinLnBrk="0" hangingPunct="1">
      <a:defRPr sz="7900" kern="1200">
        <a:solidFill>
          <a:schemeClr val="tx1"/>
        </a:solidFill>
        <a:latin typeface="+mn-lt"/>
        <a:ea typeface="+mn-ea"/>
        <a:cs typeface="+mn-cs"/>
      </a:defRPr>
    </a:lvl3pPr>
    <a:lvl4pPr marL="6002838" algn="l" defTabSz="4001892" rtl="0" eaLnBrk="1" latinLnBrk="0" hangingPunct="1">
      <a:defRPr sz="7900" kern="1200">
        <a:solidFill>
          <a:schemeClr val="tx1"/>
        </a:solidFill>
        <a:latin typeface="+mn-lt"/>
        <a:ea typeface="+mn-ea"/>
        <a:cs typeface="+mn-cs"/>
      </a:defRPr>
    </a:lvl4pPr>
    <a:lvl5pPr marL="8003785" algn="l" defTabSz="4001892" rtl="0" eaLnBrk="1" latinLnBrk="0" hangingPunct="1">
      <a:defRPr sz="7900" kern="1200">
        <a:solidFill>
          <a:schemeClr val="tx1"/>
        </a:solidFill>
        <a:latin typeface="+mn-lt"/>
        <a:ea typeface="+mn-ea"/>
        <a:cs typeface="+mn-cs"/>
      </a:defRPr>
    </a:lvl5pPr>
    <a:lvl6pPr marL="10004731" algn="l" defTabSz="4001892" rtl="0" eaLnBrk="1" latinLnBrk="0" hangingPunct="1">
      <a:defRPr sz="7900" kern="1200">
        <a:solidFill>
          <a:schemeClr val="tx1"/>
        </a:solidFill>
        <a:latin typeface="+mn-lt"/>
        <a:ea typeface="+mn-ea"/>
        <a:cs typeface="+mn-cs"/>
      </a:defRPr>
    </a:lvl6pPr>
    <a:lvl7pPr marL="12005677" algn="l" defTabSz="4001892" rtl="0" eaLnBrk="1" latinLnBrk="0" hangingPunct="1">
      <a:defRPr sz="7900" kern="1200">
        <a:solidFill>
          <a:schemeClr val="tx1"/>
        </a:solidFill>
        <a:latin typeface="+mn-lt"/>
        <a:ea typeface="+mn-ea"/>
        <a:cs typeface="+mn-cs"/>
      </a:defRPr>
    </a:lvl7pPr>
    <a:lvl8pPr marL="14006623" algn="l" defTabSz="4001892" rtl="0" eaLnBrk="1" latinLnBrk="0" hangingPunct="1">
      <a:defRPr sz="7900" kern="1200">
        <a:solidFill>
          <a:schemeClr val="tx1"/>
        </a:solidFill>
        <a:latin typeface="+mn-lt"/>
        <a:ea typeface="+mn-ea"/>
        <a:cs typeface="+mn-cs"/>
      </a:defRPr>
    </a:lvl8pPr>
    <a:lvl9pPr marL="16007570" algn="l" defTabSz="4001892" rtl="0" eaLnBrk="1" latinLnBrk="0" hangingPunct="1">
      <a:defRPr sz="79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9613" autoAdjust="0"/>
    <p:restoredTop sz="99758" autoAdjust="0"/>
  </p:normalViewPr>
  <p:slideViewPr>
    <p:cSldViewPr>
      <p:cViewPr varScale="1">
        <p:scale>
          <a:sx n="10" d="100"/>
          <a:sy n="10" d="100"/>
        </p:scale>
        <p:origin x="-4008" y="-104"/>
      </p:cViewPr>
      <p:guideLst>
        <p:guide orient="horz" pos="12096"/>
        <p:guide pos="13536"/>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interSettings" Target="printerSettings/printerSettings1.bin"/><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23260" y="11930383"/>
            <a:ext cx="36530280" cy="8232140"/>
          </a:xfrm>
        </p:spPr>
        <p:txBody>
          <a:bodyPr/>
          <a:lstStyle/>
          <a:p>
            <a:r>
              <a:rPr lang="en-US" smtClean="0"/>
              <a:t>Click to edit Master title style</a:t>
            </a:r>
            <a:endParaRPr lang="en-US"/>
          </a:p>
        </p:txBody>
      </p:sp>
      <p:sp>
        <p:nvSpPr>
          <p:cNvPr id="3" name="Subtitle 2"/>
          <p:cNvSpPr>
            <a:spLocks noGrp="1"/>
          </p:cNvSpPr>
          <p:nvPr>
            <p:ph type="subTitle" idx="1"/>
          </p:nvPr>
        </p:nvSpPr>
        <p:spPr>
          <a:xfrm>
            <a:off x="6446520" y="21762720"/>
            <a:ext cx="30083760" cy="9814560"/>
          </a:xfrm>
        </p:spPr>
        <p:txBody>
          <a:bodyPr/>
          <a:lstStyle>
            <a:lvl1pPr marL="0" indent="0" algn="ctr">
              <a:buNone/>
              <a:defRPr>
                <a:solidFill>
                  <a:schemeClr val="tx1">
                    <a:tint val="75000"/>
                  </a:schemeClr>
                </a:solidFill>
              </a:defRPr>
            </a:lvl1pPr>
            <a:lvl2pPr marL="2000946" indent="0" algn="ctr">
              <a:buNone/>
              <a:defRPr>
                <a:solidFill>
                  <a:schemeClr val="tx1">
                    <a:tint val="75000"/>
                  </a:schemeClr>
                </a:solidFill>
              </a:defRPr>
            </a:lvl2pPr>
            <a:lvl3pPr marL="4001892" indent="0" algn="ctr">
              <a:buNone/>
              <a:defRPr>
                <a:solidFill>
                  <a:schemeClr val="tx1">
                    <a:tint val="75000"/>
                  </a:schemeClr>
                </a:solidFill>
              </a:defRPr>
            </a:lvl3pPr>
            <a:lvl4pPr marL="6002838" indent="0" algn="ctr">
              <a:buNone/>
              <a:defRPr>
                <a:solidFill>
                  <a:schemeClr val="tx1">
                    <a:tint val="75000"/>
                  </a:schemeClr>
                </a:solidFill>
              </a:defRPr>
            </a:lvl4pPr>
            <a:lvl5pPr marL="8003785" indent="0" algn="ctr">
              <a:buNone/>
              <a:defRPr>
                <a:solidFill>
                  <a:schemeClr val="tx1">
                    <a:tint val="75000"/>
                  </a:schemeClr>
                </a:solidFill>
              </a:defRPr>
            </a:lvl5pPr>
            <a:lvl6pPr marL="10004731" indent="0" algn="ctr">
              <a:buNone/>
              <a:defRPr>
                <a:solidFill>
                  <a:schemeClr val="tx1">
                    <a:tint val="75000"/>
                  </a:schemeClr>
                </a:solidFill>
              </a:defRPr>
            </a:lvl6pPr>
            <a:lvl7pPr marL="12005677" indent="0" algn="ctr">
              <a:buNone/>
              <a:defRPr>
                <a:solidFill>
                  <a:schemeClr val="tx1">
                    <a:tint val="75000"/>
                  </a:schemeClr>
                </a:solidFill>
              </a:defRPr>
            </a:lvl7pPr>
            <a:lvl8pPr marL="14006623" indent="0" algn="ctr">
              <a:buNone/>
              <a:defRPr>
                <a:solidFill>
                  <a:schemeClr val="tx1">
                    <a:tint val="75000"/>
                  </a:schemeClr>
                </a:solidFill>
              </a:defRPr>
            </a:lvl8pPr>
            <a:lvl9pPr marL="1600757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00B1F1F3-2879-4979-98AE-2394841AABA4}" type="datetimeFigureOut">
              <a:rPr lang="en-US" smtClean="0"/>
              <a:t>7/8/16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BCB3AB6-8BEE-41D5-A115-95568DDCCAFC}" type="slidenum">
              <a:rPr lang="en-US" smtClean="0"/>
              <a:t>‹#›</a:t>
            </a:fld>
            <a:endParaRPr lang="en-US"/>
          </a:p>
        </p:txBody>
      </p:sp>
    </p:spTree>
    <p:extLst>
      <p:ext uri="{BB962C8B-B14F-4D97-AF65-F5344CB8AC3E}">
        <p14:creationId xmlns:p14="http://schemas.microsoft.com/office/powerpoint/2010/main" val="11905804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0B1F1F3-2879-4979-98AE-2394841AABA4}" type="datetimeFigureOut">
              <a:rPr lang="en-US" smtClean="0"/>
              <a:t>7/8/16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BCB3AB6-8BEE-41D5-A115-95568DDCCAFC}" type="slidenum">
              <a:rPr lang="en-US" smtClean="0"/>
              <a:t>‹#›</a:t>
            </a:fld>
            <a:endParaRPr lang="en-US"/>
          </a:p>
        </p:txBody>
      </p:sp>
    </p:spTree>
    <p:extLst>
      <p:ext uri="{BB962C8B-B14F-4D97-AF65-F5344CB8AC3E}">
        <p14:creationId xmlns:p14="http://schemas.microsoft.com/office/powerpoint/2010/main" val="22707808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394871" y="24678643"/>
            <a:ext cx="36530280" cy="7627620"/>
          </a:xfrm>
        </p:spPr>
        <p:txBody>
          <a:bodyPr anchor="t"/>
          <a:lstStyle>
            <a:lvl1pPr algn="l">
              <a:defRPr sz="17500" b="1" cap="all"/>
            </a:lvl1pPr>
          </a:lstStyle>
          <a:p>
            <a:r>
              <a:rPr lang="en-US" smtClean="0"/>
              <a:t>Click to edit Master title style</a:t>
            </a:r>
            <a:endParaRPr lang="en-US"/>
          </a:p>
        </p:txBody>
      </p:sp>
      <p:sp>
        <p:nvSpPr>
          <p:cNvPr id="3" name="Text Placeholder 2"/>
          <p:cNvSpPr>
            <a:spLocks noGrp="1"/>
          </p:cNvSpPr>
          <p:nvPr>
            <p:ph type="body" idx="1"/>
          </p:nvPr>
        </p:nvSpPr>
        <p:spPr>
          <a:xfrm>
            <a:off x="3394871" y="16277599"/>
            <a:ext cx="36530280" cy="8401047"/>
          </a:xfrm>
        </p:spPr>
        <p:txBody>
          <a:bodyPr anchor="b"/>
          <a:lstStyle>
            <a:lvl1pPr marL="0" indent="0">
              <a:buNone/>
              <a:defRPr sz="8800">
                <a:solidFill>
                  <a:schemeClr val="tx1">
                    <a:tint val="75000"/>
                  </a:schemeClr>
                </a:solidFill>
              </a:defRPr>
            </a:lvl1pPr>
            <a:lvl2pPr marL="2000946" indent="0">
              <a:buNone/>
              <a:defRPr sz="7900">
                <a:solidFill>
                  <a:schemeClr val="tx1">
                    <a:tint val="75000"/>
                  </a:schemeClr>
                </a:solidFill>
              </a:defRPr>
            </a:lvl2pPr>
            <a:lvl3pPr marL="4001892" indent="0">
              <a:buNone/>
              <a:defRPr sz="7000">
                <a:solidFill>
                  <a:schemeClr val="tx1">
                    <a:tint val="75000"/>
                  </a:schemeClr>
                </a:solidFill>
              </a:defRPr>
            </a:lvl3pPr>
            <a:lvl4pPr marL="6002838" indent="0">
              <a:buNone/>
              <a:defRPr sz="6100">
                <a:solidFill>
                  <a:schemeClr val="tx1">
                    <a:tint val="75000"/>
                  </a:schemeClr>
                </a:solidFill>
              </a:defRPr>
            </a:lvl4pPr>
            <a:lvl5pPr marL="8003785" indent="0">
              <a:buNone/>
              <a:defRPr sz="6100">
                <a:solidFill>
                  <a:schemeClr val="tx1">
                    <a:tint val="75000"/>
                  </a:schemeClr>
                </a:solidFill>
              </a:defRPr>
            </a:lvl5pPr>
            <a:lvl6pPr marL="10004731" indent="0">
              <a:buNone/>
              <a:defRPr sz="6100">
                <a:solidFill>
                  <a:schemeClr val="tx1">
                    <a:tint val="75000"/>
                  </a:schemeClr>
                </a:solidFill>
              </a:defRPr>
            </a:lvl6pPr>
            <a:lvl7pPr marL="12005677" indent="0">
              <a:buNone/>
              <a:defRPr sz="6100">
                <a:solidFill>
                  <a:schemeClr val="tx1">
                    <a:tint val="75000"/>
                  </a:schemeClr>
                </a:solidFill>
              </a:defRPr>
            </a:lvl7pPr>
            <a:lvl8pPr marL="14006623" indent="0">
              <a:buNone/>
              <a:defRPr sz="6100">
                <a:solidFill>
                  <a:schemeClr val="tx1">
                    <a:tint val="75000"/>
                  </a:schemeClr>
                </a:solidFill>
              </a:defRPr>
            </a:lvl8pPr>
            <a:lvl9pPr marL="16007570" indent="0">
              <a:buNone/>
              <a:defRPr sz="61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0B1F1F3-2879-4979-98AE-2394841AABA4}" type="datetimeFigureOut">
              <a:rPr lang="en-US" smtClean="0"/>
              <a:t>7/8/16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BCB3AB6-8BEE-41D5-A115-95568DDCCAFC}" type="slidenum">
              <a:rPr lang="en-US" smtClean="0"/>
              <a:t>‹#›</a:t>
            </a:fld>
            <a:endParaRPr lang="en-US"/>
          </a:p>
        </p:txBody>
      </p:sp>
    </p:spTree>
    <p:extLst>
      <p:ext uri="{BB962C8B-B14F-4D97-AF65-F5344CB8AC3E}">
        <p14:creationId xmlns:p14="http://schemas.microsoft.com/office/powerpoint/2010/main" val="20026371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148840" y="8961126"/>
            <a:ext cx="18981420" cy="25345393"/>
          </a:xfrm>
        </p:spPr>
        <p:txBody>
          <a:bodyPr/>
          <a:lstStyle>
            <a:lvl1pPr>
              <a:defRPr sz="12300"/>
            </a:lvl1pPr>
            <a:lvl2pPr>
              <a:defRPr sz="10500"/>
            </a:lvl2pPr>
            <a:lvl3pPr>
              <a:defRPr sz="8800"/>
            </a:lvl3pPr>
            <a:lvl4pPr>
              <a:defRPr sz="7900"/>
            </a:lvl4pPr>
            <a:lvl5pPr>
              <a:defRPr sz="7900"/>
            </a:lvl5pPr>
            <a:lvl6pPr>
              <a:defRPr sz="7900"/>
            </a:lvl6pPr>
            <a:lvl7pPr>
              <a:defRPr sz="7900"/>
            </a:lvl7pPr>
            <a:lvl8pPr>
              <a:defRPr sz="7900"/>
            </a:lvl8pPr>
            <a:lvl9pPr>
              <a:defRPr sz="79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1846540" y="8961126"/>
            <a:ext cx="18981420" cy="25345393"/>
          </a:xfrm>
        </p:spPr>
        <p:txBody>
          <a:bodyPr/>
          <a:lstStyle>
            <a:lvl1pPr>
              <a:defRPr sz="12300"/>
            </a:lvl1pPr>
            <a:lvl2pPr>
              <a:defRPr sz="10500"/>
            </a:lvl2pPr>
            <a:lvl3pPr>
              <a:defRPr sz="8800"/>
            </a:lvl3pPr>
            <a:lvl4pPr>
              <a:defRPr sz="7900"/>
            </a:lvl4pPr>
            <a:lvl5pPr>
              <a:defRPr sz="7900"/>
            </a:lvl5pPr>
            <a:lvl6pPr>
              <a:defRPr sz="7900"/>
            </a:lvl6pPr>
            <a:lvl7pPr>
              <a:defRPr sz="7900"/>
            </a:lvl7pPr>
            <a:lvl8pPr>
              <a:defRPr sz="7900"/>
            </a:lvl8pPr>
            <a:lvl9pPr>
              <a:defRPr sz="79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00B1F1F3-2879-4979-98AE-2394841AABA4}" type="datetimeFigureOut">
              <a:rPr lang="en-US" smtClean="0"/>
              <a:t>7/8/16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BCB3AB6-8BEE-41D5-A115-95568DDCCAFC}" type="slidenum">
              <a:rPr lang="en-US" smtClean="0"/>
              <a:t>‹#›</a:t>
            </a:fld>
            <a:endParaRPr lang="en-US"/>
          </a:p>
        </p:txBody>
      </p:sp>
    </p:spTree>
    <p:extLst>
      <p:ext uri="{BB962C8B-B14F-4D97-AF65-F5344CB8AC3E}">
        <p14:creationId xmlns:p14="http://schemas.microsoft.com/office/powerpoint/2010/main" val="8864132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48841" y="8596635"/>
            <a:ext cx="18988883" cy="3582667"/>
          </a:xfrm>
        </p:spPr>
        <p:txBody>
          <a:bodyPr anchor="b"/>
          <a:lstStyle>
            <a:lvl1pPr marL="0" indent="0">
              <a:buNone/>
              <a:defRPr sz="10500" b="1"/>
            </a:lvl1pPr>
            <a:lvl2pPr marL="2000946" indent="0">
              <a:buNone/>
              <a:defRPr sz="8800" b="1"/>
            </a:lvl2pPr>
            <a:lvl3pPr marL="4001892" indent="0">
              <a:buNone/>
              <a:defRPr sz="7900" b="1"/>
            </a:lvl3pPr>
            <a:lvl4pPr marL="6002838" indent="0">
              <a:buNone/>
              <a:defRPr sz="7000" b="1"/>
            </a:lvl4pPr>
            <a:lvl5pPr marL="8003785" indent="0">
              <a:buNone/>
              <a:defRPr sz="7000" b="1"/>
            </a:lvl5pPr>
            <a:lvl6pPr marL="10004731" indent="0">
              <a:buNone/>
              <a:defRPr sz="7000" b="1"/>
            </a:lvl6pPr>
            <a:lvl7pPr marL="12005677" indent="0">
              <a:buNone/>
              <a:defRPr sz="7000" b="1"/>
            </a:lvl7pPr>
            <a:lvl8pPr marL="14006623" indent="0">
              <a:buNone/>
              <a:defRPr sz="7000" b="1"/>
            </a:lvl8pPr>
            <a:lvl9pPr marL="16007570" indent="0">
              <a:buNone/>
              <a:defRPr sz="7000" b="1"/>
            </a:lvl9pPr>
          </a:lstStyle>
          <a:p>
            <a:pPr lvl="0"/>
            <a:r>
              <a:rPr lang="en-US" smtClean="0"/>
              <a:t>Click to edit Master text styles</a:t>
            </a:r>
          </a:p>
        </p:txBody>
      </p:sp>
      <p:sp>
        <p:nvSpPr>
          <p:cNvPr id="4" name="Content Placeholder 3"/>
          <p:cNvSpPr>
            <a:spLocks noGrp="1"/>
          </p:cNvSpPr>
          <p:nvPr>
            <p:ph sz="half" idx="2"/>
          </p:nvPr>
        </p:nvSpPr>
        <p:spPr>
          <a:xfrm>
            <a:off x="2148841" y="12179302"/>
            <a:ext cx="18988883" cy="22127213"/>
          </a:xfrm>
        </p:spPr>
        <p:txBody>
          <a:bodyPr/>
          <a:lstStyle>
            <a:lvl1pPr>
              <a:defRPr sz="10500"/>
            </a:lvl1pPr>
            <a:lvl2pPr>
              <a:defRPr sz="8800"/>
            </a:lvl2pPr>
            <a:lvl3pPr>
              <a:defRPr sz="7900"/>
            </a:lvl3pPr>
            <a:lvl4pPr>
              <a:defRPr sz="7000"/>
            </a:lvl4pPr>
            <a:lvl5pPr>
              <a:defRPr sz="7000"/>
            </a:lvl5pPr>
            <a:lvl6pPr>
              <a:defRPr sz="7000"/>
            </a:lvl6pPr>
            <a:lvl7pPr>
              <a:defRPr sz="7000"/>
            </a:lvl7pPr>
            <a:lvl8pPr>
              <a:defRPr sz="7000"/>
            </a:lvl8pPr>
            <a:lvl9pPr>
              <a:defRPr sz="7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1831620" y="8596635"/>
            <a:ext cx="18996343" cy="3582667"/>
          </a:xfrm>
        </p:spPr>
        <p:txBody>
          <a:bodyPr anchor="b"/>
          <a:lstStyle>
            <a:lvl1pPr marL="0" indent="0">
              <a:buNone/>
              <a:defRPr sz="10500" b="1"/>
            </a:lvl1pPr>
            <a:lvl2pPr marL="2000946" indent="0">
              <a:buNone/>
              <a:defRPr sz="8800" b="1"/>
            </a:lvl2pPr>
            <a:lvl3pPr marL="4001892" indent="0">
              <a:buNone/>
              <a:defRPr sz="7900" b="1"/>
            </a:lvl3pPr>
            <a:lvl4pPr marL="6002838" indent="0">
              <a:buNone/>
              <a:defRPr sz="7000" b="1"/>
            </a:lvl4pPr>
            <a:lvl5pPr marL="8003785" indent="0">
              <a:buNone/>
              <a:defRPr sz="7000" b="1"/>
            </a:lvl5pPr>
            <a:lvl6pPr marL="10004731" indent="0">
              <a:buNone/>
              <a:defRPr sz="7000" b="1"/>
            </a:lvl6pPr>
            <a:lvl7pPr marL="12005677" indent="0">
              <a:buNone/>
              <a:defRPr sz="7000" b="1"/>
            </a:lvl7pPr>
            <a:lvl8pPr marL="14006623" indent="0">
              <a:buNone/>
              <a:defRPr sz="7000" b="1"/>
            </a:lvl8pPr>
            <a:lvl9pPr marL="16007570" indent="0">
              <a:buNone/>
              <a:defRPr sz="7000" b="1"/>
            </a:lvl9pPr>
          </a:lstStyle>
          <a:p>
            <a:pPr lvl="0"/>
            <a:r>
              <a:rPr lang="en-US" smtClean="0"/>
              <a:t>Click to edit Master text styles</a:t>
            </a:r>
          </a:p>
        </p:txBody>
      </p:sp>
      <p:sp>
        <p:nvSpPr>
          <p:cNvPr id="6" name="Content Placeholder 5"/>
          <p:cNvSpPr>
            <a:spLocks noGrp="1"/>
          </p:cNvSpPr>
          <p:nvPr>
            <p:ph sz="quarter" idx="4"/>
          </p:nvPr>
        </p:nvSpPr>
        <p:spPr>
          <a:xfrm>
            <a:off x="21831620" y="12179302"/>
            <a:ext cx="18996343" cy="22127213"/>
          </a:xfrm>
        </p:spPr>
        <p:txBody>
          <a:bodyPr/>
          <a:lstStyle>
            <a:lvl1pPr>
              <a:defRPr sz="10500"/>
            </a:lvl1pPr>
            <a:lvl2pPr>
              <a:defRPr sz="8800"/>
            </a:lvl2pPr>
            <a:lvl3pPr>
              <a:defRPr sz="7900"/>
            </a:lvl3pPr>
            <a:lvl4pPr>
              <a:defRPr sz="7000"/>
            </a:lvl4pPr>
            <a:lvl5pPr>
              <a:defRPr sz="7000"/>
            </a:lvl5pPr>
            <a:lvl6pPr>
              <a:defRPr sz="7000"/>
            </a:lvl6pPr>
            <a:lvl7pPr>
              <a:defRPr sz="7000"/>
            </a:lvl7pPr>
            <a:lvl8pPr>
              <a:defRPr sz="7000"/>
            </a:lvl8pPr>
            <a:lvl9pPr>
              <a:defRPr sz="7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00B1F1F3-2879-4979-98AE-2394841AABA4}" type="datetimeFigureOut">
              <a:rPr lang="en-US" smtClean="0"/>
              <a:t>7/8/16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BCB3AB6-8BEE-41D5-A115-95568DDCCAFC}" type="slidenum">
              <a:rPr lang="en-US" smtClean="0"/>
              <a:t>‹#›</a:t>
            </a:fld>
            <a:endParaRPr lang="en-US"/>
          </a:p>
        </p:txBody>
      </p:sp>
    </p:spTree>
    <p:extLst>
      <p:ext uri="{BB962C8B-B14F-4D97-AF65-F5344CB8AC3E}">
        <p14:creationId xmlns:p14="http://schemas.microsoft.com/office/powerpoint/2010/main" val="30770186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00B1F1F3-2879-4979-98AE-2394841AABA4}" type="datetimeFigureOut">
              <a:rPr lang="en-US" smtClean="0"/>
              <a:t>7/8/16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BCB3AB6-8BEE-41D5-A115-95568DDCCAFC}" type="slidenum">
              <a:rPr lang="en-US" smtClean="0"/>
              <a:t>‹#›</a:t>
            </a:fld>
            <a:endParaRPr lang="en-US"/>
          </a:p>
        </p:txBody>
      </p:sp>
    </p:spTree>
    <p:extLst>
      <p:ext uri="{BB962C8B-B14F-4D97-AF65-F5344CB8AC3E}">
        <p14:creationId xmlns:p14="http://schemas.microsoft.com/office/powerpoint/2010/main" val="1087525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0B1F1F3-2879-4979-98AE-2394841AABA4}" type="datetimeFigureOut">
              <a:rPr lang="en-US" smtClean="0"/>
              <a:t>7/8/16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BCB3AB6-8BEE-41D5-A115-95568DDCCAFC}" type="slidenum">
              <a:rPr lang="en-US" smtClean="0"/>
              <a:t>‹#›</a:t>
            </a:fld>
            <a:endParaRPr lang="en-US"/>
          </a:p>
        </p:txBody>
      </p:sp>
    </p:spTree>
    <p:extLst>
      <p:ext uri="{BB962C8B-B14F-4D97-AF65-F5344CB8AC3E}">
        <p14:creationId xmlns:p14="http://schemas.microsoft.com/office/powerpoint/2010/main" val="2567224754"/>
      </p:ext>
    </p:extLst>
  </p:cSld>
  <p:clrMapOvr>
    <a:masterClrMapping/>
  </p:clrMapOvr>
  <p:timing>
    <p:tnLst>
      <p:par>
        <p:cTn xmlns:p14="http://schemas.microsoft.com/office/powerpoint/2010/mai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48844" y="1529080"/>
            <a:ext cx="14139071" cy="6507480"/>
          </a:xfrm>
        </p:spPr>
        <p:txBody>
          <a:bodyPr anchor="b"/>
          <a:lstStyle>
            <a:lvl1pPr algn="l">
              <a:defRPr sz="8800" b="1"/>
            </a:lvl1pPr>
          </a:lstStyle>
          <a:p>
            <a:r>
              <a:rPr lang="en-US" smtClean="0"/>
              <a:t>Click to edit Master title style</a:t>
            </a:r>
            <a:endParaRPr lang="en-US"/>
          </a:p>
        </p:txBody>
      </p:sp>
      <p:sp>
        <p:nvSpPr>
          <p:cNvPr id="3" name="Content Placeholder 2"/>
          <p:cNvSpPr>
            <a:spLocks noGrp="1"/>
          </p:cNvSpPr>
          <p:nvPr>
            <p:ph idx="1"/>
          </p:nvPr>
        </p:nvSpPr>
        <p:spPr>
          <a:xfrm>
            <a:off x="16802736" y="1529086"/>
            <a:ext cx="24025225" cy="32777433"/>
          </a:xfrm>
        </p:spPr>
        <p:txBody>
          <a:bodyPr/>
          <a:lstStyle>
            <a:lvl1pPr>
              <a:defRPr sz="14000"/>
            </a:lvl1pPr>
            <a:lvl2pPr>
              <a:defRPr sz="12300"/>
            </a:lvl2pPr>
            <a:lvl3pPr>
              <a:defRPr sz="10500"/>
            </a:lvl3pPr>
            <a:lvl4pPr>
              <a:defRPr sz="8800"/>
            </a:lvl4pPr>
            <a:lvl5pPr>
              <a:defRPr sz="8800"/>
            </a:lvl5pPr>
            <a:lvl6pPr>
              <a:defRPr sz="8800"/>
            </a:lvl6pPr>
            <a:lvl7pPr>
              <a:defRPr sz="8800"/>
            </a:lvl7pPr>
            <a:lvl8pPr>
              <a:defRPr sz="8800"/>
            </a:lvl8pPr>
            <a:lvl9pPr>
              <a:defRPr sz="8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48844" y="8036566"/>
            <a:ext cx="14139071" cy="26269953"/>
          </a:xfrm>
        </p:spPr>
        <p:txBody>
          <a:bodyPr/>
          <a:lstStyle>
            <a:lvl1pPr marL="0" indent="0">
              <a:buNone/>
              <a:defRPr sz="6100"/>
            </a:lvl1pPr>
            <a:lvl2pPr marL="2000946" indent="0">
              <a:buNone/>
              <a:defRPr sz="5300"/>
            </a:lvl2pPr>
            <a:lvl3pPr marL="4001892" indent="0">
              <a:buNone/>
              <a:defRPr sz="4300"/>
            </a:lvl3pPr>
            <a:lvl4pPr marL="6002838" indent="0">
              <a:buNone/>
              <a:defRPr sz="3900"/>
            </a:lvl4pPr>
            <a:lvl5pPr marL="8003785" indent="0">
              <a:buNone/>
              <a:defRPr sz="3900"/>
            </a:lvl5pPr>
            <a:lvl6pPr marL="10004731" indent="0">
              <a:buNone/>
              <a:defRPr sz="3900"/>
            </a:lvl6pPr>
            <a:lvl7pPr marL="12005677" indent="0">
              <a:buNone/>
              <a:defRPr sz="3900"/>
            </a:lvl7pPr>
            <a:lvl8pPr marL="14006623" indent="0">
              <a:buNone/>
              <a:defRPr sz="3900"/>
            </a:lvl8pPr>
            <a:lvl9pPr marL="16007570" indent="0">
              <a:buNone/>
              <a:defRPr sz="3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0B1F1F3-2879-4979-98AE-2394841AABA4}" type="datetimeFigureOut">
              <a:rPr lang="en-US" smtClean="0"/>
              <a:t>7/8/16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BCB3AB6-8BEE-41D5-A115-95568DDCCAFC}" type="slidenum">
              <a:rPr lang="en-US" smtClean="0"/>
              <a:t>‹#›</a:t>
            </a:fld>
            <a:endParaRPr lang="en-US"/>
          </a:p>
        </p:txBody>
      </p:sp>
    </p:spTree>
    <p:extLst>
      <p:ext uri="{BB962C8B-B14F-4D97-AF65-F5344CB8AC3E}">
        <p14:creationId xmlns:p14="http://schemas.microsoft.com/office/powerpoint/2010/main" val="9626917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23753" y="26883362"/>
            <a:ext cx="25786080" cy="3173733"/>
          </a:xfrm>
        </p:spPr>
        <p:txBody>
          <a:bodyPr anchor="b"/>
          <a:lstStyle>
            <a:lvl1pPr algn="l">
              <a:defRPr sz="8800" b="1"/>
            </a:lvl1pPr>
          </a:lstStyle>
          <a:p>
            <a:r>
              <a:rPr lang="en-US" smtClean="0"/>
              <a:t>Click to edit Master title style</a:t>
            </a:r>
            <a:endParaRPr lang="en-US"/>
          </a:p>
        </p:txBody>
      </p:sp>
      <p:sp>
        <p:nvSpPr>
          <p:cNvPr id="3" name="Picture Placeholder 2"/>
          <p:cNvSpPr>
            <a:spLocks noGrp="1"/>
          </p:cNvSpPr>
          <p:nvPr>
            <p:ph type="pic" idx="1"/>
          </p:nvPr>
        </p:nvSpPr>
        <p:spPr>
          <a:xfrm>
            <a:off x="8423753" y="3431540"/>
            <a:ext cx="25786080" cy="23042880"/>
          </a:xfrm>
        </p:spPr>
        <p:txBody>
          <a:bodyPr/>
          <a:lstStyle>
            <a:lvl1pPr marL="0" indent="0">
              <a:buNone/>
              <a:defRPr sz="14000"/>
            </a:lvl1pPr>
            <a:lvl2pPr marL="2000946" indent="0">
              <a:buNone/>
              <a:defRPr sz="12300"/>
            </a:lvl2pPr>
            <a:lvl3pPr marL="4001892" indent="0">
              <a:buNone/>
              <a:defRPr sz="10500"/>
            </a:lvl3pPr>
            <a:lvl4pPr marL="6002838" indent="0">
              <a:buNone/>
              <a:defRPr sz="8800"/>
            </a:lvl4pPr>
            <a:lvl5pPr marL="8003785" indent="0">
              <a:buNone/>
              <a:defRPr sz="8800"/>
            </a:lvl5pPr>
            <a:lvl6pPr marL="10004731" indent="0">
              <a:buNone/>
              <a:defRPr sz="8800"/>
            </a:lvl6pPr>
            <a:lvl7pPr marL="12005677" indent="0">
              <a:buNone/>
              <a:defRPr sz="8800"/>
            </a:lvl7pPr>
            <a:lvl8pPr marL="14006623" indent="0">
              <a:buNone/>
              <a:defRPr sz="8800"/>
            </a:lvl8pPr>
            <a:lvl9pPr marL="16007570" indent="0">
              <a:buNone/>
              <a:defRPr sz="8800"/>
            </a:lvl9pPr>
          </a:lstStyle>
          <a:p>
            <a:endParaRPr lang="en-US"/>
          </a:p>
        </p:txBody>
      </p:sp>
      <p:sp>
        <p:nvSpPr>
          <p:cNvPr id="4" name="Text Placeholder 3"/>
          <p:cNvSpPr>
            <a:spLocks noGrp="1"/>
          </p:cNvSpPr>
          <p:nvPr>
            <p:ph type="body" sz="half" idx="2"/>
          </p:nvPr>
        </p:nvSpPr>
        <p:spPr>
          <a:xfrm>
            <a:off x="8423753" y="30057095"/>
            <a:ext cx="25786080" cy="4507227"/>
          </a:xfrm>
        </p:spPr>
        <p:txBody>
          <a:bodyPr/>
          <a:lstStyle>
            <a:lvl1pPr marL="0" indent="0">
              <a:buNone/>
              <a:defRPr sz="6100"/>
            </a:lvl1pPr>
            <a:lvl2pPr marL="2000946" indent="0">
              <a:buNone/>
              <a:defRPr sz="5300"/>
            </a:lvl2pPr>
            <a:lvl3pPr marL="4001892" indent="0">
              <a:buNone/>
              <a:defRPr sz="4300"/>
            </a:lvl3pPr>
            <a:lvl4pPr marL="6002838" indent="0">
              <a:buNone/>
              <a:defRPr sz="3900"/>
            </a:lvl4pPr>
            <a:lvl5pPr marL="8003785" indent="0">
              <a:buNone/>
              <a:defRPr sz="3900"/>
            </a:lvl5pPr>
            <a:lvl6pPr marL="10004731" indent="0">
              <a:buNone/>
              <a:defRPr sz="3900"/>
            </a:lvl6pPr>
            <a:lvl7pPr marL="12005677" indent="0">
              <a:buNone/>
              <a:defRPr sz="3900"/>
            </a:lvl7pPr>
            <a:lvl8pPr marL="14006623" indent="0">
              <a:buNone/>
              <a:defRPr sz="3900"/>
            </a:lvl8pPr>
            <a:lvl9pPr marL="16007570" indent="0">
              <a:buNone/>
              <a:defRPr sz="3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0B1F1F3-2879-4979-98AE-2394841AABA4}" type="datetimeFigureOut">
              <a:rPr lang="en-US" smtClean="0"/>
              <a:t>7/8/16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BCB3AB6-8BEE-41D5-A115-95568DDCCAFC}" type="slidenum">
              <a:rPr lang="en-US" smtClean="0"/>
              <a:t>‹#›</a:t>
            </a:fld>
            <a:endParaRPr lang="en-US"/>
          </a:p>
        </p:txBody>
      </p:sp>
    </p:spTree>
    <p:extLst>
      <p:ext uri="{BB962C8B-B14F-4D97-AF65-F5344CB8AC3E}">
        <p14:creationId xmlns:p14="http://schemas.microsoft.com/office/powerpoint/2010/main" val="30241095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0B1F1F3-2879-4979-98AE-2394841AABA4}" type="datetimeFigureOut">
              <a:rPr lang="en-US" smtClean="0"/>
              <a:t>7/8/16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BCB3AB6-8BEE-41D5-A115-95568DDCCAFC}" type="slidenum">
              <a:rPr lang="en-US" smtClean="0"/>
              <a:t>‹#›</a:t>
            </a:fld>
            <a:endParaRPr lang="en-US"/>
          </a:p>
        </p:txBody>
      </p:sp>
    </p:spTree>
    <p:extLst>
      <p:ext uri="{BB962C8B-B14F-4D97-AF65-F5344CB8AC3E}">
        <p14:creationId xmlns:p14="http://schemas.microsoft.com/office/powerpoint/2010/main" val="16677863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158180" y="1537976"/>
            <a:ext cx="9669780" cy="3276854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148840" y="1537976"/>
            <a:ext cx="28293060" cy="3276854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0B1F1F3-2879-4979-98AE-2394841AABA4}" type="datetimeFigureOut">
              <a:rPr lang="en-US" smtClean="0"/>
              <a:t>7/8/16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BCB3AB6-8BEE-41D5-A115-95568DDCCAFC}" type="slidenum">
              <a:rPr lang="en-US" smtClean="0"/>
              <a:t>‹#›</a:t>
            </a:fld>
            <a:endParaRPr lang="en-US"/>
          </a:p>
        </p:txBody>
      </p:sp>
    </p:spTree>
    <p:extLst>
      <p:ext uri="{BB962C8B-B14F-4D97-AF65-F5344CB8AC3E}">
        <p14:creationId xmlns:p14="http://schemas.microsoft.com/office/powerpoint/2010/main" val="71887940"/>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48840" y="1537973"/>
            <a:ext cx="38679120" cy="6400800"/>
          </a:xfrm>
          <a:prstGeom prst="rect">
            <a:avLst/>
          </a:prstGeom>
        </p:spPr>
        <p:txBody>
          <a:bodyPr vert="horz" lIns="400190" tIns="200095" rIns="400190" bIns="200095"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148840" y="8961126"/>
            <a:ext cx="38679120" cy="25345393"/>
          </a:xfrm>
          <a:prstGeom prst="rect">
            <a:avLst/>
          </a:prstGeom>
        </p:spPr>
        <p:txBody>
          <a:bodyPr vert="horz" lIns="400190" tIns="200095" rIns="400190" bIns="200095"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148840" y="35595563"/>
            <a:ext cx="10027920" cy="2044700"/>
          </a:xfrm>
          <a:prstGeom prst="rect">
            <a:avLst/>
          </a:prstGeom>
        </p:spPr>
        <p:txBody>
          <a:bodyPr vert="horz" lIns="400190" tIns="200095" rIns="400190" bIns="200095" rtlCol="0" anchor="ctr"/>
          <a:lstStyle>
            <a:lvl1pPr algn="l">
              <a:defRPr sz="5300">
                <a:solidFill>
                  <a:schemeClr val="tx1">
                    <a:tint val="75000"/>
                  </a:schemeClr>
                </a:solidFill>
              </a:defRPr>
            </a:lvl1pPr>
          </a:lstStyle>
          <a:p>
            <a:fld id="{00B1F1F3-2879-4979-98AE-2394841AABA4}" type="datetimeFigureOut">
              <a:rPr lang="en-US" smtClean="0"/>
              <a:t>7/8/16</a:t>
            </a:fld>
            <a:endParaRPr lang="en-US"/>
          </a:p>
        </p:txBody>
      </p:sp>
      <p:sp>
        <p:nvSpPr>
          <p:cNvPr id="5" name="Footer Placeholder 4"/>
          <p:cNvSpPr>
            <a:spLocks noGrp="1"/>
          </p:cNvSpPr>
          <p:nvPr>
            <p:ph type="ftr" sz="quarter" idx="3"/>
          </p:nvPr>
        </p:nvSpPr>
        <p:spPr>
          <a:xfrm>
            <a:off x="14683740" y="35595563"/>
            <a:ext cx="13609320" cy="2044700"/>
          </a:xfrm>
          <a:prstGeom prst="rect">
            <a:avLst/>
          </a:prstGeom>
        </p:spPr>
        <p:txBody>
          <a:bodyPr vert="horz" lIns="400190" tIns="200095" rIns="400190" bIns="200095" rtlCol="0" anchor="ctr"/>
          <a:lstStyle>
            <a:lvl1pPr algn="ctr">
              <a:defRPr sz="53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0800040" y="35595563"/>
            <a:ext cx="10027920" cy="2044700"/>
          </a:xfrm>
          <a:prstGeom prst="rect">
            <a:avLst/>
          </a:prstGeom>
        </p:spPr>
        <p:txBody>
          <a:bodyPr vert="horz" lIns="400190" tIns="200095" rIns="400190" bIns="200095" rtlCol="0" anchor="ctr"/>
          <a:lstStyle>
            <a:lvl1pPr algn="r">
              <a:defRPr sz="5300">
                <a:solidFill>
                  <a:schemeClr val="tx1">
                    <a:tint val="75000"/>
                  </a:schemeClr>
                </a:solidFill>
              </a:defRPr>
            </a:lvl1pPr>
          </a:lstStyle>
          <a:p>
            <a:fld id="{4BCB3AB6-8BEE-41D5-A115-95568DDCCAFC}" type="slidenum">
              <a:rPr lang="en-US" smtClean="0"/>
              <a:t>‹#›</a:t>
            </a:fld>
            <a:endParaRPr lang="en-US"/>
          </a:p>
        </p:txBody>
      </p:sp>
    </p:spTree>
    <p:extLst>
      <p:ext uri="{BB962C8B-B14F-4D97-AF65-F5344CB8AC3E}">
        <p14:creationId xmlns:p14="http://schemas.microsoft.com/office/powerpoint/2010/main" val="36253133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001892" rtl="0" eaLnBrk="1" latinLnBrk="0" hangingPunct="1">
        <a:spcBef>
          <a:spcPct val="0"/>
        </a:spcBef>
        <a:buNone/>
        <a:defRPr sz="19200" kern="1200">
          <a:solidFill>
            <a:schemeClr val="tx1"/>
          </a:solidFill>
          <a:latin typeface="+mj-lt"/>
          <a:ea typeface="+mj-ea"/>
          <a:cs typeface="+mj-cs"/>
        </a:defRPr>
      </a:lvl1pPr>
    </p:titleStyle>
    <p:bodyStyle>
      <a:lvl1pPr marL="1500710" indent="-1500710" algn="l" defTabSz="4001892" rtl="0" eaLnBrk="1" latinLnBrk="0" hangingPunct="1">
        <a:spcBef>
          <a:spcPct val="20000"/>
        </a:spcBef>
        <a:buFont typeface="Arial" panose="020B0604020202020204" pitchFamily="34" charset="0"/>
        <a:buChar char="•"/>
        <a:defRPr sz="14000" kern="1200">
          <a:solidFill>
            <a:schemeClr val="tx1"/>
          </a:solidFill>
          <a:latin typeface="+mn-lt"/>
          <a:ea typeface="+mn-ea"/>
          <a:cs typeface="+mn-cs"/>
        </a:defRPr>
      </a:lvl1pPr>
      <a:lvl2pPr marL="3251537" indent="-1250591" algn="l" defTabSz="4001892" rtl="0" eaLnBrk="1" latinLnBrk="0" hangingPunct="1">
        <a:spcBef>
          <a:spcPct val="20000"/>
        </a:spcBef>
        <a:buFont typeface="Arial" panose="020B0604020202020204" pitchFamily="34" charset="0"/>
        <a:buChar char="–"/>
        <a:defRPr sz="12300" kern="1200">
          <a:solidFill>
            <a:schemeClr val="tx1"/>
          </a:solidFill>
          <a:latin typeface="+mn-lt"/>
          <a:ea typeface="+mn-ea"/>
          <a:cs typeface="+mn-cs"/>
        </a:defRPr>
      </a:lvl2pPr>
      <a:lvl3pPr marL="5002365" indent="-1000473" algn="l" defTabSz="4001892" rtl="0" eaLnBrk="1" latinLnBrk="0" hangingPunct="1">
        <a:spcBef>
          <a:spcPct val="20000"/>
        </a:spcBef>
        <a:buFont typeface="Arial" panose="020B0604020202020204" pitchFamily="34" charset="0"/>
        <a:buChar char="•"/>
        <a:defRPr sz="10500" kern="1200">
          <a:solidFill>
            <a:schemeClr val="tx1"/>
          </a:solidFill>
          <a:latin typeface="+mn-lt"/>
          <a:ea typeface="+mn-ea"/>
          <a:cs typeface="+mn-cs"/>
        </a:defRPr>
      </a:lvl3pPr>
      <a:lvl4pPr marL="7003312" indent="-1000473" algn="l" defTabSz="4001892" rtl="0" eaLnBrk="1" latinLnBrk="0" hangingPunct="1">
        <a:spcBef>
          <a:spcPct val="20000"/>
        </a:spcBef>
        <a:buFont typeface="Arial" panose="020B0604020202020204" pitchFamily="34" charset="0"/>
        <a:buChar char="–"/>
        <a:defRPr sz="8800" kern="1200">
          <a:solidFill>
            <a:schemeClr val="tx1"/>
          </a:solidFill>
          <a:latin typeface="+mn-lt"/>
          <a:ea typeface="+mn-ea"/>
          <a:cs typeface="+mn-cs"/>
        </a:defRPr>
      </a:lvl4pPr>
      <a:lvl5pPr marL="9004258" indent="-1000473" algn="l" defTabSz="4001892" rtl="0" eaLnBrk="1" latinLnBrk="0" hangingPunct="1">
        <a:spcBef>
          <a:spcPct val="20000"/>
        </a:spcBef>
        <a:buFont typeface="Arial" panose="020B0604020202020204" pitchFamily="34" charset="0"/>
        <a:buChar char="»"/>
        <a:defRPr sz="8800" kern="1200">
          <a:solidFill>
            <a:schemeClr val="tx1"/>
          </a:solidFill>
          <a:latin typeface="+mn-lt"/>
          <a:ea typeface="+mn-ea"/>
          <a:cs typeface="+mn-cs"/>
        </a:defRPr>
      </a:lvl5pPr>
      <a:lvl6pPr marL="11005204" indent="-1000473" algn="l" defTabSz="4001892" rtl="0" eaLnBrk="1" latinLnBrk="0" hangingPunct="1">
        <a:spcBef>
          <a:spcPct val="20000"/>
        </a:spcBef>
        <a:buFont typeface="Arial" panose="020B0604020202020204" pitchFamily="34" charset="0"/>
        <a:buChar char="•"/>
        <a:defRPr sz="8800" kern="1200">
          <a:solidFill>
            <a:schemeClr val="tx1"/>
          </a:solidFill>
          <a:latin typeface="+mn-lt"/>
          <a:ea typeface="+mn-ea"/>
          <a:cs typeface="+mn-cs"/>
        </a:defRPr>
      </a:lvl6pPr>
      <a:lvl7pPr marL="13006150" indent="-1000473" algn="l" defTabSz="4001892" rtl="0" eaLnBrk="1" latinLnBrk="0" hangingPunct="1">
        <a:spcBef>
          <a:spcPct val="20000"/>
        </a:spcBef>
        <a:buFont typeface="Arial" panose="020B0604020202020204" pitchFamily="34" charset="0"/>
        <a:buChar char="•"/>
        <a:defRPr sz="8800" kern="1200">
          <a:solidFill>
            <a:schemeClr val="tx1"/>
          </a:solidFill>
          <a:latin typeface="+mn-lt"/>
          <a:ea typeface="+mn-ea"/>
          <a:cs typeface="+mn-cs"/>
        </a:defRPr>
      </a:lvl7pPr>
      <a:lvl8pPr marL="15007097" indent="-1000473" algn="l" defTabSz="4001892" rtl="0" eaLnBrk="1" latinLnBrk="0" hangingPunct="1">
        <a:spcBef>
          <a:spcPct val="20000"/>
        </a:spcBef>
        <a:buFont typeface="Arial" panose="020B0604020202020204" pitchFamily="34" charset="0"/>
        <a:buChar char="•"/>
        <a:defRPr sz="8800" kern="1200">
          <a:solidFill>
            <a:schemeClr val="tx1"/>
          </a:solidFill>
          <a:latin typeface="+mn-lt"/>
          <a:ea typeface="+mn-ea"/>
          <a:cs typeface="+mn-cs"/>
        </a:defRPr>
      </a:lvl8pPr>
      <a:lvl9pPr marL="17008043" indent="-1000473" algn="l" defTabSz="4001892" rtl="0" eaLnBrk="1" latinLnBrk="0" hangingPunct="1">
        <a:spcBef>
          <a:spcPct val="20000"/>
        </a:spcBef>
        <a:buFont typeface="Arial" panose="020B0604020202020204" pitchFamily="34" charset="0"/>
        <a:buChar char="•"/>
        <a:defRPr sz="8800" kern="1200">
          <a:solidFill>
            <a:schemeClr val="tx1"/>
          </a:solidFill>
          <a:latin typeface="+mn-lt"/>
          <a:ea typeface="+mn-ea"/>
          <a:cs typeface="+mn-cs"/>
        </a:defRPr>
      </a:lvl9pPr>
    </p:bodyStyle>
    <p:otherStyle>
      <a:defPPr>
        <a:defRPr lang="en-US"/>
      </a:defPPr>
      <a:lvl1pPr marL="0" algn="l" defTabSz="4001892" rtl="0" eaLnBrk="1" latinLnBrk="0" hangingPunct="1">
        <a:defRPr sz="7900" kern="1200">
          <a:solidFill>
            <a:schemeClr val="tx1"/>
          </a:solidFill>
          <a:latin typeface="+mn-lt"/>
          <a:ea typeface="+mn-ea"/>
          <a:cs typeface="+mn-cs"/>
        </a:defRPr>
      </a:lvl1pPr>
      <a:lvl2pPr marL="2000946" algn="l" defTabSz="4001892" rtl="0" eaLnBrk="1" latinLnBrk="0" hangingPunct="1">
        <a:defRPr sz="7900" kern="1200">
          <a:solidFill>
            <a:schemeClr val="tx1"/>
          </a:solidFill>
          <a:latin typeface="+mn-lt"/>
          <a:ea typeface="+mn-ea"/>
          <a:cs typeface="+mn-cs"/>
        </a:defRPr>
      </a:lvl2pPr>
      <a:lvl3pPr marL="4001892" algn="l" defTabSz="4001892" rtl="0" eaLnBrk="1" latinLnBrk="0" hangingPunct="1">
        <a:defRPr sz="7900" kern="1200">
          <a:solidFill>
            <a:schemeClr val="tx1"/>
          </a:solidFill>
          <a:latin typeface="+mn-lt"/>
          <a:ea typeface="+mn-ea"/>
          <a:cs typeface="+mn-cs"/>
        </a:defRPr>
      </a:lvl3pPr>
      <a:lvl4pPr marL="6002838" algn="l" defTabSz="4001892" rtl="0" eaLnBrk="1" latinLnBrk="0" hangingPunct="1">
        <a:defRPr sz="7900" kern="1200">
          <a:solidFill>
            <a:schemeClr val="tx1"/>
          </a:solidFill>
          <a:latin typeface="+mn-lt"/>
          <a:ea typeface="+mn-ea"/>
          <a:cs typeface="+mn-cs"/>
        </a:defRPr>
      </a:lvl4pPr>
      <a:lvl5pPr marL="8003785" algn="l" defTabSz="4001892" rtl="0" eaLnBrk="1" latinLnBrk="0" hangingPunct="1">
        <a:defRPr sz="7900" kern="1200">
          <a:solidFill>
            <a:schemeClr val="tx1"/>
          </a:solidFill>
          <a:latin typeface="+mn-lt"/>
          <a:ea typeface="+mn-ea"/>
          <a:cs typeface="+mn-cs"/>
        </a:defRPr>
      </a:lvl5pPr>
      <a:lvl6pPr marL="10004731" algn="l" defTabSz="4001892" rtl="0" eaLnBrk="1" latinLnBrk="0" hangingPunct="1">
        <a:defRPr sz="7900" kern="1200">
          <a:solidFill>
            <a:schemeClr val="tx1"/>
          </a:solidFill>
          <a:latin typeface="+mn-lt"/>
          <a:ea typeface="+mn-ea"/>
          <a:cs typeface="+mn-cs"/>
        </a:defRPr>
      </a:lvl6pPr>
      <a:lvl7pPr marL="12005677" algn="l" defTabSz="4001892" rtl="0" eaLnBrk="1" latinLnBrk="0" hangingPunct="1">
        <a:defRPr sz="7900" kern="1200">
          <a:solidFill>
            <a:schemeClr val="tx1"/>
          </a:solidFill>
          <a:latin typeface="+mn-lt"/>
          <a:ea typeface="+mn-ea"/>
          <a:cs typeface="+mn-cs"/>
        </a:defRPr>
      </a:lvl7pPr>
      <a:lvl8pPr marL="14006623" algn="l" defTabSz="4001892" rtl="0" eaLnBrk="1" latinLnBrk="0" hangingPunct="1">
        <a:defRPr sz="7900" kern="1200">
          <a:solidFill>
            <a:schemeClr val="tx1"/>
          </a:solidFill>
          <a:latin typeface="+mn-lt"/>
          <a:ea typeface="+mn-ea"/>
          <a:cs typeface="+mn-cs"/>
        </a:defRPr>
      </a:lvl8pPr>
      <a:lvl9pPr marL="16007570" algn="l" defTabSz="4001892" rtl="0" eaLnBrk="1" latinLnBrk="0" hangingPunct="1">
        <a:defRPr sz="79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9" Type="http://schemas.openxmlformats.org/officeDocument/2006/relationships/image" Target="../media/image8.jpeg"/><Relationship Id="rId20" Type="http://schemas.openxmlformats.org/officeDocument/2006/relationships/image" Target="../media/image19.png"/><Relationship Id="rId21" Type="http://schemas.openxmlformats.org/officeDocument/2006/relationships/image" Target="../media/image20.png"/><Relationship Id="rId22" Type="http://schemas.openxmlformats.org/officeDocument/2006/relationships/image" Target="../media/image21.jpeg"/><Relationship Id="rId23" Type="http://schemas.openxmlformats.org/officeDocument/2006/relationships/image" Target="../media/image22.jpeg"/><Relationship Id="rId24" Type="http://schemas.openxmlformats.org/officeDocument/2006/relationships/hyperlink" Target="http://dx.doi.org/10.1175/JCLI-D-14-00271.1" TargetMode="External"/><Relationship Id="rId25" Type="http://schemas.openxmlformats.org/officeDocument/2006/relationships/hyperlink" Target="http://dx.doi.org/10.5067/AD7B0HQNSJ29" TargetMode="External"/><Relationship Id="rId10" Type="http://schemas.openxmlformats.org/officeDocument/2006/relationships/image" Target="../media/image9.jpeg"/><Relationship Id="rId11" Type="http://schemas.openxmlformats.org/officeDocument/2006/relationships/image" Target="../media/image10.png"/><Relationship Id="rId12" Type="http://schemas.openxmlformats.org/officeDocument/2006/relationships/image" Target="../media/image11.png"/><Relationship Id="rId13" Type="http://schemas.openxmlformats.org/officeDocument/2006/relationships/image" Target="../media/image12.png"/><Relationship Id="rId14" Type="http://schemas.openxmlformats.org/officeDocument/2006/relationships/image" Target="../media/image13.png"/><Relationship Id="rId15" Type="http://schemas.openxmlformats.org/officeDocument/2006/relationships/image" Target="../media/image14.png"/><Relationship Id="rId16" Type="http://schemas.openxmlformats.org/officeDocument/2006/relationships/image" Target="../media/image15.png"/><Relationship Id="rId17" Type="http://schemas.openxmlformats.org/officeDocument/2006/relationships/image" Target="../media/image16.png"/><Relationship Id="rId18" Type="http://schemas.openxmlformats.org/officeDocument/2006/relationships/image" Target="../media/image17.jpeg"/><Relationship Id="rId19" Type="http://schemas.openxmlformats.org/officeDocument/2006/relationships/image" Target="../media/image18.jpeg"/><Relationship Id="rId1" Type="http://schemas.openxmlformats.org/officeDocument/2006/relationships/slideLayout" Target="../slideLayouts/slideLayout7.xml"/><Relationship Id="rId2" Type="http://schemas.openxmlformats.org/officeDocument/2006/relationships/image" Target="../media/image1.jpe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4.png"/><Relationship Id="rId6" Type="http://schemas.openxmlformats.org/officeDocument/2006/relationships/image" Target="../media/image5.png"/><Relationship Id="rId7" Type="http://schemas.openxmlformats.org/officeDocument/2006/relationships/image" Target="../media/image6.jpeg"/><Relationship Id="rId8" Type="http://schemas.openxmlformats.org/officeDocument/2006/relationships/image" Target="../media/image7.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TextBox 1"/>
          <p:cNvSpPr txBox="1"/>
          <p:nvPr/>
        </p:nvSpPr>
        <p:spPr>
          <a:xfrm>
            <a:off x="10240497" y="944917"/>
            <a:ext cx="22660683" cy="1648236"/>
          </a:xfrm>
          <a:prstGeom prst="rect">
            <a:avLst/>
          </a:prstGeom>
          <a:solidFill>
            <a:schemeClr val="accent1">
              <a:lumMod val="20000"/>
              <a:lumOff val="80000"/>
            </a:schemeClr>
          </a:solidFill>
          <a:ln w="12700">
            <a:solidFill>
              <a:schemeClr val="tx1"/>
            </a:solidFill>
          </a:ln>
        </p:spPr>
        <p:txBody>
          <a:bodyPr wrap="none" lIns="77815" tIns="38908" rIns="77815" bIns="38908" rtlCol="0">
            <a:spAutoFit/>
          </a:bodyPr>
          <a:lstStyle/>
          <a:p>
            <a:pPr algn="ctr"/>
            <a:r>
              <a:rPr lang="en-US" sz="5100" b="1" dirty="0"/>
              <a:t>Asynchronous Behavior of Outlet Glaciers Feeding </a:t>
            </a:r>
            <a:r>
              <a:rPr lang="en-US" sz="5100" b="1" dirty="0" err="1"/>
              <a:t>Godthåbsfjord</a:t>
            </a:r>
            <a:r>
              <a:rPr lang="en-US" sz="5100" b="1" dirty="0"/>
              <a:t> (</a:t>
            </a:r>
            <a:r>
              <a:rPr lang="en-US" sz="5100" b="1" dirty="0" err="1"/>
              <a:t>Nuup</a:t>
            </a:r>
            <a:r>
              <a:rPr lang="en-US" sz="5100" b="1" dirty="0"/>
              <a:t> </a:t>
            </a:r>
            <a:r>
              <a:rPr lang="en-US" sz="5100" b="1" dirty="0" err="1"/>
              <a:t>Kangerlua</a:t>
            </a:r>
            <a:r>
              <a:rPr lang="en-US" sz="5100" b="1" dirty="0"/>
              <a:t>)</a:t>
            </a:r>
            <a:endParaRPr lang="en-US" sz="5100" dirty="0"/>
          </a:p>
          <a:p>
            <a:pPr algn="ctr"/>
            <a:r>
              <a:rPr lang="en-US" sz="5100" b="1" dirty="0"/>
              <a:t> and the Retreat of </a:t>
            </a:r>
            <a:r>
              <a:rPr lang="en-US" sz="5100" b="1" dirty="0" err="1"/>
              <a:t>Narsap</a:t>
            </a:r>
            <a:r>
              <a:rPr lang="en-US" sz="5100" b="1" dirty="0"/>
              <a:t> </a:t>
            </a:r>
            <a:r>
              <a:rPr lang="en-US" sz="5100" b="1" dirty="0" err="1"/>
              <a:t>Sermia</a:t>
            </a:r>
            <a:r>
              <a:rPr lang="en-US" sz="5100" b="1" dirty="0"/>
              <a:t> in SW Greenland</a:t>
            </a:r>
            <a:endParaRPr lang="en-US" sz="5100" dirty="0"/>
          </a:p>
        </p:txBody>
      </p:sp>
      <p:pic>
        <p:nvPicPr>
          <p:cNvPr id="3" name="Picture 6" descr="GI_logo_color"/>
          <p:cNvPicPr>
            <a:picLocks noChangeAspect="1" noChangeArrowheads="1"/>
          </p:cNvPicPr>
          <p:nvPr/>
        </p:nvPicPr>
        <p:blipFill>
          <a:blip r:embed="rId2" cstate="print"/>
          <a:srcRect/>
          <a:stretch>
            <a:fillRect/>
          </a:stretch>
        </p:blipFill>
        <p:spPr bwMode="auto">
          <a:xfrm>
            <a:off x="149225" y="66676"/>
            <a:ext cx="1790700" cy="1600200"/>
          </a:xfrm>
          <a:prstGeom prst="rect">
            <a:avLst/>
          </a:prstGeom>
          <a:noFill/>
        </p:spPr>
      </p:pic>
      <p:pic>
        <p:nvPicPr>
          <p:cNvPr id="4" name="Picture 7" descr="UNH_Logocomb_blue"/>
          <p:cNvPicPr>
            <a:picLocks noChangeAspect="1" noChangeArrowheads="1"/>
          </p:cNvPicPr>
          <p:nvPr/>
        </p:nvPicPr>
        <p:blipFill>
          <a:blip r:embed="rId3" cstate="print"/>
          <a:srcRect/>
          <a:stretch>
            <a:fillRect/>
          </a:stretch>
        </p:blipFill>
        <p:spPr bwMode="auto">
          <a:xfrm>
            <a:off x="2145180" y="133350"/>
            <a:ext cx="4495333" cy="480060"/>
          </a:xfrm>
          <a:prstGeom prst="rect">
            <a:avLst/>
          </a:prstGeom>
          <a:noFill/>
        </p:spPr>
      </p:pic>
      <p:pic>
        <p:nvPicPr>
          <p:cNvPr id="5" name="Picture 8"/>
          <p:cNvPicPr>
            <a:picLocks noChangeAspect="1" noChangeArrowheads="1"/>
          </p:cNvPicPr>
          <p:nvPr/>
        </p:nvPicPr>
        <p:blipFill>
          <a:blip r:embed="rId4" cstate="print"/>
          <a:srcRect/>
          <a:stretch>
            <a:fillRect/>
          </a:stretch>
        </p:blipFill>
        <p:spPr bwMode="auto">
          <a:xfrm>
            <a:off x="41111488" y="-22044"/>
            <a:ext cx="1790700" cy="1622245"/>
          </a:xfrm>
          <a:prstGeom prst="rect">
            <a:avLst/>
          </a:prstGeom>
          <a:noFill/>
          <a:ln w="9525">
            <a:noFill/>
            <a:miter lim="800000"/>
            <a:headEnd/>
            <a:tailEnd/>
          </a:ln>
          <a:effectLst/>
        </p:spPr>
      </p:pic>
      <p:pic>
        <p:nvPicPr>
          <p:cNvPr id="6" name="Picture 2"/>
          <p:cNvPicPr>
            <a:picLocks noChangeAspect="1" noChangeArrowheads="1"/>
          </p:cNvPicPr>
          <p:nvPr/>
        </p:nvPicPr>
        <p:blipFill>
          <a:blip r:embed="rId5" cstate="print"/>
          <a:srcRect/>
          <a:stretch>
            <a:fillRect/>
          </a:stretch>
        </p:blipFill>
        <p:spPr bwMode="auto">
          <a:xfrm>
            <a:off x="38649275" y="0"/>
            <a:ext cx="1790700" cy="1600200"/>
          </a:xfrm>
          <a:prstGeom prst="rect">
            <a:avLst/>
          </a:prstGeom>
          <a:noFill/>
          <a:ln w="9525">
            <a:noFill/>
            <a:miter lim="800000"/>
            <a:headEnd/>
            <a:tailEnd/>
          </a:ln>
        </p:spPr>
      </p:pic>
      <p:sp>
        <p:nvSpPr>
          <p:cNvPr id="7" name="TextBox 6"/>
          <p:cNvSpPr txBox="1"/>
          <p:nvPr/>
        </p:nvSpPr>
        <p:spPr>
          <a:xfrm>
            <a:off x="8610600" y="2883910"/>
            <a:ext cx="28194000" cy="1555903"/>
          </a:xfrm>
          <a:prstGeom prst="rect">
            <a:avLst/>
          </a:prstGeom>
          <a:solidFill>
            <a:schemeClr val="accent1">
              <a:lumMod val="20000"/>
              <a:lumOff val="80000"/>
            </a:schemeClr>
          </a:solidFill>
          <a:ln w="12700">
            <a:solidFill>
              <a:schemeClr val="tx1"/>
            </a:solidFill>
          </a:ln>
        </p:spPr>
        <p:txBody>
          <a:bodyPr wrap="square" lIns="77815" tIns="38908" rIns="77815" bIns="38908" rtlCol="0">
            <a:spAutoFit/>
          </a:bodyPr>
          <a:lstStyle/>
          <a:p>
            <a:r>
              <a:rPr lang="en-US" sz="2400" b="1" dirty="0"/>
              <a:t>Roman J Motyka</a:t>
            </a:r>
            <a:r>
              <a:rPr lang="en-US" sz="2400" b="1" baseline="30000" dirty="0"/>
              <a:t>1</a:t>
            </a:r>
            <a:r>
              <a:rPr lang="en-US" sz="2400" b="1" dirty="0"/>
              <a:t>,  Ryan Cassotto</a:t>
            </a:r>
            <a:r>
              <a:rPr lang="en-US" sz="2400" b="1" baseline="30000" dirty="0"/>
              <a:t>2</a:t>
            </a:r>
            <a:r>
              <a:rPr lang="en-US" sz="2400" b="1" dirty="0"/>
              <a:t>, Martin Truffer</a:t>
            </a:r>
            <a:r>
              <a:rPr lang="en-US" sz="2400" b="1" baseline="30000" dirty="0"/>
              <a:t>1</a:t>
            </a:r>
            <a:r>
              <a:rPr lang="en-US" sz="2400" b="1" dirty="0"/>
              <a:t>, Kristian K Kjeldsen</a:t>
            </a:r>
            <a:r>
              <a:rPr lang="en-US" sz="2400" b="1" baseline="30000" dirty="0"/>
              <a:t>3,4</a:t>
            </a:r>
            <a:r>
              <a:rPr lang="en-US" sz="2400" b="1" dirty="0"/>
              <a:t>, Dirk Van As</a:t>
            </a:r>
            <a:r>
              <a:rPr lang="en-US" sz="2400" b="1" baseline="30000" dirty="0"/>
              <a:t>5</a:t>
            </a:r>
            <a:r>
              <a:rPr lang="en-US" sz="2400" b="1" dirty="0"/>
              <a:t>, Niels J Korsgaard</a:t>
            </a:r>
            <a:r>
              <a:rPr lang="en-US" sz="2400" b="1" baseline="30000" dirty="0"/>
              <a:t>4</a:t>
            </a:r>
            <a:r>
              <a:rPr lang="en-US" sz="2400" b="1" dirty="0"/>
              <a:t>, Mark Fahnestock</a:t>
            </a:r>
            <a:r>
              <a:rPr lang="en-US" sz="2400" b="1" baseline="30000" dirty="0"/>
              <a:t>1</a:t>
            </a:r>
            <a:r>
              <a:rPr lang="en-US" sz="2400" b="1" dirty="0"/>
              <a:t>, Ian Howat</a:t>
            </a:r>
            <a:r>
              <a:rPr lang="en-US" sz="2400" b="1" baseline="30000" dirty="0"/>
              <a:t>6</a:t>
            </a:r>
            <a:r>
              <a:rPr lang="en-US" sz="2400" b="1" dirty="0"/>
              <a:t>, Peter L Langen</a:t>
            </a:r>
            <a:r>
              <a:rPr lang="en-US" sz="2400" b="1" baseline="30000" dirty="0"/>
              <a:t>7</a:t>
            </a:r>
            <a:r>
              <a:rPr lang="en-US" sz="2400" b="1" dirty="0"/>
              <a:t>, John Mortensen</a:t>
            </a:r>
            <a:r>
              <a:rPr lang="en-US" sz="2400" b="1" baseline="30000" dirty="0"/>
              <a:t>8</a:t>
            </a:r>
            <a:r>
              <a:rPr lang="en-US" sz="2400" b="1" dirty="0"/>
              <a:t>, </a:t>
            </a:r>
            <a:r>
              <a:rPr lang="en-US" sz="2400" b="1" dirty="0" err="1"/>
              <a:t>Kunuk</a:t>
            </a:r>
            <a:r>
              <a:rPr lang="en-US" sz="2400" b="1" dirty="0"/>
              <a:t> Lennert</a:t>
            </a:r>
            <a:r>
              <a:rPr lang="en-US" sz="2400" b="1" baseline="30000" dirty="0"/>
              <a:t>8</a:t>
            </a:r>
            <a:r>
              <a:rPr lang="en-US" sz="2400" b="1" dirty="0"/>
              <a:t>, and </a:t>
            </a:r>
            <a:r>
              <a:rPr lang="en-US" sz="2400" b="1" dirty="0" err="1"/>
              <a:t>Søren</a:t>
            </a:r>
            <a:r>
              <a:rPr lang="en-US" sz="2400" b="1" dirty="0"/>
              <a:t> Rysgaard</a:t>
            </a:r>
            <a:r>
              <a:rPr lang="en-US" sz="2400" b="1" baseline="30000" dirty="0"/>
              <a:t>8</a:t>
            </a:r>
          </a:p>
          <a:p>
            <a:r>
              <a:rPr lang="en-US" sz="2400" i="1" baseline="30000" dirty="0"/>
              <a:t>1</a:t>
            </a:r>
            <a:r>
              <a:rPr lang="en-US" sz="2400" i="1" dirty="0"/>
              <a:t>Geophysical Institute, University of Alaska Fairbanks; </a:t>
            </a:r>
            <a:r>
              <a:rPr lang="en-US" sz="2400" i="1" baseline="30000" dirty="0"/>
              <a:t>2</a:t>
            </a:r>
            <a:r>
              <a:rPr lang="en-US" sz="2400" i="1" dirty="0"/>
              <a:t>Department of Earth Sciences, University of New Hampshire; </a:t>
            </a:r>
            <a:r>
              <a:rPr lang="en-US" sz="2400" i="1" baseline="30000" dirty="0"/>
              <a:t>3</a:t>
            </a:r>
            <a:r>
              <a:rPr lang="en-US" sz="2400" i="1" dirty="0"/>
              <a:t> Department of Earth Sciences, University of Ottawa; </a:t>
            </a:r>
            <a:r>
              <a:rPr lang="en-US" sz="2400" i="1" baseline="30000" dirty="0"/>
              <a:t>4</a:t>
            </a:r>
            <a:r>
              <a:rPr lang="en-US" sz="2400" i="1" dirty="0"/>
              <a:t> Natural History Museum, University of Copenhagen; </a:t>
            </a:r>
            <a:r>
              <a:rPr lang="en-US" sz="2400" i="1" baseline="30000" dirty="0"/>
              <a:t>5</a:t>
            </a:r>
            <a:r>
              <a:rPr lang="en-US" sz="2400" i="1" dirty="0"/>
              <a:t> Geological Survey of Denmark and Greenland (GEUS); </a:t>
            </a:r>
            <a:r>
              <a:rPr lang="en-US" sz="2400" i="1" baseline="30000" dirty="0"/>
              <a:t>6</a:t>
            </a:r>
            <a:r>
              <a:rPr lang="en-US" sz="2400" dirty="0"/>
              <a:t> </a:t>
            </a:r>
            <a:r>
              <a:rPr lang="en-US" sz="2400" i="1" dirty="0"/>
              <a:t>School of Earth Sciences and Byrd Polar Research Center, The Ohio State University; </a:t>
            </a:r>
            <a:r>
              <a:rPr lang="en-US" sz="2400" i="1" baseline="30000" dirty="0"/>
              <a:t>7 </a:t>
            </a:r>
            <a:r>
              <a:rPr lang="en-US" sz="2400" i="1" dirty="0"/>
              <a:t>Danish Meteorological Institute; </a:t>
            </a:r>
            <a:r>
              <a:rPr lang="en-US" sz="2400" i="1" baseline="30000" dirty="0"/>
              <a:t>8 </a:t>
            </a:r>
            <a:r>
              <a:rPr lang="en-US" sz="2400" i="1" dirty="0"/>
              <a:t>Greenland Climate Research Centre, Greenland Institute of Natural Resources</a:t>
            </a:r>
            <a:endParaRPr lang="en-US" sz="2400" dirty="0"/>
          </a:p>
        </p:txBody>
      </p:sp>
      <p:sp>
        <p:nvSpPr>
          <p:cNvPr id="8" name="TextBox 7"/>
          <p:cNvSpPr txBox="1"/>
          <p:nvPr/>
        </p:nvSpPr>
        <p:spPr>
          <a:xfrm>
            <a:off x="2977689" y="1092369"/>
            <a:ext cx="2460666" cy="863406"/>
          </a:xfrm>
          <a:prstGeom prst="rect">
            <a:avLst/>
          </a:prstGeom>
          <a:solidFill>
            <a:schemeClr val="accent1">
              <a:lumMod val="20000"/>
              <a:lumOff val="80000"/>
            </a:schemeClr>
          </a:solidFill>
          <a:ln w="12700">
            <a:solidFill>
              <a:schemeClr val="tx1"/>
            </a:solidFill>
          </a:ln>
        </p:spPr>
        <p:txBody>
          <a:bodyPr wrap="none" lIns="77815" tIns="38908" rIns="77815" bIns="38908" rtlCol="0">
            <a:spAutoFit/>
          </a:bodyPr>
          <a:lstStyle/>
          <a:p>
            <a:r>
              <a:rPr lang="en-US" sz="5100" dirty="0"/>
              <a:t>74a2136</a:t>
            </a:r>
          </a:p>
        </p:txBody>
      </p:sp>
      <p:sp>
        <p:nvSpPr>
          <p:cNvPr id="9" name="TextBox 8"/>
          <p:cNvSpPr txBox="1"/>
          <p:nvPr/>
        </p:nvSpPr>
        <p:spPr>
          <a:xfrm>
            <a:off x="457200" y="2909455"/>
            <a:ext cx="7438292" cy="5618554"/>
          </a:xfrm>
          <a:prstGeom prst="rect">
            <a:avLst/>
          </a:prstGeom>
          <a:solidFill>
            <a:schemeClr val="accent1">
              <a:lumMod val="20000"/>
              <a:lumOff val="80000"/>
            </a:schemeClr>
          </a:solidFill>
          <a:ln w="12700">
            <a:solidFill>
              <a:schemeClr val="tx1"/>
            </a:solidFill>
          </a:ln>
        </p:spPr>
        <p:txBody>
          <a:bodyPr wrap="square" lIns="77815" tIns="38908" rIns="77815" bIns="38908" rtlCol="0">
            <a:spAutoFit/>
          </a:bodyPr>
          <a:lstStyle/>
          <a:p>
            <a:pPr lvl="0"/>
            <a:r>
              <a:rPr lang="en-US" sz="2400" b="1" dirty="0" smtClean="0">
                <a:latin typeface="Arial" panose="020B0604020202020204" pitchFamily="34" charset="0"/>
                <a:cs typeface="Arial" panose="020B0604020202020204" pitchFamily="34" charset="0"/>
              </a:rPr>
              <a:t>1. INTRODUCTION</a:t>
            </a:r>
          </a:p>
          <a:p>
            <a:pPr marL="457200" indent="-457200">
              <a:buFont typeface="+mj-lt"/>
              <a:buAutoNum type="alphaUcPeriod"/>
            </a:pPr>
            <a:r>
              <a:rPr lang="en-US" sz="2400" b="1" dirty="0" smtClean="0">
                <a:latin typeface="Arial" panose="020B0604020202020204" pitchFamily="34" charset="0"/>
                <a:cs typeface="Arial" panose="020B0604020202020204" pitchFamily="34" charset="0"/>
              </a:rPr>
              <a:t>Our work assesses </a:t>
            </a:r>
            <a:r>
              <a:rPr lang="en-US" sz="2400" b="1" dirty="0">
                <a:latin typeface="Arial" panose="020B0604020202020204" pitchFamily="34" charset="0"/>
                <a:cs typeface="Arial" panose="020B0604020202020204" pitchFamily="34" charset="0"/>
              </a:rPr>
              <a:t>ice loss and velocity changes of tidewater and land-terminating glaciers that drain into inner </a:t>
            </a:r>
            <a:r>
              <a:rPr lang="en-US" sz="2400" b="1" dirty="0" err="1">
                <a:latin typeface="Arial" panose="020B0604020202020204" pitchFamily="34" charset="0"/>
                <a:cs typeface="Arial" panose="020B0604020202020204" pitchFamily="34" charset="0"/>
              </a:rPr>
              <a:t>Godthåbsfjord</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Nuup</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Kangerlua</a:t>
            </a:r>
            <a:r>
              <a:rPr lang="en-US" sz="2400" b="1" dirty="0">
                <a:latin typeface="Arial" panose="020B0604020202020204" pitchFamily="34" charset="0"/>
                <a:cs typeface="Arial" panose="020B0604020202020204" pitchFamily="34" charset="0"/>
              </a:rPr>
              <a:t>) in SW Greenland </a:t>
            </a:r>
            <a:r>
              <a:rPr lang="en-US" sz="2400" b="1" dirty="0" smtClean="0">
                <a:latin typeface="Arial" panose="020B0604020202020204" pitchFamily="34" charset="0"/>
                <a:cs typeface="Arial" panose="020B0604020202020204" pitchFamily="34" charset="0"/>
              </a:rPr>
              <a:t>(Fig. 1) using:  airborne </a:t>
            </a:r>
            <a:r>
              <a:rPr lang="en-US" sz="2400" b="1" dirty="0">
                <a:latin typeface="Arial" panose="020B0604020202020204" pitchFamily="34" charset="0"/>
                <a:cs typeface="Arial" panose="020B0604020202020204" pitchFamily="34" charset="0"/>
              </a:rPr>
              <a:t>LIDAR </a:t>
            </a:r>
            <a:r>
              <a:rPr lang="en-US" sz="2400" b="1" dirty="0" smtClean="0">
                <a:latin typeface="Arial" panose="020B0604020202020204" pitchFamily="34" charset="0"/>
                <a:cs typeface="Arial" panose="020B0604020202020204" pitchFamily="34" charset="0"/>
              </a:rPr>
              <a:t>data; digital </a:t>
            </a:r>
            <a:r>
              <a:rPr lang="en-US" sz="2400" b="1" dirty="0">
                <a:latin typeface="Arial" panose="020B0604020202020204" pitchFamily="34" charset="0"/>
                <a:cs typeface="Arial" panose="020B0604020202020204" pitchFamily="34" charset="0"/>
              </a:rPr>
              <a:t>elevation </a:t>
            </a:r>
            <a:r>
              <a:rPr lang="en-US" sz="2400" b="1" dirty="0" smtClean="0">
                <a:latin typeface="Arial" panose="020B0604020202020204" pitchFamily="34" charset="0"/>
                <a:cs typeface="Arial" panose="020B0604020202020204" pitchFamily="34" charset="0"/>
              </a:rPr>
              <a:t>models; and satellite </a:t>
            </a:r>
            <a:r>
              <a:rPr lang="en-US" sz="2400" b="1" dirty="0">
                <a:latin typeface="Arial" panose="020B0604020202020204" pitchFamily="34" charset="0"/>
                <a:cs typeface="Arial" panose="020B0604020202020204" pitchFamily="34" charset="0"/>
              </a:rPr>
              <a:t>imagery</a:t>
            </a:r>
            <a:r>
              <a:rPr lang="en-US" sz="2400" b="1" dirty="0" smtClean="0">
                <a:latin typeface="Arial" panose="020B0604020202020204" pitchFamily="34" charset="0"/>
                <a:cs typeface="Arial" panose="020B0604020202020204" pitchFamily="34" charset="0"/>
              </a:rPr>
              <a:t>.</a:t>
            </a:r>
          </a:p>
          <a:p>
            <a:pPr marL="457200" indent="-457200">
              <a:buFont typeface="+mj-lt"/>
              <a:buAutoNum type="alphaUcPeriod"/>
            </a:pPr>
            <a:r>
              <a:rPr lang="en-US" sz="2400" b="1" dirty="0" smtClean="0">
                <a:latin typeface="Arial" panose="020B0604020202020204" pitchFamily="34" charset="0"/>
                <a:cs typeface="Arial" panose="020B0604020202020204" pitchFamily="34" charset="0"/>
              </a:rPr>
              <a:t>We </a:t>
            </a:r>
            <a:r>
              <a:rPr lang="en-US" sz="2400" b="1" dirty="0">
                <a:latin typeface="Arial" panose="020B0604020202020204" pitchFamily="34" charset="0"/>
                <a:cs typeface="Arial" panose="020B0604020202020204" pitchFamily="34" charset="0"/>
              </a:rPr>
              <a:t>then focus on the asynchronous behavior of two tidewater glaciers: </a:t>
            </a:r>
            <a:r>
              <a:rPr lang="en-US" sz="2400" b="1" dirty="0" err="1">
                <a:latin typeface="Arial" panose="020B0604020202020204" pitchFamily="34" charset="0"/>
                <a:cs typeface="Arial" panose="020B0604020202020204" pitchFamily="34" charset="0"/>
              </a:rPr>
              <a:t>Kangiata</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Nunaata</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Sermia</a:t>
            </a:r>
            <a:r>
              <a:rPr lang="en-US" sz="2400" b="1" dirty="0">
                <a:latin typeface="Arial" panose="020B0604020202020204" pitchFamily="34" charset="0"/>
                <a:cs typeface="Arial" panose="020B0604020202020204" pitchFamily="34" charset="0"/>
              </a:rPr>
              <a:t> (KNS) and </a:t>
            </a:r>
            <a:r>
              <a:rPr lang="en-US" sz="2400" b="1" dirty="0" err="1">
                <a:latin typeface="Arial" panose="020B0604020202020204" pitchFamily="34" charset="0"/>
                <a:cs typeface="Arial" panose="020B0604020202020204" pitchFamily="34" charset="0"/>
              </a:rPr>
              <a:t>Narsap</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Sermia</a:t>
            </a:r>
            <a:r>
              <a:rPr lang="en-US" sz="2400" b="1" dirty="0">
                <a:latin typeface="Arial" panose="020B0604020202020204" pitchFamily="34" charset="0"/>
                <a:cs typeface="Arial" panose="020B0604020202020204" pitchFamily="34" charset="0"/>
              </a:rPr>
              <a:t> (NS). </a:t>
            </a:r>
            <a:endParaRPr lang="en-US" sz="2400" b="1" dirty="0" smtClean="0">
              <a:latin typeface="Arial" panose="020B0604020202020204" pitchFamily="34" charset="0"/>
              <a:cs typeface="Arial" panose="020B0604020202020204" pitchFamily="34" charset="0"/>
            </a:endParaRPr>
          </a:p>
          <a:p>
            <a:pPr marL="457200" indent="-457200">
              <a:buFont typeface="+mj-lt"/>
              <a:buAutoNum type="alphaUcPeriod"/>
            </a:pPr>
            <a:r>
              <a:rPr lang="en-US" sz="2400" b="1" dirty="0" smtClean="0">
                <a:latin typeface="Arial" panose="020B0604020202020204" pitchFamily="34" charset="0"/>
                <a:cs typeface="Arial" panose="020B0604020202020204" pitchFamily="34" charset="0"/>
              </a:rPr>
              <a:t>Lastly</a:t>
            </a:r>
            <a:r>
              <a:rPr lang="en-US" sz="2400" b="1" dirty="0">
                <a:latin typeface="Arial" panose="020B0604020202020204" pitchFamily="34" charset="0"/>
                <a:cs typeface="Arial" panose="020B0604020202020204" pitchFamily="34" charset="0"/>
              </a:rPr>
              <a:t>, we </a:t>
            </a:r>
            <a:r>
              <a:rPr lang="en-US" sz="2400" b="1" dirty="0" smtClean="0">
                <a:latin typeface="Arial" panose="020B0604020202020204" pitchFamily="34" charset="0"/>
                <a:cs typeface="Arial" panose="020B0604020202020204" pitchFamily="34" charset="0"/>
              </a:rPr>
              <a:t>examine </a:t>
            </a:r>
            <a:r>
              <a:rPr lang="en-US" sz="2400" b="1" dirty="0">
                <a:latin typeface="Arial" panose="020B0604020202020204" pitchFamily="34" charset="0"/>
                <a:cs typeface="Arial" panose="020B0604020202020204" pitchFamily="34" charset="0"/>
              </a:rPr>
              <a:t>potential drivers of the observed changes including glacier thinning, runoff, surface mass balance, ocean conditions, submarine melting, bed topography, and ice mélange</a:t>
            </a:r>
            <a:r>
              <a:rPr lang="en-US" sz="2400" b="1" dirty="0" smtClean="0">
                <a:latin typeface="Arial" panose="020B0604020202020204" pitchFamily="34" charset="0"/>
                <a:cs typeface="Arial" panose="020B0604020202020204" pitchFamily="34" charset="0"/>
              </a:rPr>
              <a:t>.</a:t>
            </a:r>
            <a:endParaRPr lang="en-US" sz="2000" b="1" dirty="0">
              <a:latin typeface="Arial" panose="020B0604020202020204" pitchFamily="34" charset="0"/>
              <a:cs typeface="Arial" panose="020B0604020202020204" pitchFamily="34" charset="0"/>
            </a:endParaRPr>
          </a:p>
        </p:txBody>
      </p:sp>
      <p:pic>
        <p:nvPicPr>
          <p:cNvPr id="10" name="Picture 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57200" y="8610600"/>
            <a:ext cx="7438292" cy="7303790"/>
          </a:xfrm>
          <a:prstGeom prst="rect">
            <a:avLst/>
          </a:prstGeom>
          <a:ln w="12700">
            <a:solidFill>
              <a:schemeClr val="tx1"/>
            </a:solidFill>
          </a:ln>
        </p:spPr>
      </p:pic>
      <p:sp>
        <p:nvSpPr>
          <p:cNvPr id="12" name="Rectangle 11"/>
          <p:cNvSpPr/>
          <p:nvPr/>
        </p:nvSpPr>
        <p:spPr>
          <a:xfrm>
            <a:off x="457200" y="15925800"/>
            <a:ext cx="7500718" cy="1186572"/>
          </a:xfrm>
          <a:prstGeom prst="rect">
            <a:avLst/>
          </a:prstGeom>
          <a:solidFill>
            <a:schemeClr val="accent1">
              <a:lumMod val="20000"/>
              <a:lumOff val="80000"/>
            </a:schemeClr>
          </a:solidFill>
          <a:ln w="12700">
            <a:solidFill>
              <a:schemeClr val="tx1"/>
            </a:solidFill>
          </a:ln>
        </p:spPr>
        <p:txBody>
          <a:bodyPr wrap="square" lIns="77815" tIns="38908" rIns="77815" bIns="38908">
            <a:spAutoFit/>
          </a:bodyPr>
          <a:lstStyle/>
          <a:p>
            <a:r>
              <a:rPr lang="en-US" sz="2400" b="1" dirty="0">
                <a:latin typeface="Arial" panose="020B0604020202020204" pitchFamily="34" charset="0"/>
                <a:cs typeface="Arial" panose="020B0604020202020204" pitchFamily="34" charset="0"/>
              </a:rPr>
              <a:t>Fig. 1. </a:t>
            </a:r>
            <a:r>
              <a:rPr lang="en-US" sz="2400" dirty="0">
                <a:latin typeface="Arial" panose="020B0604020202020204" pitchFamily="34" charset="0"/>
                <a:cs typeface="Arial" panose="020B0604020202020204" pitchFamily="34" charset="0"/>
              </a:rPr>
              <a:t>Drainage basins and 2009 surface velocities in the Nuuk region of Greenland overlain on July and August 2014 Landsat imagery</a:t>
            </a:r>
            <a:r>
              <a:rPr lang="en-US" sz="2400" dirty="0" smtClean="0">
                <a:latin typeface="Arial" panose="020B0604020202020204" pitchFamily="34" charset="0"/>
                <a:cs typeface="Arial" panose="020B0604020202020204" pitchFamily="34" charset="0"/>
              </a:rPr>
              <a:t>. </a:t>
            </a:r>
            <a:endParaRPr lang="en-US" sz="2400" dirty="0">
              <a:latin typeface="Arial" panose="020B0604020202020204" pitchFamily="34" charset="0"/>
              <a:cs typeface="Arial" panose="020B0604020202020204" pitchFamily="34" charset="0"/>
            </a:endParaRPr>
          </a:p>
        </p:txBody>
      </p:sp>
      <p:pic>
        <p:nvPicPr>
          <p:cNvPr id="13" name="Picture 1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57200" y="22710022"/>
            <a:ext cx="7438292" cy="3798278"/>
          </a:xfrm>
          <a:prstGeom prst="rect">
            <a:avLst/>
          </a:prstGeom>
          <a:ln w="12700">
            <a:solidFill>
              <a:schemeClr val="tx1"/>
            </a:solidFill>
          </a:ln>
        </p:spPr>
      </p:pic>
      <p:pic>
        <p:nvPicPr>
          <p:cNvPr id="14" name="Picture 13"/>
          <p:cNvPicPr/>
          <p:nvPr/>
        </p:nvPicPr>
        <p:blipFill>
          <a:blip r:embed="rId8" cstate="print">
            <a:extLst>
              <a:ext uri="{28A0092B-C50C-407E-A947-70E740481C1C}">
                <a14:useLocalDpi xmlns:a14="http://schemas.microsoft.com/office/drawing/2010/main" val="0"/>
              </a:ext>
            </a:extLst>
          </a:blip>
          <a:stretch>
            <a:fillRect/>
          </a:stretch>
        </p:blipFill>
        <p:spPr>
          <a:xfrm>
            <a:off x="457200" y="26517600"/>
            <a:ext cx="7438292" cy="2804161"/>
          </a:xfrm>
          <a:prstGeom prst="rect">
            <a:avLst/>
          </a:prstGeom>
          <a:ln w="12700">
            <a:solidFill>
              <a:schemeClr val="tx1"/>
            </a:solidFill>
          </a:ln>
        </p:spPr>
      </p:pic>
      <p:sp>
        <p:nvSpPr>
          <p:cNvPr id="15" name="Rectangle 14"/>
          <p:cNvSpPr/>
          <p:nvPr/>
        </p:nvSpPr>
        <p:spPr>
          <a:xfrm>
            <a:off x="440983" y="29321761"/>
            <a:ext cx="7438292" cy="2663899"/>
          </a:xfrm>
          <a:prstGeom prst="rect">
            <a:avLst/>
          </a:prstGeom>
          <a:solidFill>
            <a:schemeClr val="accent1">
              <a:lumMod val="20000"/>
              <a:lumOff val="80000"/>
            </a:schemeClr>
          </a:solidFill>
          <a:ln w="12700">
            <a:solidFill>
              <a:schemeClr val="tx1"/>
            </a:solidFill>
          </a:ln>
        </p:spPr>
        <p:txBody>
          <a:bodyPr wrap="square" lIns="77815" tIns="38908" rIns="77815" bIns="38908">
            <a:spAutoFit/>
          </a:bodyPr>
          <a:lstStyle/>
          <a:p>
            <a:r>
              <a:rPr lang="en-US" sz="2400" b="1" dirty="0">
                <a:latin typeface="Arial" panose="020B0604020202020204" pitchFamily="34" charset="0"/>
                <a:cs typeface="Arial" panose="020B0604020202020204" pitchFamily="34" charset="0"/>
              </a:rPr>
              <a:t>Fig. 2.</a:t>
            </a:r>
            <a:r>
              <a:rPr lang="en-US" sz="2400" dirty="0">
                <a:latin typeface="Arial" panose="020B0604020202020204" pitchFamily="34" charset="0"/>
                <a:cs typeface="Arial" panose="020B0604020202020204" pitchFamily="34" charset="0"/>
              </a:rPr>
              <a:t>  Plot of average terminus position vs. time for KNS (a) and NS (b). </a:t>
            </a:r>
            <a:r>
              <a:rPr lang="en-US" sz="2400" dirty="0" smtClean="0">
                <a:latin typeface="Arial" panose="020B0604020202020204" pitchFamily="34" charset="0"/>
                <a:cs typeface="Arial" panose="020B0604020202020204" pitchFamily="34" charset="0"/>
              </a:rPr>
              <a:t>Black </a:t>
            </a:r>
            <a:r>
              <a:rPr lang="en-US" sz="2400" dirty="0">
                <a:latin typeface="Arial" panose="020B0604020202020204" pitchFamily="34" charset="0"/>
                <a:cs typeface="Arial" panose="020B0604020202020204" pitchFamily="34" charset="0"/>
              </a:rPr>
              <a:t>diamond in (a) marks July 1985 terminus position of KNS, 300 m beyond its 1999 summer position. Dashed line in (a) traces summer retracted position.  Inset in (b) extends record for NS back to 1985, which shows terminus was stable until 2005.</a:t>
            </a:r>
          </a:p>
        </p:txBody>
      </p:sp>
      <p:pic>
        <p:nvPicPr>
          <p:cNvPr id="16" name="Picture 15"/>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610600" y="7848600"/>
            <a:ext cx="4029075" cy="6910438"/>
          </a:xfrm>
          <a:prstGeom prst="rect">
            <a:avLst/>
          </a:prstGeom>
          <a:ln w="12700">
            <a:solidFill>
              <a:schemeClr val="tx1"/>
            </a:solidFill>
          </a:ln>
        </p:spPr>
      </p:pic>
      <p:pic>
        <p:nvPicPr>
          <p:cNvPr id="17" name="Picture 16"/>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12649200" y="7848600"/>
            <a:ext cx="3653028" cy="6890740"/>
          </a:xfrm>
          <a:prstGeom prst="rect">
            <a:avLst/>
          </a:prstGeom>
          <a:ln w="12700">
            <a:solidFill>
              <a:schemeClr val="tx1"/>
            </a:solidFill>
          </a:ln>
        </p:spPr>
      </p:pic>
      <p:sp>
        <p:nvSpPr>
          <p:cNvPr id="18" name="Rectangle 17"/>
          <p:cNvSpPr/>
          <p:nvPr/>
        </p:nvSpPr>
        <p:spPr>
          <a:xfrm>
            <a:off x="8610600" y="14759038"/>
            <a:ext cx="7764529" cy="1555903"/>
          </a:xfrm>
          <a:prstGeom prst="rect">
            <a:avLst/>
          </a:prstGeom>
          <a:solidFill>
            <a:schemeClr val="accent1">
              <a:lumMod val="20000"/>
              <a:lumOff val="80000"/>
            </a:schemeClr>
          </a:solidFill>
          <a:ln w="12700">
            <a:solidFill>
              <a:schemeClr val="tx1"/>
            </a:solidFill>
          </a:ln>
        </p:spPr>
        <p:txBody>
          <a:bodyPr wrap="square" lIns="77815" tIns="38908" rIns="77815" bIns="38908">
            <a:spAutoFit/>
          </a:bodyPr>
          <a:lstStyle/>
          <a:p>
            <a:r>
              <a:rPr lang="en-US" sz="2400" b="1" dirty="0">
                <a:latin typeface="Arial" panose="020B0604020202020204" pitchFamily="34" charset="0"/>
                <a:cs typeface="Arial" panose="020B0604020202020204" pitchFamily="34" charset="0"/>
              </a:rPr>
              <a:t>Fig. 3.</a:t>
            </a:r>
            <a:r>
              <a:rPr lang="en-US" sz="2400" dirty="0">
                <a:latin typeface="Arial" panose="020B0604020202020204" pitchFamily="34" charset="0"/>
                <a:cs typeface="Arial" panose="020B0604020202020204" pitchFamily="34" charset="0"/>
              </a:rPr>
              <a:t> Total elevation change (m) between 1985 and 2008 DEMs (a) and between 2008 and 2014 DEMs (b) super-imposed on </a:t>
            </a:r>
            <a:r>
              <a:rPr lang="en-US" sz="2400" dirty="0" smtClean="0">
                <a:latin typeface="Arial" panose="020B0604020202020204" pitchFamily="34" charset="0"/>
                <a:cs typeface="Arial" panose="020B0604020202020204" pitchFamily="34" charset="0"/>
              </a:rPr>
              <a:t>shaded </a:t>
            </a:r>
            <a:r>
              <a:rPr lang="en-US" sz="2400" dirty="0">
                <a:latin typeface="Arial" panose="020B0604020202020204" pitchFamily="34" charset="0"/>
                <a:cs typeface="Arial" panose="020B0604020202020204" pitchFamily="34" charset="0"/>
              </a:rPr>
              <a:t>relief of 2008 DEM. Terrain contour intervals are 200 m.  </a:t>
            </a:r>
          </a:p>
        </p:txBody>
      </p:sp>
      <p:pic>
        <p:nvPicPr>
          <p:cNvPr id="19" name="Picture 18"/>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bwMode="auto">
          <a:xfrm>
            <a:off x="17007254" y="7162800"/>
            <a:ext cx="3719146" cy="2848707"/>
          </a:xfrm>
          <a:prstGeom prst="rect">
            <a:avLst/>
          </a:prstGeom>
          <a:noFill/>
          <a:ln w="12700">
            <a:solidFill>
              <a:schemeClr val="tx1"/>
            </a:solidFill>
          </a:ln>
        </p:spPr>
      </p:pic>
      <p:pic>
        <p:nvPicPr>
          <p:cNvPr id="20" name="Picture 19"/>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bwMode="auto">
          <a:xfrm>
            <a:off x="20726400" y="7162800"/>
            <a:ext cx="3719146" cy="2848707"/>
          </a:xfrm>
          <a:prstGeom prst="rect">
            <a:avLst/>
          </a:prstGeom>
          <a:noFill/>
          <a:ln w="12700">
            <a:solidFill>
              <a:schemeClr val="tx1"/>
            </a:solidFill>
          </a:ln>
        </p:spPr>
      </p:pic>
      <p:sp>
        <p:nvSpPr>
          <p:cNvPr id="21" name="Rectangle 20"/>
          <p:cNvSpPr/>
          <p:nvPr/>
        </p:nvSpPr>
        <p:spPr>
          <a:xfrm>
            <a:off x="16881273" y="10058400"/>
            <a:ext cx="7680960" cy="1555903"/>
          </a:xfrm>
          <a:prstGeom prst="rect">
            <a:avLst/>
          </a:prstGeom>
          <a:solidFill>
            <a:schemeClr val="accent1">
              <a:lumMod val="20000"/>
              <a:lumOff val="80000"/>
            </a:schemeClr>
          </a:solidFill>
          <a:ln w="12700">
            <a:solidFill>
              <a:schemeClr val="tx1"/>
            </a:solidFill>
          </a:ln>
        </p:spPr>
        <p:txBody>
          <a:bodyPr wrap="square" lIns="77815" tIns="38908" rIns="77815" bIns="38908">
            <a:spAutoFit/>
          </a:bodyPr>
          <a:lstStyle/>
          <a:p>
            <a:r>
              <a:rPr lang="en-US" sz="2400" b="1" dirty="0">
                <a:latin typeface="Arial" panose="020B0604020202020204" pitchFamily="34" charset="0"/>
                <a:cs typeface="Arial" panose="020B0604020202020204" pitchFamily="34" charset="0"/>
              </a:rPr>
              <a:t>Fig. </a:t>
            </a:r>
            <a:r>
              <a:rPr lang="en-US" sz="2400" b="1" dirty="0" smtClean="0">
                <a:latin typeface="Arial" panose="020B0604020202020204" pitchFamily="34" charset="0"/>
                <a:cs typeface="Arial" panose="020B0604020202020204" pitchFamily="34" charset="0"/>
              </a:rPr>
              <a:t>5.</a:t>
            </a:r>
            <a:r>
              <a:rPr lang="en-US" sz="2400" dirty="0" smtClean="0">
                <a:latin typeface="Arial" panose="020B0604020202020204" pitchFamily="34" charset="0"/>
                <a:cs typeface="Arial" panose="020B0604020202020204" pitchFamily="34" charset="0"/>
              </a:rPr>
              <a:t> </a:t>
            </a:r>
            <a:r>
              <a:rPr lang="en-US" sz="2400" dirty="0">
                <a:latin typeface="Arial" panose="020B0604020202020204" pitchFamily="34" charset="0"/>
                <a:cs typeface="Arial" panose="020B0604020202020204" pitchFamily="34" charset="0"/>
              </a:rPr>
              <a:t>Center line (mostly winter) velocities for KNS (a) and NS (b) derived from RADARSAT and Landsat.  Color codes are same as used in Figs. 2.  KNS and NS termini lie at the left end of panels (a) and (b).</a:t>
            </a:r>
          </a:p>
        </p:txBody>
      </p:sp>
      <p:pic>
        <p:nvPicPr>
          <p:cNvPr id="22" name="Picture 21"/>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bwMode="auto">
          <a:xfrm>
            <a:off x="25212599" y="23622000"/>
            <a:ext cx="7680960" cy="3250475"/>
          </a:xfrm>
          <a:prstGeom prst="rect">
            <a:avLst/>
          </a:prstGeom>
          <a:noFill/>
          <a:ln w="12700">
            <a:solidFill>
              <a:schemeClr val="tx1"/>
            </a:solidFill>
          </a:ln>
        </p:spPr>
      </p:pic>
      <p:pic>
        <p:nvPicPr>
          <p:cNvPr id="23" name="Picture 22"/>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bwMode="auto">
          <a:xfrm>
            <a:off x="25212599" y="26872475"/>
            <a:ext cx="7680960" cy="3230847"/>
          </a:xfrm>
          <a:prstGeom prst="rect">
            <a:avLst/>
          </a:prstGeom>
          <a:noFill/>
          <a:ln w="12700">
            <a:solidFill>
              <a:schemeClr val="tx1"/>
            </a:solidFill>
          </a:ln>
        </p:spPr>
      </p:pic>
      <p:sp>
        <p:nvSpPr>
          <p:cNvPr id="24" name="Rectangle 23"/>
          <p:cNvSpPr/>
          <p:nvPr/>
        </p:nvSpPr>
        <p:spPr>
          <a:xfrm>
            <a:off x="25212599" y="30103322"/>
            <a:ext cx="7680960" cy="1925235"/>
          </a:xfrm>
          <a:prstGeom prst="rect">
            <a:avLst/>
          </a:prstGeom>
          <a:solidFill>
            <a:schemeClr val="accent1">
              <a:lumMod val="20000"/>
              <a:lumOff val="80000"/>
            </a:schemeClr>
          </a:solidFill>
          <a:ln w="12700">
            <a:solidFill>
              <a:schemeClr val="tx1"/>
            </a:solidFill>
          </a:ln>
        </p:spPr>
        <p:txBody>
          <a:bodyPr wrap="square" lIns="77815" tIns="38908" rIns="77815" bIns="38908">
            <a:spAutoFit/>
          </a:bodyPr>
          <a:lstStyle/>
          <a:p>
            <a:r>
              <a:rPr lang="en-US" sz="2400" b="1" dirty="0">
                <a:latin typeface="Arial" panose="020B0604020202020204" pitchFamily="34" charset="0"/>
                <a:cs typeface="Arial" panose="020B0604020202020204" pitchFamily="34" charset="0"/>
              </a:rPr>
              <a:t>Fig. 8</a:t>
            </a:r>
            <a:r>
              <a:rPr lang="en-US" sz="2400" dirty="0">
                <a:latin typeface="Arial" panose="020B0604020202020204" pitchFamily="34" charset="0"/>
                <a:cs typeface="Arial" panose="020B0604020202020204" pitchFamily="34" charset="0"/>
              </a:rPr>
              <a:t>. Inner fjord water temperature (a) and salinity (b) from Mortensen and others (2013) and Mortensen and others</a:t>
            </a:r>
            <a:r>
              <a:rPr lang="en-US" sz="2400" i="1" dirty="0">
                <a:latin typeface="Arial" panose="020B0604020202020204" pitchFamily="34" charset="0"/>
                <a:cs typeface="Arial" panose="020B0604020202020204" pitchFamily="34" charset="0"/>
              </a:rPr>
              <a:t> </a:t>
            </a:r>
            <a:r>
              <a:rPr lang="en-US" sz="2400" dirty="0">
                <a:latin typeface="Arial" panose="020B0604020202020204" pitchFamily="34" charset="0"/>
                <a:cs typeface="Arial" panose="020B0604020202020204" pitchFamily="34" charset="0"/>
              </a:rPr>
              <a:t>(unpublished data) at depths of 120 m (blue) and 150 m (red). Station locations varied but mostly occur between NS Bay and the KNS LIA sill.</a:t>
            </a:r>
          </a:p>
        </p:txBody>
      </p:sp>
      <p:pic>
        <p:nvPicPr>
          <p:cNvPr id="25" name="Picture 24"/>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18059934" y="17602200"/>
            <a:ext cx="5151224" cy="3931920"/>
          </a:xfrm>
          <a:prstGeom prst="rect">
            <a:avLst/>
          </a:prstGeom>
          <a:ln w="12700">
            <a:solidFill>
              <a:schemeClr val="tx1"/>
            </a:solidFill>
          </a:ln>
        </p:spPr>
      </p:pic>
      <p:pic>
        <p:nvPicPr>
          <p:cNvPr id="26" name="Picture 25"/>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16916400" y="21564600"/>
            <a:ext cx="7680960" cy="3780557"/>
          </a:xfrm>
          <a:prstGeom prst="rect">
            <a:avLst/>
          </a:prstGeom>
          <a:ln w="12700">
            <a:solidFill>
              <a:schemeClr val="tx1"/>
            </a:solidFill>
          </a:ln>
        </p:spPr>
      </p:pic>
      <p:pic>
        <p:nvPicPr>
          <p:cNvPr id="28" name="Picture 27"/>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17049542" y="25374600"/>
            <a:ext cx="7438292" cy="2534652"/>
          </a:xfrm>
          <a:prstGeom prst="rect">
            <a:avLst/>
          </a:prstGeom>
          <a:ln w="12700">
            <a:solidFill>
              <a:schemeClr val="tx1"/>
            </a:solidFill>
          </a:ln>
        </p:spPr>
      </p:pic>
      <p:sp>
        <p:nvSpPr>
          <p:cNvPr id="29" name="Rectangle 28"/>
          <p:cNvSpPr/>
          <p:nvPr/>
        </p:nvSpPr>
        <p:spPr>
          <a:xfrm>
            <a:off x="16896664" y="27889200"/>
            <a:ext cx="7639736" cy="1925235"/>
          </a:xfrm>
          <a:prstGeom prst="rect">
            <a:avLst/>
          </a:prstGeom>
          <a:solidFill>
            <a:schemeClr val="accent1">
              <a:lumMod val="20000"/>
              <a:lumOff val="80000"/>
            </a:schemeClr>
          </a:solidFill>
          <a:ln w="12700">
            <a:solidFill>
              <a:schemeClr val="tx1"/>
            </a:solidFill>
          </a:ln>
        </p:spPr>
        <p:txBody>
          <a:bodyPr wrap="square" lIns="77815" tIns="38908" rIns="77815" bIns="38908">
            <a:spAutoFit/>
          </a:bodyPr>
          <a:lstStyle/>
          <a:p>
            <a:r>
              <a:rPr lang="en-US" sz="2400" b="1" dirty="0">
                <a:latin typeface="Arial" panose="020B0604020202020204" pitchFamily="34" charset="0"/>
                <a:cs typeface="Arial" panose="020B0604020202020204" pitchFamily="34" charset="0"/>
              </a:rPr>
              <a:t>Fig. </a:t>
            </a:r>
            <a:r>
              <a:rPr lang="en-US" sz="2400" b="1" dirty="0" smtClean="0">
                <a:latin typeface="Arial" panose="020B0604020202020204" pitchFamily="34" charset="0"/>
                <a:cs typeface="Arial" panose="020B0604020202020204" pitchFamily="34" charset="0"/>
              </a:rPr>
              <a:t>6.</a:t>
            </a:r>
            <a:r>
              <a:rPr lang="en-US" sz="2400" dirty="0" smtClean="0">
                <a:latin typeface="Arial" panose="020B0604020202020204" pitchFamily="34" charset="0"/>
                <a:cs typeface="Arial" panose="020B0604020202020204" pitchFamily="34" charset="0"/>
              </a:rPr>
              <a:t>  </a:t>
            </a:r>
            <a:r>
              <a:rPr lang="en-US" sz="2400" dirty="0">
                <a:latin typeface="Arial" panose="020B0604020202020204" pitchFamily="34" charset="0"/>
                <a:cs typeface="Arial" panose="020B0604020202020204" pitchFamily="34" charset="0"/>
              </a:rPr>
              <a:t>Glacier bed topography for KNS (a) and NS (b) modified from </a:t>
            </a:r>
            <a:r>
              <a:rPr lang="en-US" sz="2400" dirty="0" err="1">
                <a:latin typeface="Arial" panose="020B0604020202020204" pitchFamily="34" charset="0"/>
                <a:cs typeface="Arial" panose="020B0604020202020204" pitchFamily="34" charset="0"/>
              </a:rPr>
              <a:t>Morlighem</a:t>
            </a:r>
            <a:r>
              <a:rPr lang="en-US" sz="2400" dirty="0">
                <a:latin typeface="Arial" panose="020B0604020202020204" pitchFamily="34" charset="0"/>
                <a:cs typeface="Arial" panose="020B0604020202020204" pitchFamily="34" charset="0"/>
              </a:rPr>
              <a:t> and others (2014; 2015) </a:t>
            </a:r>
            <a:r>
              <a:rPr lang="en-US" sz="2400" dirty="0" smtClean="0">
                <a:latin typeface="Arial" panose="020B0604020202020204" pitchFamily="34" charset="0"/>
                <a:cs typeface="Arial" panose="020B0604020202020204" pitchFamily="34" charset="0"/>
              </a:rPr>
              <a:t>. Same </a:t>
            </a:r>
            <a:r>
              <a:rPr lang="en-US" sz="2400" dirty="0">
                <a:latin typeface="Arial" panose="020B0604020202020204" pitchFamily="34" charset="0"/>
                <a:cs typeface="Arial" panose="020B0604020202020204" pitchFamily="34" charset="0"/>
              </a:rPr>
              <a:t>color code is used for both panels to accentuate differences in glacier beds.  Panel (c) compares centerline bed depths for KNS (blue) vs. NS (red).  </a:t>
            </a:r>
          </a:p>
        </p:txBody>
      </p:sp>
      <p:pic>
        <p:nvPicPr>
          <p:cNvPr id="32" name="Picture 31"/>
          <p:cNvPicPr>
            <a:picLocks noChangeAspect="1"/>
          </p:cNvPicPr>
          <p:nvPr/>
        </p:nvPicPr>
        <p:blipFill>
          <a:blip r:embed="rId18" cstate="print">
            <a:extLst>
              <a:ext uri="{28A0092B-C50C-407E-A947-70E740481C1C}">
                <a14:useLocalDpi xmlns:a14="http://schemas.microsoft.com/office/drawing/2010/main" val="0"/>
              </a:ext>
            </a:extLst>
          </a:blip>
          <a:stretch>
            <a:fillRect/>
          </a:stretch>
        </p:blipFill>
        <p:spPr>
          <a:xfrm>
            <a:off x="25222200" y="10134600"/>
            <a:ext cx="7680960" cy="4553178"/>
          </a:xfrm>
          <a:prstGeom prst="rect">
            <a:avLst/>
          </a:prstGeom>
          <a:ln w="12700">
            <a:solidFill>
              <a:schemeClr val="tx1"/>
            </a:solidFill>
          </a:ln>
        </p:spPr>
      </p:pic>
      <p:sp>
        <p:nvSpPr>
          <p:cNvPr id="33" name="Rectangle 32"/>
          <p:cNvSpPr/>
          <p:nvPr/>
        </p:nvSpPr>
        <p:spPr>
          <a:xfrm>
            <a:off x="25237440" y="14706600"/>
            <a:ext cx="7680960" cy="2663899"/>
          </a:xfrm>
          <a:prstGeom prst="rect">
            <a:avLst/>
          </a:prstGeom>
          <a:solidFill>
            <a:schemeClr val="accent1">
              <a:lumMod val="20000"/>
              <a:lumOff val="80000"/>
            </a:schemeClr>
          </a:solidFill>
          <a:ln w="12700">
            <a:solidFill>
              <a:schemeClr val="tx1"/>
            </a:solidFill>
          </a:ln>
        </p:spPr>
        <p:txBody>
          <a:bodyPr wrap="square" lIns="77815" tIns="38908" rIns="77815" bIns="38908">
            <a:spAutoFit/>
          </a:bodyPr>
          <a:lstStyle/>
          <a:p>
            <a:r>
              <a:rPr lang="en-US" sz="2400" b="1" dirty="0">
                <a:latin typeface="Arial" panose="020B0604020202020204" pitchFamily="34" charset="0"/>
                <a:cs typeface="Arial" panose="020B0604020202020204" pitchFamily="34" charset="0"/>
              </a:rPr>
              <a:t>Fig. 7</a:t>
            </a:r>
            <a:r>
              <a:rPr lang="en-US" sz="2400" b="1" dirty="0" smtClean="0">
                <a:latin typeface="Arial" panose="020B0604020202020204" pitchFamily="34" charset="0"/>
                <a:cs typeface="Arial" panose="020B0604020202020204" pitchFamily="34" charset="0"/>
              </a:rPr>
              <a:t>.</a:t>
            </a:r>
            <a:r>
              <a:rPr lang="en-US" sz="2400" dirty="0" smtClean="0">
                <a:latin typeface="Arial" panose="020B0604020202020204" pitchFamily="34" charset="0"/>
                <a:cs typeface="Arial" panose="020B0604020202020204" pitchFamily="34" charset="0"/>
              </a:rPr>
              <a:t>  </a:t>
            </a:r>
            <a:r>
              <a:rPr lang="en-US" sz="2400" dirty="0">
                <a:latin typeface="Arial" panose="020B0604020202020204" pitchFamily="34" charset="0"/>
                <a:cs typeface="Arial" panose="020B0604020202020204" pitchFamily="34" charset="0"/>
              </a:rPr>
              <a:t>Annual surface mass balance (SMB) for individual drainages as determined from </a:t>
            </a:r>
            <a:r>
              <a:rPr lang="en-US" sz="2400" dirty="0" smtClean="0">
                <a:latin typeface="Arial" panose="020B0604020202020204" pitchFamily="34" charset="0"/>
                <a:cs typeface="Arial" panose="020B0604020202020204" pitchFamily="34" charset="0"/>
              </a:rPr>
              <a:t>HIRHAM5 (</a:t>
            </a:r>
            <a:r>
              <a:rPr lang="en-US" sz="2400" dirty="0" err="1" smtClean="0">
                <a:latin typeface="Arial" panose="020B0604020202020204" pitchFamily="34" charset="0"/>
                <a:cs typeface="Arial" panose="020B0604020202020204" pitchFamily="34" charset="0"/>
              </a:rPr>
              <a:t>Langen</a:t>
            </a:r>
            <a:r>
              <a:rPr lang="en-US" sz="2400" dirty="0" smtClean="0">
                <a:latin typeface="Arial" panose="020B0604020202020204" pitchFamily="34" charset="0"/>
                <a:cs typeface="Arial" panose="020B0604020202020204" pitchFamily="34" charset="0"/>
              </a:rPr>
              <a:t> et al, 2015).  </a:t>
            </a:r>
            <a:r>
              <a:rPr lang="en-US" sz="2400" dirty="0">
                <a:latin typeface="Arial" panose="020B0604020202020204" pitchFamily="34" charset="0"/>
                <a:cs typeface="Arial" panose="020B0604020202020204" pitchFamily="34" charset="0"/>
              </a:rPr>
              <a:t>(a) Results for KNS (blue), NS (red), and SS (grey). Solid lines are 5-year Loess smoothed data to detect long-term trends. (b) Results for remaining glaciers using Loess smoothing.  Note difference in Y-axis scale. </a:t>
            </a:r>
          </a:p>
        </p:txBody>
      </p:sp>
      <p:pic>
        <p:nvPicPr>
          <p:cNvPr id="34" name="Picture 33"/>
          <p:cNvPicPr>
            <a:picLocks noChangeAspect="1"/>
          </p:cNvPicPr>
          <p:nvPr/>
        </p:nvPicPr>
        <p:blipFill>
          <a:blip r:embed="rId19" cstate="print">
            <a:extLst>
              <a:ext uri="{28A0092B-C50C-407E-A947-70E740481C1C}">
                <a14:useLocalDpi xmlns:a14="http://schemas.microsoft.com/office/drawing/2010/main" val="0"/>
              </a:ext>
            </a:extLst>
          </a:blip>
          <a:stretch>
            <a:fillRect/>
          </a:stretch>
        </p:blipFill>
        <p:spPr>
          <a:xfrm>
            <a:off x="33985200" y="9826048"/>
            <a:ext cx="7680960" cy="5490152"/>
          </a:xfrm>
          <a:prstGeom prst="rect">
            <a:avLst/>
          </a:prstGeom>
          <a:ln w="12700">
            <a:solidFill>
              <a:schemeClr val="tx1"/>
            </a:solidFill>
          </a:ln>
        </p:spPr>
      </p:pic>
      <p:sp>
        <p:nvSpPr>
          <p:cNvPr id="35" name="Rectangle 34"/>
          <p:cNvSpPr/>
          <p:nvPr/>
        </p:nvSpPr>
        <p:spPr>
          <a:xfrm>
            <a:off x="33985200" y="15343819"/>
            <a:ext cx="7680960" cy="3033231"/>
          </a:xfrm>
          <a:prstGeom prst="rect">
            <a:avLst/>
          </a:prstGeom>
          <a:solidFill>
            <a:schemeClr val="accent1">
              <a:lumMod val="20000"/>
              <a:lumOff val="80000"/>
            </a:schemeClr>
          </a:solidFill>
          <a:ln w="12700">
            <a:solidFill>
              <a:schemeClr val="tx1"/>
            </a:solidFill>
          </a:ln>
        </p:spPr>
        <p:txBody>
          <a:bodyPr wrap="square" lIns="77815" tIns="38908" rIns="77815" bIns="38908">
            <a:spAutoFit/>
          </a:bodyPr>
          <a:lstStyle/>
          <a:p>
            <a:r>
              <a:rPr lang="en-US" sz="2400" dirty="0">
                <a:latin typeface="Arial" panose="020B0604020202020204" pitchFamily="34" charset="0"/>
                <a:cs typeface="Arial" panose="020B0604020202020204" pitchFamily="34" charset="0"/>
              </a:rPr>
              <a:t>Fig. 9</a:t>
            </a:r>
            <a:r>
              <a:rPr lang="en-US" sz="2400" dirty="0" smtClean="0">
                <a:latin typeface="Arial" panose="020B0604020202020204" pitchFamily="34" charset="0"/>
                <a:cs typeface="Arial" panose="020B0604020202020204" pitchFamily="34" charset="0"/>
              </a:rPr>
              <a:t>.  </a:t>
            </a:r>
            <a:r>
              <a:rPr lang="en-US" sz="2400" dirty="0">
                <a:latin typeface="Arial" panose="020B0604020202020204" pitchFamily="34" charset="0"/>
                <a:cs typeface="Arial" panose="020B0604020202020204" pitchFamily="34" charset="0"/>
              </a:rPr>
              <a:t>Panel (a) shows average terminus positions for KNS and NS. Panel (b) depicts results of FST data analysis derived from MODIS images.  Panel (c) shows FST data (blue dots) for a position about 2 km from the KNS terminus (dashed cyan line in panel b).  The FST data were highly filtered in order to bring out temporal trends.  The black line in panel (c) is a 30 day running median value.</a:t>
            </a:r>
          </a:p>
        </p:txBody>
      </p:sp>
      <p:pic>
        <p:nvPicPr>
          <p:cNvPr id="36" name="Picture 35"/>
          <p:cNvPicPr>
            <a:picLocks noChangeAspect="1"/>
          </p:cNvPicPr>
          <p:nvPr/>
        </p:nvPicPr>
        <p:blipFill>
          <a:blip r:embed="rId20" cstate="print">
            <a:extLst>
              <a:ext uri="{28A0092B-C50C-407E-A947-70E740481C1C}">
                <a14:useLocalDpi xmlns:a14="http://schemas.microsoft.com/office/drawing/2010/main" val="0"/>
              </a:ext>
            </a:extLst>
          </a:blip>
          <a:stretch>
            <a:fillRect/>
          </a:stretch>
        </p:blipFill>
        <p:spPr>
          <a:xfrm>
            <a:off x="33604200" y="26073297"/>
            <a:ext cx="8686800" cy="3791079"/>
          </a:xfrm>
          <a:prstGeom prst="rect">
            <a:avLst/>
          </a:prstGeom>
          <a:ln w="12700">
            <a:solidFill>
              <a:schemeClr val="tx1"/>
            </a:solidFill>
          </a:ln>
        </p:spPr>
      </p:pic>
      <p:sp>
        <p:nvSpPr>
          <p:cNvPr id="37" name="Rectangle 36"/>
          <p:cNvSpPr/>
          <p:nvPr/>
        </p:nvSpPr>
        <p:spPr>
          <a:xfrm>
            <a:off x="33604200" y="29879474"/>
            <a:ext cx="8686800" cy="3771895"/>
          </a:xfrm>
          <a:prstGeom prst="rect">
            <a:avLst/>
          </a:prstGeom>
          <a:solidFill>
            <a:schemeClr val="accent1">
              <a:lumMod val="20000"/>
              <a:lumOff val="80000"/>
            </a:schemeClr>
          </a:solidFill>
          <a:ln w="12700">
            <a:solidFill>
              <a:schemeClr val="tx1"/>
            </a:solidFill>
          </a:ln>
        </p:spPr>
        <p:txBody>
          <a:bodyPr wrap="square" lIns="77815" tIns="38908" rIns="77815" bIns="38908">
            <a:spAutoFit/>
          </a:bodyPr>
          <a:lstStyle/>
          <a:p>
            <a:r>
              <a:rPr lang="en-US" sz="2400" dirty="0">
                <a:latin typeface="Arial" panose="020B0604020202020204" pitchFamily="34" charset="0"/>
                <a:cs typeface="Arial" panose="020B0604020202020204" pitchFamily="34" charset="0"/>
              </a:rPr>
              <a:t>Fig. </a:t>
            </a:r>
            <a:r>
              <a:rPr lang="en-US" sz="2400" dirty="0" smtClean="0">
                <a:latin typeface="Arial" panose="020B0604020202020204" pitchFamily="34" charset="0"/>
                <a:cs typeface="Arial" panose="020B0604020202020204" pitchFamily="34" charset="0"/>
              </a:rPr>
              <a:t>10.  </a:t>
            </a:r>
            <a:r>
              <a:rPr lang="en-US" sz="2400" dirty="0">
                <a:latin typeface="Arial" panose="020B0604020202020204" pitchFamily="34" charset="0"/>
                <a:cs typeface="Arial" panose="020B0604020202020204" pitchFamily="34" charset="0"/>
              </a:rPr>
              <a:t>Estimates of submarine melting </a:t>
            </a:r>
            <a:r>
              <a:rPr lang="en-US" sz="2400" dirty="0" smtClean="0">
                <a:latin typeface="Arial" panose="020B0604020202020204" pitchFamily="34" charset="0"/>
                <a:cs typeface="Arial" panose="020B0604020202020204" pitchFamily="34" charset="0"/>
              </a:rPr>
              <a:t>rates</a:t>
            </a:r>
            <a:r>
              <a:rPr lang="en-US" sz="2400" i="1" dirty="0">
                <a:latin typeface="Arial" panose="020B0604020202020204" pitchFamily="34" charset="0"/>
                <a:cs typeface="Arial" panose="020B0604020202020204" pitchFamily="34" charset="0"/>
              </a:rPr>
              <a:t> </a:t>
            </a:r>
            <a:r>
              <a:rPr lang="en-US" sz="2400" i="1" dirty="0" err="1">
                <a:latin typeface="Arial" panose="020B0604020202020204" pitchFamily="34" charset="0"/>
                <a:cs typeface="Arial" panose="020B0604020202020204" pitchFamily="34" charset="0"/>
              </a:rPr>
              <a:t>Q</a:t>
            </a:r>
            <a:r>
              <a:rPr lang="en-US" sz="2400" i="1" baseline="-25000" dirty="0" err="1">
                <a:latin typeface="Arial" panose="020B0604020202020204" pitchFamily="34" charset="0"/>
                <a:cs typeface="Arial" panose="020B0604020202020204" pitchFamily="34" charset="0"/>
              </a:rPr>
              <a:t>m</a:t>
            </a:r>
            <a:r>
              <a:rPr lang="en-US" sz="2400" dirty="0" smtClean="0">
                <a:latin typeface="Arial" panose="020B0604020202020204" pitchFamily="34" charset="0"/>
                <a:cs typeface="Arial" panose="020B0604020202020204" pitchFamily="34" charset="0"/>
              </a:rPr>
              <a:t> </a:t>
            </a:r>
            <a:r>
              <a:rPr lang="en-US" sz="2400" dirty="0">
                <a:latin typeface="Arial" panose="020B0604020202020204" pitchFamily="34" charset="0"/>
                <a:cs typeface="Arial" panose="020B0604020202020204" pitchFamily="34" charset="0"/>
              </a:rPr>
              <a:t>in m d</a:t>
            </a:r>
            <a:r>
              <a:rPr lang="en-US" sz="2400" baseline="30000" dirty="0">
                <a:latin typeface="Arial" panose="020B0604020202020204" pitchFamily="34" charset="0"/>
                <a:cs typeface="Arial" panose="020B0604020202020204" pitchFamily="34" charset="0"/>
              </a:rPr>
              <a:t>-1</a:t>
            </a:r>
            <a:r>
              <a:rPr lang="en-US" sz="2400" dirty="0">
                <a:latin typeface="Arial" panose="020B0604020202020204" pitchFamily="34" charset="0"/>
                <a:cs typeface="Arial" panose="020B0604020202020204" pitchFamily="34" charset="0"/>
              </a:rPr>
              <a:t> for NS (dark red) using data from Fig. 8.  HIRAM5 model runoff results were used as input for subglacial discharge (</a:t>
            </a:r>
            <a:r>
              <a:rPr lang="en-US" sz="2400" i="1" dirty="0" err="1">
                <a:latin typeface="Arial" panose="020B0604020202020204" pitchFamily="34" charset="0"/>
                <a:cs typeface="Arial" panose="020B0604020202020204" pitchFamily="34" charset="0"/>
              </a:rPr>
              <a:t>Q</a:t>
            </a:r>
            <a:r>
              <a:rPr lang="en-US" sz="2400" i="1" baseline="-25000" dirty="0" err="1">
                <a:latin typeface="Arial" panose="020B0604020202020204" pitchFamily="34" charset="0"/>
                <a:cs typeface="Arial" panose="020B0604020202020204" pitchFamily="34" charset="0"/>
              </a:rPr>
              <a:t>sg</a:t>
            </a:r>
            <a:r>
              <a:rPr lang="en-US" sz="2400" dirty="0">
                <a:latin typeface="Arial" panose="020B0604020202020204" pitchFamily="34" charset="0"/>
                <a:cs typeface="Arial" panose="020B0604020202020204" pitchFamily="34" charset="0"/>
              </a:rPr>
              <a:t>).  Parameters to obtain </a:t>
            </a:r>
            <a:r>
              <a:rPr lang="en-US" sz="2400" i="1" dirty="0" err="1">
                <a:latin typeface="Arial" panose="020B0604020202020204" pitchFamily="34" charset="0"/>
                <a:cs typeface="Arial" panose="020B0604020202020204" pitchFamily="34" charset="0"/>
              </a:rPr>
              <a:t>Q</a:t>
            </a:r>
            <a:r>
              <a:rPr lang="en-US" sz="2400" i="1" baseline="-25000" dirty="0" err="1">
                <a:latin typeface="Arial" panose="020B0604020202020204" pitchFamily="34" charset="0"/>
                <a:cs typeface="Arial" panose="020B0604020202020204" pitchFamily="34" charset="0"/>
              </a:rPr>
              <a:t>m</a:t>
            </a:r>
            <a:r>
              <a:rPr lang="en-US" sz="2400" dirty="0">
                <a:latin typeface="Arial" panose="020B0604020202020204" pitchFamily="34" charset="0"/>
                <a:cs typeface="Arial" panose="020B0604020202020204" pitchFamily="34" charset="0"/>
              </a:rPr>
              <a:t> estimates were modified from Xu et al. (2013) and Jenkins (2011).  Black crosses and dashed line show </a:t>
            </a:r>
            <a:r>
              <a:rPr lang="en-US" sz="2400" i="1" dirty="0" err="1">
                <a:latin typeface="Arial" panose="020B0604020202020204" pitchFamily="34" charset="0"/>
                <a:cs typeface="Arial" panose="020B0604020202020204" pitchFamily="34" charset="0"/>
              </a:rPr>
              <a:t>Ū</a:t>
            </a:r>
            <a:r>
              <a:rPr lang="en-US" sz="2400" i="1" baseline="-25000" dirty="0" err="1">
                <a:latin typeface="Arial" panose="020B0604020202020204" pitchFamily="34" charset="0"/>
                <a:cs typeface="Arial" panose="020B0604020202020204" pitchFamily="34" charset="0"/>
              </a:rPr>
              <a:t>i</a:t>
            </a:r>
            <a:r>
              <a:rPr lang="en-US" sz="2400" dirty="0">
                <a:latin typeface="Arial" panose="020B0604020202020204" pitchFamily="34" charset="0"/>
                <a:cs typeface="Arial" panose="020B0604020202020204" pitchFamily="34" charset="0"/>
              </a:rPr>
              <a:t>,</a:t>
            </a:r>
            <a:r>
              <a:rPr lang="en-US" sz="2400" i="1" dirty="0">
                <a:latin typeface="Arial" panose="020B0604020202020204" pitchFamily="34" charset="0"/>
                <a:cs typeface="Arial" panose="020B0604020202020204" pitchFamily="34" charset="0"/>
              </a:rPr>
              <a:t> </a:t>
            </a:r>
            <a:r>
              <a:rPr lang="en-US" sz="2400" dirty="0">
                <a:latin typeface="Arial" panose="020B0604020202020204" pitchFamily="34" charset="0"/>
                <a:cs typeface="Arial" panose="020B0604020202020204" pitchFamily="34" charset="0"/>
              </a:rPr>
              <a:t>average ice velocity into the </a:t>
            </a:r>
            <a:r>
              <a:rPr lang="en-US" sz="2400" dirty="0" smtClean="0">
                <a:latin typeface="Arial" panose="020B0604020202020204" pitchFamily="34" charset="0"/>
                <a:cs typeface="Arial" panose="020B0604020202020204" pitchFamily="34" charset="0"/>
              </a:rPr>
              <a:t>terminus for </a:t>
            </a:r>
            <a:r>
              <a:rPr lang="en-US" sz="2400" dirty="0">
                <a:latin typeface="Arial" panose="020B0604020202020204" pitchFamily="34" charset="0"/>
                <a:cs typeface="Arial" panose="020B0604020202020204" pitchFamily="34" charset="0"/>
              </a:rPr>
              <a:t>comparison.  Grey bars depict periods of open mélange. Red line shows HIRHAM SMB trend (Fig. 10).  Blue crosses and dashed line show NS relative terminus position in km.  Ellipse demarcates data associated with onset of major retreat</a:t>
            </a:r>
          </a:p>
        </p:txBody>
      </p:sp>
      <p:sp>
        <p:nvSpPr>
          <p:cNvPr id="40" name="TextBox 39"/>
          <p:cNvSpPr txBox="1"/>
          <p:nvPr/>
        </p:nvSpPr>
        <p:spPr>
          <a:xfrm>
            <a:off x="393553" y="18196794"/>
            <a:ext cx="7533153" cy="4510558"/>
          </a:xfrm>
          <a:prstGeom prst="rect">
            <a:avLst/>
          </a:prstGeom>
          <a:solidFill>
            <a:schemeClr val="accent1">
              <a:lumMod val="20000"/>
              <a:lumOff val="80000"/>
            </a:schemeClr>
          </a:solidFill>
          <a:ln w="12700">
            <a:solidFill>
              <a:schemeClr val="tx1"/>
            </a:solidFill>
          </a:ln>
        </p:spPr>
        <p:txBody>
          <a:bodyPr wrap="square" lIns="77815" tIns="38908" rIns="77815" bIns="38908" rtlCol="0">
            <a:spAutoFit/>
          </a:bodyPr>
          <a:lstStyle/>
          <a:p>
            <a:r>
              <a:rPr lang="en-US" sz="2400" b="1" i="1" dirty="0" smtClean="0">
                <a:latin typeface="Arial" panose="020B0604020202020204" pitchFamily="34" charset="0"/>
                <a:cs typeface="Arial" panose="020B0604020202020204" pitchFamily="34" charset="0"/>
              </a:rPr>
              <a:t>2. </a:t>
            </a:r>
            <a:r>
              <a:rPr lang="en-US" sz="2400" b="1" dirty="0" smtClean="0">
                <a:latin typeface="Arial" panose="020B0604020202020204" pitchFamily="34" charset="0"/>
                <a:cs typeface="Arial" panose="020B0604020202020204" pitchFamily="34" charset="0"/>
              </a:rPr>
              <a:t>RETREAT</a:t>
            </a:r>
          </a:p>
          <a:p>
            <a:pPr marL="457200" indent="-457200">
              <a:buAutoNum type="alphaUcPeriod"/>
            </a:pPr>
            <a:r>
              <a:rPr lang="en-US" sz="2400" b="1" dirty="0" smtClean="0">
                <a:latin typeface="Arial" panose="020B0604020202020204" pitchFamily="34" charset="0"/>
                <a:cs typeface="Arial" panose="020B0604020202020204" pitchFamily="34" charset="0"/>
              </a:rPr>
              <a:t>KNS </a:t>
            </a:r>
            <a:r>
              <a:rPr lang="en-US" sz="2400" b="1" dirty="0">
                <a:latin typeface="Arial" panose="020B0604020202020204" pitchFamily="34" charset="0"/>
                <a:cs typeface="Arial" panose="020B0604020202020204" pitchFamily="34" charset="0"/>
              </a:rPr>
              <a:t>has retreated 22 km from its Little Ice Age (LIA) maximum since 1761 </a:t>
            </a:r>
            <a:r>
              <a:rPr lang="en-US" sz="2400" b="1" dirty="0" smtClean="0">
                <a:latin typeface="Arial" panose="020B0604020202020204" pitchFamily="34" charset="0"/>
                <a:cs typeface="Arial" panose="020B0604020202020204" pitchFamily="34" charset="0"/>
              </a:rPr>
              <a:t>AD (Lea et al, 2014). </a:t>
            </a:r>
            <a:r>
              <a:rPr lang="en-US" sz="2400" b="1" dirty="0">
                <a:latin typeface="Arial" panose="020B0604020202020204" pitchFamily="34" charset="0"/>
                <a:cs typeface="Arial" panose="020B0604020202020204" pitchFamily="34" charset="0"/>
              </a:rPr>
              <a:t>Retreat of the annual minimum positions since 1985 has been relatively minor, ~ 0.8 </a:t>
            </a:r>
            <a:r>
              <a:rPr lang="en-US" sz="2400" b="1" dirty="0" smtClean="0">
                <a:latin typeface="Arial" panose="020B0604020202020204" pitchFamily="34" charset="0"/>
                <a:cs typeface="Arial" panose="020B0604020202020204" pitchFamily="34" charset="0"/>
              </a:rPr>
              <a:t>km (</a:t>
            </a:r>
            <a:r>
              <a:rPr lang="en-US" sz="2400" b="1" dirty="0">
                <a:latin typeface="Arial" panose="020B0604020202020204" pitchFamily="34" charset="0"/>
                <a:cs typeface="Arial" panose="020B0604020202020204" pitchFamily="34" charset="0"/>
              </a:rPr>
              <a:t>Fig. </a:t>
            </a:r>
            <a:r>
              <a:rPr lang="en-US" sz="2400" b="1" dirty="0" smtClean="0">
                <a:latin typeface="Arial" panose="020B0604020202020204" pitchFamily="34" charset="0"/>
                <a:cs typeface="Arial" panose="020B0604020202020204" pitchFamily="34" charset="0"/>
              </a:rPr>
              <a:t>2a).  </a:t>
            </a:r>
            <a:r>
              <a:rPr lang="en-US" sz="2400" b="1" dirty="0">
                <a:latin typeface="Arial" panose="020B0604020202020204" pitchFamily="34" charset="0"/>
                <a:cs typeface="Arial" panose="020B0604020202020204" pitchFamily="34" charset="0"/>
              </a:rPr>
              <a:t>However, the glacier exhibited strong seasonal oscillations, often sustaining a ~ 2 km long winter tongue. </a:t>
            </a:r>
            <a:endParaRPr lang="en-US" sz="2400" b="1" dirty="0" smtClean="0">
              <a:latin typeface="Arial" panose="020B0604020202020204" pitchFamily="34" charset="0"/>
              <a:cs typeface="Arial" panose="020B0604020202020204" pitchFamily="34" charset="0"/>
            </a:endParaRPr>
          </a:p>
          <a:p>
            <a:pPr marL="457200" indent="-457200">
              <a:buAutoNum type="alphaUcPeriod"/>
            </a:pPr>
            <a:r>
              <a:rPr lang="en-US" sz="2400" b="1" dirty="0" smtClean="0">
                <a:latin typeface="Arial" panose="020B0604020202020204" pitchFamily="34" charset="0"/>
                <a:cs typeface="Arial" panose="020B0604020202020204" pitchFamily="34" charset="0"/>
              </a:rPr>
              <a:t>In </a:t>
            </a:r>
            <a:r>
              <a:rPr lang="en-US" sz="2400" b="1" dirty="0">
                <a:latin typeface="Arial" panose="020B0604020202020204" pitchFamily="34" charset="0"/>
                <a:cs typeface="Arial" panose="020B0604020202020204" pitchFamily="34" charset="0"/>
              </a:rPr>
              <a:t>contrast, NS began retreating from its LIA moraine in 2004 (0.6 km), re-stabilized, then retreated 3.3 km between 2010 and </a:t>
            </a:r>
            <a:r>
              <a:rPr lang="en-US" sz="2400" b="1" dirty="0" smtClean="0">
                <a:latin typeface="Arial" panose="020B0604020202020204" pitchFamily="34" charset="0"/>
                <a:cs typeface="Arial" panose="020B0604020202020204" pitchFamily="34" charset="0"/>
              </a:rPr>
              <a:t>2014 (Fig. 2b).</a:t>
            </a:r>
            <a:endParaRPr lang="en-US" sz="2400" b="1" dirty="0">
              <a:latin typeface="Arial" panose="020B0604020202020204" pitchFamily="34" charset="0"/>
              <a:cs typeface="Arial" panose="020B0604020202020204" pitchFamily="34" charset="0"/>
            </a:endParaRPr>
          </a:p>
        </p:txBody>
      </p:sp>
      <p:sp>
        <p:nvSpPr>
          <p:cNvPr id="41" name="TextBox 40"/>
          <p:cNvSpPr txBox="1"/>
          <p:nvPr/>
        </p:nvSpPr>
        <p:spPr>
          <a:xfrm>
            <a:off x="8622735" y="5197247"/>
            <a:ext cx="7663508" cy="2663899"/>
          </a:xfrm>
          <a:prstGeom prst="rect">
            <a:avLst/>
          </a:prstGeom>
          <a:solidFill>
            <a:schemeClr val="accent1">
              <a:lumMod val="20000"/>
              <a:lumOff val="80000"/>
            </a:schemeClr>
          </a:solidFill>
          <a:ln w="12700">
            <a:solidFill>
              <a:schemeClr val="tx1"/>
            </a:solidFill>
          </a:ln>
        </p:spPr>
        <p:txBody>
          <a:bodyPr wrap="square" lIns="77815" tIns="38908" rIns="77815" bIns="38908" rtlCol="0">
            <a:spAutoFit/>
          </a:bodyPr>
          <a:lstStyle/>
          <a:p>
            <a:r>
              <a:rPr lang="en-US" sz="2400" b="1" dirty="0" smtClean="0">
                <a:latin typeface="Arial" panose="020B0604020202020204" pitchFamily="34" charset="0"/>
                <a:cs typeface="Arial" panose="020B0604020202020204" pitchFamily="34" charset="0"/>
              </a:rPr>
              <a:t>3. Ice Volume </a:t>
            </a:r>
            <a:r>
              <a:rPr lang="en-US" sz="2400" b="1" dirty="0">
                <a:latin typeface="Arial" panose="020B0604020202020204" pitchFamily="34" charset="0"/>
                <a:cs typeface="Arial" panose="020B0604020202020204" pitchFamily="34" charset="0"/>
              </a:rPr>
              <a:t>L</a:t>
            </a:r>
            <a:r>
              <a:rPr lang="en-US" sz="2400" b="1" dirty="0" smtClean="0">
                <a:latin typeface="Arial" panose="020B0604020202020204" pitchFamily="34" charset="0"/>
                <a:cs typeface="Arial" panose="020B0604020202020204" pitchFamily="34" charset="0"/>
              </a:rPr>
              <a:t>oss </a:t>
            </a:r>
          </a:p>
          <a:p>
            <a:pPr marL="457200" indent="-457200">
              <a:buFont typeface="+mj-lt"/>
              <a:buAutoNum type="alphaUcPeriod"/>
            </a:pPr>
            <a:r>
              <a:rPr lang="en-US" sz="2400" b="1" dirty="0" smtClean="0">
                <a:latin typeface="Arial" panose="020B0604020202020204" pitchFamily="34" charset="0"/>
                <a:cs typeface="Arial" panose="020B0604020202020204" pitchFamily="34" charset="0"/>
              </a:rPr>
              <a:t>1985-2008</a:t>
            </a:r>
            <a:r>
              <a:rPr lang="en-US" sz="2400" b="1" dirty="0">
                <a:latin typeface="Arial" panose="020B0604020202020204" pitchFamily="34" charset="0"/>
                <a:cs typeface="Arial" panose="020B0604020202020204" pitchFamily="34" charset="0"/>
              </a:rPr>
              <a:t>: 29.1 km</a:t>
            </a:r>
            <a:r>
              <a:rPr lang="en-US" sz="2400" b="1" baseline="30000" dirty="0">
                <a:latin typeface="Arial" panose="020B0604020202020204" pitchFamily="34" charset="0"/>
                <a:cs typeface="Arial" panose="020B0604020202020204" pitchFamily="34" charset="0"/>
              </a:rPr>
              <a:t>3</a:t>
            </a:r>
            <a:r>
              <a:rPr lang="en-US" sz="2400" b="1" dirty="0">
                <a:latin typeface="Arial" panose="020B0604020202020204" pitchFamily="34" charset="0"/>
                <a:cs typeface="Arial" panose="020B0604020202020204" pitchFamily="34" charset="0"/>
              </a:rPr>
              <a:t> over entire fjord region with KNS accounting for nearly half (Fig. 3a). </a:t>
            </a:r>
          </a:p>
          <a:p>
            <a:pPr marL="457200" indent="-457200">
              <a:buFont typeface="+mj-lt"/>
              <a:buAutoNum type="alphaUcPeriod"/>
            </a:pPr>
            <a:r>
              <a:rPr lang="en-US" sz="2400" b="1" dirty="0" smtClean="0">
                <a:latin typeface="Arial" panose="020B0604020202020204" pitchFamily="34" charset="0"/>
                <a:cs typeface="Arial" panose="020B0604020202020204" pitchFamily="34" charset="0"/>
              </a:rPr>
              <a:t>2008 </a:t>
            </a:r>
            <a:r>
              <a:rPr lang="en-US" sz="2400" b="1" dirty="0">
                <a:latin typeface="Arial" panose="020B0604020202020204" pitchFamily="34" charset="0"/>
                <a:cs typeface="Arial" panose="020B0604020202020204" pitchFamily="34" charset="0"/>
              </a:rPr>
              <a:t>- 2014: An additional 14.7 km</a:t>
            </a:r>
            <a:r>
              <a:rPr lang="en-US" sz="2400" b="1" baseline="30000" dirty="0">
                <a:latin typeface="Arial" panose="020B0604020202020204" pitchFamily="34" charset="0"/>
                <a:cs typeface="Arial" panose="020B0604020202020204" pitchFamily="34" charset="0"/>
              </a:rPr>
              <a:t>3</a:t>
            </a:r>
            <a:r>
              <a:rPr lang="en-US" sz="2400" b="1" dirty="0">
                <a:latin typeface="Arial" panose="020B0604020202020204" pitchFamily="34" charset="0"/>
                <a:cs typeface="Arial" panose="020B0604020202020204" pitchFamily="34" charset="0"/>
              </a:rPr>
              <a:t> lost with 74% of the loss from NS (Fig. 3b).  </a:t>
            </a:r>
          </a:p>
          <a:p>
            <a:pPr marL="457200" indent="-457200">
              <a:buFont typeface="+mj-lt"/>
              <a:buAutoNum type="alphaUcPeriod"/>
            </a:pPr>
            <a:r>
              <a:rPr lang="en-US" sz="2400" b="1" dirty="0" smtClean="0">
                <a:latin typeface="Arial" panose="020B0604020202020204" pitchFamily="34" charset="0"/>
                <a:cs typeface="Arial" panose="020B0604020202020204" pitchFamily="34" charset="0"/>
              </a:rPr>
              <a:t>Cumulative </a:t>
            </a:r>
            <a:r>
              <a:rPr lang="en-US" sz="2400" b="1" dirty="0">
                <a:latin typeface="Arial" panose="020B0604020202020204" pitchFamily="34" charset="0"/>
                <a:cs typeface="Arial" panose="020B0604020202020204" pitchFamily="34" charset="0"/>
              </a:rPr>
              <a:t>losses are equivalent to 0.10 mm </a:t>
            </a:r>
            <a:r>
              <a:rPr lang="en-US" sz="2400" b="1" dirty="0" err="1">
                <a:latin typeface="Arial" panose="020B0604020202020204" pitchFamily="34" charset="0"/>
                <a:cs typeface="Arial" panose="020B0604020202020204" pitchFamily="34" charset="0"/>
              </a:rPr>
              <a:t>eustatic</a:t>
            </a:r>
            <a:r>
              <a:rPr lang="en-US" sz="2400" b="1" dirty="0">
                <a:latin typeface="Arial" panose="020B0604020202020204" pitchFamily="34" charset="0"/>
                <a:cs typeface="Arial" panose="020B0604020202020204" pitchFamily="34" charset="0"/>
              </a:rPr>
              <a:t> sea-level rise</a:t>
            </a:r>
            <a:r>
              <a:rPr lang="en-US" sz="2400" dirty="0"/>
              <a:t>.</a:t>
            </a:r>
          </a:p>
        </p:txBody>
      </p:sp>
      <p:sp>
        <p:nvSpPr>
          <p:cNvPr id="42" name="TextBox 41"/>
          <p:cNvSpPr txBox="1"/>
          <p:nvPr/>
        </p:nvSpPr>
        <p:spPr>
          <a:xfrm>
            <a:off x="16925165" y="5198306"/>
            <a:ext cx="7687047" cy="1925235"/>
          </a:xfrm>
          <a:prstGeom prst="rect">
            <a:avLst/>
          </a:prstGeom>
          <a:solidFill>
            <a:schemeClr val="accent1">
              <a:lumMod val="20000"/>
              <a:lumOff val="80000"/>
            </a:schemeClr>
          </a:solidFill>
          <a:ln w="12700">
            <a:solidFill>
              <a:schemeClr val="tx1"/>
            </a:solidFill>
          </a:ln>
        </p:spPr>
        <p:txBody>
          <a:bodyPr wrap="square" lIns="77815" tIns="38908" rIns="77815" bIns="38908" rtlCol="0">
            <a:spAutoFit/>
          </a:bodyPr>
          <a:lstStyle/>
          <a:p>
            <a:r>
              <a:rPr lang="en-US" sz="2400" b="1" dirty="0" smtClean="0">
                <a:latin typeface="Arial" panose="020B0604020202020204" pitchFamily="34" charset="0"/>
                <a:cs typeface="Arial" panose="020B0604020202020204" pitchFamily="34" charset="0"/>
              </a:rPr>
              <a:t>5. Velocities</a:t>
            </a:r>
          </a:p>
          <a:p>
            <a:pPr marL="457200" indent="-457200">
              <a:buFont typeface="+mj-lt"/>
              <a:buAutoNum type="alphaUcPeriod"/>
            </a:pPr>
            <a:r>
              <a:rPr lang="en-US" sz="2400" b="1" dirty="0" smtClean="0">
                <a:latin typeface="Arial" panose="020B0604020202020204" pitchFamily="34" charset="0"/>
                <a:cs typeface="Arial" panose="020B0604020202020204" pitchFamily="34" charset="0"/>
              </a:rPr>
              <a:t>KNS terminus velocities averaged 5-6 </a:t>
            </a:r>
            <a:r>
              <a:rPr lang="en-US" sz="2400" b="1" dirty="0">
                <a:latin typeface="Arial" panose="020B0604020202020204" pitchFamily="34" charset="0"/>
                <a:cs typeface="Arial" panose="020B0604020202020204" pitchFamily="34" charset="0"/>
              </a:rPr>
              <a:t>km </a:t>
            </a:r>
            <a:r>
              <a:rPr lang="en-US" sz="2400" b="1" dirty="0" smtClean="0">
                <a:latin typeface="Arial" panose="020B0604020202020204" pitchFamily="34" charset="0"/>
                <a:cs typeface="Arial" panose="020B0604020202020204" pitchFamily="34" charset="0"/>
              </a:rPr>
              <a:t>a</a:t>
            </a:r>
            <a:r>
              <a:rPr lang="en-US" sz="2400" b="1" baseline="30000" dirty="0" smtClean="0">
                <a:latin typeface="Arial" panose="020B0604020202020204" pitchFamily="34" charset="0"/>
                <a:cs typeface="Arial" panose="020B0604020202020204" pitchFamily="34" charset="0"/>
              </a:rPr>
              <a:t>-1 </a:t>
            </a:r>
            <a:r>
              <a:rPr lang="en-US" sz="2400" b="1" dirty="0" smtClean="0">
                <a:latin typeface="Arial" panose="020B0604020202020204" pitchFamily="34" charset="0"/>
                <a:cs typeface="Arial" panose="020B0604020202020204" pitchFamily="34" charset="0"/>
              </a:rPr>
              <a:t>between 2000 and 2015.</a:t>
            </a:r>
          </a:p>
          <a:p>
            <a:pPr marL="457200" indent="-457200">
              <a:buFont typeface="+mj-lt"/>
              <a:buAutoNum type="alphaUcPeriod"/>
            </a:pPr>
            <a:r>
              <a:rPr lang="en-US" sz="2400" b="1" dirty="0" smtClean="0">
                <a:latin typeface="Arial" panose="020B0604020202020204" pitchFamily="34" charset="0"/>
                <a:cs typeface="Arial" panose="020B0604020202020204" pitchFamily="34" charset="0"/>
              </a:rPr>
              <a:t>In contrast, NS terminus velocities </a:t>
            </a:r>
            <a:r>
              <a:rPr lang="en-US" sz="2400" b="1" dirty="0">
                <a:latin typeface="Arial" panose="020B0604020202020204" pitchFamily="34" charset="0"/>
                <a:cs typeface="Arial" panose="020B0604020202020204" pitchFamily="34" charset="0"/>
              </a:rPr>
              <a:t>increased from 1.5 km a</a:t>
            </a:r>
            <a:r>
              <a:rPr lang="en-US" sz="2400" b="1" baseline="30000" dirty="0">
                <a:latin typeface="Arial" panose="020B0604020202020204" pitchFamily="34" charset="0"/>
                <a:cs typeface="Arial" panose="020B0604020202020204" pitchFamily="34" charset="0"/>
              </a:rPr>
              <a:t>-1</a:t>
            </a:r>
            <a:r>
              <a:rPr lang="en-US" sz="2400" b="1" dirty="0">
                <a:latin typeface="Arial" panose="020B0604020202020204" pitchFamily="34" charset="0"/>
                <a:cs typeface="Arial" panose="020B0604020202020204" pitchFamily="34" charset="0"/>
              </a:rPr>
              <a:t> </a:t>
            </a:r>
            <a:r>
              <a:rPr lang="en-US" sz="2400" b="1" dirty="0" smtClean="0">
                <a:latin typeface="Arial" panose="020B0604020202020204" pitchFamily="34" charset="0"/>
                <a:cs typeface="Arial" panose="020B0604020202020204" pitchFamily="34" charset="0"/>
              </a:rPr>
              <a:t>in 2004 to </a:t>
            </a:r>
            <a:r>
              <a:rPr lang="en-US" sz="2400" b="1" dirty="0">
                <a:latin typeface="Arial" panose="020B0604020202020204" pitchFamily="34" charset="0"/>
                <a:cs typeface="Arial" panose="020B0604020202020204" pitchFamily="34" charset="0"/>
              </a:rPr>
              <a:t>5.5 km a</a:t>
            </a:r>
            <a:r>
              <a:rPr lang="en-US" sz="2400" b="1" baseline="30000" dirty="0">
                <a:latin typeface="Arial" panose="020B0604020202020204" pitchFamily="34" charset="0"/>
                <a:cs typeface="Arial" panose="020B0604020202020204" pitchFamily="34" charset="0"/>
              </a:rPr>
              <a:t>-1</a:t>
            </a:r>
            <a:r>
              <a:rPr lang="en-US" sz="2400" b="1" dirty="0" smtClean="0">
                <a:latin typeface="Arial" panose="020B0604020202020204" pitchFamily="34" charset="0"/>
                <a:cs typeface="Arial" panose="020B0604020202020204" pitchFamily="34" charset="0"/>
              </a:rPr>
              <a:t> in 2015.</a:t>
            </a:r>
            <a:endParaRPr lang="en-US" sz="2400" b="1" dirty="0">
              <a:latin typeface="Arial" panose="020B0604020202020204" pitchFamily="34" charset="0"/>
              <a:cs typeface="Arial" panose="020B0604020202020204" pitchFamily="34" charset="0"/>
            </a:endParaRPr>
          </a:p>
        </p:txBody>
      </p:sp>
      <p:sp>
        <p:nvSpPr>
          <p:cNvPr id="43" name="TextBox 42"/>
          <p:cNvSpPr txBox="1"/>
          <p:nvPr/>
        </p:nvSpPr>
        <p:spPr>
          <a:xfrm>
            <a:off x="16940405" y="12725400"/>
            <a:ext cx="7621829" cy="4879890"/>
          </a:xfrm>
          <a:prstGeom prst="rect">
            <a:avLst/>
          </a:prstGeom>
          <a:solidFill>
            <a:schemeClr val="accent1">
              <a:lumMod val="20000"/>
              <a:lumOff val="80000"/>
            </a:schemeClr>
          </a:solidFill>
          <a:ln w="12700">
            <a:solidFill>
              <a:schemeClr val="tx1"/>
            </a:solidFill>
          </a:ln>
        </p:spPr>
        <p:txBody>
          <a:bodyPr wrap="square" lIns="77815" tIns="38908" rIns="77815" bIns="38908" rtlCol="0">
            <a:spAutoFit/>
          </a:bodyPr>
          <a:lstStyle/>
          <a:p>
            <a:r>
              <a:rPr lang="en-US" sz="2400" b="1" dirty="0" smtClean="0">
                <a:latin typeface="Arial" panose="020B0604020202020204" pitchFamily="34" charset="0"/>
                <a:cs typeface="Arial" panose="020B0604020202020204" pitchFamily="34" charset="0"/>
              </a:rPr>
              <a:t>6. Glacier Bed</a:t>
            </a:r>
          </a:p>
          <a:p>
            <a:pPr marL="457200" indent="-457200">
              <a:buAutoNum type="alphaUcPeriod"/>
            </a:pPr>
            <a:r>
              <a:rPr lang="en-US" sz="2400" b="1" dirty="0">
                <a:latin typeface="Arial" panose="020B0604020202020204" pitchFamily="34" charset="0"/>
                <a:cs typeface="Arial" panose="020B0604020202020204" pitchFamily="34" charset="0"/>
              </a:rPr>
              <a:t>KNS has retreated 22 km from its 160 m deep LIA anchoring </a:t>
            </a:r>
            <a:r>
              <a:rPr lang="en-US" sz="2400" b="1" dirty="0" smtClean="0">
                <a:latin typeface="Arial" panose="020B0604020202020204" pitchFamily="34" charset="0"/>
                <a:cs typeface="Arial" panose="020B0604020202020204" pitchFamily="34" charset="0"/>
              </a:rPr>
              <a:t>moraine and has </a:t>
            </a:r>
            <a:r>
              <a:rPr lang="en-US" sz="2400" b="1" dirty="0">
                <a:latin typeface="Arial" panose="020B0604020202020204" pitchFamily="34" charset="0"/>
                <a:cs typeface="Arial" panose="020B0604020202020204" pitchFamily="34" charset="0"/>
              </a:rPr>
              <a:t>retreated into a narrower and shallower part of its channel, constricting access to the calving front. </a:t>
            </a:r>
            <a:r>
              <a:rPr lang="en-US" sz="2400" b="1" dirty="0" smtClean="0">
                <a:latin typeface="Arial" panose="020B0604020202020204" pitchFamily="34" charset="0"/>
                <a:cs typeface="Arial" panose="020B0604020202020204" pitchFamily="34" charset="0"/>
              </a:rPr>
              <a:t> KNS appears </a:t>
            </a:r>
            <a:r>
              <a:rPr lang="en-US" sz="2400" b="1" dirty="0">
                <a:latin typeface="Arial" panose="020B0604020202020204" pitchFamily="34" charset="0"/>
                <a:cs typeface="Arial" panose="020B0604020202020204" pitchFamily="34" charset="0"/>
              </a:rPr>
              <a:t>to have stabilized</a:t>
            </a:r>
            <a:r>
              <a:rPr lang="en-US" sz="2400" b="1" dirty="0" smtClean="0">
                <a:latin typeface="Arial" panose="020B0604020202020204" pitchFamily="34" charset="0"/>
                <a:cs typeface="Arial" panose="020B0604020202020204" pitchFamily="34" charset="0"/>
              </a:rPr>
              <a:t>, now </a:t>
            </a:r>
            <a:r>
              <a:rPr lang="en-US" sz="2400" b="1" dirty="0">
                <a:latin typeface="Arial" panose="020B0604020202020204" pitchFamily="34" charset="0"/>
                <a:cs typeface="Arial" panose="020B0604020202020204" pitchFamily="34" charset="0"/>
              </a:rPr>
              <a:t>oscillating between small advances and retreats, and between thickening and </a:t>
            </a:r>
            <a:r>
              <a:rPr lang="en-US" sz="2400" b="1" dirty="0" smtClean="0">
                <a:latin typeface="Arial" panose="020B0604020202020204" pitchFamily="34" charset="0"/>
                <a:cs typeface="Arial" panose="020B0604020202020204" pitchFamily="34" charset="0"/>
              </a:rPr>
              <a:t>thinning.</a:t>
            </a:r>
          </a:p>
          <a:p>
            <a:pPr marL="457200" indent="-457200">
              <a:buAutoNum type="alphaUcPeriod"/>
            </a:pPr>
            <a:r>
              <a:rPr lang="en-US" sz="2400" b="1" dirty="0">
                <a:latin typeface="Arial" panose="020B0604020202020204" pitchFamily="34" charset="0"/>
                <a:cs typeface="Arial" panose="020B0604020202020204" pitchFamily="34" charset="0"/>
              </a:rPr>
              <a:t>In contrast, NS remained stable at its LIA maximum until 2004 when an initial retreat (~ 0.5 km) led to a doubling in speed to ~3.0 km </a:t>
            </a:r>
            <a:r>
              <a:rPr lang="en-US" sz="2400" b="1" dirty="0" smtClean="0">
                <a:latin typeface="Arial" panose="020B0604020202020204" pitchFamily="34" charset="0"/>
                <a:cs typeface="Arial" panose="020B0604020202020204" pitchFamily="34" charset="0"/>
              </a:rPr>
              <a:t>a</a:t>
            </a:r>
            <a:r>
              <a:rPr lang="en-US" sz="2400" b="1" baseline="30000" dirty="0" smtClean="0">
                <a:latin typeface="Arial" panose="020B0604020202020204" pitchFamily="34" charset="0"/>
                <a:cs typeface="Arial" panose="020B0604020202020204" pitchFamily="34" charset="0"/>
              </a:rPr>
              <a:t>-1 </a:t>
            </a:r>
            <a:r>
              <a:rPr lang="en-US" sz="2400" b="1" dirty="0" smtClean="0">
                <a:latin typeface="Arial" panose="020B0604020202020204" pitchFamily="34" charset="0"/>
                <a:cs typeface="Arial" panose="020B0604020202020204" pitchFamily="34" charset="0"/>
              </a:rPr>
              <a:t>. </a:t>
            </a:r>
            <a:r>
              <a:rPr lang="en-US" sz="2400" b="1" dirty="0">
                <a:latin typeface="Arial" panose="020B0604020202020204" pitchFamily="34" charset="0"/>
                <a:cs typeface="Arial" panose="020B0604020202020204" pitchFamily="34" charset="0"/>
              </a:rPr>
              <a:t>NS retreated a total of 3.6 km between 2004 and </a:t>
            </a:r>
            <a:r>
              <a:rPr lang="en-US" sz="2400" b="1" dirty="0" smtClean="0">
                <a:latin typeface="Arial" panose="020B0604020202020204" pitchFamily="34" charset="0"/>
                <a:cs typeface="Arial" panose="020B0604020202020204" pitchFamily="34" charset="0"/>
              </a:rPr>
              <a:t>2013 </a:t>
            </a:r>
            <a:r>
              <a:rPr lang="en-US" sz="2400" b="1" dirty="0">
                <a:latin typeface="Arial" panose="020B0604020202020204" pitchFamily="34" charset="0"/>
                <a:cs typeface="Arial" panose="020B0604020202020204" pitchFamily="34" charset="0"/>
              </a:rPr>
              <a:t>and now terminates in ~300 m deep water. </a:t>
            </a:r>
          </a:p>
        </p:txBody>
      </p:sp>
      <p:sp>
        <p:nvSpPr>
          <p:cNvPr id="45" name="TextBox 44"/>
          <p:cNvSpPr txBox="1"/>
          <p:nvPr/>
        </p:nvSpPr>
        <p:spPr>
          <a:xfrm>
            <a:off x="25220219" y="5254811"/>
            <a:ext cx="7680960" cy="4879890"/>
          </a:xfrm>
          <a:prstGeom prst="rect">
            <a:avLst/>
          </a:prstGeom>
          <a:solidFill>
            <a:schemeClr val="accent1">
              <a:lumMod val="20000"/>
              <a:lumOff val="80000"/>
            </a:schemeClr>
          </a:solidFill>
          <a:ln w="12700">
            <a:solidFill>
              <a:schemeClr val="tx1"/>
            </a:solidFill>
          </a:ln>
        </p:spPr>
        <p:txBody>
          <a:bodyPr wrap="square" lIns="77815" tIns="38908" rIns="77815" bIns="38908" rtlCol="0">
            <a:spAutoFit/>
          </a:bodyPr>
          <a:lstStyle/>
          <a:p>
            <a:r>
              <a:rPr lang="en-US" sz="2400" b="1" dirty="0" smtClean="0">
                <a:latin typeface="Arial" panose="020B0604020202020204" pitchFamily="34" charset="0"/>
                <a:cs typeface="Arial" panose="020B0604020202020204" pitchFamily="34" charset="0"/>
              </a:rPr>
              <a:t>7. HIRAM5 </a:t>
            </a:r>
            <a:r>
              <a:rPr lang="en-US" sz="2400" b="1" dirty="0">
                <a:latin typeface="Arial" panose="020B0604020202020204" pitchFamily="34" charset="0"/>
                <a:cs typeface="Arial" panose="020B0604020202020204" pitchFamily="34" charset="0"/>
              </a:rPr>
              <a:t>Surface Mass </a:t>
            </a:r>
            <a:r>
              <a:rPr lang="en-US" sz="2400" b="1" dirty="0" smtClean="0">
                <a:latin typeface="Arial" panose="020B0604020202020204" pitchFamily="34" charset="0"/>
                <a:cs typeface="Arial" panose="020B0604020202020204" pitchFamily="34" charset="0"/>
              </a:rPr>
              <a:t>Balance</a:t>
            </a:r>
          </a:p>
          <a:p>
            <a:pPr marL="457200" indent="-457200">
              <a:buAutoNum type="alphaUcPeriod"/>
            </a:pPr>
            <a:r>
              <a:rPr lang="en-US" sz="2400" b="1" dirty="0" smtClean="0">
                <a:latin typeface="Arial" panose="020B0604020202020204" pitchFamily="34" charset="0"/>
                <a:cs typeface="Arial" panose="020B0604020202020204" pitchFamily="34" charset="0"/>
              </a:rPr>
              <a:t>The </a:t>
            </a:r>
            <a:r>
              <a:rPr lang="en-US" sz="2400" b="1" dirty="0">
                <a:latin typeface="Arial" panose="020B0604020202020204" pitchFamily="34" charset="0"/>
                <a:cs typeface="Arial" panose="020B0604020202020204" pitchFamily="34" charset="0"/>
              </a:rPr>
              <a:t>model indicates that both KNS and NS had a relatively consistent positive balance regime that lasted from at least 1990 until about 2006 with SMB averaging 4.6 km</a:t>
            </a:r>
            <a:r>
              <a:rPr lang="en-US" sz="2400" b="1" baseline="30000" dirty="0">
                <a:latin typeface="Arial" panose="020B0604020202020204" pitchFamily="34" charset="0"/>
                <a:cs typeface="Arial" panose="020B0604020202020204" pitchFamily="34" charset="0"/>
              </a:rPr>
              <a:t>3</a:t>
            </a:r>
            <a:r>
              <a:rPr lang="en-US" sz="2400" b="1" dirty="0">
                <a:latin typeface="Arial" panose="020B0604020202020204" pitchFamily="34" charset="0"/>
                <a:cs typeface="Arial" panose="020B0604020202020204" pitchFamily="34" charset="0"/>
              </a:rPr>
              <a:t> a</a:t>
            </a:r>
            <a:r>
              <a:rPr lang="en-US" sz="2400" b="1" baseline="30000" dirty="0">
                <a:latin typeface="Arial" panose="020B0604020202020204" pitchFamily="34" charset="0"/>
                <a:cs typeface="Arial" panose="020B0604020202020204" pitchFamily="34" charset="0"/>
              </a:rPr>
              <a:t>-1</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w.e</a:t>
            </a:r>
            <a:r>
              <a:rPr lang="en-US" sz="2400" b="1" dirty="0">
                <a:latin typeface="Arial" panose="020B0604020202020204" pitchFamily="34" charset="0"/>
                <a:cs typeface="Arial" panose="020B0604020202020204" pitchFamily="34" charset="0"/>
              </a:rPr>
              <a:t>. at KNS and ~1.8 km</a:t>
            </a:r>
            <a:r>
              <a:rPr lang="en-US" sz="2400" b="1" baseline="30000" dirty="0">
                <a:latin typeface="Arial" panose="020B0604020202020204" pitchFamily="34" charset="0"/>
                <a:cs typeface="Arial" panose="020B0604020202020204" pitchFamily="34" charset="0"/>
              </a:rPr>
              <a:t>3</a:t>
            </a:r>
            <a:r>
              <a:rPr lang="en-US" sz="2400" b="1" dirty="0">
                <a:latin typeface="Arial" panose="020B0604020202020204" pitchFamily="34" charset="0"/>
                <a:cs typeface="Arial" panose="020B0604020202020204" pitchFamily="34" charset="0"/>
              </a:rPr>
              <a:t> a</a:t>
            </a:r>
            <a:r>
              <a:rPr lang="en-US" sz="2400" b="1" baseline="30000" dirty="0">
                <a:latin typeface="Arial" panose="020B0604020202020204" pitchFamily="34" charset="0"/>
                <a:cs typeface="Arial" panose="020B0604020202020204" pitchFamily="34" charset="0"/>
              </a:rPr>
              <a:t>-1</a:t>
            </a:r>
            <a:r>
              <a:rPr lang="en-US" sz="2400" b="1" dirty="0">
                <a:latin typeface="Arial" panose="020B0604020202020204" pitchFamily="34" charset="0"/>
                <a:cs typeface="Arial" panose="020B0604020202020204" pitchFamily="34" charset="0"/>
              </a:rPr>
              <a:t> at NS </a:t>
            </a:r>
            <a:r>
              <a:rPr lang="en-US" sz="2400" b="1" dirty="0" err="1">
                <a:latin typeface="Arial" panose="020B0604020202020204" pitchFamily="34" charset="0"/>
                <a:cs typeface="Arial" panose="020B0604020202020204" pitchFamily="34" charset="0"/>
              </a:rPr>
              <a:t>w.e</a:t>
            </a:r>
            <a:r>
              <a:rPr lang="en-US" sz="2400" b="1" dirty="0">
                <a:latin typeface="Arial" panose="020B0604020202020204" pitchFamily="34" charset="0"/>
                <a:cs typeface="Arial" panose="020B0604020202020204" pitchFamily="34" charset="0"/>
              </a:rPr>
              <a:t>., although there is considerable </a:t>
            </a:r>
            <a:r>
              <a:rPr lang="en-US" sz="2400" b="1" dirty="0" err="1">
                <a:latin typeface="Arial" panose="020B0604020202020204" pitchFamily="34" charset="0"/>
                <a:cs typeface="Arial" panose="020B0604020202020204" pitchFamily="34" charset="0"/>
              </a:rPr>
              <a:t>interannual</a:t>
            </a:r>
            <a:r>
              <a:rPr lang="en-US" sz="2400" b="1" dirty="0">
                <a:latin typeface="Arial" panose="020B0604020202020204" pitchFamily="34" charset="0"/>
                <a:cs typeface="Arial" panose="020B0604020202020204" pitchFamily="34" charset="0"/>
              </a:rPr>
              <a:t> variability.    SMB declined significantly at both glaciers between 2007 and 2012, averaging 2.3 km</a:t>
            </a:r>
            <a:r>
              <a:rPr lang="en-US" sz="2400" b="1" baseline="30000" dirty="0">
                <a:latin typeface="Arial" panose="020B0604020202020204" pitchFamily="34" charset="0"/>
                <a:cs typeface="Arial" panose="020B0604020202020204" pitchFamily="34" charset="0"/>
              </a:rPr>
              <a:t>3</a:t>
            </a:r>
            <a:r>
              <a:rPr lang="en-US" sz="2400" b="1" dirty="0">
                <a:latin typeface="Arial" panose="020B0604020202020204" pitchFamily="34" charset="0"/>
                <a:cs typeface="Arial" panose="020B0604020202020204" pitchFamily="34" charset="0"/>
              </a:rPr>
              <a:t> a</a:t>
            </a:r>
            <a:r>
              <a:rPr lang="en-US" sz="2400" b="1" baseline="30000" dirty="0">
                <a:latin typeface="Arial" panose="020B0604020202020204" pitchFamily="34" charset="0"/>
                <a:cs typeface="Arial" panose="020B0604020202020204" pitchFamily="34" charset="0"/>
              </a:rPr>
              <a:t>-1</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w.e</a:t>
            </a:r>
            <a:r>
              <a:rPr lang="en-US" sz="2400" b="1" dirty="0">
                <a:latin typeface="Arial" panose="020B0604020202020204" pitchFamily="34" charset="0"/>
                <a:cs typeface="Arial" panose="020B0604020202020204" pitchFamily="34" charset="0"/>
              </a:rPr>
              <a:t>.  at KNS  and 0.6 km</a:t>
            </a:r>
            <a:r>
              <a:rPr lang="en-US" sz="2400" b="1" baseline="30000" dirty="0">
                <a:latin typeface="Arial" panose="020B0604020202020204" pitchFamily="34" charset="0"/>
                <a:cs typeface="Arial" panose="020B0604020202020204" pitchFamily="34" charset="0"/>
              </a:rPr>
              <a:t>3</a:t>
            </a:r>
            <a:r>
              <a:rPr lang="en-US" sz="2400" b="1" dirty="0">
                <a:latin typeface="Arial" panose="020B0604020202020204" pitchFamily="34" charset="0"/>
                <a:cs typeface="Arial" panose="020B0604020202020204" pitchFamily="34" charset="0"/>
              </a:rPr>
              <a:t> a</a:t>
            </a:r>
            <a:r>
              <a:rPr lang="en-US" sz="2400" b="1" baseline="30000" dirty="0">
                <a:latin typeface="Arial" panose="020B0604020202020204" pitchFamily="34" charset="0"/>
                <a:cs typeface="Arial" panose="020B0604020202020204" pitchFamily="34" charset="0"/>
              </a:rPr>
              <a:t>-1</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w.e</a:t>
            </a:r>
            <a:r>
              <a:rPr lang="en-US" sz="2400" b="1" dirty="0">
                <a:latin typeface="Arial" panose="020B0604020202020204" pitchFamily="34" charset="0"/>
                <a:cs typeface="Arial" panose="020B0604020202020204" pitchFamily="34" charset="0"/>
              </a:rPr>
              <a:t>. at NS before increasing to pre-2004 levels in 2013-2015. </a:t>
            </a:r>
            <a:endParaRPr lang="en-US" sz="2400" b="1" dirty="0" smtClean="0">
              <a:latin typeface="Arial" panose="020B0604020202020204" pitchFamily="34" charset="0"/>
              <a:cs typeface="Arial" panose="020B0604020202020204" pitchFamily="34" charset="0"/>
            </a:endParaRPr>
          </a:p>
          <a:p>
            <a:pPr marL="457200" indent="-457200">
              <a:buAutoNum type="alphaUcPeriod"/>
            </a:pPr>
            <a:r>
              <a:rPr lang="en-US" sz="2400" b="1" dirty="0">
                <a:latin typeface="Arial" panose="020B0604020202020204" pitchFamily="34" charset="0"/>
                <a:cs typeface="Arial" panose="020B0604020202020204" pitchFamily="34" charset="0"/>
              </a:rPr>
              <a:t>Land-terminating glaciers all showed negative balance to varying degrees</a:t>
            </a:r>
          </a:p>
        </p:txBody>
      </p:sp>
      <p:sp>
        <p:nvSpPr>
          <p:cNvPr id="46" name="TextBox 45"/>
          <p:cNvSpPr txBox="1"/>
          <p:nvPr/>
        </p:nvSpPr>
        <p:spPr>
          <a:xfrm>
            <a:off x="25212600" y="18003446"/>
            <a:ext cx="7680959" cy="5618554"/>
          </a:xfrm>
          <a:prstGeom prst="rect">
            <a:avLst/>
          </a:prstGeom>
          <a:solidFill>
            <a:schemeClr val="accent1">
              <a:lumMod val="20000"/>
              <a:lumOff val="80000"/>
            </a:schemeClr>
          </a:solidFill>
          <a:ln w="12700">
            <a:solidFill>
              <a:schemeClr val="tx1"/>
            </a:solidFill>
          </a:ln>
        </p:spPr>
        <p:txBody>
          <a:bodyPr wrap="square" lIns="77815" tIns="38908" rIns="77815" bIns="38908" rtlCol="0">
            <a:spAutoFit/>
          </a:bodyPr>
          <a:lstStyle/>
          <a:p>
            <a:r>
              <a:rPr lang="en-US" sz="2400" b="1" dirty="0" smtClean="0">
                <a:latin typeface="Arial" panose="020B0604020202020204" pitchFamily="34" charset="0"/>
                <a:cs typeface="Arial" panose="020B0604020202020204" pitchFamily="34" charset="0"/>
              </a:rPr>
              <a:t>8. Seawater </a:t>
            </a:r>
            <a:r>
              <a:rPr lang="en-US" sz="2400" b="1" dirty="0">
                <a:latin typeface="Arial" panose="020B0604020202020204" pitchFamily="34" charset="0"/>
                <a:cs typeface="Arial" panose="020B0604020202020204" pitchFamily="34" charset="0"/>
              </a:rPr>
              <a:t>Temperature and </a:t>
            </a:r>
            <a:r>
              <a:rPr lang="en-US" sz="2400" b="1" dirty="0" smtClean="0">
                <a:latin typeface="Arial" panose="020B0604020202020204" pitchFamily="34" charset="0"/>
                <a:cs typeface="Arial" panose="020B0604020202020204" pitchFamily="34" charset="0"/>
              </a:rPr>
              <a:t>Salinity</a:t>
            </a:r>
          </a:p>
          <a:p>
            <a:pPr marL="457200" indent="-457200">
              <a:buAutoNum type="alphaUcPeriod"/>
            </a:pPr>
            <a:r>
              <a:rPr lang="en-US" sz="2400" b="1" dirty="0" smtClean="0">
                <a:latin typeface="Arial" panose="020B0604020202020204" pitchFamily="34" charset="0"/>
                <a:cs typeface="Arial" panose="020B0604020202020204" pitchFamily="34" charset="0"/>
              </a:rPr>
              <a:t>Hydrographic surveys document </a:t>
            </a:r>
            <a:r>
              <a:rPr lang="en-US" sz="2400" b="1" dirty="0">
                <a:latin typeface="Arial" panose="020B0604020202020204" pitchFamily="34" charset="0"/>
                <a:cs typeface="Arial" panose="020B0604020202020204" pitchFamily="34" charset="0"/>
              </a:rPr>
              <a:t>the incursion of 3° C water beginning in fall of </a:t>
            </a:r>
            <a:r>
              <a:rPr lang="en-US" sz="2400" b="1" dirty="0" smtClean="0">
                <a:latin typeface="Arial" panose="020B0604020202020204" pitchFamily="34" charset="0"/>
                <a:cs typeface="Arial" panose="020B0604020202020204" pitchFamily="34" charset="0"/>
              </a:rPr>
              <a:t>2010 (Fig. 8a), </a:t>
            </a:r>
            <a:r>
              <a:rPr lang="en-US" sz="2400" b="1" dirty="0">
                <a:latin typeface="Arial" panose="020B0604020202020204" pitchFamily="34" charset="0"/>
                <a:cs typeface="Arial" panose="020B0604020202020204" pitchFamily="34" charset="0"/>
              </a:rPr>
              <a:t>coincident with the onset of the major retreat at NS and a minor one at KNS. These elevated temperatures prevailed throughout 2011 into the winter 2012.  Temperatures then underwent seasonal oscillations, with coldest periods (~1.5° C) in late spring and warmest (~2.5 - 3° C) in late fall.   In contrast, a colder regime prevailed prior to 2010, ranging from 0.7° C to 2.5° C.   </a:t>
            </a:r>
            <a:endParaRPr lang="en-US" sz="2400" b="1" dirty="0" smtClean="0">
              <a:latin typeface="Arial" panose="020B0604020202020204" pitchFamily="34" charset="0"/>
              <a:cs typeface="Arial" panose="020B0604020202020204" pitchFamily="34" charset="0"/>
            </a:endParaRPr>
          </a:p>
          <a:p>
            <a:pPr marL="457200" indent="-457200">
              <a:buAutoNum type="alphaUcPeriod"/>
            </a:pPr>
            <a:r>
              <a:rPr lang="en-US" sz="2400" b="1" dirty="0" smtClean="0">
                <a:latin typeface="Arial" panose="020B0604020202020204" pitchFamily="34" charset="0"/>
                <a:cs typeface="Arial" panose="020B0604020202020204" pitchFamily="34" charset="0"/>
              </a:rPr>
              <a:t>Salinity </a:t>
            </a:r>
            <a:r>
              <a:rPr lang="en-US" sz="2400" b="1" dirty="0">
                <a:latin typeface="Arial" panose="020B0604020202020204" pitchFamily="34" charset="0"/>
                <a:cs typeface="Arial" panose="020B0604020202020204" pitchFamily="34" charset="0"/>
              </a:rPr>
              <a:t>fluctuated slightly, ranging from 32.6 to 33.8 PSU, with lower salinity roughly correlating with warmer </a:t>
            </a:r>
            <a:r>
              <a:rPr lang="en-US" sz="2400" b="1" dirty="0" smtClean="0">
                <a:latin typeface="Arial" panose="020B0604020202020204" pitchFamily="34" charset="0"/>
                <a:cs typeface="Arial" panose="020B0604020202020204" pitchFamily="34" charset="0"/>
              </a:rPr>
              <a:t>temperatures (Fig. 8b).</a:t>
            </a:r>
            <a:endParaRPr lang="en-US" sz="2400" b="1" dirty="0">
              <a:latin typeface="Arial" panose="020B0604020202020204" pitchFamily="34" charset="0"/>
              <a:cs typeface="Arial" panose="020B0604020202020204" pitchFamily="34" charset="0"/>
            </a:endParaRPr>
          </a:p>
        </p:txBody>
      </p:sp>
      <p:sp>
        <p:nvSpPr>
          <p:cNvPr id="47" name="TextBox 46"/>
          <p:cNvSpPr txBox="1"/>
          <p:nvPr/>
        </p:nvSpPr>
        <p:spPr>
          <a:xfrm flipH="1">
            <a:off x="33985200" y="5254811"/>
            <a:ext cx="7680960" cy="4510558"/>
          </a:xfrm>
          <a:prstGeom prst="rect">
            <a:avLst/>
          </a:prstGeom>
          <a:solidFill>
            <a:schemeClr val="accent1">
              <a:lumMod val="20000"/>
              <a:lumOff val="80000"/>
            </a:schemeClr>
          </a:solidFill>
          <a:ln w="12700">
            <a:solidFill>
              <a:schemeClr val="tx1"/>
            </a:solidFill>
          </a:ln>
        </p:spPr>
        <p:txBody>
          <a:bodyPr wrap="square" lIns="77815" tIns="38908" rIns="77815" bIns="38908" rtlCol="0">
            <a:spAutoFit/>
          </a:bodyPr>
          <a:lstStyle/>
          <a:p>
            <a:r>
              <a:rPr lang="en-US" sz="2400" b="1" dirty="0" smtClean="0">
                <a:latin typeface="Arial" panose="020B0604020202020204" pitchFamily="34" charset="0"/>
                <a:cs typeface="Arial" panose="020B0604020202020204" pitchFamily="34" charset="0"/>
              </a:rPr>
              <a:t>9. SST </a:t>
            </a:r>
            <a:r>
              <a:rPr lang="en-US" sz="2400" b="1" dirty="0">
                <a:latin typeface="Arial" panose="020B0604020202020204" pitchFamily="34" charset="0"/>
                <a:cs typeface="Arial" panose="020B0604020202020204" pitchFamily="34" charset="0"/>
              </a:rPr>
              <a:t>and Ice </a:t>
            </a:r>
            <a:r>
              <a:rPr lang="en-US" sz="2400" b="1" dirty="0" smtClean="0">
                <a:latin typeface="Arial" panose="020B0604020202020204" pitchFamily="34" charset="0"/>
                <a:cs typeface="Arial" panose="020B0604020202020204" pitchFamily="34" charset="0"/>
              </a:rPr>
              <a:t>Mélange</a:t>
            </a:r>
          </a:p>
          <a:p>
            <a:pPr marL="457200" indent="-457200">
              <a:buAutoNum type="alphaUcPeriod"/>
            </a:pPr>
            <a:r>
              <a:rPr lang="en-US" sz="2400" b="1" dirty="0" smtClean="0">
                <a:latin typeface="Arial" panose="020B0604020202020204" pitchFamily="34" charset="0"/>
                <a:cs typeface="Arial" panose="020B0604020202020204" pitchFamily="34" charset="0"/>
              </a:rPr>
              <a:t>The </a:t>
            </a:r>
            <a:r>
              <a:rPr lang="en-US" sz="2400" b="1" dirty="0">
                <a:latin typeface="Arial" panose="020B0604020202020204" pitchFamily="34" charset="0"/>
                <a:cs typeface="Arial" panose="020B0604020202020204" pitchFamily="34" charset="0"/>
              </a:rPr>
              <a:t>winter ice mélange appears as dark purple or black and during most winters extends past </a:t>
            </a:r>
            <a:r>
              <a:rPr lang="en-US" sz="2400" b="1" dirty="0" err="1">
                <a:latin typeface="Arial" panose="020B0604020202020204" pitchFamily="34" charset="0"/>
                <a:cs typeface="Arial" panose="020B0604020202020204" pitchFamily="34" charset="0"/>
              </a:rPr>
              <a:t>Narsap</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Sermia’s</a:t>
            </a:r>
            <a:r>
              <a:rPr lang="en-US" sz="2400" b="1" dirty="0">
                <a:latin typeface="Arial" panose="020B0604020202020204" pitchFamily="34" charset="0"/>
                <a:cs typeface="Arial" panose="020B0604020202020204" pitchFamily="34" charset="0"/>
              </a:rPr>
              <a:t> bay (white dashed line ~48 km</a:t>
            </a:r>
            <a:r>
              <a:rPr lang="en-US" sz="2400" b="1" dirty="0" smtClean="0">
                <a:latin typeface="Arial" panose="020B0604020202020204" pitchFamily="34" charset="0"/>
                <a:cs typeface="Arial" panose="020B0604020202020204" pitchFamily="34" charset="0"/>
              </a:rPr>
              <a:t>) (Fig. 9b).  </a:t>
            </a:r>
            <a:r>
              <a:rPr lang="en-US" sz="2400" b="1" dirty="0">
                <a:latin typeface="Arial" panose="020B0604020202020204" pitchFamily="34" charset="0"/>
                <a:cs typeface="Arial" panose="020B0604020202020204" pitchFamily="34" charset="0"/>
              </a:rPr>
              <a:t>Winter ice mélange was quite pronounced up into </a:t>
            </a:r>
            <a:r>
              <a:rPr lang="en-US" sz="2400" b="1" dirty="0" smtClean="0">
                <a:latin typeface="Arial" panose="020B0604020202020204" pitchFamily="34" charset="0"/>
                <a:cs typeface="Arial" panose="020B0604020202020204" pitchFamily="34" charset="0"/>
              </a:rPr>
              <a:t>2004.  Mélange was at a minimum in 2004 and in 2010, periods when NS initiated  retreats (Fig. 9a).  </a:t>
            </a:r>
          </a:p>
          <a:p>
            <a:pPr marL="457200" indent="-457200">
              <a:buAutoNum type="alphaUcPeriod"/>
            </a:pPr>
            <a:r>
              <a:rPr lang="en-US" sz="2400" b="1" dirty="0" smtClean="0">
                <a:latin typeface="Arial" panose="020B0604020202020204" pitchFamily="34" charset="0"/>
                <a:cs typeface="Arial" panose="020B0604020202020204" pitchFamily="34" charset="0"/>
              </a:rPr>
              <a:t>Fig. 9c shows variability  2 km from KNS summer 2000 terminus. The </a:t>
            </a:r>
            <a:r>
              <a:rPr lang="en-US" sz="2400" b="1" dirty="0">
                <a:latin typeface="Arial" panose="020B0604020202020204" pitchFamily="34" charset="0"/>
                <a:cs typeface="Arial" panose="020B0604020202020204" pitchFamily="34" charset="0"/>
              </a:rPr>
              <a:t>annual changes in KNS terminus position correlate well with the changes in ice mélange in front of KNS</a:t>
            </a:r>
            <a:r>
              <a:rPr lang="en-US" sz="2400" b="1" dirty="0" smtClean="0">
                <a:latin typeface="Arial" panose="020B0604020202020204" pitchFamily="34" charset="0"/>
                <a:cs typeface="Arial" panose="020B0604020202020204" pitchFamily="34" charset="0"/>
              </a:rPr>
              <a:t>.</a:t>
            </a:r>
            <a:endParaRPr lang="en-US" sz="2400" b="1" dirty="0">
              <a:latin typeface="Arial" panose="020B0604020202020204" pitchFamily="34" charset="0"/>
              <a:cs typeface="Arial" panose="020B0604020202020204" pitchFamily="34" charset="0"/>
            </a:endParaRPr>
          </a:p>
        </p:txBody>
      </p:sp>
      <p:sp>
        <p:nvSpPr>
          <p:cNvPr id="48" name="Rectangle 47"/>
          <p:cNvSpPr/>
          <p:nvPr/>
        </p:nvSpPr>
        <p:spPr>
          <a:xfrm>
            <a:off x="33604200" y="19346747"/>
            <a:ext cx="8686800" cy="6726550"/>
          </a:xfrm>
          <a:prstGeom prst="rect">
            <a:avLst/>
          </a:prstGeom>
          <a:solidFill>
            <a:schemeClr val="accent1">
              <a:lumMod val="20000"/>
              <a:lumOff val="80000"/>
            </a:schemeClr>
          </a:solidFill>
          <a:ln w="12700">
            <a:solidFill>
              <a:schemeClr val="tx1"/>
            </a:solidFill>
          </a:ln>
        </p:spPr>
        <p:txBody>
          <a:bodyPr wrap="square" lIns="77815" tIns="38908" rIns="77815" bIns="38908">
            <a:spAutoFit/>
          </a:bodyPr>
          <a:lstStyle/>
          <a:p>
            <a:r>
              <a:rPr lang="en-US" sz="2400" b="1" dirty="0" smtClean="0">
                <a:latin typeface="Arial" panose="020B0604020202020204" pitchFamily="34" charset="0"/>
                <a:cs typeface="Arial" panose="020B0604020202020204" pitchFamily="34" charset="0"/>
              </a:rPr>
              <a:t>10. What </a:t>
            </a:r>
            <a:r>
              <a:rPr lang="en-US" sz="2400" b="1" dirty="0">
                <a:latin typeface="Arial" panose="020B0604020202020204" pitchFamily="34" charset="0"/>
                <a:cs typeface="Arial" panose="020B0604020202020204" pitchFamily="34" charset="0"/>
              </a:rPr>
              <a:t>Triggered the Retreat of NS?</a:t>
            </a:r>
          </a:p>
          <a:p>
            <a:pPr marL="457200" indent="-457200">
              <a:buAutoNum type="alphaUcPeriod"/>
            </a:pPr>
            <a:r>
              <a:rPr lang="en-US" sz="2400" b="1" dirty="0" smtClean="0">
                <a:latin typeface="Arial" panose="020B0604020202020204" pitchFamily="34" charset="0"/>
                <a:cs typeface="Arial" panose="020B0604020202020204" pitchFamily="34" charset="0"/>
              </a:rPr>
              <a:t>Several </a:t>
            </a:r>
            <a:r>
              <a:rPr lang="en-US" sz="2400" b="1" dirty="0">
                <a:latin typeface="Arial" panose="020B0604020202020204" pitchFamily="34" charset="0"/>
                <a:cs typeface="Arial" panose="020B0604020202020204" pitchFamily="34" charset="0"/>
              </a:rPr>
              <a:t>factors can initiate the rapid retreat of a tidewater </a:t>
            </a:r>
            <a:r>
              <a:rPr lang="en-US" sz="2400" b="1" dirty="0" smtClean="0">
                <a:latin typeface="Arial" panose="020B0604020202020204" pitchFamily="34" charset="0"/>
                <a:cs typeface="Arial" panose="020B0604020202020204" pitchFamily="34" charset="0"/>
              </a:rPr>
              <a:t>glacier: 1) thinning </a:t>
            </a:r>
            <a:r>
              <a:rPr lang="en-US" sz="2400" b="1" dirty="0">
                <a:latin typeface="Arial" panose="020B0604020202020204" pitchFamily="34" charset="0"/>
                <a:cs typeface="Arial" panose="020B0604020202020204" pitchFamily="34" charset="0"/>
              </a:rPr>
              <a:t>of a glacier terminus by a reduction in </a:t>
            </a:r>
            <a:r>
              <a:rPr lang="en-US" sz="2400" b="1" dirty="0" smtClean="0">
                <a:latin typeface="Arial" panose="020B0604020202020204" pitchFamily="34" charset="0"/>
                <a:cs typeface="Arial" panose="020B0604020202020204" pitchFamily="34" charset="0"/>
              </a:rPr>
              <a:t>SMB, 2) changes </a:t>
            </a:r>
            <a:r>
              <a:rPr lang="en-US" sz="2400" b="1" dirty="0">
                <a:latin typeface="Arial" panose="020B0604020202020204" pitchFamily="34" charset="0"/>
                <a:cs typeface="Arial" panose="020B0604020202020204" pitchFamily="34" charset="0"/>
              </a:rPr>
              <a:t>in </a:t>
            </a:r>
            <a:r>
              <a:rPr lang="en-US" sz="2400" b="1" dirty="0" smtClean="0">
                <a:latin typeface="Arial" panose="020B0604020202020204" pitchFamily="34" charset="0"/>
                <a:cs typeface="Arial" panose="020B0604020202020204" pitchFamily="34" charset="0"/>
              </a:rPr>
              <a:t>submarine melting, </a:t>
            </a:r>
            <a:r>
              <a:rPr lang="en-US" sz="2400" b="1" dirty="0">
                <a:latin typeface="Arial" panose="020B0604020202020204" pitchFamily="34" charset="0"/>
                <a:cs typeface="Arial" panose="020B0604020202020204" pitchFamily="34" charset="0"/>
              </a:rPr>
              <a:t>via ocean temperature and/or </a:t>
            </a:r>
            <a:r>
              <a:rPr lang="en-US" sz="2400" b="1" dirty="0" smtClean="0">
                <a:latin typeface="Arial" panose="020B0604020202020204" pitchFamily="34" charset="0"/>
                <a:cs typeface="Arial" panose="020B0604020202020204" pitchFamily="34" charset="0"/>
              </a:rPr>
              <a:t>glacier runoff, </a:t>
            </a:r>
            <a:r>
              <a:rPr lang="en-US" sz="2400" b="1" dirty="0">
                <a:latin typeface="Arial" panose="020B0604020202020204" pitchFamily="34" charset="0"/>
                <a:cs typeface="Arial" panose="020B0604020202020204" pitchFamily="34" charset="0"/>
              </a:rPr>
              <a:t>and consequent enhanced </a:t>
            </a:r>
            <a:r>
              <a:rPr lang="en-US" sz="2400" b="1" dirty="0" smtClean="0">
                <a:latin typeface="Arial" panose="020B0604020202020204" pitchFamily="34" charset="0"/>
                <a:cs typeface="Arial" panose="020B0604020202020204" pitchFamily="34" charset="0"/>
              </a:rPr>
              <a:t>calving; and 3) </a:t>
            </a:r>
            <a:r>
              <a:rPr lang="en-US" sz="2400" b="1" dirty="0">
                <a:latin typeface="Arial" panose="020B0604020202020204" pitchFamily="34" charset="0"/>
                <a:cs typeface="Arial" panose="020B0604020202020204" pitchFamily="34" charset="0"/>
              </a:rPr>
              <a:t>changes in the proglacial mélange with feedbacks on </a:t>
            </a:r>
            <a:r>
              <a:rPr lang="en-US" sz="2400" b="1" dirty="0" smtClean="0">
                <a:latin typeface="Arial" panose="020B0604020202020204" pitchFamily="34" charset="0"/>
                <a:cs typeface="Arial" panose="020B0604020202020204" pitchFamily="34" charset="0"/>
              </a:rPr>
              <a:t>calving.     </a:t>
            </a:r>
          </a:p>
          <a:p>
            <a:pPr marL="457200" indent="-457200">
              <a:buAutoNum type="alphaUcPeriod"/>
            </a:pPr>
            <a:r>
              <a:rPr lang="en-US" sz="2400" b="1" dirty="0" smtClean="0">
                <a:latin typeface="Arial" panose="020B0604020202020204" pitchFamily="34" charset="0"/>
                <a:cs typeface="Arial" panose="020B0604020202020204" pitchFamily="34" charset="0"/>
              </a:rPr>
              <a:t>From </a:t>
            </a:r>
            <a:r>
              <a:rPr lang="en-US" sz="2400" b="1" dirty="0">
                <a:latin typeface="Arial" panose="020B0604020202020204" pitchFamily="34" charset="0"/>
                <a:cs typeface="Arial" panose="020B0604020202020204" pitchFamily="34" charset="0"/>
              </a:rPr>
              <a:t>our </a:t>
            </a:r>
            <a:r>
              <a:rPr lang="en-US" sz="2400" b="1" dirty="0" smtClean="0">
                <a:latin typeface="Arial" panose="020B0604020202020204" pitchFamily="34" charset="0"/>
                <a:cs typeface="Arial" panose="020B0604020202020204" pitchFamily="34" charset="0"/>
              </a:rPr>
              <a:t>analyses, </a:t>
            </a:r>
            <a:r>
              <a:rPr lang="en-US" sz="2400" b="1" dirty="0">
                <a:latin typeface="Arial" panose="020B0604020202020204" pitchFamily="34" charset="0"/>
                <a:cs typeface="Arial" panose="020B0604020202020204" pitchFamily="34" charset="0"/>
              </a:rPr>
              <a:t>it appears that all three processes </a:t>
            </a:r>
            <a:r>
              <a:rPr lang="en-US" sz="2400" b="1" dirty="0" smtClean="0">
                <a:latin typeface="Arial" panose="020B0604020202020204" pitchFamily="34" charset="0"/>
                <a:cs typeface="Arial" panose="020B0604020202020204" pitchFamily="34" charset="0"/>
              </a:rPr>
              <a:t>contributed </a:t>
            </a:r>
            <a:r>
              <a:rPr lang="en-US" sz="2400" b="1" dirty="0">
                <a:latin typeface="Arial" panose="020B0604020202020204" pitchFamily="34" charset="0"/>
                <a:cs typeface="Arial" panose="020B0604020202020204" pitchFamily="34" charset="0"/>
              </a:rPr>
              <a:t>to the current calving retreat of NS.  The ellipse in Fig. </a:t>
            </a:r>
            <a:r>
              <a:rPr lang="en-US" sz="2400" b="1" dirty="0" smtClean="0">
                <a:latin typeface="Arial" panose="020B0604020202020204" pitchFamily="34" charset="0"/>
                <a:cs typeface="Arial" panose="020B0604020202020204" pitchFamily="34" charset="0"/>
              </a:rPr>
              <a:t>10 </a:t>
            </a:r>
            <a:r>
              <a:rPr lang="en-US" sz="2400" b="1" dirty="0">
                <a:latin typeface="Arial" panose="020B0604020202020204" pitchFamily="34" charset="0"/>
                <a:cs typeface="Arial" panose="020B0604020202020204" pitchFamily="34" charset="0"/>
              </a:rPr>
              <a:t>encircles various processes coincident with the inception of the 2010 retreat.  The year of 2010 saw the largest duration of relatively open water, a significant increase in estimated submarine melting, a continued decline in SMB, and a reduction in </a:t>
            </a:r>
            <a:r>
              <a:rPr lang="en-US" sz="2400" b="1" i="1" dirty="0" err="1">
                <a:latin typeface="Arial" panose="020B0604020202020204" pitchFamily="34" charset="0"/>
                <a:cs typeface="Arial" panose="020B0604020202020204" pitchFamily="34" charset="0"/>
              </a:rPr>
              <a:t>Ū</a:t>
            </a:r>
            <a:r>
              <a:rPr lang="en-US" sz="2400" b="1" i="1" baseline="-25000" dirty="0" err="1">
                <a:latin typeface="Arial" panose="020B0604020202020204" pitchFamily="34" charset="0"/>
                <a:cs typeface="Arial" panose="020B0604020202020204" pitchFamily="34" charset="0"/>
              </a:rPr>
              <a:t>i</a:t>
            </a:r>
            <a:r>
              <a:rPr lang="en-US" sz="2400" b="1" dirty="0">
                <a:latin typeface="Arial" panose="020B0604020202020204" pitchFamily="34" charset="0"/>
                <a:cs typeface="Arial" panose="020B0604020202020204" pitchFamily="34" charset="0"/>
              </a:rPr>
              <a:t>.  </a:t>
            </a:r>
            <a:r>
              <a:rPr lang="en-US" sz="2400" b="1" dirty="0" smtClean="0">
                <a:latin typeface="Arial" panose="020B0604020202020204" pitchFamily="34" charset="0"/>
                <a:cs typeface="Arial" panose="020B0604020202020204" pitchFamily="34" charset="0"/>
              </a:rPr>
              <a:t>Thinning </a:t>
            </a:r>
            <a:r>
              <a:rPr lang="en-US" sz="2400" b="1" dirty="0">
                <a:latin typeface="Arial" panose="020B0604020202020204" pitchFamily="34" charset="0"/>
                <a:cs typeface="Arial" panose="020B0604020202020204" pitchFamily="34" charset="0"/>
              </a:rPr>
              <a:t>would have made the terminus increasingly buoyant, particularly if the 2004 retreat caused the terminus to retract onto a reverse slope, thus increasing its vulnerability to further retreat.  </a:t>
            </a:r>
          </a:p>
        </p:txBody>
      </p:sp>
      <p:pic>
        <p:nvPicPr>
          <p:cNvPr id="1028" name="Picture 4"/>
          <p:cNvPicPr>
            <a:picLocks noChangeAspect="1" noChangeArrowheads="1"/>
          </p:cNvPicPr>
          <p:nvPr/>
        </p:nvPicPr>
        <p:blipFill>
          <a:blip r:embed="rId21">
            <a:extLst>
              <a:ext uri="{28A0092B-C50C-407E-A947-70E740481C1C}">
                <a14:useLocalDpi xmlns:a14="http://schemas.microsoft.com/office/drawing/2010/main" val="0"/>
              </a:ext>
            </a:extLst>
          </a:blip>
          <a:srcRect/>
          <a:stretch>
            <a:fillRect/>
          </a:stretch>
        </p:blipFill>
        <p:spPr bwMode="auto">
          <a:xfrm>
            <a:off x="457201" y="12192000"/>
            <a:ext cx="1533525" cy="255789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2" name="Picture 51"/>
          <p:cNvPicPr>
            <a:picLocks noChangeAspect="1"/>
          </p:cNvPicPr>
          <p:nvPr/>
        </p:nvPicPr>
        <p:blipFill>
          <a:blip r:embed="rId22" cstate="print">
            <a:extLst>
              <a:ext uri="{28A0092B-C50C-407E-A947-70E740481C1C}">
                <a14:useLocalDpi xmlns:a14="http://schemas.microsoft.com/office/drawing/2010/main" val="0"/>
              </a:ext>
            </a:extLst>
          </a:blip>
          <a:stretch>
            <a:fillRect/>
          </a:stretch>
        </p:blipFill>
        <p:spPr>
          <a:xfrm>
            <a:off x="8686800" y="21107400"/>
            <a:ext cx="7755255" cy="4887884"/>
          </a:xfrm>
          <a:prstGeom prst="rect">
            <a:avLst/>
          </a:prstGeom>
          <a:ln w="12700">
            <a:solidFill>
              <a:schemeClr val="tx1"/>
            </a:solidFill>
          </a:ln>
        </p:spPr>
      </p:pic>
      <p:pic>
        <p:nvPicPr>
          <p:cNvPr id="53" name="Picture 52"/>
          <p:cNvPicPr>
            <a:picLocks noChangeAspect="1"/>
          </p:cNvPicPr>
          <p:nvPr/>
        </p:nvPicPr>
        <p:blipFill>
          <a:blip r:embed="rId23" cstate="print">
            <a:extLst>
              <a:ext uri="{28A0092B-C50C-407E-A947-70E740481C1C}">
                <a14:useLocalDpi xmlns:a14="http://schemas.microsoft.com/office/drawing/2010/main" val="0"/>
              </a:ext>
            </a:extLst>
          </a:blip>
          <a:stretch>
            <a:fillRect/>
          </a:stretch>
        </p:blipFill>
        <p:spPr>
          <a:xfrm>
            <a:off x="8686800" y="25984200"/>
            <a:ext cx="7716774" cy="4887884"/>
          </a:xfrm>
          <a:prstGeom prst="rect">
            <a:avLst/>
          </a:prstGeom>
          <a:ln w="12700">
            <a:solidFill>
              <a:schemeClr val="tx1"/>
            </a:solidFill>
          </a:ln>
        </p:spPr>
      </p:pic>
      <p:sp>
        <p:nvSpPr>
          <p:cNvPr id="54" name="TextBox 53"/>
          <p:cNvSpPr txBox="1"/>
          <p:nvPr/>
        </p:nvSpPr>
        <p:spPr>
          <a:xfrm>
            <a:off x="8663181" y="17321748"/>
            <a:ext cx="7719819" cy="3785652"/>
          </a:xfrm>
          <a:prstGeom prst="rect">
            <a:avLst/>
          </a:prstGeom>
          <a:solidFill>
            <a:schemeClr val="accent1">
              <a:lumMod val="20000"/>
              <a:lumOff val="80000"/>
            </a:schemeClr>
          </a:solidFill>
          <a:ln w="12700">
            <a:solidFill>
              <a:schemeClr val="tx1"/>
            </a:solidFill>
          </a:ln>
        </p:spPr>
        <p:txBody>
          <a:bodyPr wrap="square" rtlCol="0">
            <a:spAutoFit/>
          </a:bodyPr>
          <a:lstStyle/>
          <a:p>
            <a:r>
              <a:rPr lang="en-US" sz="2400" b="1" dirty="0" smtClean="0">
                <a:latin typeface="Arial" panose="020B0604020202020204" pitchFamily="34" charset="0"/>
                <a:cs typeface="Arial" panose="020B0604020202020204" pitchFamily="34" charset="0"/>
              </a:rPr>
              <a:t>4. Drawdown </a:t>
            </a:r>
          </a:p>
          <a:p>
            <a:pPr marL="457200" indent="-457200">
              <a:buFont typeface="+mj-lt"/>
              <a:buAutoNum type="alphaUcPeriod"/>
            </a:pPr>
            <a:r>
              <a:rPr lang="en-US" sz="2400" b="1" dirty="0" smtClean="0">
                <a:latin typeface="Arial" panose="020B0604020202020204" pitchFamily="34" charset="0"/>
                <a:cs typeface="Arial" panose="020B0604020202020204" pitchFamily="34" charset="0"/>
              </a:rPr>
              <a:t>KNS thickened by 1998 WRT 1985, then suffered significant drawdown </a:t>
            </a:r>
            <a:r>
              <a:rPr lang="en-US" sz="2400" b="1" dirty="0">
                <a:latin typeface="Arial" panose="020B0604020202020204" pitchFamily="34" charset="0"/>
                <a:cs typeface="Arial" panose="020B0604020202020204" pitchFamily="34" charset="0"/>
              </a:rPr>
              <a:t>between </a:t>
            </a:r>
            <a:r>
              <a:rPr lang="en-US" sz="2400" b="1" dirty="0" smtClean="0">
                <a:latin typeface="Arial" panose="020B0604020202020204" pitchFamily="34" charset="0"/>
                <a:cs typeface="Arial" panose="020B0604020202020204" pitchFamily="34" charset="0"/>
              </a:rPr>
              <a:t>2001 and 2008, </a:t>
            </a:r>
            <a:r>
              <a:rPr lang="en-US" sz="2400" b="1" dirty="0">
                <a:latin typeface="Arial" panose="020B0604020202020204" pitchFamily="34" charset="0"/>
                <a:cs typeface="Arial" panose="020B0604020202020204" pitchFamily="34" charset="0"/>
              </a:rPr>
              <a:t>with terminus </a:t>
            </a:r>
            <a:r>
              <a:rPr lang="en-US" sz="2400" b="1" dirty="0" smtClean="0">
                <a:latin typeface="Arial" panose="020B0604020202020204" pitchFamily="34" charset="0"/>
                <a:cs typeface="Arial" panose="020B0604020202020204" pitchFamily="34" charset="0"/>
              </a:rPr>
              <a:t>elevations </a:t>
            </a:r>
            <a:r>
              <a:rPr lang="en-US" sz="2400" b="1" dirty="0">
                <a:latin typeface="Arial" panose="020B0604020202020204" pitchFamily="34" charset="0"/>
                <a:cs typeface="Arial" panose="020B0604020202020204" pitchFamily="34" charset="0"/>
              </a:rPr>
              <a:t>dropping 100 m below 1985 </a:t>
            </a:r>
            <a:r>
              <a:rPr lang="en-US" sz="2400" b="1" dirty="0" smtClean="0">
                <a:latin typeface="Arial" panose="020B0604020202020204" pitchFamily="34" charset="0"/>
                <a:cs typeface="Arial" panose="020B0604020202020204" pitchFamily="34" charset="0"/>
              </a:rPr>
              <a:t>level (Fig. 4a).  The surface remained nearly constant after 2008, thickening some years and thinning in others. </a:t>
            </a:r>
          </a:p>
          <a:p>
            <a:pPr marL="457200" indent="-457200">
              <a:buAutoNum type="alphaUcPeriod"/>
            </a:pPr>
            <a:r>
              <a:rPr lang="en-US" sz="2400" b="1" dirty="0" smtClean="0">
                <a:latin typeface="Arial" panose="020B0604020202020204" pitchFamily="34" charset="0"/>
                <a:cs typeface="Arial" panose="020B0604020202020204" pitchFamily="34" charset="0"/>
              </a:rPr>
              <a:t>In contrast, NS sustained drawdowns  after 2008, with the 2014 surface dropping 140 m WRT 1985 (Fig. 4b).</a:t>
            </a:r>
          </a:p>
        </p:txBody>
      </p:sp>
      <p:sp>
        <p:nvSpPr>
          <p:cNvPr id="55" name="TextBox 54"/>
          <p:cNvSpPr txBox="1"/>
          <p:nvPr/>
        </p:nvSpPr>
        <p:spPr>
          <a:xfrm>
            <a:off x="13234894" y="23320509"/>
            <a:ext cx="1297150" cy="461665"/>
          </a:xfrm>
          <a:prstGeom prst="rect">
            <a:avLst/>
          </a:prstGeom>
          <a:noFill/>
        </p:spPr>
        <p:txBody>
          <a:bodyPr wrap="none" rtlCol="0">
            <a:spAutoFit/>
          </a:bodyPr>
          <a:lstStyle/>
          <a:p>
            <a:r>
              <a:rPr lang="en-US" sz="2400" b="1" dirty="0" smtClean="0">
                <a:latin typeface="Arial" panose="020B0604020202020204" pitchFamily="34" charset="0"/>
                <a:cs typeface="Arial" panose="020B0604020202020204" pitchFamily="34" charset="0"/>
              </a:rPr>
              <a:t>(a) KNS</a:t>
            </a:r>
            <a:endParaRPr lang="en-US" sz="2400" b="1" dirty="0">
              <a:latin typeface="Arial" panose="020B0604020202020204" pitchFamily="34" charset="0"/>
              <a:cs typeface="Arial" panose="020B0604020202020204" pitchFamily="34" charset="0"/>
            </a:endParaRPr>
          </a:p>
        </p:txBody>
      </p:sp>
      <p:sp>
        <p:nvSpPr>
          <p:cNvPr id="56" name="TextBox 55"/>
          <p:cNvSpPr txBox="1"/>
          <p:nvPr/>
        </p:nvSpPr>
        <p:spPr>
          <a:xfrm>
            <a:off x="13204414" y="28247148"/>
            <a:ext cx="1090363" cy="461665"/>
          </a:xfrm>
          <a:prstGeom prst="rect">
            <a:avLst/>
          </a:prstGeom>
          <a:noFill/>
        </p:spPr>
        <p:txBody>
          <a:bodyPr wrap="none" rtlCol="0">
            <a:spAutoFit/>
          </a:bodyPr>
          <a:lstStyle/>
          <a:p>
            <a:r>
              <a:rPr lang="en-US" sz="2400" b="1" dirty="0" smtClean="0">
                <a:latin typeface="Arial" panose="020B0604020202020204" pitchFamily="34" charset="0"/>
                <a:cs typeface="Arial" panose="020B0604020202020204" pitchFamily="34" charset="0"/>
              </a:rPr>
              <a:t>(b) NS</a:t>
            </a:r>
            <a:endParaRPr lang="en-US" sz="2400" b="1" dirty="0">
              <a:latin typeface="Arial" panose="020B0604020202020204" pitchFamily="34" charset="0"/>
              <a:cs typeface="Arial" panose="020B0604020202020204" pitchFamily="34" charset="0"/>
            </a:endParaRPr>
          </a:p>
        </p:txBody>
      </p:sp>
      <p:sp>
        <p:nvSpPr>
          <p:cNvPr id="57" name="TextBox 56"/>
          <p:cNvSpPr txBox="1"/>
          <p:nvPr/>
        </p:nvSpPr>
        <p:spPr>
          <a:xfrm flipH="1">
            <a:off x="8698936" y="30861000"/>
            <a:ext cx="7760264" cy="1569660"/>
          </a:xfrm>
          <a:prstGeom prst="rect">
            <a:avLst/>
          </a:prstGeom>
          <a:solidFill>
            <a:schemeClr val="accent1">
              <a:lumMod val="20000"/>
              <a:lumOff val="80000"/>
            </a:schemeClr>
          </a:solidFill>
          <a:ln w="12700">
            <a:solidFill>
              <a:schemeClr val="tx1"/>
            </a:solidFill>
          </a:ln>
        </p:spPr>
        <p:txBody>
          <a:bodyPr wrap="square" rtlCol="0">
            <a:spAutoFit/>
          </a:bodyPr>
          <a:lstStyle/>
          <a:p>
            <a:r>
              <a:rPr lang="en-US" sz="2400" b="1" dirty="0">
                <a:latin typeface="Arial" panose="020B0604020202020204" pitchFamily="34" charset="0"/>
                <a:cs typeface="Arial" panose="020B0604020202020204" pitchFamily="34" charset="0"/>
              </a:rPr>
              <a:t>Fig. 4</a:t>
            </a:r>
            <a:r>
              <a:rPr lang="en-US" sz="2400" dirty="0">
                <a:latin typeface="Arial" panose="020B0604020202020204" pitchFamily="34" charset="0"/>
                <a:cs typeface="Arial" panose="020B0604020202020204" pitchFamily="34" charset="0"/>
              </a:rPr>
              <a:t>.  ATM elevation change time series for a) KNS, b) </a:t>
            </a:r>
            <a:r>
              <a:rPr lang="en-US" sz="2400" dirty="0" smtClean="0">
                <a:latin typeface="Arial" panose="020B0604020202020204" pitchFamily="34" charset="0"/>
                <a:cs typeface="Arial" panose="020B0604020202020204" pitchFamily="34" charset="0"/>
              </a:rPr>
              <a:t>NS referenced </a:t>
            </a:r>
            <a:r>
              <a:rPr lang="en-US" sz="2400" dirty="0">
                <a:latin typeface="Arial" panose="020B0604020202020204" pitchFamily="34" charset="0"/>
                <a:cs typeface="Arial" panose="020B0604020202020204" pitchFamily="34" charset="0"/>
              </a:rPr>
              <a:t>to the 1985 DEM as base. </a:t>
            </a:r>
            <a:r>
              <a:rPr lang="en-US" sz="2400" dirty="0" smtClean="0">
                <a:latin typeface="Arial" panose="020B0604020202020204" pitchFamily="34" charset="0"/>
                <a:cs typeface="Arial" panose="020B0604020202020204" pitchFamily="34" charset="0"/>
              </a:rPr>
              <a:t>ATM data from </a:t>
            </a:r>
            <a:r>
              <a:rPr lang="en-US" sz="2400" dirty="0">
                <a:latin typeface="Arial" panose="020B0604020202020204" pitchFamily="34" charset="0"/>
                <a:cs typeface="Arial" panose="020B0604020202020204" pitchFamily="34" charset="0"/>
              </a:rPr>
              <a:t>(</a:t>
            </a:r>
            <a:r>
              <a:rPr lang="en-US" sz="2400" dirty="0" err="1">
                <a:latin typeface="Arial" panose="020B0604020202020204" pitchFamily="34" charset="0"/>
                <a:cs typeface="Arial" panose="020B0604020202020204" pitchFamily="34" charset="0"/>
              </a:rPr>
              <a:t>Krabill</a:t>
            </a:r>
            <a:r>
              <a:rPr lang="en-US" sz="2400" dirty="0">
                <a:latin typeface="Arial" panose="020B0604020202020204" pitchFamily="34" charset="0"/>
                <a:cs typeface="Arial" panose="020B0604020202020204" pitchFamily="34" charset="0"/>
              </a:rPr>
              <a:t>, 2014</a:t>
            </a:r>
            <a:r>
              <a:rPr lang="en-US" sz="2400" dirty="0" smtClean="0">
                <a:latin typeface="Arial" panose="020B0604020202020204" pitchFamily="34" charset="0"/>
                <a:cs typeface="Arial" panose="020B0604020202020204" pitchFamily="34" charset="0"/>
              </a:rPr>
              <a:t>).</a:t>
            </a:r>
            <a:r>
              <a:rPr lang="en-US" sz="2400" b="1" dirty="0" smtClean="0">
                <a:latin typeface="Arial" panose="020B0604020202020204" pitchFamily="34" charset="0"/>
                <a:cs typeface="Arial" panose="020B0604020202020204" pitchFamily="34" charset="0"/>
              </a:rPr>
              <a:t> </a:t>
            </a:r>
            <a:r>
              <a:rPr lang="en-US" sz="2400" dirty="0" smtClean="0">
                <a:latin typeface="Arial" panose="020B0604020202020204" pitchFamily="34" charset="0"/>
                <a:cs typeface="Arial" panose="020B0604020202020204" pitchFamily="34" charset="0"/>
              </a:rPr>
              <a:t> </a:t>
            </a:r>
            <a:r>
              <a:rPr lang="en-US" sz="2400" dirty="0">
                <a:latin typeface="Arial" panose="020B0604020202020204" pitchFamily="34" charset="0"/>
                <a:cs typeface="Arial" panose="020B0604020202020204" pitchFamily="34" charset="0"/>
              </a:rPr>
              <a:t>Color codes used to identify dates are similar to those used in Fig. 2.</a:t>
            </a:r>
          </a:p>
        </p:txBody>
      </p:sp>
      <p:sp>
        <p:nvSpPr>
          <p:cNvPr id="58" name="TextBox 57"/>
          <p:cNvSpPr txBox="1"/>
          <p:nvPr/>
        </p:nvSpPr>
        <p:spPr>
          <a:xfrm>
            <a:off x="18775973" y="19752779"/>
            <a:ext cx="1297150" cy="461665"/>
          </a:xfrm>
          <a:prstGeom prst="rect">
            <a:avLst/>
          </a:prstGeom>
          <a:noFill/>
        </p:spPr>
        <p:txBody>
          <a:bodyPr wrap="none" rtlCol="0">
            <a:spAutoFit/>
          </a:bodyPr>
          <a:lstStyle/>
          <a:p>
            <a:r>
              <a:rPr lang="en-US" sz="2400" b="1" dirty="0" smtClean="0">
                <a:latin typeface="Arial" panose="020B0604020202020204" pitchFamily="34" charset="0"/>
                <a:cs typeface="Arial" panose="020B0604020202020204" pitchFamily="34" charset="0"/>
              </a:rPr>
              <a:t>(a) KNS</a:t>
            </a:r>
            <a:endParaRPr lang="en-US" sz="2400" b="1" dirty="0">
              <a:latin typeface="Arial" panose="020B0604020202020204" pitchFamily="34" charset="0"/>
              <a:cs typeface="Arial" panose="020B0604020202020204" pitchFamily="34" charset="0"/>
            </a:endParaRPr>
          </a:p>
        </p:txBody>
      </p:sp>
      <p:sp>
        <p:nvSpPr>
          <p:cNvPr id="59" name="TextBox 58"/>
          <p:cNvSpPr txBox="1"/>
          <p:nvPr/>
        </p:nvSpPr>
        <p:spPr>
          <a:xfrm>
            <a:off x="17922775" y="22476519"/>
            <a:ext cx="1090363" cy="461665"/>
          </a:xfrm>
          <a:prstGeom prst="rect">
            <a:avLst/>
          </a:prstGeom>
          <a:noFill/>
        </p:spPr>
        <p:txBody>
          <a:bodyPr wrap="none" rtlCol="0">
            <a:spAutoFit/>
          </a:bodyPr>
          <a:lstStyle/>
          <a:p>
            <a:r>
              <a:rPr lang="en-US" sz="2400" b="1" dirty="0" smtClean="0">
                <a:latin typeface="Arial" panose="020B0604020202020204" pitchFamily="34" charset="0"/>
                <a:cs typeface="Arial" panose="020B0604020202020204" pitchFamily="34" charset="0"/>
              </a:rPr>
              <a:t>(b) NS</a:t>
            </a:r>
            <a:endParaRPr lang="en-US" sz="2400" b="1" dirty="0">
              <a:latin typeface="Arial" panose="020B0604020202020204" pitchFamily="34" charset="0"/>
              <a:cs typeface="Arial" panose="020B0604020202020204" pitchFamily="34" charset="0"/>
            </a:endParaRPr>
          </a:p>
        </p:txBody>
      </p:sp>
      <p:sp>
        <p:nvSpPr>
          <p:cNvPr id="60" name="TextBox 59"/>
          <p:cNvSpPr txBox="1"/>
          <p:nvPr/>
        </p:nvSpPr>
        <p:spPr>
          <a:xfrm>
            <a:off x="26100544" y="11667022"/>
            <a:ext cx="561372" cy="461665"/>
          </a:xfrm>
          <a:prstGeom prst="rect">
            <a:avLst/>
          </a:prstGeom>
          <a:noFill/>
        </p:spPr>
        <p:txBody>
          <a:bodyPr wrap="none" rtlCol="0">
            <a:spAutoFit/>
          </a:bodyPr>
          <a:lstStyle/>
          <a:p>
            <a:r>
              <a:rPr lang="en-US" sz="2400" b="1" dirty="0" smtClean="0">
                <a:latin typeface="Arial" panose="020B0604020202020204" pitchFamily="34" charset="0"/>
                <a:cs typeface="Arial" panose="020B0604020202020204" pitchFamily="34" charset="0"/>
              </a:rPr>
              <a:t>(a)</a:t>
            </a:r>
            <a:endParaRPr lang="en-US" sz="2400" b="1" dirty="0">
              <a:latin typeface="Arial" panose="020B0604020202020204" pitchFamily="34" charset="0"/>
              <a:cs typeface="Arial" panose="020B0604020202020204" pitchFamily="34" charset="0"/>
            </a:endParaRPr>
          </a:p>
        </p:txBody>
      </p:sp>
      <p:sp>
        <p:nvSpPr>
          <p:cNvPr id="61" name="TextBox 60"/>
          <p:cNvSpPr txBox="1"/>
          <p:nvPr/>
        </p:nvSpPr>
        <p:spPr>
          <a:xfrm>
            <a:off x="26620054" y="13240114"/>
            <a:ext cx="577402" cy="461665"/>
          </a:xfrm>
          <a:prstGeom prst="rect">
            <a:avLst/>
          </a:prstGeom>
          <a:noFill/>
        </p:spPr>
        <p:txBody>
          <a:bodyPr wrap="none" rtlCol="0">
            <a:spAutoFit/>
          </a:bodyPr>
          <a:lstStyle/>
          <a:p>
            <a:r>
              <a:rPr lang="en-US" sz="2400" b="1" dirty="0" smtClean="0">
                <a:latin typeface="Arial" panose="020B0604020202020204" pitchFamily="34" charset="0"/>
                <a:cs typeface="Arial" panose="020B0604020202020204" pitchFamily="34" charset="0"/>
              </a:rPr>
              <a:t>(b)</a:t>
            </a:r>
            <a:endParaRPr lang="en-US" sz="2400" b="1" dirty="0">
              <a:latin typeface="Arial" panose="020B0604020202020204" pitchFamily="34" charset="0"/>
              <a:cs typeface="Arial" panose="020B0604020202020204" pitchFamily="34" charset="0"/>
            </a:endParaRPr>
          </a:p>
        </p:txBody>
      </p:sp>
      <p:sp>
        <p:nvSpPr>
          <p:cNvPr id="62" name="TextBox 61"/>
          <p:cNvSpPr txBox="1"/>
          <p:nvPr/>
        </p:nvSpPr>
        <p:spPr>
          <a:xfrm>
            <a:off x="17816213" y="26641642"/>
            <a:ext cx="561372" cy="461665"/>
          </a:xfrm>
          <a:prstGeom prst="rect">
            <a:avLst/>
          </a:prstGeom>
          <a:noFill/>
        </p:spPr>
        <p:txBody>
          <a:bodyPr wrap="none" rtlCol="0">
            <a:spAutoFit/>
          </a:bodyPr>
          <a:lstStyle/>
          <a:p>
            <a:r>
              <a:rPr lang="en-US" sz="2400" b="1" dirty="0" smtClean="0">
                <a:latin typeface="Arial" panose="020B0604020202020204" pitchFamily="34" charset="0"/>
                <a:cs typeface="Arial" panose="020B0604020202020204" pitchFamily="34" charset="0"/>
              </a:rPr>
              <a:t>(c)</a:t>
            </a:r>
            <a:endParaRPr lang="en-US" sz="2400" b="1" dirty="0">
              <a:latin typeface="Arial" panose="020B0604020202020204" pitchFamily="34" charset="0"/>
              <a:cs typeface="Arial" panose="020B0604020202020204" pitchFamily="34" charset="0"/>
            </a:endParaRPr>
          </a:p>
        </p:txBody>
      </p:sp>
      <p:sp>
        <p:nvSpPr>
          <p:cNvPr id="63" name="TextBox 62"/>
          <p:cNvSpPr txBox="1"/>
          <p:nvPr/>
        </p:nvSpPr>
        <p:spPr>
          <a:xfrm>
            <a:off x="25772313" y="23937056"/>
            <a:ext cx="561372" cy="461665"/>
          </a:xfrm>
          <a:prstGeom prst="rect">
            <a:avLst/>
          </a:prstGeom>
          <a:noFill/>
        </p:spPr>
        <p:txBody>
          <a:bodyPr wrap="none" rtlCol="0">
            <a:spAutoFit/>
          </a:bodyPr>
          <a:lstStyle/>
          <a:p>
            <a:r>
              <a:rPr lang="en-US" sz="2400" b="1" dirty="0" smtClean="0">
                <a:latin typeface="Arial" panose="020B0604020202020204" pitchFamily="34" charset="0"/>
                <a:cs typeface="Arial" panose="020B0604020202020204" pitchFamily="34" charset="0"/>
              </a:rPr>
              <a:t>(a)</a:t>
            </a:r>
            <a:endParaRPr lang="en-US" sz="2400" b="1" dirty="0">
              <a:latin typeface="Arial" panose="020B0604020202020204" pitchFamily="34" charset="0"/>
              <a:cs typeface="Arial" panose="020B0604020202020204" pitchFamily="34" charset="0"/>
            </a:endParaRPr>
          </a:p>
        </p:txBody>
      </p:sp>
      <p:sp>
        <p:nvSpPr>
          <p:cNvPr id="1024" name="TextBox 1023"/>
          <p:cNvSpPr txBox="1"/>
          <p:nvPr/>
        </p:nvSpPr>
        <p:spPr>
          <a:xfrm>
            <a:off x="25772313" y="27306435"/>
            <a:ext cx="577402" cy="461665"/>
          </a:xfrm>
          <a:prstGeom prst="rect">
            <a:avLst/>
          </a:prstGeom>
          <a:noFill/>
        </p:spPr>
        <p:txBody>
          <a:bodyPr wrap="none" rtlCol="0">
            <a:spAutoFit/>
          </a:bodyPr>
          <a:lstStyle/>
          <a:p>
            <a:r>
              <a:rPr lang="en-US" sz="2400" b="1" dirty="0" smtClean="0">
                <a:latin typeface="Arial" panose="020B0604020202020204" pitchFamily="34" charset="0"/>
                <a:cs typeface="Arial" panose="020B0604020202020204" pitchFamily="34" charset="0"/>
              </a:rPr>
              <a:t>(b)</a:t>
            </a:r>
            <a:endParaRPr lang="en-US" sz="2400" b="1" dirty="0">
              <a:latin typeface="Arial" panose="020B0604020202020204" pitchFamily="34" charset="0"/>
              <a:cs typeface="Arial" panose="020B0604020202020204" pitchFamily="34" charset="0"/>
            </a:endParaRPr>
          </a:p>
        </p:txBody>
      </p:sp>
      <p:sp>
        <p:nvSpPr>
          <p:cNvPr id="1025" name="TextBox 1024"/>
          <p:cNvSpPr txBox="1"/>
          <p:nvPr/>
        </p:nvSpPr>
        <p:spPr>
          <a:xfrm>
            <a:off x="34091880" y="11897855"/>
            <a:ext cx="577402" cy="3046988"/>
          </a:xfrm>
          <a:prstGeom prst="rect">
            <a:avLst/>
          </a:prstGeom>
          <a:noFill/>
        </p:spPr>
        <p:txBody>
          <a:bodyPr wrap="none" rtlCol="0">
            <a:spAutoFit/>
          </a:bodyPr>
          <a:lstStyle/>
          <a:p>
            <a:r>
              <a:rPr lang="en-US" sz="2400" b="1" dirty="0" smtClean="0">
                <a:latin typeface="Arial" panose="020B0604020202020204" pitchFamily="34" charset="0"/>
                <a:cs typeface="Arial" panose="020B0604020202020204" pitchFamily="34" charset="0"/>
              </a:rPr>
              <a:t>(a)</a:t>
            </a:r>
          </a:p>
          <a:p>
            <a:endParaRPr lang="en-US" sz="2400" b="1" dirty="0">
              <a:latin typeface="Arial" panose="020B0604020202020204" pitchFamily="34" charset="0"/>
              <a:cs typeface="Arial" panose="020B0604020202020204" pitchFamily="34" charset="0"/>
            </a:endParaRPr>
          </a:p>
          <a:p>
            <a:endParaRPr lang="en-US" sz="2400" b="1" dirty="0" smtClean="0">
              <a:latin typeface="Arial" panose="020B0604020202020204" pitchFamily="34" charset="0"/>
              <a:cs typeface="Arial" panose="020B0604020202020204" pitchFamily="34" charset="0"/>
            </a:endParaRPr>
          </a:p>
          <a:p>
            <a:r>
              <a:rPr lang="en-US" sz="2400" b="1" dirty="0" smtClean="0">
                <a:latin typeface="Arial" panose="020B0604020202020204" pitchFamily="34" charset="0"/>
                <a:cs typeface="Arial" panose="020B0604020202020204" pitchFamily="34" charset="0"/>
              </a:rPr>
              <a:t>(b)</a:t>
            </a:r>
          </a:p>
          <a:p>
            <a:endParaRPr lang="en-US" sz="2400" b="1" dirty="0">
              <a:latin typeface="Arial" panose="020B0604020202020204" pitchFamily="34" charset="0"/>
              <a:cs typeface="Arial" panose="020B0604020202020204" pitchFamily="34" charset="0"/>
            </a:endParaRPr>
          </a:p>
          <a:p>
            <a:endParaRPr lang="en-US" sz="2400" b="1" dirty="0" smtClean="0">
              <a:latin typeface="Arial" panose="020B0604020202020204" pitchFamily="34" charset="0"/>
              <a:cs typeface="Arial" panose="020B0604020202020204" pitchFamily="34" charset="0"/>
            </a:endParaRPr>
          </a:p>
          <a:p>
            <a:r>
              <a:rPr lang="en-US" sz="2400" b="1" dirty="0" smtClean="0">
                <a:latin typeface="Arial" panose="020B0604020202020204" pitchFamily="34" charset="0"/>
                <a:cs typeface="Arial" panose="020B0604020202020204" pitchFamily="34" charset="0"/>
              </a:rPr>
              <a:t>(c)</a:t>
            </a:r>
            <a:endParaRPr lang="en-US" sz="2400" b="1" dirty="0">
              <a:latin typeface="Arial" panose="020B0604020202020204" pitchFamily="34" charset="0"/>
              <a:cs typeface="Arial" panose="020B0604020202020204" pitchFamily="34" charset="0"/>
            </a:endParaRPr>
          </a:p>
          <a:p>
            <a:endParaRPr lang="en-US" sz="2400" b="1" dirty="0">
              <a:latin typeface="Arial" panose="020B0604020202020204" pitchFamily="34" charset="0"/>
              <a:cs typeface="Arial" panose="020B0604020202020204" pitchFamily="34" charset="0"/>
            </a:endParaRPr>
          </a:p>
        </p:txBody>
      </p:sp>
      <p:cxnSp>
        <p:nvCxnSpPr>
          <p:cNvPr id="1030" name="Straight Connector 1029"/>
          <p:cNvCxnSpPr/>
          <p:nvPr/>
        </p:nvCxnSpPr>
        <p:spPr>
          <a:xfrm>
            <a:off x="8305800" y="2883910"/>
            <a:ext cx="0" cy="3552089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a:off x="16611600" y="4849091"/>
            <a:ext cx="0" cy="33343953"/>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4" name="Straight Connector 73"/>
          <p:cNvCxnSpPr/>
          <p:nvPr/>
        </p:nvCxnSpPr>
        <p:spPr>
          <a:xfrm>
            <a:off x="24917401" y="4833588"/>
            <a:ext cx="1" cy="33765176"/>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8" name="Straight Connector 77"/>
          <p:cNvCxnSpPr/>
          <p:nvPr/>
        </p:nvCxnSpPr>
        <p:spPr>
          <a:xfrm>
            <a:off x="33299399" y="4946073"/>
            <a:ext cx="0" cy="3351130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pic>
        <p:nvPicPr>
          <p:cNvPr id="64" name="Picture 6" descr="GI_logo_color"/>
          <p:cNvPicPr>
            <a:picLocks noChangeAspect="1" noChangeArrowheads="1"/>
          </p:cNvPicPr>
          <p:nvPr/>
        </p:nvPicPr>
        <p:blipFill>
          <a:blip r:embed="rId2" cstate="print"/>
          <a:srcRect/>
          <a:stretch>
            <a:fillRect/>
          </a:stretch>
        </p:blipFill>
        <p:spPr bwMode="auto">
          <a:xfrm>
            <a:off x="152400" y="66675"/>
            <a:ext cx="1828800" cy="1600200"/>
          </a:xfrm>
          <a:prstGeom prst="rect">
            <a:avLst/>
          </a:prstGeom>
          <a:noFill/>
        </p:spPr>
      </p:pic>
      <p:sp>
        <p:nvSpPr>
          <p:cNvPr id="11" name="TextBox 10"/>
          <p:cNvSpPr txBox="1"/>
          <p:nvPr/>
        </p:nvSpPr>
        <p:spPr>
          <a:xfrm>
            <a:off x="9472914" y="8166407"/>
            <a:ext cx="561372" cy="461665"/>
          </a:xfrm>
          <a:prstGeom prst="rect">
            <a:avLst/>
          </a:prstGeom>
          <a:noFill/>
        </p:spPr>
        <p:txBody>
          <a:bodyPr wrap="none" rtlCol="0">
            <a:spAutoFit/>
          </a:bodyPr>
          <a:lstStyle/>
          <a:p>
            <a:r>
              <a:rPr lang="en-US" sz="2400" b="1" dirty="0" smtClean="0">
                <a:solidFill>
                  <a:schemeClr val="bg1"/>
                </a:solidFill>
                <a:latin typeface="Arial" panose="020B0604020202020204" pitchFamily="34" charset="0"/>
                <a:cs typeface="Arial" panose="020B0604020202020204" pitchFamily="34" charset="0"/>
              </a:rPr>
              <a:t>(a)</a:t>
            </a:r>
            <a:endParaRPr lang="en-US" sz="2400" b="1" dirty="0">
              <a:solidFill>
                <a:schemeClr val="bg1"/>
              </a:solidFill>
              <a:latin typeface="Arial" panose="020B0604020202020204" pitchFamily="34" charset="0"/>
              <a:cs typeface="Arial" panose="020B0604020202020204" pitchFamily="34" charset="0"/>
            </a:endParaRPr>
          </a:p>
        </p:txBody>
      </p:sp>
      <p:sp>
        <p:nvSpPr>
          <p:cNvPr id="27" name="TextBox 26"/>
          <p:cNvSpPr txBox="1"/>
          <p:nvPr/>
        </p:nvSpPr>
        <p:spPr>
          <a:xfrm>
            <a:off x="12946193" y="8196886"/>
            <a:ext cx="577402" cy="461665"/>
          </a:xfrm>
          <a:prstGeom prst="rect">
            <a:avLst/>
          </a:prstGeom>
          <a:noFill/>
        </p:spPr>
        <p:txBody>
          <a:bodyPr wrap="none" rtlCol="0">
            <a:spAutoFit/>
          </a:bodyPr>
          <a:lstStyle/>
          <a:p>
            <a:r>
              <a:rPr lang="en-US" sz="2400" b="1" dirty="0" smtClean="0">
                <a:solidFill>
                  <a:schemeClr val="bg1"/>
                </a:solidFill>
                <a:latin typeface="Arial" panose="020B0604020202020204" pitchFamily="34" charset="0"/>
                <a:cs typeface="Arial" panose="020B0604020202020204" pitchFamily="34" charset="0"/>
              </a:rPr>
              <a:t>(b)</a:t>
            </a:r>
            <a:endParaRPr lang="en-US" sz="2400" b="1" dirty="0">
              <a:solidFill>
                <a:schemeClr val="bg1"/>
              </a:solidFill>
              <a:latin typeface="Arial" panose="020B0604020202020204" pitchFamily="34" charset="0"/>
              <a:cs typeface="Arial" panose="020B0604020202020204" pitchFamily="34" charset="0"/>
            </a:endParaRPr>
          </a:p>
        </p:txBody>
      </p:sp>
      <p:sp>
        <p:nvSpPr>
          <p:cNvPr id="30" name="TextBox 29"/>
          <p:cNvSpPr txBox="1"/>
          <p:nvPr/>
        </p:nvSpPr>
        <p:spPr>
          <a:xfrm>
            <a:off x="17764008" y="7399481"/>
            <a:ext cx="561372" cy="461665"/>
          </a:xfrm>
          <a:prstGeom prst="rect">
            <a:avLst/>
          </a:prstGeom>
          <a:noFill/>
        </p:spPr>
        <p:txBody>
          <a:bodyPr wrap="none" rtlCol="0">
            <a:spAutoFit/>
          </a:bodyPr>
          <a:lstStyle/>
          <a:p>
            <a:r>
              <a:rPr lang="en-US" sz="2400" b="1" dirty="0" smtClean="0">
                <a:latin typeface="Arial" panose="020B0604020202020204" pitchFamily="34" charset="0"/>
                <a:cs typeface="Arial" panose="020B0604020202020204" pitchFamily="34" charset="0"/>
              </a:rPr>
              <a:t>(a)</a:t>
            </a:r>
            <a:endParaRPr lang="en-US" sz="2400" b="1" dirty="0">
              <a:latin typeface="Arial" panose="020B0604020202020204" pitchFamily="34" charset="0"/>
              <a:cs typeface="Arial" panose="020B0604020202020204" pitchFamily="34" charset="0"/>
            </a:endParaRPr>
          </a:p>
        </p:txBody>
      </p:sp>
      <p:sp>
        <p:nvSpPr>
          <p:cNvPr id="31" name="TextBox 30"/>
          <p:cNvSpPr txBox="1"/>
          <p:nvPr/>
        </p:nvSpPr>
        <p:spPr>
          <a:xfrm>
            <a:off x="21282137" y="7458996"/>
            <a:ext cx="577402" cy="461665"/>
          </a:xfrm>
          <a:prstGeom prst="rect">
            <a:avLst/>
          </a:prstGeom>
          <a:noFill/>
        </p:spPr>
        <p:txBody>
          <a:bodyPr wrap="none" rtlCol="0">
            <a:spAutoFit/>
          </a:bodyPr>
          <a:lstStyle/>
          <a:p>
            <a:r>
              <a:rPr lang="en-US" sz="2400" b="1" dirty="0" smtClean="0">
                <a:latin typeface="Arial" panose="020B0604020202020204" pitchFamily="34" charset="0"/>
                <a:cs typeface="Arial" panose="020B0604020202020204" pitchFamily="34" charset="0"/>
              </a:rPr>
              <a:t>(b)</a:t>
            </a:r>
            <a:endParaRPr lang="en-US" sz="2400" b="1" dirty="0">
              <a:latin typeface="Arial" panose="020B0604020202020204" pitchFamily="34" charset="0"/>
              <a:cs typeface="Arial" panose="020B0604020202020204" pitchFamily="34" charset="0"/>
            </a:endParaRPr>
          </a:p>
        </p:txBody>
      </p:sp>
      <p:sp>
        <p:nvSpPr>
          <p:cNvPr id="67" name="TextBox 66"/>
          <p:cNvSpPr txBox="1"/>
          <p:nvPr/>
        </p:nvSpPr>
        <p:spPr>
          <a:xfrm>
            <a:off x="7906679" y="32537400"/>
            <a:ext cx="25314617" cy="5632311"/>
          </a:xfrm>
          <a:prstGeom prst="rect">
            <a:avLst/>
          </a:prstGeom>
          <a:solidFill>
            <a:schemeClr val="accent1">
              <a:lumMod val="20000"/>
              <a:lumOff val="80000"/>
            </a:schemeClr>
          </a:solidFill>
          <a:ln w="12700">
            <a:solidFill>
              <a:schemeClr val="tx1"/>
            </a:solidFill>
          </a:ln>
        </p:spPr>
        <p:txBody>
          <a:bodyPr wrap="square" rtlCol="0">
            <a:spAutoFit/>
          </a:bodyPr>
          <a:lstStyle/>
          <a:p>
            <a:r>
              <a:rPr lang="en-US" sz="2400" b="1" dirty="0" smtClean="0"/>
              <a:t>References:</a:t>
            </a:r>
          </a:p>
          <a:p>
            <a:pPr indent="-457200">
              <a:buFont typeface="Arial" panose="020B0604020202020204" pitchFamily="34" charset="0"/>
              <a:buChar char="•"/>
            </a:pPr>
            <a:r>
              <a:rPr lang="en-US" sz="2400" dirty="0" smtClean="0"/>
              <a:t>Jenkins </a:t>
            </a:r>
            <a:r>
              <a:rPr lang="en-US" sz="2400" dirty="0"/>
              <a:t>A (2011) Convection-Driven Melting near the Grounding Lines of Ice Shelves and Tidewater Glaciers. </a:t>
            </a:r>
            <a:r>
              <a:rPr lang="en-US" sz="2400" i="1" dirty="0"/>
              <a:t>J. Phys. </a:t>
            </a:r>
            <a:r>
              <a:rPr lang="en-US" sz="2400" i="1" dirty="0" err="1"/>
              <a:t>Oceanogr</a:t>
            </a:r>
            <a:r>
              <a:rPr lang="en-US" sz="2400" dirty="0"/>
              <a:t>. 41(12), 2279–2294 (doi:10.1175/JPO-D-11-03.1</a:t>
            </a:r>
            <a:r>
              <a:rPr lang="en-US" sz="2400" dirty="0" smtClean="0"/>
              <a:t>).</a:t>
            </a:r>
            <a:endParaRPr lang="en-US" sz="2400" dirty="0"/>
          </a:p>
          <a:p>
            <a:pPr indent="-457200">
              <a:buFont typeface="Arial" panose="020B0604020202020204" pitchFamily="34" charset="0"/>
              <a:buChar char="•"/>
            </a:pPr>
            <a:r>
              <a:rPr lang="en-US" sz="2400" dirty="0" err="1"/>
              <a:t>Krabill</a:t>
            </a:r>
            <a:r>
              <a:rPr lang="en-US" sz="2400" dirty="0"/>
              <a:t>, William B. 2014, updated current year. </a:t>
            </a:r>
            <a:r>
              <a:rPr lang="en-US" sz="2400" dirty="0" err="1"/>
              <a:t>IceBridge</a:t>
            </a:r>
            <a:r>
              <a:rPr lang="en-US" sz="2400" dirty="0"/>
              <a:t> ATM L2 </a:t>
            </a:r>
            <a:r>
              <a:rPr lang="en-US" sz="2400" dirty="0" err="1"/>
              <a:t>Icessn</a:t>
            </a:r>
            <a:r>
              <a:rPr lang="en-US" sz="2400" dirty="0"/>
              <a:t> Elevation, Slope, and Roughness, Data for 1993 - 2014. Boulder, Colorado USA: NASA Distributed Active Archive Center at </a:t>
            </a:r>
            <a:r>
              <a:rPr lang="en-US" sz="2400" dirty="0" smtClean="0"/>
              <a:t>the National </a:t>
            </a:r>
            <a:r>
              <a:rPr lang="en-US" sz="2400" dirty="0"/>
              <a:t>Snow and Ice Data Center. Digital media. http://nsidc.org/data/ilatm2.html</a:t>
            </a:r>
            <a:r>
              <a:rPr lang="en-US" sz="2400" dirty="0" smtClean="0"/>
              <a:t>.)</a:t>
            </a:r>
            <a:endParaRPr lang="en-US" sz="2400" dirty="0"/>
          </a:p>
          <a:p>
            <a:pPr indent="-457200">
              <a:buFont typeface="Arial" panose="020B0604020202020204" pitchFamily="34" charset="0"/>
              <a:buChar char="•"/>
            </a:pPr>
            <a:r>
              <a:rPr lang="en-US" sz="2400" dirty="0" err="1"/>
              <a:t>Langen</a:t>
            </a:r>
            <a:r>
              <a:rPr lang="en-US" sz="2400" dirty="0"/>
              <a:t>, P. L. and thirteen others (2015), Quantifying Energy and Mass Fluxes Controlling </a:t>
            </a:r>
            <a:r>
              <a:rPr lang="en-US" sz="2400" dirty="0" err="1"/>
              <a:t>Godthåbsfjord</a:t>
            </a:r>
            <a:r>
              <a:rPr lang="en-US" sz="2400" dirty="0"/>
              <a:t> Freshwater Input in a 5-km Simulation (1991–2012). J. Climate, 28, 3694–3713. </a:t>
            </a:r>
            <a:r>
              <a:rPr lang="en-US" sz="2400" dirty="0" err="1"/>
              <a:t>doi</a:t>
            </a:r>
            <a:r>
              <a:rPr lang="en-US" sz="2400" dirty="0"/>
              <a:t>: </a:t>
            </a:r>
            <a:r>
              <a:rPr lang="en-US" sz="2400" u="sng" dirty="0">
                <a:hlinkClick r:id="rId24"/>
              </a:rPr>
              <a:t>http://dx.doi.org/10.1175/JCLI-D-14-00271.1</a:t>
            </a:r>
            <a:endParaRPr lang="en-US" sz="2400" dirty="0"/>
          </a:p>
          <a:p>
            <a:pPr indent="-457200">
              <a:buFont typeface="Arial" panose="020B0604020202020204" pitchFamily="34" charset="0"/>
              <a:buChar char="•"/>
            </a:pPr>
            <a:r>
              <a:rPr lang="en-US" sz="2400" dirty="0"/>
              <a:t>Lea, J. M. and seven others (2014a) Fluctuations of a Greenlandic tidewater glacier driven by changes in atmospheric forcing: observations and modelling of </a:t>
            </a:r>
            <a:r>
              <a:rPr lang="en-US" sz="2400" dirty="0" err="1"/>
              <a:t>Kangiata</a:t>
            </a:r>
            <a:r>
              <a:rPr lang="en-US" sz="2400" dirty="0"/>
              <a:t> </a:t>
            </a:r>
            <a:r>
              <a:rPr lang="en-US" sz="2400" dirty="0" err="1"/>
              <a:t>Nunaata</a:t>
            </a:r>
            <a:r>
              <a:rPr lang="en-US" sz="2400" dirty="0"/>
              <a:t> </a:t>
            </a:r>
            <a:r>
              <a:rPr lang="en-US" sz="2400" dirty="0" err="1"/>
              <a:t>Sermia</a:t>
            </a:r>
            <a:r>
              <a:rPr lang="en-US" sz="2400" dirty="0"/>
              <a:t>, 1859-present. </a:t>
            </a:r>
            <a:r>
              <a:rPr lang="en-US" sz="2400" i="1" dirty="0"/>
              <a:t>Cryosphere</a:t>
            </a:r>
            <a:r>
              <a:rPr lang="en-US" sz="2400" dirty="0"/>
              <a:t> 8(6), 2031-2045. </a:t>
            </a:r>
          </a:p>
          <a:p>
            <a:pPr indent="-457200">
              <a:buFont typeface="Arial" panose="020B0604020202020204" pitchFamily="34" charset="0"/>
              <a:buChar char="•"/>
            </a:pPr>
            <a:r>
              <a:rPr lang="en-US" sz="2400" dirty="0" err="1"/>
              <a:t>Morlighem</a:t>
            </a:r>
            <a:r>
              <a:rPr lang="en-US" sz="2400" dirty="0"/>
              <a:t> M, </a:t>
            </a:r>
            <a:r>
              <a:rPr lang="en-US" sz="2400" dirty="0" err="1"/>
              <a:t>Rignot</a:t>
            </a:r>
            <a:r>
              <a:rPr lang="en-US" sz="2400" dirty="0"/>
              <a:t> E, </a:t>
            </a:r>
            <a:r>
              <a:rPr lang="en-US" sz="2400" dirty="0" err="1"/>
              <a:t>Mouginot</a:t>
            </a:r>
            <a:r>
              <a:rPr lang="en-US" sz="2400" dirty="0"/>
              <a:t> J, </a:t>
            </a:r>
            <a:r>
              <a:rPr lang="en-US" sz="2400" dirty="0" err="1"/>
              <a:t>Seroussi</a:t>
            </a:r>
            <a:r>
              <a:rPr lang="en-US" sz="2400" dirty="0"/>
              <a:t> H and </a:t>
            </a:r>
            <a:r>
              <a:rPr lang="en-US" sz="2400" dirty="0" err="1"/>
              <a:t>Larour</a:t>
            </a:r>
            <a:r>
              <a:rPr lang="en-US" sz="2400" dirty="0"/>
              <a:t> E (2014) Deeply incised submarine glacial valleys beneath the </a:t>
            </a:r>
            <a:r>
              <a:rPr lang="en-US" sz="2400" dirty="0" err="1"/>
              <a:t>Greenlandice</a:t>
            </a:r>
            <a:r>
              <a:rPr lang="en-US" sz="2400" dirty="0"/>
              <a:t> sheet. </a:t>
            </a:r>
            <a:r>
              <a:rPr lang="en-US" sz="2400" i="1" dirty="0"/>
              <a:t>Nature </a:t>
            </a:r>
            <a:r>
              <a:rPr lang="en-US" sz="2400" i="1" dirty="0" err="1"/>
              <a:t>Geosci</a:t>
            </a:r>
            <a:r>
              <a:rPr lang="en-US" sz="2400" i="1" dirty="0"/>
              <a:t>.</a:t>
            </a:r>
            <a:r>
              <a:rPr lang="en-US" sz="2400" dirty="0"/>
              <a:t>, </a:t>
            </a:r>
            <a:r>
              <a:rPr lang="en-US" sz="2400" b="1" dirty="0"/>
              <a:t>7</a:t>
            </a:r>
            <a:r>
              <a:rPr lang="en-US" sz="2400" dirty="0"/>
              <a:t>(6), 418eosc (</a:t>
            </a:r>
            <a:r>
              <a:rPr lang="en-US" sz="2400" dirty="0" err="1"/>
              <a:t>doi</a:t>
            </a:r>
            <a:r>
              <a:rPr lang="en-US" sz="2400" dirty="0"/>
              <a:t>: 10.1038/ngeo2167).</a:t>
            </a:r>
          </a:p>
          <a:p>
            <a:pPr indent="-457200">
              <a:buFont typeface="Arial" panose="020B0604020202020204" pitchFamily="34" charset="0"/>
              <a:buChar char="•"/>
            </a:pPr>
            <a:r>
              <a:rPr lang="en-US" sz="2400" dirty="0" err="1"/>
              <a:t>Morlighem</a:t>
            </a:r>
            <a:r>
              <a:rPr lang="en-US" sz="2400" dirty="0"/>
              <a:t>, M., E. </a:t>
            </a:r>
            <a:r>
              <a:rPr lang="en-US" sz="2400" dirty="0" err="1"/>
              <a:t>Rignot</a:t>
            </a:r>
            <a:r>
              <a:rPr lang="en-US" sz="2400" dirty="0"/>
              <a:t>, J. </a:t>
            </a:r>
            <a:r>
              <a:rPr lang="en-US" sz="2400" dirty="0" err="1"/>
              <a:t>Mouginot</a:t>
            </a:r>
            <a:r>
              <a:rPr lang="en-US" sz="2400" dirty="0"/>
              <a:t>, H. </a:t>
            </a:r>
            <a:r>
              <a:rPr lang="en-US" sz="2400" dirty="0" err="1"/>
              <a:t>Seroussi</a:t>
            </a:r>
            <a:r>
              <a:rPr lang="en-US" sz="2400" dirty="0"/>
              <a:t> and E. </a:t>
            </a:r>
            <a:r>
              <a:rPr lang="en-US" sz="2400" dirty="0" err="1"/>
              <a:t>Larour</a:t>
            </a:r>
            <a:r>
              <a:rPr lang="en-US" sz="2400" dirty="0"/>
              <a:t> (2015) </a:t>
            </a:r>
            <a:r>
              <a:rPr lang="en-US" sz="2400" i="1" dirty="0" err="1"/>
              <a:t>IceBridge</a:t>
            </a:r>
            <a:r>
              <a:rPr lang="en-US" sz="2400" i="1" dirty="0"/>
              <a:t> </a:t>
            </a:r>
            <a:r>
              <a:rPr lang="en-US" sz="2400" i="1" dirty="0" err="1"/>
              <a:t>BedMachine</a:t>
            </a:r>
            <a:r>
              <a:rPr lang="en-US" sz="2400" i="1" dirty="0"/>
              <a:t> Greenland, Version 2</a:t>
            </a:r>
            <a:r>
              <a:rPr lang="en-US" sz="2400" dirty="0"/>
              <a:t>,. Boulder, Colorado USA: NASA DAAC at the National Snow and Ice Data Center. </a:t>
            </a:r>
            <a:r>
              <a:rPr lang="en-US" sz="2400" u="sng" dirty="0">
                <a:hlinkClick r:id="rId25"/>
              </a:rPr>
              <a:t>http://dx.doi.org/10.5067/AD7B0HQNSJ29</a:t>
            </a:r>
            <a:r>
              <a:rPr lang="en-US" sz="2400" u="sng" dirty="0"/>
              <a:t>.</a:t>
            </a:r>
            <a:endParaRPr lang="en-US" sz="2400" dirty="0"/>
          </a:p>
          <a:p>
            <a:pPr indent="-457200">
              <a:buFont typeface="Arial" panose="020B0604020202020204" pitchFamily="34" charset="0"/>
              <a:buChar char="•"/>
            </a:pPr>
            <a:r>
              <a:rPr lang="en-US" sz="2400" dirty="0"/>
              <a:t>Mortensen, J., J. </a:t>
            </a:r>
            <a:r>
              <a:rPr lang="en-US" sz="2400" dirty="0" err="1"/>
              <a:t>Bendtsen</a:t>
            </a:r>
            <a:r>
              <a:rPr lang="en-US" sz="2400" dirty="0"/>
              <a:t>, R. J. </a:t>
            </a:r>
            <a:r>
              <a:rPr lang="en-US" sz="2400" dirty="0" err="1"/>
              <a:t>Motyka</a:t>
            </a:r>
            <a:r>
              <a:rPr lang="en-US" sz="2400" dirty="0"/>
              <a:t>, K. </a:t>
            </a:r>
            <a:r>
              <a:rPr lang="en-US" sz="2400" dirty="0" err="1"/>
              <a:t>Lennert</a:t>
            </a:r>
            <a:r>
              <a:rPr lang="en-US" sz="2400" dirty="0"/>
              <a:t>, M. </a:t>
            </a:r>
            <a:r>
              <a:rPr lang="en-US" sz="2400" dirty="0" err="1"/>
              <a:t>Truffer</a:t>
            </a:r>
            <a:r>
              <a:rPr lang="en-US" sz="2400" dirty="0"/>
              <a:t>, M. </a:t>
            </a:r>
            <a:r>
              <a:rPr lang="en-US" sz="2400" dirty="0" err="1"/>
              <a:t>Fahnestock</a:t>
            </a:r>
            <a:r>
              <a:rPr lang="en-US" sz="2400" dirty="0"/>
              <a:t>, and S. </a:t>
            </a:r>
            <a:r>
              <a:rPr lang="en-US" sz="2400" dirty="0" err="1"/>
              <a:t>Rysgaard</a:t>
            </a:r>
            <a:r>
              <a:rPr lang="en-US" sz="2400" dirty="0"/>
              <a:t> (2013), On the seasonal freshwater stratification in the proximity of fast-flowing tidewater outlet glaciers in a sub-Arctic sill fjord, </a:t>
            </a:r>
            <a:r>
              <a:rPr lang="en-US" sz="2400" i="1" dirty="0"/>
              <a:t>J. </a:t>
            </a:r>
            <a:r>
              <a:rPr lang="en-US" sz="2400" i="1" dirty="0" err="1"/>
              <a:t>Geophys</a:t>
            </a:r>
            <a:r>
              <a:rPr lang="en-US" sz="2400" i="1" dirty="0"/>
              <a:t>. Res. Oceans</a:t>
            </a:r>
            <a:r>
              <a:rPr lang="en-US" sz="2400" dirty="0"/>
              <a:t>, 118, 1382-1395, doi:10.1002/jgrc.20134.</a:t>
            </a:r>
          </a:p>
          <a:p>
            <a:pPr indent="-457200">
              <a:buFont typeface="Arial" panose="020B0604020202020204" pitchFamily="34" charset="0"/>
              <a:buChar char="•"/>
            </a:pPr>
            <a:r>
              <a:rPr lang="en-US" sz="2400" dirty="0"/>
              <a:t>Xu, Y., E. </a:t>
            </a:r>
            <a:r>
              <a:rPr lang="en-US" sz="2400" dirty="0" err="1"/>
              <a:t>Rignot</a:t>
            </a:r>
            <a:r>
              <a:rPr lang="en-US" sz="2400" dirty="0"/>
              <a:t>, I. </a:t>
            </a:r>
            <a:r>
              <a:rPr lang="en-US" sz="2400" dirty="0" err="1"/>
              <a:t>Fenty</a:t>
            </a:r>
            <a:r>
              <a:rPr lang="en-US" sz="2400" dirty="0"/>
              <a:t>, D. </a:t>
            </a:r>
            <a:r>
              <a:rPr lang="en-US" sz="2400" dirty="0" err="1"/>
              <a:t>Menemenlis</a:t>
            </a:r>
            <a:r>
              <a:rPr lang="en-US" sz="2400" dirty="0"/>
              <a:t>, and M. Mar </a:t>
            </a:r>
            <a:r>
              <a:rPr lang="en-US" sz="2400" dirty="0" err="1"/>
              <a:t>Flexas</a:t>
            </a:r>
            <a:r>
              <a:rPr lang="en-US" sz="2400" dirty="0"/>
              <a:t> (2013), Subaqueous melting of Store Glacier, west Greenland, from three-dimensional, high-resolution numerical modeling and ocean observations. </a:t>
            </a:r>
            <a:r>
              <a:rPr lang="en-US" sz="2400" i="1" dirty="0" err="1"/>
              <a:t>Geophys</a:t>
            </a:r>
            <a:r>
              <a:rPr lang="en-US" sz="2400" i="1" dirty="0"/>
              <a:t>. Res. Lett.</a:t>
            </a:r>
            <a:r>
              <a:rPr lang="en-US" sz="2400" dirty="0"/>
              <a:t>, 40, doi:10.1002/grl.50825.</a:t>
            </a:r>
          </a:p>
        </p:txBody>
      </p:sp>
    </p:spTree>
    <p:extLst>
      <p:ext uri="{BB962C8B-B14F-4D97-AF65-F5344CB8AC3E}">
        <p14:creationId xmlns:p14="http://schemas.microsoft.com/office/powerpoint/2010/main" val="717571151"/>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Apex</Template>
  <TotalTime>16412</TotalTime>
  <Words>2310</Words>
  <Application>Microsoft Macintosh PowerPoint</Application>
  <PresentationFormat>Custom</PresentationFormat>
  <Paragraphs>76</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Company>Hewlett-Packard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RJM</dc:creator>
  <cp:lastModifiedBy>Ryan Cassotto</cp:lastModifiedBy>
  <cp:revision>48</cp:revision>
  <dcterms:created xsi:type="dcterms:W3CDTF">2016-06-12T19:04:10Z</dcterms:created>
  <dcterms:modified xsi:type="dcterms:W3CDTF">2016-07-08T17:14:04Z</dcterms:modified>
</cp:coreProperties>
</file>