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emf" ContentType="image/x-emf"/>
  <Default Extension="vml" ContentType="application/vnd.openxmlformats-officedocument.vmlDrawing"/>
  <Default Extension="docx" ContentType="application/vnd.openxmlformats-officedocument.wordprocessingml.document"/>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27432000"/>
  <p:notesSz cx="6858000" cy="9144000"/>
  <p:defaultTextStyle>
    <a:defPPr>
      <a:defRPr lang="en-US"/>
    </a:defPPr>
    <a:lvl1pPr marL="0" algn="l" defTabSz="4915497" rtl="0" eaLnBrk="1" latinLnBrk="0" hangingPunct="1">
      <a:defRPr sz="9700" kern="1200">
        <a:solidFill>
          <a:schemeClr val="tx1"/>
        </a:solidFill>
        <a:latin typeface="+mn-lt"/>
        <a:ea typeface="+mn-ea"/>
        <a:cs typeface="+mn-cs"/>
      </a:defRPr>
    </a:lvl1pPr>
    <a:lvl2pPr marL="2457751" algn="l" defTabSz="4915497" rtl="0" eaLnBrk="1" latinLnBrk="0" hangingPunct="1">
      <a:defRPr sz="9700" kern="1200">
        <a:solidFill>
          <a:schemeClr val="tx1"/>
        </a:solidFill>
        <a:latin typeface="+mn-lt"/>
        <a:ea typeface="+mn-ea"/>
        <a:cs typeface="+mn-cs"/>
      </a:defRPr>
    </a:lvl2pPr>
    <a:lvl3pPr marL="4915497" algn="l" defTabSz="4915497" rtl="0" eaLnBrk="1" latinLnBrk="0" hangingPunct="1">
      <a:defRPr sz="9700" kern="1200">
        <a:solidFill>
          <a:schemeClr val="tx1"/>
        </a:solidFill>
        <a:latin typeface="+mn-lt"/>
        <a:ea typeface="+mn-ea"/>
        <a:cs typeface="+mn-cs"/>
      </a:defRPr>
    </a:lvl3pPr>
    <a:lvl4pPr marL="7373249" algn="l" defTabSz="4915497" rtl="0" eaLnBrk="1" latinLnBrk="0" hangingPunct="1">
      <a:defRPr sz="9700" kern="1200">
        <a:solidFill>
          <a:schemeClr val="tx1"/>
        </a:solidFill>
        <a:latin typeface="+mn-lt"/>
        <a:ea typeface="+mn-ea"/>
        <a:cs typeface="+mn-cs"/>
      </a:defRPr>
    </a:lvl4pPr>
    <a:lvl5pPr marL="9831000" algn="l" defTabSz="4915497" rtl="0" eaLnBrk="1" latinLnBrk="0" hangingPunct="1">
      <a:defRPr sz="9700" kern="1200">
        <a:solidFill>
          <a:schemeClr val="tx1"/>
        </a:solidFill>
        <a:latin typeface="+mn-lt"/>
        <a:ea typeface="+mn-ea"/>
        <a:cs typeface="+mn-cs"/>
      </a:defRPr>
    </a:lvl5pPr>
    <a:lvl6pPr marL="12288751" algn="l" defTabSz="4915497" rtl="0" eaLnBrk="1" latinLnBrk="0" hangingPunct="1">
      <a:defRPr sz="9700" kern="1200">
        <a:solidFill>
          <a:schemeClr val="tx1"/>
        </a:solidFill>
        <a:latin typeface="+mn-lt"/>
        <a:ea typeface="+mn-ea"/>
        <a:cs typeface="+mn-cs"/>
      </a:defRPr>
    </a:lvl6pPr>
    <a:lvl7pPr marL="14746497" algn="l" defTabSz="4915497" rtl="0" eaLnBrk="1" latinLnBrk="0" hangingPunct="1">
      <a:defRPr sz="9700" kern="1200">
        <a:solidFill>
          <a:schemeClr val="tx1"/>
        </a:solidFill>
        <a:latin typeface="+mn-lt"/>
        <a:ea typeface="+mn-ea"/>
        <a:cs typeface="+mn-cs"/>
      </a:defRPr>
    </a:lvl7pPr>
    <a:lvl8pPr marL="17204248" algn="l" defTabSz="4915497" rtl="0" eaLnBrk="1" latinLnBrk="0" hangingPunct="1">
      <a:defRPr sz="9700" kern="1200">
        <a:solidFill>
          <a:schemeClr val="tx1"/>
        </a:solidFill>
        <a:latin typeface="+mn-lt"/>
        <a:ea typeface="+mn-ea"/>
        <a:cs typeface="+mn-cs"/>
      </a:defRPr>
    </a:lvl8pPr>
    <a:lvl9pPr marL="19662000" algn="l" defTabSz="4915497" rtl="0" eaLnBrk="1" latinLnBrk="0" hangingPunct="1">
      <a:defRPr sz="97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80" y="2112"/>
      </p:cViewPr>
      <p:guideLst>
        <p:guide orient="horz" pos="8640"/>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59DDA8-376A-43D3-A5BD-1B5A66ADA6E2}" type="datetimeFigureOut">
              <a:rPr lang="en-US" smtClean="0"/>
              <a:t>7/8/16</a:t>
            </a:fld>
            <a:endParaRPr lang="en-US"/>
          </a:p>
        </p:txBody>
      </p:sp>
      <p:sp>
        <p:nvSpPr>
          <p:cNvPr id="4" name="Slide Image Placeholder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016BF0B-B85B-408F-949F-5CA7E50BFFA9}" type="slidenum">
              <a:rPr lang="en-US" smtClean="0"/>
              <a:t>‹#›</a:t>
            </a:fld>
            <a:endParaRPr lang="en-US"/>
          </a:p>
        </p:txBody>
      </p:sp>
    </p:spTree>
    <p:extLst>
      <p:ext uri="{BB962C8B-B14F-4D97-AF65-F5344CB8AC3E}">
        <p14:creationId xmlns:p14="http://schemas.microsoft.com/office/powerpoint/2010/main" val="912062741"/>
      </p:ext>
    </p:extLst>
  </p:cSld>
  <p:clrMap bg1="lt1" tx1="dk1" bg2="lt2" tx2="dk2" accent1="accent1" accent2="accent2" accent3="accent3" accent4="accent4" accent5="accent5" accent6="accent6" hlink="hlink" folHlink="folHlink"/>
  <p:notesStyle>
    <a:lvl1pPr marL="0" algn="l" defTabSz="4915497" rtl="0" eaLnBrk="1" latinLnBrk="0" hangingPunct="1">
      <a:defRPr sz="6500" kern="1200">
        <a:solidFill>
          <a:schemeClr val="tx1"/>
        </a:solidFill>
        <a:latin typeface="+mn-lt"/>
        <a:ea typeface="+mn-ea"/>
        <a:cs typeface="+mn-cs"/>
      </a:defRPr>
    </a:lvl1pPr>
    <a:lvl2pPr marL="2457751" algn="l" defTabSz="4915497" rtl="0" eaLnBrk="1" latinLnBrk="0" hangingPunct="1">
      <a:defRPr sz="6500" kern="1200">
        <a:solidFill>
          <a:schemeClr val="tx1"/>
        </a:solidFill>
        <a:latin typeface="+mn-lt"/>
        <a:ea typeface="+mn-ea"/>
        <a:cs typeface="+mn-cs"/>
      </a:defRPr>
    </a:lvl2pPr>
    <a:lvl3pPr marL="4915497" algn="l" defTabSz="4915497" rtl="0" eaLnBrk="1" latinLnBrk="0" hangingPunct="1">
      <a:defRPr sz="6500" kern="1200">
        <a:solidFill>
          <a:schemeClr val="tx1"/>
        </a:solidFill>
        <a:latin typeface="+mn-lt"/>
        <a:ea typeface="+mn-ea"/>
        <a:cs typeface="+mn-cs"/>
      </a:defRPr>
    </a:lvl3pPr>
    <a:lvl4pPr marL="7373249" algn="l" defTabSz="4915497" rtl="0" eaLnBrk="1" latinLnBrk="0" hangingPunct="1">
      <a:defRPr sz="6500" kern="1200">
        <a:solidFill>
          <a:schemeClr val="tx1"/>
        </a:solidFill>
        <a:latin typeface="+mn-lt"/>
        <a:ea typeface="+mn-ea"/>
        <a:cs typeface="+mn-cs"/>
      </a:defRPr>
    </a:lvl4pPr>
    <a:lvl5pPr marL="9831000" algn="l" defTabSz="4915497" rtl="0" eaLnBrk="1" latinLnBrk="0" hangingPunct="1">
      <a:defRPr sz="6500" kern="1200">
        <a:solidFill>
          <a:schemeClr val="tx1"/>
        </a:solidFill>
        <a:latin typeface="+mn-lt"/>
        <a:ea typeface="+mn-ea"/>
        <a:cs typeface="+mn-cs"/>
      </a:defRPr>
    </a:lvl5pPr>
    <a:lvl6pPr marL="12288751" algn="l" defTabSz="4915497" rtl="0" eaLnBrk="1" latinLnBrk="0" hangingPunct="1">
      <a:defRPr sz="6500" kern="1200">
        <a:solidFill>
          <a:schemeClr val="tx1"/>
        </a:solidFill>
        <a:latin typeface="+mn-lt"/>
        <a:ea typeface="+mn-ea"/>
        <a:cs typeface="+mn-cs"/>
      </a:defRPr>
    </a:lvl6pPr>
    <a:lvl7pPr marL="14746497" algn="l" defTabSz="4915497" rtl="0" eaLnBrk="1" latinLnBrk="0" hangingPunct="1">
      <a:defRPr sz="6500" kern="1200">
        <a:solidFill>
          <a:schemeClr val="tx1"/>
        </a:solidFill>
        <a:latin typeface="+mn-lt"/>
        <a:ea typeface="+mn-ea"/>
        <a:cs typeface="+mn-cs"/>
      </a:defRPr>
    </a:lvl7pPr>
    <a:lvl8pPr marL="17204248" algn="l" defTabSz="4915497" rtl="0" eaLnBrk="1" latinLnBrk="0" hangingPunct="1">
      <a:defRPr sz="6500" kern="1200">
        <a:solidFill>
          <a:schemeClr val="tx1"/>
        </a:solidFill>
        <a:latin typeface="+mn-lt"/>
        <a:ea typeface="+mn-ea"/>
        <a:cs typeface="+mn-cs"/>
      </a:defRPr>
    </a:lvl8pPr>
    <a:lvl9pPr marL="19662000" algn="l" defTabSz="4915497" rtl="0" eaLnBrk="1" latinLnBrk="0" hangingPunct="1">
      <a:defRPr sz="65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685800"/>
            <a:ext cx="54864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016BF0B-B85B-408F-949F-5CA7E50BFFA9}"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8521709"/>
            <a:ext cx="37307520" cy="5880102"/>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5544800"/>
            <a:ext cx="30723840" cy="7010400"/>
          </a:xfrm>
        </p:spPr>
        <p:txBody>
          <a:bodyPr/>
          <a:lstStyle>
            <a:lvl1pPr marL="0" indent="0" algn="ctr">
              <a:buNone/>
              <a:defRPr>
                <a:solidFill>
                  <a:schemeClr val="tx1">
                    <a:tint val="75000"/>
                  </a:schemeClr>
                </a:solidFill>
              </a:defRPr>
            </a:lvl1pPr>
            <a:lvl2pPr marL="2457751" indent="0" algn="ctr">
              <a:buNone/>
              <a:defRPr>
                <a:solidFill>
                  <a:schemeClr val="tx1">
                    <a:tint val="75000"/>
                  </a:schemeClr>
                </a:solidFill>
              </a:defRPr>
            </a:lvl2pPr>
            <a:lvl3pPr marL="4915497" indent="0" algn="ctr">
              <a:buNone/>
              <a:defRPr>
                <a:solidFill>
                  <a:schemeClr val="tx1">
                    <a:tint val="75000"/>
                  </a:schemeClr>
                </a:solidFill>
              </a:defRPr>
            </a:lvl3pPr>
            <a:lvl4pPr marL="7373249" indent="0" algn="ctr">
              <a:buNone/>
              <a:defRPr>
                <a:solidFill>
                  <a:schemeClr val="tx1">
                    <a:tint val="75000"/>
                  </a:schemeClr>
                </a:solidFill>
              </a:defRPr>
            </a:lvl4pPr>
            <a:lvl5pPr marL="9831000" indent="0" algn="ctr">
              <a:buNone/>
              <a:defRPr>
                <a:solidFill>
                  <a:schemeClr val="tx1">
                    <a:tint val="75000"/>
                  </a:schemeClr>
                </a:solidFill>
              </a:defRPr>
            </a:lvl5pPr>
            <a:lvl6pPr marL="12288751" indent="0" algn="ctr">
              <a:buNone/>
              <a:defRPr>
                <a:solidFill>
                  <a:schemeClr val="tx1">
                    <a:tint val="75000"/>
                  </a:schemeClr>
                </a:solidFill>
              </a:defRPr>
            </a:lvl6pPr>
            <a:lvl7pPr marL="14746497" indent="0" algn="ctr">
              <a:buNone/>
              <a:defRPr>
                <a:solidFill>
                  <a:schemeClr val="tx1">
                    <a:tint val="75000"/>
                  </a:schemeClr>
                </a:solidFill>
              </a:defRPr>
            </a:lvl7pPr>
            <a:lvl8pPr marL="17204248" indent="0" algn="ctr">
              <a:buNone/>
              <a:defRPr>
                <a:solidFill>
                  <a:schemeClr val="tx1">
                    <a:tint val="75000"/>
                  </a:schemeClr>
                </a:solidFill>
              </a:defRPr>
            </a:lvl8pPr>
            <a:lvl9pPr marL="196620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17627606"/>
            <a:ext cx="37307520" cy="5448298"/>
          </a:xfrm>
        </p:spPr>
        <p:txBody>
          <a:bodyPr anchor="t"/>
          <a:lstStyle>
            <a:lvl1pPr algn="l">
              <a:defRPr sz="215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1626853"/>
            <a:ext cx="37307520" cy="6000747"/>
          </a:xfrm>
        </p:spPr>
        <p:txBody>
          <a:bodyPr anchor="b"/>
          <a:lstStyle>
            <a:lvl1pPr marL="0" indent="0">
              <a:buNone/>
              <a:defRPr sz="10800">
                <a:solidFill>
                  <a:schemeClr val="tx1">
                    <a:tint val="75000"/>
                  </a:schemeClr>
                </a:solidFill>
              </a:defRPr>
            </a:lvl1pPr>
            <a:lvl2pPr marL="2457751" indent="0">
              <a:buNone/>
              <a:defRPr sz="9700">
                <a:solidFill>
                  <a:schemeClr val="tx1">
                    <a:tint val="75000"/>
                  </a:schemeClr>
                </a:solidFill>
              </a:defRPr>
            </a:lvl2pPr>
            <a:lvl3pPr marL="4915497" indent="0">
              <a:buNone/>
              <a:defRPr sz="8600">
                <a:solidFill>
                  <a:schemeClr val="tx1">
                    <a:tint val="75000"/>
                  </a:schemeClr>
                </a:solidFill>
              </a:defRPr>
            </a:lvl3pPr>
            <a:lvl4pPr marL="7373249" indent="0">
              <a:buNone/>
              <a:defRPr sz="7500">
                <a:solidFill>
                  <a:schemeClr val="tx1">
                    <a:tint val="75000"/>
                  </a:schemeClr>
                </a:solidFill>
              </a:defRPr>
            </a:lvl4pPr>
            <a:lvl5pPr marL="9831000" indent="0">
              <a:buNone/>
              <a:defRPr sz="7500">
                <a:solidFill>
                  <a:schemeClr val="tx1">
                    <a:tint val="75000"/>
                  </a:schemeClr>
                </a:solidFill>
              </a:defRPr>
            </a:lvl5pPr>
            <a:lvl6pPr marL="12288751" indent="0">
              <a:buNone/>
              <a:defRPr sz="7500">
                <a:solidFill>
                  <a:schemeClr val="tx1">
                    <a:tint val="75000"/>
                  </a:schemeClr>
                </a:solidFill>
              </a:defRPr>
            </a:lvl6pPr>
            <a:lvl7pPr marL="14746497" indent="0">
              <a:buNone/>
              <a:defRPr sz="7500">
                <a:solidFill>
                  <a:schemeClr val="tx1">
                    <a:tint val="75000"/>
                  </a:schemeClr>
                </a:solidFill>
              </a:defRPr>
            </a:lvl7pPr>
            <a:lvl8pPr marL="17204248" indent="0">
              <a:buNone/>
              <a:defRPr sz="7500">
                <a:solidFill>
                  <a:schemeClr val="tx1">
                    <a:tint val="75000"/>
                  </a:schemeClr>
                </a:solidFill>
              </a:defRPr>
            </a:lvl8pPr>
            <a:lvl9pPr marL="19662000" indent="0">
              <a:buNone/>
              <a:defRPr sz="75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6400805"/>
            <a:ext cx="19385280" cy="18103851"/>
          </a:xfrm>
        </p:spPr>
        <p:txBody>
          <a:bodyPr/>
          <a:lstStyle>
            <a:lvl1pPr>
              <a:defRPr sz="15100"/>
            </a:lvl1pPr>
            <a:lvl2pPr>
              <a:defRPr sz="12900"/>
            </a:lvl2pPr>
            <a:lvl3pPr>
              <a:defRPr sz="10800"/>
            </a:lvl3pPr>
            <a:lvl4pPr>
              <a:defRPr sz="9700"/>
            </a:lvl4pPr>
            <a:lvl5pPr>
              <a:defRPr sz="9700"/>
            </a:lvl5pPr>
            <a:lvl6pPr>
              <a:defRPr sz="9700"/>
            </a:lvl6pPr>
            <a:lvl7pPr>
              <a:defRPr sz="9700"/>
            </a:lvl7pPr>
            <a:lvl8pPr>
              <a:defRPr sz="9700"/>
            </a:lvl8pPr>
            <a:lvl9pPr>
              <a:defRPr sz="9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6400805"/>
            <a:ext cx="19385280" cy="18103851"/>
          </a:xfrm>
        </p:spPr>
        <p:txBody>
          <a:bodyPr/>
          <a:lstStyle>
            <a:lvl1pPr>
              <a:defRPr sz="15100"/>
            </a:lvl1pPr>
            <a:lvl2pPr>
              <a:defRPr sz="12900"/>
            </a:lvl2pPr>
            <a:lvl3pPr>
              <a:defRPr sz="10800"/>
            </a:lvl3pPr>
            <a:lvl4pPr>
              <a:defRPr sz="9700"/>
            </a:lvl4pPr>
            <a:lvl5pPr>
              <a:defRPr sz="9700"/>
            </a:lvl5pPr>
            <a:lvl6pPr>
              <a:defRPr sz="9700"/>
            </a:lvl6pPr>
            <a:lvl7pPr>
              <a:defRPr sz="9700"/>
            </a:lvl7pPr>
            <a:lvl8pPr>
              <a:defRPr sz="9700"/>
            </a:lvl8pPr>
            <a:lvl9pPr>
              <a:defRPr sz="9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7/8/16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6140454"/>
            <a:ext cx="19392902" cy="2559051"/>
          </a:xfrm>
        </p:spPr>
        <p:txBody>
          <a:bodyPr anchor="b"/>
          <a:lstStyle>
            <a:lvl1pPr marL="0" indent="0">
              <a:buNone/>
              <a:defRPr sz="12900" b="1"/>
            </a:lvl1pPr>
            <a:lvl2pPr marL="2457751" indent="0">
              <a:buNone/>
              <a:defRPr sz="10800" b="1"/>
            </a:lvl2pPr>
            <a:lvl3pPr marL="4915497" indent="0">
              <a:buNone/>
              <a:defRPr sz="9700" b="1"/>
            </a:lvl3pPr>
            <a:lvl4pPr marL="7373249" indent="0">
              <a:buNone/>
              <a:defRPr sz="8600" b="1"/>
            </a:lvl4pPr>
            <a:lvl5pPr marL="9831000" indent="0">
              <a:buNone/>
              <a:defRPr sz="8600" b="1"/>
            </a:lvl5pPr>
            <a:lvl6pPr marL="12288751" indent="0">
              <a:buNone/>
              <a:defRPr sz="8600" b="1"/>
            </a:lvl6pPr>
            <a:lvl7pPr marL="14746497" indent="0">
              <a:buNone/>
              <a:defRPr sz="8600" b="1"/>
            </a:lvl7pPr>
            <a:lvl8pPr marL="17204248" indent="0">
              <a:buNone/>
              <a:defRPr sz="8600" b="1"/>
            </a:lvl8pPr>
            <a:lvl9pPr marL="19662000" indent="0">
              <a:buNone/>
              <a:defRPr sz="8600" b="1"/>
            </a:lvl9pPr>
          </a:lstStyle>
          <a:p>
            <a:pPr lvl="0"/>
            <a:r>
              <a:rPr lang="en-US" smtClean="0"/>
              <a:t>Click to edit Master text styles</a:t>
            </a:r>
          </a:p>
        </p:txBody>
      </p:sp>
      <p:sp>
        <p:nvSpPr>
          <p:cNvPr id="4" name="Content Placeholder 3"/>
          <p:cNvSpPr>
            <a:spLocks noGrp="1"/>
          </p:cNvSpPr>
          <p:nvPr>
            <p:ph sz="half" idx="2"/>
          </p:nvPr>
        </p:nvSpPr>
        <p:spPr>
          <a:xfrm>
            <a:off x="2194560" y="8699499"/>
            <a:ext cx="19392902" cy="15805152"/>
          </a:xfrm>
        </p:spPr>
        <p:txBody>
          <a:bodyPr/>
          <a:lstStyle>
            <a:lvl1pPr>
              <a:defRPr sz="12900"/>
            </a:lvl1pPr>
            <a:lvl2pPr>
              <a:defRPr sz="10800"/>
            </a:lvl2pPr>
            <a:lvl3pPr>
              <a:defRPr sz="97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7" y="6140454"/>
            <a:ext cx="19400520" cy="2559051"/>
          </a:xfrm>
        </p:spPr>
        <p:txBody>
          <a:bodyPr anchor="b"/>
          <a:lstStyle>
            <a:lvl1pPr marL="0" indent="0">
              <a:buNone/>
              <a:defRPr sz="12900" b="1"/>
            </a:lvl1pPr>
            <a:lvl2pPr marL="2457751" indent="0">
              <a:buNone/>
              <a:defRPr sz="10800" b="1"/>
            </a:lvl2pPr>
            <a:lvl3pPr marL="4915497" indent="0">
              <a:buNone/>
              <a:defRPr sz="9700" b="1"/>
            </a:lvl3pPr>
            <a:lvl4pPr marL="7373249" indent="0">
              <a:buNone/>
              <a:defRPr sz="8600" b="1"/>
            </a:lvl4pPr>
            <a:lvl5pPr marL="9831000" indent="0">
              <a:buNone/>
              <a:defRPr sz="8600" b="1"/>
            </a:lvl5pPr>
            <a:lvl6pPr marL="12288751" indent="0">
              <a:buNone/>
              <a:defRPr sz="8600" b="1"/>
            </a:lvl6pPr>
            <a:lvl7pPr marL="14746497" indent="0">
              <a:buNone/>
              <a:defRPr sz="8600" b="1"/>
            </a:lvl7pPr>
            <a:lvl8pPr marL="17204248" indent="0">
              <a:buNone/>
              <a:defRPr sz="8600" b="1"/>
            </a:lvl8pPr>
            <a:lvl9pPr marL="19662000" indent="0">
              <a:buNone/>
              <a:defRPr sz="8600" b="1"/>
            </a:lvl9pPr>
          </a:lstStyle>
          <a:p>
            <a:pPr lvl="0"/>
            <a:r>
              <a:rPr lang="en-US" smtClean="0"/>
              <a:t>Click to edit Master text styles</a:t>
            </a:r>
          </a:p>
        </p:txBody>
      </p:sp>
      <p:sp>
        <p:nvSpPr>
          <p:cNvPr id="6" name="Content Placeholder 5"/>
          <p:cNvSpPr>
            <a:spLocks noGrp="1"/>
          </p:cNvSpPr>
          <p:nvPr>
            <p:ph sz="quarter" idx="4"/>
          </p:nvPr>
        </p:nvSpPr>
        <p:spPr>
          <a:xfrm>
            <a:off x="22296127" y="8699499"/>
            <a:ext cx="19400520" cy="15805152"/>
          </a:xfrm>
        </p:spPr>
        <p:txBody>
          <a:bodyPr/>
          <a:lstStyle>
            <a:lvl1pPr>
              <a:defRPr sz="12900"/>
            </a:lvl1pPr>
            <a:lvl2pPr>
              <a:defRPr sz="10800"/>
            </a:lvl2pPr>
            <a:lvl3pPr>
              <a:defRPr sz="97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7/8/16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7/8/16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7/8/16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092198"/>
            <a:ext cx="14439902" cy="4648203"/>
          </a:xfrm>
        </p:spPr>
        <p:txBody>
          <a:bodyPr anchor="b"/>
          <a:lstStyle>
            <a:lvl1pPr algn="l">
              <a:defRPr sz="10800" b="1"/>
            </a:lvl1pPr>
          </a:lstStyle>
          <a:p>
            <a:r>
              <a:rPr lang="en-US" smtClean="0"/>
              <a:t>Click to edit Master title style</a:t>
            </a:r>
            <a:endParaRPr lang="en-US"/>
          </a:p>
        </p:txBody>
      </p:sp>
      <p:sp>
        <p:nvSpPr>
          <p:cNvPr id="3" name="Content Placeholder 2"/>
          <p:cNvSpPr>
            <a:spLocks noGrp="1"/>
          </p:cNvSpPr>
          <p:nvPr>
            <p:ph idx="1"/>
          </p:nvPr>
        </p:nvSpPr>
        <p:spPr>
          <a:xfrm>
            <a:off x="17160240" y="1092205"/>
            <a:ext cx="24536400" cy="23412453"/>
          </a:xfrm>
        </p:spPr>
        <p:txBody>
          <a:bodyPr/>
          <a:lstStyle>
            <a:lvl1pPr>
              <a:defRPr sz="17200"/>
            </a:lvl1pPr>
            <a:lvl2pPr>
              <a:defRPr sz="15100"/>
            </a:lvl2pPr>
            <a:lvl3pPr>
              <a:defRPr sz="12900"/>
            </a:lvl3pPr>
            <a:lvl4pPr>
              <a:defRPr sz="10800"/>
            </a:lvl4pPr>
            <a:lvl5pPr>
              <a:defRPr sz="10800"/>
            </a:lvl5pPr>
            <a:lvl6pPr>
              <a:defRPr sz="10800"/>
            </a:lvl6pPr>
            <a:lvl7pPr>
              <a:defRPr sz="10800"/>
            </a:lvl7pPr>
            <a:lvl8pPr>
              <a:defRPr sz="10800"/>
            </a:lvl8pPr>
            <a:lvl9pPr>
              <a:defRPr sz="10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5740414"/>
            <a:ext cx="14439902" cy="18764251"/>
          </a:xfrm>
        </p:spPr>
        <p:txBody>
          <a:bodyPr/>
          <a:lstStyle>
            <a:lvl1pPr marL="0" indent="0">
              <a:buNone/>
              <a:defRPr sz="7500"/>
            </a:lvl1pPr>
            <a:lvl2pPr marL="2457751" indent="0">
              <a:buNone/>
              <a:defRPr sz="6500"/>
            </a:lvl2pPr>
            <a:lvl3pPr marL="4915497" indent="0">
              <a:buNone/>
              <a:defRPr sz="5400"/>
            </a:lvl3pPr>
            <a:lvl4pPr marL="7373249" indent="0">
              <a:buNone/>
              <a:defRPr sz="4800"/>
            </a:lvl4pPr>
            <a:lvl5pPr marL="9831000" indent="0">
              <a:buNone/>
              <a:defRPr sz="4800"/>
            </a:lvl5pPr>
            <a:lvl6pPr marL="12288751" indent="0">
              <a:buNone/>
              <a:defRPr sz="4800"/>
            </a:lvl6pPr>
            <a:lvl7pPr marL="14746497" indent="0">
              <a:buNone/>
              <a:defRPr sz="4800"/>
            </a:lvl7pPr>
            <a:lvl8pPr marL="17204248" indent="0">
              <a:buNone/>
              <a:defRPr sz="4800"/>
            </a:lvl8pPr>
            <a:lvl9pPr marL="1966200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19202400"/>
            <a:ext cx="26334720" cy="2266955"/>
          </a:xfrm>
        </p:spPr>
        <p:txBody>
          <a:bodyPr anchor="b"/>
          <a:lstStyle>
            <a:lvl1pPr algn="l">
              <a:defRPr sz="10800" b="1"/>
            </a:lvl1pPr>
          </a:lstStyle>
          <a:p>
            <a:r>
              <a:rPr lang="en-US" smtClean="0"/>
              <a:t>Click to edit Master title style</a:t>
            </a:r>
            <a:endParaRPr lang="en-US"/>
          </a:p>
        </p:txBody>
      </p:sp>
      <p:sp>
        <p:nvSpPr>
          <p:cNvPr id="3" name="Picture Placeholder 2"/>
          <p:cNvSpPr>
            <a:spLocks noGrp="1"/>
          </p:cNvSpPr>
          <p:nvPr>
            <p:ph type="pic" idx="1"/>
          </p:nvPr>
        </p:nvSpPr>
        <p:spPr>
          <a:xfrm>
            <a:off x="8602982" y="2451098"/>
            <a:ext cx="26334720" cy="16459200"/>
          </a:xfrm>
        </p:spPr>
        <p:txBody>
          <a:bodyPr/>
          <a:lstStyle>
            <a:lvl1pPr marL="0" indent="0">
              <a:buNone/>
              <a:defRPr sz="17200"/>
            </a:lvl1pPr>
            <a:lvl2pPr marL="2457751" indent="0">
              <a:buNone/>
              <a:defRPr sz="15100"/>
            </a:lvl2pPr>
            <a:lvl3pPr marL="4915497" indent="0">
              <a:buNone/>
              <a:defRPr sz="12900"/>
            </a:lvl3pPr>
            <a:lvl4pPr marL="7373249" indent="0">
              <a:buNone/>
              <a:defRPr sz="10800"/>
            </a:lvl4pPr>
            <a:lvl5pPr marL="9831000" indent="0">
              <a:buNone/>
              <a:defRPr sz="10800"/>
            </a:lvl5pPr>
            <a:lvl6pPr marL="12288751" indent="0">
              <a:buNone/>
              <a:defRPr sz="10800"/>
            </a:lvl6pPr>
            <a:lvl7pPr marL="14746497" indent="0">
              <a:buNone/>
              <a:defRPr sz="10800"/>
            </a:lvl7pPr>
            <a:lvl8pPr marL="17204248" indent="0">
              <a:buNone/>
              <a:defRPr sz="10800"/>
            </a:lvl8pPr>
            <a:lvl9pPr marL="19662000" indent="0">
              <a:buNone/>
              <a:defRPr sz="10800"/>
            </a:lvl9pPr>
          </a:lstStyle>
          <a:p>
            <a:endParaRPr lang="en-US"/>
          </a:p>
        </p:txBody>
      </p:sp>
      <p:sp>
        <p:nvSpPr>
          <p:cNvPr id="4" name="Text Placeholder 3"/>
          <p:cNvSpPr>
            <a:spLocks noGrp="1"/>
          </p:cNvSpPr>
          <p:nvPr>
            <p:ph type="body" sz="half" idx="2"/>
          </p:nvPr>
        </p:nvSpPr>
        <p:spPr>
          <a:xfrm>
            <a:off x="8602982" y="21469358"/>
            <a:ext cx="26334720" cy="3219451"/>
          </a:xfrm>
        </p:spPr>
        <p:txBody>
          <a:bodyPr/>
          <a:lstStyle>
            <a:lvl1pPr marL="0" indent="0">
              <a:buNone/>
              <a:defRPr sz="7500"/>
            </a:lvl1pPr>
            <a:lvl2pPr marL="2457751" indent="0">
              <a:buNone/>
              <a:defRPr sz="6500"/>
            </a:lvl2pPr>
            <a:lvl3pPr marL="4915497" indent="0">
              <a:buNone/>
              <a:defRPr sz="5400"/>
            </a:lvl3pPr>
            <a:lvl4pPr marL="7373249" indent="0">
              <a:buNone/>
              <a:defRPr sz="4800"/>
            </a:lvl4pPr>
            <a:lvl5pPr marL="9831000" indent="0">
              <a:buNone/>
              <a:defRPr sz="4800"/>
            </a:lvl5pPr>
            <a:lvl6pPr marL="12288751" indent="0">
              <a:buNone/>
              <a:defRPr sz="4800"/>
            </a:lvl6pPr>
            <a:lvl7pPr marL="14746497" indent="0">
              <a:buNone/>
              <a:defRPr sz="4800"/>
            </a:lvl7pPr>
            <a:lvl8pPr marL="17204248" indent="0">
              <a:buNone/>
              <a:defRPr sz="4800"/>
            </a:lvl8pPr>
            <a:lvl9pPr marL="1966200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098554"/>
            <a:ext cx="9875520" cy="2340610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098554"/>
            <a:ext cx="28895040" cy="2340610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098555"/>
            <a:ext cx="39502080" cy="4572000"/>
          </a:xfrm>
          <a:prstGeom prst="rect">
            <a:avLst/>
          </a:prstGeom>
        </p:spPr>
        <p:txBody>
          <a:bodyPr vert="horz" lIns="491549" tIns="245775" rIns="491549" bIns="245775"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6400805"/>
            <a:ext cx="39502080" cy="18103851"/>
          </a:xfrm>
          <a:prstGeom prst="rect">
            <a:avLst/>
          </a:prstGeom>
        </p:spPr>
        <p:txBody>
          <a:bodyPr vert="horz" lIns="491549" tIns="245775" rIns="491549" bIns="24577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25425402"/>
            <a:ext cx="10241280" cy="1460502"/>
          </a:xfrm>
          <a:prstGeom prst="rect">
            <a:avLst/>
          </a:prstGeom>
        </p:spPr>
        <p:txBody>
          <a:bodyPr vert="horz" lIns="491549" tIns="245775" rIns="491549" bIns="245775" rtlCol="0" anchor="ctr"/>
          <a:lstStyle>
            <a:lvl1pPr algn="l">
              <a:defRPr sz="6500">
                <a:solidFill>
                  <a:schemeClr val="tx1">
                    <a:tint val="75000"/>
                  </a:schemeClr>
                </a:solidFill>
              </a:defRPr>
            </a:lvl1pPr>
          </a:lstStyle>
          <a:p>
            <a:fld id="{1D8BD707-D9CF-40AE-B4C6-C98DA3205C09}" type="datetimeFigureOut">
              <a:rPr lang="en-US" smtClean="0"/>
              <a:pPr/>
              <a:t>7/8/16</a:t>
            </a:fld>
            <a:endParaRPr lang="en-US"/>
          </a:p>
        </p:txBody>
      </p:sp>
      <p:sp>
        <p:nvSpPr>
          <p:cNvPr id="5" name="Footer Placeholder 4"/>
          <p:cNvSpPr>
            <a:spLocks noGrp="1"/>
          </p:cNvSpPr>
          <p:nvPr>
            <p:ph type="ftr" sz="quarter" idx="3"/>
          </p:nvPr>
        </p:nvSpPr>
        <p:spPr>
          <a:xfrm>
            <a:off x="14996160" y="25425402"/>
            <a:ext cx="13898880" cy="1460502"/>
          </a:xfrm>
          <a:prstGeom prst="rect">
            <a:avLst/>
          </a:prstGeom>
        </p:spPr>
        <p:txBody>
          <a:bodyPr vert="horz" lIns="491549" tIns="245775" rIns="491549" bIns="245775" rtlCol="0" anchor="ctr"/>
          <a:lstStyle>
            <a:lvl1pPr algn="ctr">
              <a:defRPr sz="65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25425402"/>
            <a:ext cx="10241280" cy="1460502"/>
          </a:xfrm>
          <a:prstGeom prst="rect">
            <a:avLst/>
          </a:prstGeom>
        </p:spPr>
        <p:txBody>
          <a:bodyPr vert="horz" lIns="491549" tIns="245775" rIns="491549" bIns="245775" rtlCol="0" anchor="ctr"/>
          <a:lstStyle>
            <a:lvl1pPr algn="r">
              <a:defRPr sz="65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915497" rtl="0" eaLnBrk="1" latinLnBrk="0" hangingPunct="1">
        <a:spcBef>
          <a:spcPct val="0"/>
        </a:spcBef>
        <a:buNone/>
        <a:defRPr sz="23700" kern="1200">
          <a:solidFill>
            <a:schemeClr val="tx1"/>
          </a:solidFill>
          <a:latin typeface="+mj-lt"/>
          <a:ea typeface="+mj-ea"/>
          <a:cs typeface="+mj-cs"/>
        </a:defRPr>
      </a:lvl1pPr>
    </p:titleStyle>
    <p:bodyStyle>
      <a:lvl1pPr marL="1843312" indent="-1843312" algn="l" defTabSz="4915497" rtl="0" eaLnBrk="1" latinLnBrk="0" hangingPunct="1">
        <a:spcBef>
          <a:spcPct val="20000"/>
        </a:spcBef>
        <a:buFont typeface="Arial" pitchFamily="34" charset="0"/>
        <a:buChar char="•"/>
        <a:defRPr sz="17200" kern="1200">
          <a:solidFill>
            <a:schemeClr val="tx1"/>
          </a:solidFill>
          <a:latin typeface="+mn-lt"/>
          <a:ea typeface="+mn-ea"/>
          <a:cs typeface="+mn-cs"/>
        </a:defRPr>
      </a:lvl1pPr>
      <a:lvl2pPr marL="3993841" indent="-1536095" algn="l" defTabSz="4915497" rtl="0" eaLnBrk="1" latinLnBrk="0" hangingPunct="1">
        <a:spcBef>
          <a:spcPct val="20000"/>
        </a:spcBef>
        <a:buFont typeface="Arial" pitchFamily="34" charset="0"/>
        <a:buChar char="–"/>
        <a:defRPr sz="15100" kern="1200">
          <a:solidFill>
            <a:schemeClr val="tx1"/>
          </a:solidFill>
          <a:latin typeface="+mn-lt"/>
          <a:ea typeface="+mn-ea"/>
          <a:cs typeface="+mn-cs"/>
        </a:defRPr>
      </a:lvl2pPr>
      <a:lvl3pPr marL="6144376" indent="-1228873" algn="l" defTabSz="4915497" rtl="0" eaLnBrk="1" latinLnBrk="0" hangingPunct="1">
        <a:spcBef>
          <a:spcPct val="20000"/>
        </a:spcBef>
        <a:buFont typeface="Arial" pitchFamily="34" charset="0"/>
        <a:buChar char="•"/>
        <a:defRPr sz="12900" kern="1200">
          <a:solidFill>
            <a:schemeClr val="tx1"/>
          </a:solidFill>
          <a:latin typeface="+mn-lt"/>
          <a:ea typeface="+mn-ea"/>
          <a:cs typeface="+mn-cs"/>
        </a:defRPr>
      </a:lvl3pPr>
      <a:lvl4pPr marL="8602127" indent="-1228873" algn="l" defTabSz="4915497" rtl="0" eaLnBrk="1" latinLnBrk="0" hangingPunct="1">
        <a:spcBef>
          <a:spcPct val="20000"/>
        </a:spcBef>
        <a:buFont typeface="Arial" pitchFamily="34" charset="0"/>
        <a:buChar char="–"/>
        <a:defRPr sz="10800" kern="1200">
          <a:solidFill>
            <a:schemeClr val="tx1"/>
          </a:solidFill>
          <a:latin typeface="+mn-lt"/>
          <a:ea typeface="+mn-ea"/>
          <a:cs typeface="+mn-cs"/>
        </a:defRPr>
      </a:lvl4pPr>
      <a:lvl5pPr marL="11059873" indent="-1228873" algn="l" defTabSz="4915497" rtl="0" eaLnBrk="1" latinLnBrk="0" hangingPunct="1">
        <a:spcBef>
          <a:spcPct val="20000"/>
        </a:spcBef>
        <a:buFont typeface="Arial" pitchFamily="34" charset="0"/>
        <a:buChar char="»"/>
        <a:defRPr sz="10800" kern="1200">
          <a:solidFill>
            <a:schemeClr val="tx1"/>
          </a:solidFill>
          <a:latin typeface="+mn-lt"/>
          <a:ea typeface="+mn-ea"/>
          <a:cs typeface="+mn-cs"/>
        </a:defRPr>
      </a:lvl5pPr>
      <a:lvl6pPr marL="13517624" indent="-1228873" algn="l" defTabSz="4915497" rtl="0" eaLnBrk="1" latinLnBrk="0" hangingPunct="1">
        <a:spcBef>
          <a:spcPct val="20000"/>
        </a:spcBef>
        <a:buFont typeface="Arial" pitchFamily="34" charset="0"/>
        <a:buChar char="•"/>
        <a:defRPr sz="10800" kern="1200">
          <a:solidFill>
            <a:schemeClr val="tx1"/>
          </a:solidFill>
          <a:latin typeface="+mn-lt"/>
          <a:ea typeface="+mn-ea"/>
          <a:cs typeface="+mn-cs"/>
        </a:defRPr>
      </a:lvl6pPr>
      <a:lvl7pPr marL="15975375" indent="-1228873" algn="l" defTabSz="4915497" rtl="0" eaLnBrk="1" latinLnBrk="0" hangingPunct="1">
        <a:spcBef>
          <a:spcPct val="20000"/>
        </a:spcBef>
        <a:buFont typeface="Arial" pitchFamily="34" charset="0"/>
        <a:buChar char="•"/>
        <a:defRPr sz="10800" kern="1200">
          <a:solidFill>
            <a:schemeClr val="tx1"/>
          </a:solidFill>
          <a:latin typeface="+mn-lt"/>
          <a:ea typeface="+mn-ea"/>
          <a:cs typeface="+mn-cs"/>
        </a:defRPr>
      </a:lvl7pPr>
      <a:lvl8pPr marL="18433127" indent="-1228873" algn="l" defTabSz="4915497" rtl="0" eaLnBrk="1" latinLnBrk="0" hangingPunct="1">
        <a:spcBef>
          <a:spcPct val="20000"/>
        </a:spcBef>
        <a:buFont typeface="Arial" pitchFamily="34" charset="0"/>
        <a:buChar char="•"/>
        <a:defRPr sz="10800" kern="1200">
          <a:solidFill>
            <a:schemeClr val="tx1"/>
          </a:solidFill>
          <a:latin typeface="+mn-lt"/>
          <a:ea typeface="+mn-ea"/>
          <a:cs typeface="+mn-cs"/>
        </a:defRPr>
      </a:lvl8pPr>
      <a:lvl9pPr marL="20890873" indent="-1228873" algn="l" defTabSz="4915497" rtl="0" eaLnBrk="1" latinLnBrk="0" hangingPunct="1">
        <a:spcBef>
          <a:spcPct val="20000"/>
        </a:spcBef>
        <a:buFont typeface="Arial" pitchFamily="34" charset="0"/>
        <a:buChar char="•"/>
        <a:defRPr sz="10800" kern="1200">
          <a:solidFill>
            <a:schemeClr val="tx1"/>
          </a:solidFill>
          <a:latin typeface="+mn-lt"/>
          <a:ea typeface="+mn-ea"/>
          <a:cs typeface="+mn-cs"/>
        </a:defRPr>
      </a:lvl9pPr>
    </p:bodyStyle>
    <p:otherStyle>
      <a:defPPr>
        <a:defRPr lang="en-US"/>
      </a:defPPr>
      <a:lvl1pPr marL="0" algn="l" defTabSz="4915497" rtl="0" eaLnBrk="1" latinLnBrk="0" hangingPunct="1">
        <a:defRPr sz="9700" kern="1200">
          <a:solidFill>
            <a:schemeClr val="tx1"/>
          </a:solidFill>
          <a:latin typeface="+mn-lt"/>
          <a:ea typeface="+mn-ea"/>
          <a:cs typeface="+mn-cs"/>
        </a:defRPr>
      </a:lvl1pPr>
      <a:lvl2pPr marL="2457751" algn="l" defTabSz="4915497" rtl="0" eaLnBrk="1" latinLnBrk="0" hangingPunct="1">
        <a:defRPr sz="9700" kern="1200">
          <a:solidFill>
            <a:schemeClr val="tx1"/>
          </a:solidFill>
          <a:latin typeface="+mn-lt"/>
          <a:ea typeface="+mn-ea"/>
          <a:cs typeface="+mn-cs"/>
        </a:defRPr>
      </a:lvl2pPr>
      <a:lvl3pPr marL="4915497" algn="l" defTabSz="4915497" rtl="0" eaLnBrk="1" latinLnBrk="0" hangingPunct="1">
        <a:defRPr sz="9700" kern="1200">
          <a:solidFill>
            <a:schemeClr val="tx1"/>
          </a:solidFill>
          <a:latin typeface="+mn-lt"/>
          <a:ea typeface="+mn-ea"/>
          <a:cs typeface="+mn-cs"/>
        </a:defRPr>
      </a:lvl3pPr>
      <a:lvl4pPr marL="7373249" algn="l" defTabSz="4915497" rtl="0" eaLnBrk="1" latinLnBrk="0" hangingPunct="1">
        <a:defRPr sz="9700" kern="1200">
          <a:solidFill>
            <a:schemeClr val="tx1"/>
          </a:solidFill>
          <a:latin typeface="+mn-lt"/>
          <a:ea typeface="+mn-ea"/>
          <a:cs typeface="+mn-cs"/>
        </a:defRPr>
      </a:lvl4pPr>
      <a:lvl5pPr marL="9831000" algn="l" defTabSz="4915497" rtl="0" eaLnBrk="1" latinLnBrk="0" hangingPunct="1">
        <a:defRPr sz="9700" kern="1200">
          <a:solidFill>
            <a:schemeClr val="tx1"/>
          </a:solidFill>
          <a:latin typeface="+mn-lt"/>
          <a:ea typeface="+mn-ea"/>
          <a:cs typeface="+mn-cs"/>
        </a:defRPr>
      </a:lvl5pPr>
      <a:lvl6pPr marL="12288751" algn="l" defTabSz="4915497" rtl="0" eaLnBrk="1" latinLnBrk="0" hangingPunct="1">
        <a:defRPr sz="9700" kern="1200">
          <a:solidFill>
            <a:schemeClr val="tx1"/>
          </a:solidFill>
          <a:latin typeface="+mn-lt"/>
          <a:ea typeface="+mn-ea"/>
          <a:cs typeface="+mn-cs"/>
        </a:defRPr>
      </a:lvl6pPr>
      <a:lvl7pPr marL="14746497" algn="l" defTabSz="4915497" rtl="0" eaLnBrk="1" latinLnBrk="0" hangingPunct="1">
        <a:defRPr sz="9700" kern="1200">
          <a:solidFill>
            <a:schemeClr val="tx1"/>
          </a:solidFill>
          <a:latin typeface="+mn-lt"/>
          <a:ea typeface="+mn-ea"/>
          <a:cs typeface="+mn-cs"/>
        </a:defRPr>
      </a:lvl7pPr>
      <a:lvl8pPr marL="17204248" algn="l" defTabSz="4915497" rtl="0" eaLnBrk="1" latinLnBrk="0" hangingPunct="1">
        <a:defRPr sz="9700" kern="1200">
          <a:solidFill>
            <a:schemeClr val="tx1"/>
          </a:solidFill>
          <a:latin typeface="+mn-lt"/>
          <a:ea typeface="+mn-ea"/>
          <a:cs typeface="+mn-cs"/>
        </a:defRPr>
      </a:lvl8pPr>
      <a:lvl9pPr marL="19662000" algn="l" defTabSz="4915497" rtl="0" eaLnBrk="1" latinLnBrk="0" hangingPunct="1">
        <a:defRPr sz="9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6.png"/><Relationship Id="rId20" Type="http://schemas.openxmlformats.org/officeDocument/2006/relationships/image" Target="../media/image15.png"/><Relationship Id="rId10" Type="http://schemas.openxmlformats.org/officeDocument/2006/relationships/image" Target="../media/image7.png"/><Relationship Id="rId11" Type="http://schemas.openxmlformats.org/officeDocument/2006/relationships/package" Target="../embeddings/Microsoft_Word_Document1.docx"/><Relationship Id="rId12" Type="http://schemas.openxmlformats.org/officeDocument/2006/relationships/image" Target="../media/image1.emf"/><Relationship Id="rId13" Type="http://schemas.openxmlformats.org/officeDocument/2006/relationships/image" Target="../media/image8.png"/><Relationship Id="rId14" Type="http://schemas.openxmlformats.org/officeDocument/2006/relationships/image" Target="../media/image9.png"/><Relationship Id="rId15" Type="http://schemas.openxmlformats.org/officeDocument/2006/relationships/image" Target="../media/image10.png"/><Relationship Id="rId16" Type="http://schemas.openxmlformats.org/officeDocument/2006/relationships/image" Target="../media/image11.png"/><Relationship Id="rId17" Type="http://schemas.openxmlformats.org/officeDocument/2006/relationships/image" Target="../media/image12.png"/><Relationship Id="rId18" Type="http://schemas.openxmlformats.org/officeDocument/2006/relationships/image" Target="../media/image13.png"/><Relationship Id="rId19" Type="http://schemas.openxmlformats.org/officeDocument/2006/relationships/image" Target="../media/image14.png"/><Relationship Id="rId1" Type="http://schemas.openxmlformats.org/officeDocument/2006/relationships/vmlDrawing" Target="../drawings/vmlDrawing1.vml"/><Relationship Id="rId2" Type="http://schemas.openxmlformats.org/officeDocument/2006/relationships/slideLayout" Target="../slideLayouts/slideLayout1.xml"/><Relationship Id="rId3" Type="http://schemas.openxmlformats.org/officeDocument/2006/relationships/notesSlide" Target="../notesSlides/notesSlide1.xml"/><Relationship Id="rId4" Type="http://schemas.openxmlformats.org/officeDocument/2006/relationships/image" Target="../media/image2.jpeg"/><Relationship Id="rId5" Type="http://schemas.openxmlformats.org/officeDocument/2006/relationships/image" Target="../media/image3.emf"/><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hyperlink" Target="http://www.issibern.ch/teams/interactplanetbod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C:\Users\Metanoia\Desktop\CME\Magnificent_CME_Erupts_on_the_Sun_-_August_31.jpg"/>
          <p:cNvPicPr>
            <a:picLocks noChangeAspect="1" noChangeArrowheads="1"/>
          </p:cNvPicPr>
          <p:nvPr/>
        </p:nvPicPr>
        <p:blipFill>
          <a:blip r:embed="rId4" cstate="print"/>
          <a:srcRect/>
          <a:stretch>
            <a:fillRect/>
          </a:stretch>
        </p:blipFill>
        <p:spPr bwMode="auto">
          <a:xfrm>
            <a:off x="25400" y="-25400"/>
            <a:ext cx="43891200" cy="27432000"/>
          </a:xfrm>
          <a:prstGeom prst="rect">
            <a:avLst/>
          </a:prstGeom>
          <a:noFill/>
        </p:spPr>
      </p:pic>
      <p:sp>
        <p:nvSpPr>
          <p:cNvPr id="10" name="Rectangle 9"/>
          <p:cNvSpPr/>
          <p:nvPr/>
        </p:nvSpPr>
        <p:spPr>
          <a:xfrm>
            <a:off x="0" y="838200"/>
            <a:ext cx="43891200" cy="3556000"/>
          </a:xfrm>
          <a:prstGeom prst="rect">
            <a:avLst/>
          </a:prstGeom>
          <a:solidFill>
            <a:schemeClr val="tx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91549" tIns="245775" rIns="491549" bIns="245775" rtlCol="0" anchor="ctr"/>
          <a:lstStyle/>
          <a:p>
            <a:pPr algn="ctr">
              <a:lnSpc>
                <a:spcPct val="120000"/>
              </a:lnSpc>
            </a:pPr>
            <a:r>
              <a:rPr lang="en-US" sz="11000" b="1" dirty="0"/>
              <a:t>Inferring the Heliospheric </a:t>
            </a:r>
            <a:r>
              <a:rPr lang="en-US" sz="11000" b="1" dirty="0" smtClean="0"/>
              <a:t>Magnetic </a:t>
            </a:r>
            <a:r>
              <a:rPr lang="en-US" sz="11000" b="1" dirty="0"/>
              <a:t>Field Back to the </a:t>
            </a:r>
            <a:r>
              <a:rPr lang="en-US" sz="11000" b="1" dirty="0" smtClean="0"/>
              <a:t>Maunder Minimum</a:t>
            </a:r>
            <a:endParaRPr lang="en-US" sz="11000" b="1" dirty="0"/>
          </a:p>
          <a:p>
            <a:pPr algn="ctr">
              <a:lnSpc>
                <a:spcPct val="120000"/>
              </a:lnSpc>
            </a:pPr>
            <a:r>
              <a:rPr lang="en-US" sz="6500" b="1" dirty="0" smtClean="0"/>
              <a:t>F</a:t>
            </a:r>
            <a:r>
              <a:rPr lang="en-US" sz="6500" b="1" dirty="0"/>
              <a:t>. </a:t>
            </a:r>
            <a:r>
              <a:rPr lang="en-US" sz="6500" b="1" dirty="0" err="1"/>
              <a:t>Rahmanifard</a:t>
            </a:r>
            <a:r>
              <a:rPr lang="en-US" sz="6500" b="1" dirty="0"/>
              <a:t>, N. A. </a:t>
            </a:r>
            <a:r>
              <a:rPr lang="en-US" sz="6500" b="1" dirty="0" err="1"/>
              <a:t>Schwadron</a:t>
            </a:r>
            <a:r>
              <a:rPr lang="en-US" sz="6500" b="1" dirty="0"/>
              <a:t>, C. W. Smith, K. </a:t>
            </a:r>
            <a:r>
              <a:rPr lang="en-US" sz="6500" b="1" dirty="0"/>
              <a:t>G. </a:t>
            </a:r>
            <a:r>
              <a:rPr lang="en-US" sz="6500" b="1" dirty="0" smtClean="0"/>
              <a:t>McCracken and </a:t>
            </a:r>
            <a:r>
              <a:rPr lang="en-US" sz="6500" b="1" dirty="0"/>
              <a:t>K. A. </a:t>
            </a:r>
            <a:r>
              <a:rPr lang="en-US" sz="6500" b="1" dirty="0" err="1" smtClean="0"/>
              <a:t>Duderstadt</a:t>
            </a:r>
            <a:endParaRPr lang="en-US" sz="7500" dirty="0"/>
          </a:p>
        </p:txBody>
      </p:sp>
      <p:sp>
        <p:nvSpPr>
          <p:cNvPr id="11" name="Rectangle 10"/>
          <p:cNvSpPr/>
          <p:nvPr/>
        </p:nvSpPr>
        <p:spPr>
          <a:xfrm>
            <a:off x="0" y="5588000"/>
            <a:ext cx="43891200" cy="19507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91549" tIns="245775" rIns="491549" bIns="245775" rtlCol="0" anchor="ctr"/>
          <a:lstStyle/>
          <a:p>
            <a:pPr algn="ctr"/>
            <a:endParaRPr lang="en-US" dirty="0"/>
          </a:p>
        </p:txBody>
      </p:sp>
      <p:graphicFrame>
        <p:nvGraphicFramePr>
          <p:cNvPr id="18" name="Table 17"/>
          <p:cNvGraphicFramePr>
            <a:graphicFrameLocks noGrp="1"/>
          </p:cNvGraphicFramePr>
          <p:nvPr>
            <p:extLst>
              <p:ext uri="{D42A27DB-BD31-4B8C-83A1-F6EECF244321}">
                <p14:modId xmlns:p14="http://schemas.microsoft.com/office/powerpoint/2010/main" val="3899830936"/>
              </p:ext>
            </p:extLst>
          </p:nvPr>
        </p:nvGraphicFramePr>
        <p:xfrm>
          <a:off x="0" y="5588000"/>
          <a:ext cx="43891200" cy="19507200"/>
        </p:xfrm>
        <a:graphic>
          <a:graphicData uri="http://schemas.openxmlformats.org/drawingml/2006/table">
            <a:tbl>
              <a:tblPr firstRow="1" bandRow="1">
                <a:tableStyleId>{E8B1032C-EA38-4F05-BA0D-38AFFFC7BED3}</a:tableStyleId>
              </a:tblPr>
              <a:tblGrid>
                <a:gridCol w="10972800"/>
                <a:gridCol w="10972800"/>
                <a:gridCol w="10972800"/>
                <a:gridCol w="10972800"/>
              </a:tblGrid>
              <a:tr h="19507200">
                <a:tc>
                  <a:txBody>
                    <a:bodyPr/>
                    <a:lstStyle/>
                    <a:p>
                      <a:endParaRPr lang="en-US" sz="9600" dirty="0"/>
                    </a:p>
                  </a:txBody>
                  <a:tcPr marL="438912" marR="438912" marT="243840" marB="243840"/>
                </a:tc>
                <a:tc>
                  <a:txBody>
                    <a:bodyPr/>
                    <a:lstStyle/>
                    <a:p>
                      <a:endParaRPr lang="en-US" sz="9600" dirty="0"/>
                    </a:p>
                  </a:txBody>
                  <a:tcPr marL="438912" marR="438912" marT="243840" marB="243840"/>
                </a:tc>
                <a:tc>
                  <a:txBody>
                    <a:bodyPr/>
                    <a:lstStyle/>
                    <a:p>
                      <a:endParaRPr lang="en-US" sz="9600" dirty="0"/>
                    </a:p>
                  </a:txBody>
                  <a:tcPr marL="438912" marR="438912" marT="243840" marB="243840"/>
                </a:tc>
                <a:tc>
                  <a:txBody>
                    <a:bodyPr/>
                    <a:lstStyle/>
                    <a:p>
                      <a:endParaRPr lang="en-US" sz="9600" dirty="0"/>
                    </a:p>
                  </a:txBody>
                  <a:tcPr marL="438912" marR="438912" marT="243840" marB="243840"/>
                </a:tc>
              </a:tr>
            </a:tbl>
          </a:graphicData>
        </a:graphic>
      </p:graphicFrame>
      <p:sp>
        <p:nvSpPr>
          <p:cNvPr id="20" name="TextBox 19"/>
          <p:cNvSpPr txBox="1"/>
          <p:nvPr/>
        </p:nvSpPr>
        <p:spPr>
          <a:xfrm>
            <a:off x="304800" y="7239000"/>
            <a:ext cx="10835640" cy="1327347"/>
          </a:xfrm>
          <a:prstGeom prst="rect">
            <a:avLst/>
          </a:prstGeom>
          <a:noFill/>
        </p:spPr>
        <p:txBody>
          <a:bodyPr wrap="square" lIns="491549" tIns="245775" rIns="491549" bIns="245775" rtlCol="0">
            <a:spAutoFit/>
          </a:bodyPr>
          <a:lstStyle/>
          <a:p>
            <a:r>
              <a:rPr lang="en-US" sz="5400" b="1" dirty="0" smtClean="0"/>
              <a:t>Heliospheric Magnetic Flux system</a:t>
            </a:r>
            <a:r>
              <a:rPr lang="en-US" sz="5400" dirty="0" smtClean="0"/>
              <a:t> </a:t>
            </a:r>
            <a:endParaRPr lang="en-US" sz="5400" b="1" dirty="0"/>
          </a:p>
        </p:txBody>
      </p:sp>
      <p:sp>
        <p:nvSpPr>
          <p:cNvPr id="21" name="Rectangle 20"/>
          <p:cNvSpPr/>
          <p:nvPr/>
        </p:nvSpPr>
        <p:spPr>
          <a:xfrm>
            <a:off x="304800" y="15163800"/>
            <a:ext cx="6781800" cy="1727457"/>
          </a:xfrm>
          <a:prstGeom prst="rect">
            <a:avLst/>
          </a:prstGeom>
        </p:spPr>
        <p:txBody>
          <a:bodyPr wrap="square" lIns="491549" tIns="245775" rIns="491549" bIns="245775">
            <a:spAutoFit/>
          </a:bodyPr>
          <a:lstStyle/>
          <a:p>
            <a:pPr algn="just"/>
            <a:r>
              <a:rPr lang="en-US" sz="2000" b="1" dirty="0">
                <a:latin typeface="Times"/>
                <a:cs typeface="Times"/>
              </a:rPr>
              <a:t>Fig 1: </a:t>
            </a:r>
            <a:r>
              <a:rPr lang="en-US" sz="2000" dirty="0">
                <a:latin typeface="Times"/>
                <a:cs typeface="Times"/>
              </a:rPr>
              <a:t>Three processes responsible for transformation of CMEs, conversion (top), loss (middle) and interchange reconnection (bottom). </a:t>
            </a:r>
            <a:r>
              <a:rPr lang="en-US" sz="2000" dirty="0">
                <a:latin typeface="Times"/>
                <a:cs typeface="Times"/>
              </a:rPr>
              <a:t>This figure is from Schwadron et al. (2010). </a:t>
            </a:r>
          </a:p>
        </p:txBody>
      </p:sp>
      <p:sp>
        <p:nvSpPr>
          <p:cNvPr id="25" name="Rectangle 24"/>
          <p:cNvSpPr/>
          <p:nvPr/>
        </p:nvSpPr>
        <p:spPr>
          <a:xfrm>
            <a:off x="25400" y="20040600"/>
            <a:ext cx="8564182" cy="1327347"/>
          </a:xfrm>
          <a:prstGeom prst="rect">
            <a:avLst/>
          </a:prstGeom>
        </p:spPr>
        <p:txBody>
          <a:bodyPr wrap="none" lIns="491549" tIns="245775" rIns="491549" bIns="245775">
            <a:spAutoFit/>
          </a:bodyPr>
          <a:lstStyle/>
          <a:p>
            <a:r>
              <a:rPr lang="en-US" sz="5400" b="1" dirty="0" err="1" smtClean="0"/>
              <a:t>Freqency</a:t>
            </a:r>
            <a:r>
              <a:rPr lang="en-US" sz="5400" b="1" dirty="0" smtClean="0"/>
              <a:t> </a:t>
            </a:r>
            <a:r>
              <a:rPr lang="en-US" sz="5400" b="1" dirty="0"/>
              <a:t>of CME Ejections</a:t>
            </a:r>
            <a:endParaRPr lang="en-US" sz="5400" dirty="0"/>
          </a:p>
        </p:txBody>
      </p:sp>
      <p:sp>
        <p:nvSpPr>
          <p:cNvPr id="27" name="Rectangle 26"/>
          <p:cNvSpPr/>
          <p:nvPr/>
        </p:nvSpPr>
        <p:spPr>
          <a:xfrm>
            <a:off x="11353800" y="7239000"/>
            <a:ext cx="7620114" cy="1327347"/>
          </a:xfrm>
          <a:prstGeom prst="rect">
            <a:avLst/>
          </a:prstGeom>
        </p:spPr>
        <p:txBody>
          <a:bodyPr wrap="none" lIns="491549" tIns="245775" rIns="491549" bIns="245775">
            <a:spAutoFit/>
          </a:bodyPr>
          <a:lstStyle/>
          <a:p>
            <a:r>
              <a:rPr lang="en-US" sz="5400" b="1" dirty="0"/>
              <a:t>The Case with No Floor</a:t>
            </a:r>
            <a:endParaRPr lang="en-US" sz="5400" dirty="0"/>
          </a:p>
        </p:txBody>
      </p:sp>
      <p:sp>
        <p:nvSpPr>
          <p:cNvPr id="29" name="Rectangle 28"/>
          <p:cNvSpPr/>
          <p:nvPr/>
        </p:nvSpPr>
        <p:spPr>
          <a:xfrm>
            <a:off x="11125200" y="20878800"/>
            <a:ext cx="6635131" cy="1327347"/>
          </a:xfrm>
          <a:prstGeom prst="rect">
            <a:avLst/>
          </a:prstGeom>
        </p:spPr>
        <p:txBody>
          <a:bodyPr wrap="none" lIns="491549" tIns="245775" rIns="491549" bIns="245775">
            <a:spAutoFit/>
          </a:bodyPr>
          <a:lstStyle/>
          <a:p>
            <a:r>
              <a:rPr lang="en-US" sz="5400" b="1" dirty="0"/>
              <a:t>The Case with Floor</a:t>
            </a:r>
            <a:endParaRPr lang="en-US" sz="5400" dirty="0"/>
          </a:p>
        </p:txBody>
      </p:sp>
      <p:pic>
        <p:nvPicPr>
          <p:cNvPr id="32" name="Picture 3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061400" y="7772400"/>
            <a:ext cx="8458200" cy="2133600"/>
          </a:xfrm>
          <a:prstGeom prst="rect">
            <a:avLst/>
          </a:prstGeom>
          <a:noFill/>
          <a:ln>
            <a:noFill/>
          </a:ln>
        </p:spPr>
      </p:pic>
      <p:pic>
        <p:nvPicPr>
          <p:cNvPr id="1027" name="Picture 3" descr="C:\Users\Metanoia\Desktop\CME\shine.png"/>
          <p:cNvPicPr>
            <a:picLocks noChangeAspect="1" noChangeArrowheads="1"/>
          </p:cNvPicPr>
          <p:nvPr/>
        </p:nvPicPr>
        <p:blipFill>
          <a:blip r:embed="rId6" cstate="print"/>
          <a:srcRect/>
          <a:stretch>
            <a:fillRect/>
          </a:stretch>
        </p:blipFill>
        <p:spPr bwMode="auto">
          <a:xfrm>
            <a:off x="39624000" y="3124200"/>
            <a:ext cx="3657600" cy="1714869"/>
          </a:xfrm>
          <a:prstGeom prst="rect">
            <a:avLst/>
          </a:prstGeom>
          <a:noFill/>
        </p:spPr>
      </p:pic>
      <p:pic>
        <p:nvPicPr>
          <p:cNvPr id="1028" name="Picture 4" descr="C:\Users\Metanoia\Desktop\CME\4_unhlogo_web_outline_hr.png"/>
          <p:cNvPicPr>
            <a:picLocks noChangeAspect="1" noChangeArrowheads="1"/>
          </p:cNvPicPr>
          <p:nvPr/>
        </p:nvPicPr>
        <p:blipFill>
          <a:blip r:embed="rId7" cstate="print"/>
          <a:srcRect/>
          <a:stretch>
            <a:fillRect/>
          </a:stretch>
        </p:blipFill>
        <p:spPr bwMode="auto">
          <a:xfrm>
            <a:off x="1143000" y="2971800"/>
            <a:ext cx="1828800" cy="2445738"/>
          </a:xfrm>
          <a:prstGeom prst="rect">
            <a:avLst/>
          </a:prstGeom>
          <a:noFill/>
        </p:spPr>
      </p:pic>
      <p:sp>
        <p:nvSpPr>
          <p:cNvPr id="44" name="Rectangle 43"/>
          <p:cNvSpPr/>
          <p:nvPr/>
        </p:nvSpPr>
        <p:spPr>
          <a:xfrm>
            <a:off x="0" y="26314405"/>
            <a:ext cx="43891200" cy="1650512"/>
          </a:xfrm>
          <a:prstGeom prst="rect">
            <a:avLst/>
          </a:prstGeom>
        </p:spPr>
        <p:txBody>
          <a:bodyPr wrap="square" lIns="491549" tIns="245775" rIns="491549" bIns="245775">
            <a:spAutoFit/>
          </a:bodyPr>
          <a:lstStyle/>
          <a:p>
            <a:r>
              <a:rPr lang="en-US" sz="3200" dirty="0">
                <a:solidFill>
                  <a:schemeClr val="bg1"/>
                </a:solidFill>
              </a:rPr>
              <a:t>Background image is obtained from NASA Goddard Space Flight Center - </a:t>
            </a:r>
            <a:r>
              <a:rPr lang="en-US" sz="3200" dirty="0" err="1">
                <a:solidFill>
                  <a:schemeClr val="bg1"/>
                </a:solidFill>
              </a:rPr>
              <a:t>Flickr</a:t>
            </a:r>
            <a:r>
              <a:rPr lang="en-US" sz="3200" dirty="0">
                <a:solidFill>
                  <a:schemeClr val="bg1"/>
                </a:solidFill>
              </a:rPr>
              <a:t>: Magnificent CME Erupts on the Sun - August 31, Available on: https://en.wikipedia.org/wiki/Solar_flare#/media/File:Magnificent_CME_ Erupts_ on_the_Sun_-_August_31.jpg</a:t>
            </a:r>
          </a:p>
          <a:p>
            <a:endParaRPr lang="en-US" sz="4300" dirty="0">
              <a:solidFill>
                <a:schemeClr val="bg1"/>
              </a:solidFill>
            </a:endParaRPr>
          </a:p>
        </p:txBody>
      </p:sp>
      <p:sp>
        <p:nvSpPr>
          <p:cNvPr id="45" name="Rectangle 44"/>
          <p:cNvSpPr/>
          <p:nvPr/>
        </p:nvSpPr>
        <p:spPr>
          <a:xfrm>
            <a:off x="365760" y="5994400"/>
            <a:ext cx="10241280" cy="1219200"/>
          </a:xfrm>
          <a:prstGeom prst="rect">
            <a:avLst/>
          </a:prstGeom>
        </p:spPr>
        <p:style>
          <a:lnRef idx="2">
            <a:schemeClr val="dk1">
              <a:shade val="50000"/>
            </a:schemeClr>
          </a:lnRef>
          <a:fillRef idx="1">
            <a:schemeClr val="dk1"/>
          </a:fillRef>
          <a:effectRef idx="0">
            <a:schemeClr val="dk1"/>
          </a:effectRef>
          <a:fontRef idx="minor">
            <a:schemeClr val="lt1"/>
          </a:fontRef>
        </p:style>
        <p:txBody>
          <a:bodyPr lIns="491549" tIns="245775" rIns="491549" bIns="245775" rtlCol="0" anchor="ctr"/>
          <a:lstStyle/>
          <a:p>
            <a:pPr algn="ctr"/>
            <a:r>
              <a:rPr lang="en-US" dirty="0" smtClean="0"/>
              <a:t>Theory</a:t>
            </a:r>
            <a:endParaRPr lang="en-US" dirty="0"/>
          </a:p>
        </p:txBody>
      </p:sp>
      <p:sp>
        <p:nvSpPr>
          <p:cNvPr id="46" name="Rectangle 45"/>
          <p:cNvSpPr/>
          <p:nvPr/>
        </p:nvSpPr>
        <p:spPr>
          <a:xfrm>
            <a:off x="11338560" y="5994400"/>
            <a:ext cx="10241280" cy="1219200"/>
          </a:xfrm>
          <a:prstGeom prst="rect">
            <a:avLst/>
          </a:prstGeom>
        </p:spPr>
        <p:style>
          <a:lnRef idx="2">
            <a:schemeClr val="dk1">
              <a:shade val="50000"/>
            </a:schemeClr>
          </a:lnRef>
          <a:fillRef idx="1">
            <a:schemeClr val="dk1"/>
          </a:fillRef>
          <a:effectRef idx="0">
            <a:schemeClr val="dk1"/>
          </a:effectRef>
          <a:fontRef idx="minor">
            <a:schemeClr val="lt1"/>
          </a:fontRef>
        </p:style>
        <p:txBody>
          <a:bodyPr lIns="491549" tIns="245775" rIns="491549" bIns="245775" rtlCol="0" anchor="ctr"/>
          <a:lstStyle/>
          <a:p>
            <a:pPr algn="ctr"/>
            <a:r>
              <a:rPr lang="en-US" dirty="0" smtClean="0"/>
              <a:t>Results</a:t>
            </a:r>
            <a:endParaRPr lang="en-US" dirty="0"/>
          </a:p>
        </p:txBody>
      </p:sp>
      <p:sp>
        <p:nvSpPr>
          <p:cNvPr id="47" name="Rectangle 46"/>
          <p:cNvSpPr/>
          <p:nvPr/>
        </p:nvSpPr>
        <p:spPr>
          <a:xfrm>
            <a:off x="33299400" y="16992600"/>
            <a:ext cx="10241280" cy="1219200"/>
          </a:xfrm>
          <a:prstGeom prst="rect">
            <a:avLst/>
          </a:prstGeom>
        </p:spPr>
        <p:style>
          <a:lnRef idx="2">
            <a:schemeClr val="dk1">
              <a:shade val="50000"/>
            </a:schemeClr>
          </a:lnRef>
          <a:fillRef idx="1">
            <a:schemeClr val="dk1"/>
          </a:fillRef>
          <a:effectRef idx="0">
            <a:schemeClr val="dk1"/>
          </a:effectRef>
          <a:fontRef idx="minor">
            <a:schemeClr val="lt1"/>
          </a:fontRef>
        </p:style>
        <p:txBody>
          <a:bodyPr lIns="491549" tIns="245775" rIns="491549" bIns="245775" rtlCol="0" anchor="ctr"/>
          <a:lstStyle/>
          <a:p>
            <a:pPr algn="ctr"/>
            <a:r>
              <a:rPr lang="en-US" dirty="0" smtClean="0"/>
              <a:t>Conclusion</a:t>
            </a:r>
            <a:endParaRPr lang="en-US" dirty="0"/>
          </a:p>
        </p:txBody>
      </p:sp>
      <p:sp>
        <p:nvSpPr>
          <p:cNvPr id="48" name="Rectangle 47"/>
          <p:cNvSpPr/>
          <p:nvPr/>
        </p:nvSpPr>
        <p:spPr>
          <a:xfrm>
            <a:off x="33299400" y="21640800"/>
            <a:ext cx="10241280" cy="1219200"/>
          </a:xfrm>
          <a:prstGeom prst="rect">
            <a:avLst/>
          </a:prstGeom>
        </p:spPr>
        <p:style>
          <a:lnRef idx="2">
            <a:schemeClr val="dk1">
              <a:shade val="50000"/>
            </a:schemeClr>
          </a:lnRef>
          <a:fillRef idx="1">
            <a:schemeClr val="dk1"/>
          </a:fillRef>
          <a:effectRef idx="0">
            <a:schemeClr val="dk1"/>
          </a:effectRef>
          <a:fontRef idx="minor">
            <a:schemeClr val="lt1"/>
          </a:fontRef>
        </p:style>
        <p:txBody>
          <a:bodyPr lIns="491549" tIns="245775" rIns="491549" bIns="245775" rtlCol="0" anchor="ctr"/>
          <a:lstStyle/>
          <a:p>
            <a:pPr algn="ctr"/>
            <a:r>
              <a:rPr lang="en-US" dirty="0" smtClean="0"/>
              <a:t>Acknowledgments</a:t>
            </a:r>
            <a:endParaRPr lang="en-US" dirty="0"/>
          </a:p>
        </p:txBody>
      </p:sp>
      <p:sp>
        <p:nvSpPr>
          <p:cNvPr id="49" name="Rectangle 48"/>
          <p:cNvSpPr/>
          <p:nvPr/>
        </p:nvSpPr>
        <p:spPr>
          <a:xfrm>
            <a:off x="32918400" y="22656803"/>
            <a:ext cx="10972800" cy="2650786"/>
          </a:xfrm>
          <a:prstGeom prst="rect">
            <a:avLst/>
          </a:prstGeom>
        </p:spPr>
        <p:txBody>
          <a:bodyPr wrap="square" lIns="491549" tIns="245775" rIns="491549" bIns="245775">
            <a:spAutoFit/>
          </a:bodyPr>
          <a:lstStyle/>
          <a:p>
            <a:pPr algn="just"/>
            <a:r>
              <a:rPr lang="en-US" sz="2000" dirty="0">
                <a:latin typeface="Times"/>
                <a:cs typeface="Times"/>
              </a:rPr>
              <a:t>Support this work provided by the NASA Lunar Reconnaissance Orbiter Project (NASA contract NNG11PA03C), as well as various NASA grants (EMMREM, grant NNX07AC14G; C-SWEPA, grant NNX07AC14G; </a:t>
            </a:r>
            <a:r>
              <a:rPr lang="en-US" sz="2000" dirty="0" err="1">
                <a:latin typeface="Times"/>
                <a:cs typeface="Times"/>
              </a:rPr>
              <a:t>DoSEN</a:t>
            </a:r>
            <a:r>
              <a:rPr lang="en-US" sz="2000" dirty="0">
                <a:latin typeface="Times"/>
                <a:cs typeface="Times"/>
              </a:rPr>
              <a:t>, grant NNX13AC89G; DREAM, grant NNX10AB17A; and DREAM2; grant NNX14AG13A) and a NSF grant (Sun-2-Ice, grant AGS1135432). Finally, we thank the International Space Science Institute for supporting the Research Team: Radiation Interactions at Planetary Bodies (</a:t>
            </a:r>
            <a:r>
              <a:rPr lang="en-US" sz="2000" dirty="0">
                <a:latin typeface="Times"/>
                <a:cs typeface="Times"/>
                <a:hlinkClick r:id="rId8"/>
              </a:rPr>
              <a:t>http://www.issibern.ch/teams/interactplanetbody/</a:t>
            </a:r>
            <a:r>
              <a:rPr lang="en-US" sz="2000" dirty="0">
                <a:latin typeface="Times"/>
                <a:cs typeface="Times"/>
              </a:rPr>
              <a:t>).</a:t>
            </a:r>
          </a:p>
          <a:p>
            <a:endParaRPr lang="en-US" sz="2000" dirty="0">
              <a:latin typeface="Times"/>
              <a:cs typeface="Times"/>
            </a:endParaRPr>
          </a:p>
        </p:txBody>
      </p:sp>
      <p:sp>
        <p:nvSpPr>
          <p:cNvPr id="50" name="Rectangle 49"/>
          <p:cNvSpPr/>
          <p:nvPr/>
        </p:nvSpPr>
        <p:spPr>
          <a:xfrm>
            <a:off x="10896600" y="8229600"/>
            <a:ext cx="11125200" cy="2866230"/>
          </a:xfrm>
          <a:prstGeom prst="rect">
            <a:avLst/>
          </a:prstGeom>
        </p:spPr>
        <p:txBody>
          <a:bodyPr wrap="square" lIns="491549" tIns="245775" rIns="491549" bIns="245775">
            <a:spAutoFit/>
          </a:bodyPr>
          <a:lstStyle/>
          <a:p>
            <a:pPr algn="just"/>
            <a:r>
              <a:rPr lang="en-US" sz="2200" dirty="0">
                <a:latin typeface="Times"/>
                <a:cs typeface="Times"/>
              </a:rPr>
              <a:t>Figure 4 compares the simulated heliospheric magnetic field with the magnetic field from </a:t>
            </a:r>
            <a:r>
              <a:rPr lang="en-US" sz="2200" i="1" baseline="30000" dirty="0">
                <a:latin typeface="Times"/>
                <a:cs typeface="Times"/>
              </a:rPr>
              <a:t>10</a:t>
            </a:r>
            <a:r>
              <a:rPr lang="en-US" sz="2200" dirty="0">
                <a:latin typeface="Times"/>
                <a:cs typeface="Times"/>
              </a:rPr>
              <a:t>Be data set (with a relative uncertainty of ~22</a:t>
            </a:r>
            <a:r>
              <a:rPr lang="en-US" sz="2200" dirty="0" smtClean="0">
                <a:latin typeface="Times"/>
                <a:cs typeface="Times"/>
              </a:rPr>
              <a:t>%) </a:t>
            </a:r>
            <a:r>
              <a:rPr lang="en-US" sz="2200" dirty="0">
                <a:latin typeface="Times"/>
                <a:cs typeface="Times"/>
              </a:rPr>
              <a:t>and Omni2 data set. In order to obtain the field simulated in this figure we take </a:t>
            </a:r>
            <a:r>
              <a:rPr lang="en-US" sz="2200" i="1" dirty="0" err="1">
                <a:latin typeface="Times"/>
                <a:cs typeface="Times"/>
              </a:rPr>
              <a:t>φ</a:t>
            </a:r>
            <a:r>
              <a:rPr lang="en-US" sz="2200" i="1" baseline="-25000" dirty="0" err="1">
                <a:latin typeface="Times"/>
                <a:cs typeface="Times"/>
              </a:rPr>
              <a:t>flr</a:t>
            </a:r>
            <a:r>
              <a:rPr lang="en-US" sz="2200" i="1" dirty="0">
                <a:latin typeface="Times"/>
                <a:cs typeface="Times"/>
              </a:rPr>
              <a:t>=0</a:t>
            </a:r>
            <a:r>
              <a:rPr lang="en-US" sz="2200" dirty="0">
                <a:latin typeface="Times"/>
                <a:cs typeface="Times"/>
              </a:rPr>
              <a:t> and parameters found by minimizing chi-square, shown in Figure 3. These parameters are </a:t>
            </a:r>
            <a:r>
              <a:rPr lang="en-US" sz="2200" i="1" dirty="0" err="1">
                <a:latin typeface="Times"/>
                <a:cs typeface="Times"/>
              </a:rPr>
              <a:t>τ</a:t>
            </a:r>
            <a:r>
              <a:rPr lang="en-US" sz="2200" i="1" baseline="-25000" dirty="0" err="1">
                <a:latin typeface="Times"/>
                <a:cs typeface="Times"/>
              </a:rPr>
              <a:t>c</a:t>
            </a:r>
            <a:r>
              <a:rPr lang="en-US" sz="2200" i="1" dirty="0">
                <a:latin typeface="Times"/>
                <a:cs typeface="Times"/>
              </a:rPr>
              <a:t>=1.97 </a:t>
            </a:r>
            <a:r>
              <a:rPr lang="en-US" sz="2200" i="1" dirty="0" smtClean="0">
                <a:latin typeface="Times"/>
                <a:cs typeface="Times"/>
              </a:rPr>
              <a:t>± 0.04 </a:t>
            </a:r>
            <a:r>
              <a:rPr lang="en-US" sz="2200" dirty="0" smtClean="0">
                <a:latin typeface="Times"/>
                <a:cs typeface="Times"/>
              </a:rPr>
              <a:t>years, </a:t>
            </a:r>
            <a:r>
              <a:rPr lang="en-US" sz="2200" i="1" dirty="0" err="1">
                <a:latin typeface="Times"/>
                <a:cs typeface="Times"/>
              </a:rPr>
              <a:t>τ</a:t>
            </a:r>
            <a:r>
              <a:rPr lang="en-US" sz="2200" i="1" baseline="-25000" dirty="0" err="1">
                <a:latin typeface="Times"/>
                <a:cs typeface="Times"/>
              </a:rPr>
              <a:t>l</a:t>
            </a:r>
            <a:r>
              <a:rPr lang="en-US" sz="2200" i="1" dirty="0">
                <a:latin typeface="Times"/>
                <a:cs typeface="Times"/>
              </a:rPr>
              <a:t>=9.6 </a:t>
            </a:r>
            <a:r>
              <a:rPr lang="en-US" sz="2200" i="1" dirty="0" smtClean="0">
                <a:latin typeface="Times"/>
                <a:cs typeface="Times"/>
              </a:rPr>
              <a:t>± 0.2 </a:t>
            </a:r>
            <a:r>
              <a:rPr lang="en-US" sz="2200" dirty="0">
                <a:latin typeface="Times"/>
                <a:cs typeface="Times"/>
              </a:rPr>
              <a:t>years </a:t>
            </a:r>
            <a:r>
              <a:rPr lang="en-US" sz="2200" dirty="0" smtClean="0">
                <a:latin typeface="Times"/>
                <a:cs typeface="Times"/>
              </a:rPr>
              <a:t>and </a:t>
            </a:r>
            <a:r>
              <a:rPr lang="en-US" sz="2200" i="1" dirty="0" err="1">
                <a:latin typeface="Times"/>
                <a:cs typeface="Times"/>
              </a:rPr>
              <a:t>τ</a:t>
            </a:r>
            <a:r>
              <a:rPr lang="en-US" sz="2200" i="1" baseline="-25000" dirty="0" err="1">
                <a:latin typeface="Times"/>
                <a:cs typeface="Times"/>
              </a:rPr>
              <a:t>ic</a:t>
            </a:r>
            <a:r>
              <a:rPr lang="en-US" sz="2200" i="1" dirty="0">
                <a:latin typeface="Times"/>
                <a:cs typeface="Times"/>
              </a:rPr>
              <a:t>=12.12 </a:t>
            </a:r>
            <a:r>
              <a:rPr lang="en-US" sz="2200" i="1" dirty="0" smtClean="0">
                <a:latin typeface="Times"/>
                <a:cs typeface="Times"/>
              </a:rPr>
              <a:t>± 0.23 </a:t>
            </a:r>
            <a:r>
              <a:rPr lang="en-US" sz="2200" dirty="0" smtClean="0">
                <a:latin typeface="Times"/>
                <a:cs typeface="Times"/>
              </a:rPr>
              <a:t>days. In order to obtain the total heliospheric magnetic field an average </a:t>
            </a:r>
            <a:r>
              <a:rPr lang="en-US" sz="2200" dirty="0">
                <a:latin typeface="Times"/>
                <a:cs typeface="Times"/>
              </a:rPr>
              <a:t>value of 2.0 </a:t>
            </a:r>
            <a:r>
              <a:rPr lang="en-US" sz="2200" dirty="0" err="1">
                <a:latin typeface="Times"/>
                <a:cs typeface="Times"/>
              </a:rPr>
              <a:t>nT</a:t>
            </a:r>
            <a:r>
              <a:rPr lang="en-US" sz="2200" dirty="0">
                <a:latin typeface="Times"/>
                <a:cs typeface="Times"/>
              </a:rPr>
              <a:t> has been added to the predicted mean heliospheric field value in order to compensate for the role of the turbulent and toroidal components of the HMF. </a:t>
            </a:r>
          </a:p>
        </p:txBody>
      </p:sp>
      <p:sp>
        <p:nvSpPr>
          <p:cNvPr id="52" name="Rectangle 51"/>
          <p:cNvSpPr/>
          <p:nvPr/>
        </p:nvSpPr>
        <p:spPr>
          <a:xfrm>
            <a:off x="22174200" y="17678400"/>
            <a:ext cx="10972800" cy="2343010"/>
          </a:xfrm>
          <a:prstGeom prst="rect">
            <a:avLst/>
          </a:prstGeom>
        </p:spPr>
        <p:txBody>
          <a:bodyPr wrap="square" lIns="491549" tIns="245775" rIns="491549" bIns="245775">
            <a:spAutoFit/>
          </a:bodyPr>
          <a:lstStyle/>
          <a:p>
            <a:pPr algn="just"/>
            <a:r>
              <a:rPr lang="en-US" sz="2000" dirty="0">
                <a:latin typeface="Times"/>
                <a:cs typeface="Times"/>
              </a:rPr>
              <a:t>T</a:t>
            </a:r>
            <a:r>
              <a:rPr lang="en-US" sz="2000" dirty="0" smtClean="0">
                <a:latin typeface="Times"/>
                <a:cs typeface="Times"/>
              </a:rPr>
              <a:t>he </a:t>
            </a:r>
            <a:r>
              <a:rPr lang="en-US" sz="2000" dirty="0">
                <a:latin typeface="Times"/>
                <a:cs typeface="Times"/>
              </a:rPr>
              <a:t>possible sources for the discrepancy between the predicted heliospheric magnetic field and the observed data </a:t>
            </a:r>
            <a:r>
              <a:rPr lang="en-US" sz="2000" dirty="0" smtClean="0">
                <a:latin typeface="Times"/>
                <a:cs typeface="Times"/>
              </a:rPr>
              <a:t>include </a:t>
            </a:r>
            <a:r>
              <a:rPr lang="en-US" sz="2000" dirty="0">
                <a:latin typeface="Times"/>
                <a:cs typeface="Times"/>
              </a:rPr>
              <a:t>(1) the climate impacts; the production of cosmic rays by the Sun; and the </a:t>
            </a:r>
            <a:r>
              <a:rPr lang="en-US" sz="2000" baseline="30000" dirty="0">
                <a:latin typeface="Times"/>
                <a:cs typeface="Times"/>
              </a:rPr>
              <a:t>10</a:t>
            </a:r>
            <a:r>
              <a:rPr lang="en-US" sz="2000" dirty="0">
                <a:latin typeface="Times"/>
                <a:cs typeface="Times"/>
              </a:rPr>
              <a:t>Be data analysis techniques. (2) the uncertainty of the sunspot numbers during the Maunder Minimum. (3) the algorithm to estimate the CME rate from the sunspot number. (4) the flux excess attributed to inverted HMF which leads to an overestimation of the observed heliospheric magnetic field. </a:t>
            </a:r>
          </a:p>
        </p:txBody>
      </p:sp>
      <p:sp>
        <p:nvSpPr>
          <p:cNvPr id="53" name="Rectangle 52"/>
          <p:cNvSpPr/>
          <p:nvPr/>
        </p:nvSpPr>
        <p:spPr>
          <a:xfrm>
            <a:off x="32918400" y="15392400"/>
            <a:ext cx="10972800" cy="1727457"/>
          </a:xfrm>
          <a:prstGeom prst="rect">
            <a:avLst/>
          </a:prstGeom>
        </p:spPr>
        <p:txBody>
          <a:bodyPr wrap="square" lIns="491549" tIns="245775" rIns="491549" bIns="245775">
            <a:spAutoFit/>
          </a:bodyPr>
          <a:lstStyle/>
          <a:p>
            <a:pPr algn="just"/>
            <a:r>
              <a:rPr lang="en-US" sz="2000" b="1" dirty="0" smtClean="0">
                <a:latin typeface="Times"/>
                <a:cs typeface="Times"/>
              </a:rPr>
              <a:t>Fig  </a:t>
            </a:r>
            <a:r>
              <a:rPr lang="en-US" sz="2000" b="1" dirty="0">
                <a:latin typeface="Times"/>
                <a:cs typeface="Times"/>
              </a:rPr>
              <a:t>9.</a:t>
            </a:r>
            <a:r>
              <a:rPr lang="en-US" sz="2000" dirty="0">
                <a:latin typeface="Times"/>
                <a:cs typeface="Times"/>
              </a:rPr>
              <a:t> The simulated ejecta associated (open flux associated) field is shown in green (dark blue) line. The simulated heliospheric mean field (heliospheric magnetic field, </a:t>
            </a:r>
            <a:r>
              <a:rPr lang="en-US" sz="2000" dirty="0" err="1">
                <a:latin typeface="Times"/>
                <a:cs typeface="Times"/>
              </a:rPr>
              <a:t>Btotal</a:t>
            </a:r>
            <a:r>
              <a:rPr lang="en-US" sz="2000" dirty="0">
                <a:latin typeface="Times"/>
                <a:cs typeface="Times"/>
              </a:rPr>
              <a:t>) is shown in black (blue). The simulated heliospheric magnetic field plus inverted HMF is shown in dark violet with cyan uncertainty region. This plot is made for the case with a floor.</a:t>
            </a:r>
            <a:r>
              <a:rPr lang="en-US" sz="2000" dirty="0">
                <a:latin typeface="Times"/>
                <a:cs typeface="Times"/>
              </a:rPr>
              <a:t> </a:t>
            </a:r>
            <a:endParaRPr lang="en-US" sz="2000" dirty="0">
              <a:latin typeface="Times"/>
              <a:cs typeface="Times"/>
            </a:endParaRPr>
          </a:p>
        </p:txBody>
      </p:sp>
      <p:pic>
        <p:nvPicPr>
          <p:cNvPr id="4" name="Picture 3"/>
          <p:cNvPicPr>
            <a:picLocks noChangeAspect="1"/>
          </p:cNvPicPr>
          <p:nvPr/>
        </p:nvPicPr>
        <p:blipFill>
          <a:blip r:embed="rId9"/>
          <a:stretch>
            <a:fillRect/>
          </a:stretch>
        </p:blipFill>
        <p:spPr>
          <a:xfrm>
            <a:off x="685800" y="21336001"/>
            <a:ext cx="5867400" cy="2602299"/>
          </a:xfrm>
          <a:prstGeom prst="rect">
            <a:avLst/>
          </a:prstGeom>
        </p:spPr>
      </p:pic>
      <p:pic>
        <p:nvPicPr>
          <p:cNvPr id="6" name="Picture 5"/>
          <p:cNvPicPr>
            <a:picLocks noChangeAspect="1"/>
          </p:cNvPicPr>
          <p:nvPr/>
        </p:nvPicPr>
        <p:blipFill>
          <a:blip r:embed="rId10"/>
          <a:stretch>
            <a:fillRect/>
          </a:stretch>
        </p:blipFill>
        <p:spPr>
          <a:xfrm>
            <a:off x="762000" y="10363200"/>
            <a:ext cx="5803900" cy="4953000"/>
          </a:xfrm>
          <a:prstGeom prst="rect">
            <a:avLst/>
          </a:prstGeom>
        </p:spPr>
      </p:pic>
      <p:sp>
        <p:nvSpPr>
          <p:cNvPr id="43" name="Rectangle 42"/>
          <p:cNvSpPr/>
          <p:nvPr/>
        </p:nvSpPr>
        <p:spPr>
          <a:xfrm>
            <a:off x="228600" y="8229600"/>
            <a:ext cx="10972800" cy="2189121"/>
          </a:xfrm>
          <a:prstGeom prst="rect">
            <a:avLst/>
          </a:prstGeom>
        </p:spPr>
        <p:txBody>
          <a:bodyPr wrap="square" lIns="491549" tIns="245775" rIns="491549" bIns="245775">
            <a:spAutoFit/>
          </a:bodyPr>
          <a:lstStyle/>
          <a:p>
            <a:pPr algn="just"/>
            <a:r>
              <a:rPr lang="en-US" sz="2200" dirty="0">
                <a:latin typeface="Times"/>
                <a:cs typeface="Times"/>
              </a:rPr>
              <a:t>Coronal Mass Ejections (CMEs) are the source </a:t>
            </a:r>
            <a:r>
              <a:rPr lang="en-US" sz="2200" dirty="0" smtClean="0">
                <a:latin typeface="Times"/>
                <a:cs typeface="Times"/>
              </a:rPr>
              <a:t>for </a:t>
            </a:r>
            <a:r>
              <a:rPr lang="en-US" sz="2200" dirty="0">
                <a:latin typeface="Times"/>
                <a:cs typeface="Times"/>
              </a:rPr>
              <a:t>the transient heliospheric magnetic flux. They harbor substantial amounts of closed magnetic flux, which evolves with time through three processes shown in Figure 1.</a:t>
            </a:r>
            <a:r>
              <a:rPr lang="en-US" sz="2200" dirty="0">
                <a:latin typeface="Times"/>
                <a:cs typeface="Times"/>
              </a:rPr>
              <a:t> </a:t>
            </a:r>
            <a:r>
              <a:rPr lang="en-US" sz="2200" b="1" dirty="0">
                <a:latin typeface="Times"/>
                <a:cs typeface="Times"/>
              </a:rPr>
              <a:t>The top panel</a:t>
            </a:r>
            <a:r>
              <a:rPr lang="en-US" sz="2200" dirty="0">
                <a:latin typeface="Times"/>
                <a:cs typeface="Times"/>
              </a:rPr>
              <a:t> shows conversion of transient CME magnetic flux to ambient heliospheric magnetic flux. When the closed flux has the same polarity as the surrounding ambient flux, the magnetic loop is dragged out into </a:t>
            </a:r>
            <a:r>
              <a:rPr lang="en-US" sz="2200" dirty="0" smtClean="0">
                <a:latin typeface="Times"/>
                <a:cs typeface="Times"/>
              </a:rPr>
              <a:t>the</a:t>
            </a:r>
            <a:endParaRPr lang="en-US" sz="2200" dirty="0">
              <a:latin typeface="Times"/>
              <a:cs typeface="Times"/>
            </a:endParaRPr>
          </a:p>
        </p:txBody>
      </p:sp>
      <p:sp>
        <p:nvSpPr>
          <p:cNvPr id="8" name="TextBox 7"/>
          <p:cNvSpPr txBox="1"/>
          <p:nvPr/>
        </p:nvSpPr>
        <p:spPr>
          <a:xfrm>
            <a:off x="6858000" y="10210800"/>
            <a:ext cx="3962400" cy="6247864"/>
          </a:xfrm>
          <a:prstGeom prst="rect">
            <a:avLst/>
          </a:prstGeom>
          <a:noFill/>
        </p:spPr>
        <p:txBody>
          <a:bodyPr wrap="square" rtlCol="0">
            <a:spAutoFit/>
          </a:bodyPr>
          <a:lstStyle/>
          <a:p>
            <a:pPr algn="just"/>
            <a:r>
              <a:rPr lang="en-US" sz="2000" dirty="0">
                <a:latin typeface="Times"/>
                <a:cs typeface="Times"/>
              </a:rPr>
              <a:t>solar wind beyond the Alfven surface (shown in dashed line), and eventually </a:t>
            </a:r>
            <a:r>
              <a:rPr lang="en-US" sz="2000" dirty="0" smtClean="0">
                <a:latin typeface="Times"/>
                <a:cs typeface="Times"/>
              </a:rPr>
              <a:t>becomes a component </a:t>
            </a:r>
            <a:r>
              <a:rPr lang="en-US" sz="2000" dirty="0">
                <a:latin typeface="Times"/>
                <a:cs typeface="Times"/>
              </a:rPr>
              <a:t>of the ambient heliospheric magnetic field. </a:t>
            </a:r>
            <a:r>
              <a:rPr lang="en-US" sz="2000" b="1" dirty="0">
                <a:latin typeface="Times"/>
                <a:cs typeface="Times"/>
              </a:rPr>
              <a:t>The middle panel</a:t>
            </a:r>
            <a:r>
              <a:rPr lang="en-US" sz="2000" dirty="0">
                <a:latin typeface="Times"/>
                <a:cs typeface="Times"/>
              </a:rPr>
              <a:t> shows loss </a:t>
            </a:r>
            <a:r>
              <a:rPr lang="en-US" sz="2000" dirty="0" smtClean="0">
                <a:latin typeface="Times"/>
                <a:cs typeface="Times"/>
              </a:rPr>
              <a:t>of</a:t>
            </a:r>
            <a:r>
              <a:rPr lang="ar-IQ" sz="2000" dirty="0" smtClean="0">
                <a:latin typeface="Times"/>
                <a:cs typeface="Times"/>
              </a:rPr>
              <a:t> </a:t>
            </a:r>
            <a:r>
              <a:rPr lang="en-US" sz="2000" dirty="0" smtClean="0">
                <a:latin typeface="Times"/>
                <a:cs typeface="Times"/>
              </a:rPr>
              <a:t>heliospheric </a:t>
            </a:r>
            <a:r>
              <a:rPr lang="en-US" sz="2000" dirty="0">
                <a:latin typeface="Times"/>
                <a:cs typeface="Times"/>
              </a:rPr>
              <a:t>and CME magnetic flux which closes heliospheric magnetic flux below the Alfven surface and releases inverted U-shaped field structures. This process is responsible for removing excessive open flux and limits the growth of the heliospheric magnetic field. </a:t>
            </a:r>
            <a:r>
              <a:rPr lang="en-US" sz="2000" b="1" dirty="0">
                <a:latin typeface="Times"/>
                <a:cs typeface="Times"/>
              </a:rPr>
              <a:t>The bottom panel </a:t>
            </a:r>
            <a:r>
              <a:rPr lang="en-US" sz="2000" dirty="0">
                <a:latin typeface="Times"/>
                <a:cs typeface="Times"/>
              </a:rPr>
              <a:t>shows interchange reconnection, which occurs when CME-associated magnetic flux undergoes magnetic reconnection with the ambient heliospheric magnetic field and reconfigures the magnetic fields. </a:t>
            </a:r>
            <a:endParaRPr lang="en-US" sz="2000" dirty="0"/>
          </a:p>
        </p:txBody>
      </p:sp>
      <p:sp>
        <p:nvSpPr>
          <p:cNvPr id="55" name="Rectangle 54"/>
          <p:cNvSpPr/>
          <p:nvPr/>
        </p:nvSpPr>
        <p:spPr>
          <a:xfrm>
            <a:off x="228600" y="16459200"/>
            <a:ext cx="10972800" cy="1111903"/>
          </a:xfrm>
          <a:prstGeom prst="rect">
            <a:avLst/>
          </a:prstGeom>
        </p:spPr>
        <p:txBody>
          <a:bodyPr wrap="square" lIns="491549" tIns="245775" rIns="491549" bIns="245775">
            <a:spAutoFit/>
          </a:bodyPr>
          <a:lstStyle/>
          <a:p>
            <a:pPr algn="just"/>
            <a:r>
              <a:rPr lang="en-US" sz="2000" dirty="0">
                <a:latin typeface="Times"/>
                <a:cs typeface="Times"/>
              </a:rPr>
              <a:t>Schwadron et al. (2010) broke the heliospheric magnetic flux system into two components: the transient CME associated magnetic flux </a:t>
            </a:r>
            <a:r>
              <a:rPr lang="en-US" sz="2000" i="1" dirty="0" err="1">
                <a:latin typeface="Times"/>
                <a:cs typeface="Times"/>
              </a:rPr>
              <a:t>φ</a:t>
            </a:r>
            <a:r>
              <a:rPr lang="en-US" sz="2000" i="1" baseline="-25000" dirty="0" err="1">
                <a:latin typeface="Times"/>
                <a:cs typeface="Times"/>
              </a:rPr>
              <a:t>ej</a:t>
            </a:r>
            <a:r>
              <a:rPr lang="en-US" sz="2000" dirty="0">
                <a:latin typeface="Times"/>
                <a:cs typeface="Times"/>
              </a:rPr>
              <a:t>, and the ambient heliospheric magnetic flux </a:t>
            </a:r>
            <a:r>
              <a:rPr lang="en-US" sz="2000" i="1" dirty="0" err="1">
                <a:latin typeface="Times"/>
                <a:cs typeface="Times"/>
              </a:rPr>
              <a:t>φ</a:t>
            </a:r>
            <a:r>
              <a:rPr lang="en-US" sz="2000" i="1" baseline="-25000" dirty="0" err="1">
                <a:latin typeface="Times"/>
                <a:cs typeface="Times"/>
              </a:rPr>
              <a:t>HMF</a:t>
            </a:r>
            <a:r>
              <a:rPr lang="en-US" sz="2000" dirty="0">
                <a:latin typeface="Times"/>
                <a:cs typeface="Times"/>
              </a:rPr>
              <a:t>. </a:t>
            </a:r>
          </a:p>
        </p:txBody>
      </p:sp>
      <p:graphicFrame>
        <p:nvGraphicFramePr>
          <p:cNvPr id="62" name="Object 61"/>
          <p:cNvGraphicFramePr>
            <a:graphicFrameLocks noChangeAspect="1"/>
          </p:cNvGraphicFramePr>
          <p:nvPr>
            <p:extLst>
              <p:ext uri="{D42A27DB-BD31-4B8C-83A1-F6EECF244321}">
                <p14:modId xmlns:p14="http://schemas.microsoft.com/office/powerpoint/2010/main" val="3637836108"/>
              </p:ext>
            </p:extLst>
          </p:nvPr>
        </p:nvGraphicFramePr>
        <p:xfrm>
          <a:off x="914400" y="17449800"/>
          <a:ext cx="5486400" cy="2908300"/>
        </p:xfrm>
        <a:graphic>
          <a:graphicData uri="http://schemas.openxmlformats.org/presentationml/2006/ole">
            <mc:AlternateContent xmlns:mc="http://schemas.openxmlformats.org/markup-compatibility/2006">
              <mc:Choice xmlns:v="urn:schemas-microsoft-com:vml" Requires="v">
                <p:oleObj spid="_x0000_s2075" name="Document" r:id="rId11" imgW="5486400" imgH="2908300" progId="Word.Document.12">
                  <p:embed/>
                </p:oleObj>
              </mc:Choice>
              <mc:Fallback>
                <p:oleObj name="Document" r:id="rId11" imgW="5486400" imgH="2908300" progId="Word.Document.12">
                  <p:embed/>
                  <p:pic>
                    <p:nvPicPr>
                      <p:cNvPr id="0" name=""/>
                      <p:cNvPicPr/>
                      <p:nvPr/>
                    </p:nvPicPr>
                    <p:blipFill>
                      <a:blip r:embed="rId12"/>
                      <a:stretch>
                        <a:fillRect/>
                      </a:stretch>
                    </p:blipFill>
                    <p:spPr>
                      <a:xfrm>
                        <a:off x="914400" y="17449800"/>
                        <a:ext cx="5486400" cy="2908300"/>
                      </a:xfrm>
                      <a:prstGeom prst="rect">
                        <a:avLst/>
                      </a:prstGeom>
                      <a:solidFill>
                        <a:schemeClr val="bg1">
                          <a:lumMod val="85000"/>
                          <a:alpha val="0"/>
                        </a:schemeClr>
                      </a:solidFill>
                    </p:spPr>
                  </p:pic>
                </p:oleObj>
              </mc:Fallback>
            </mc:AlternateContent>
          </a:graphicData>
        </a:graphic>
      </p:graphicFrame>
      <p:sp>
        <p:nvSpPr>
          <p:cNvPr id="9" name="TextBox 8"/>
          <p:cNvSpPr txBox="1"/>
          <p:nvPr/>
        </p:nvSpPr>
        <p:spPr>
          <a:xfrm>
            <a:off x="6858000" y="17449800"/>
            <a:ext cx="3886200" cy="2862322"/>
          </a:xfrm>
          <a:prstGeom prst="rect">
            <a:avLst/>
          </a:prstGeom>
          <a:noFill/>
        </p:spPr>
        <p:txBody>
          <a:bodyPr wrap="square" rtlCol="0">
            <a:spAutoFit/>
          </a:bodyPr>
          <a:lstStyle/>
          <a:p>
            <a:pPr algn="just"/>
            <a:r>
              <a:rPr lang="en-US" sz="2000" dirty="0">
                <a:latin typeface="Times"/>
                <a:cs typeface="Times"/>
              </a:rPr>
              <a:t>where </a:t>
            </a:r>
            <a:r>
              <a:rPr lang="en-US" sz="2000" i="1" dirty="0">
                <a:latin typeface="Times"/>
                <a:cs typeface="Times"/>
              </a:rPr>
              <a:t>f </a:t>
            </a:r>
            <a:r>
              <a:rPr lang="en-US" sz="2000" dirty="0">
                <a:latin typeface="Times"/>
                <a:cs typeface="Times"/>
              </a:rPr>
              <a:t>is the frequency of CME </a:t>
            </a:r>
            <a:r>
              <a:rPr lang="en-US" sz="2000" dirty="0" smtClean="0">
                <a:latin typeface="Times"/>
                <a:cs typeface="Times"/>
              </a:rPr>
              <a:t>ejections, </a:t>
            </a:r>
            <a:r>
              <a:rPr lang="en-US" sz="2000" dirty="0">
                <a:latin typeface="Times"/>
                <a:cs typeface="Times"/>
              </a:rPr>
              <a:t>D is the fraction of CME ejecta that reconnects immediately after their release, </a:t>
            </a:r>
            <a:r>
              <a:rPr lang="en-US" sz="2000" i="1" dirty="0">
                <a:latin typeface="Times"/>
                <a:cs typeface="Times"/>
              </a:rPr>
              <a:t> </a:t>
            </a:r>
            <a:r>
              <a:rPr lang="en-US" sz="2000" i="1" dirty="0" err="1">
                <a:latin typeface="Times"/>
                <a:cs typeface="Times"/>
              </a:rPr>
              <a:t>φ</a:t>
            </a:r>
            <a:r>
              <a:rPr lang="en-US" sz="2000" i="1" baseline="-25000" dirty="0" err="1">
                <a:latin typeface="Times"/>
                <a:cs typeface="Times"/>
              </a:rPr>
              <a:t>CME</a:t>
            </a:r>
            <a:r>
              <a:rPr lang="en-US" sz="2000" i="1" dirty="0">
                <a:latin typeface="Times"/>
                <a:cs typeface="Times"/>
              </a:rPr>
              <a:t> </a:t>
            </a:r>
            <a:r>
              <a:rPr lang="en-US" sz="2000" dirty="0">
                <a:latin typeface="Times"/>
                <a:cs typeface="Times"/>
              </a:rPr>
              <a:t>is the flux of a typical CME</a:t>
            </a:r>
            <a:r>
              <a:rPr lang="en-US" sz="2000" dirty="0" smtClean="0">
                <a:latin typeface="Times"/>
                <a:cs typeface="Times"/>
              </a:rPr>
              <a:t>.</a:t>
            </a:r>
            <a:r>
              <a:rPr lang="en-US" sz="2000" dirty="0">
                <a:latin typeface="Times"/>
                <a:cs typeface="Times"/>
              </a:rPr>
              <a:t> </a:t>
            </a:r>
            <a:r>
              <a:rPr lang="en-US" sz="2000" i="1" dirty="0" err="1" smtClean="0">
                <a:latin typeface="Times"/>
                <a:cs typeface="Times"/>
              </a:rPr>
              <a:t>τ</a:t>
            </a:r>
            <a:r>
              <a:rPr lang="en-US" sz="2000" i="1" baseline="-25000" dirty="0" err="1" smtClean="0">
                <a:latin typeface="Times"/>
                <a:cs typeface="Times"/>
              </a:rPr>
              <a:t>c</a:t>
            </a:r>
            <a:r>
              <a:rPr lang="en-US" sz="2000" dirty="0" smtClean="0">
                <a:latin typeface="Times"/>
                <a:cs typeface="Times"/>
              </a:rPr>
              <a:t> , </a:t>
            </a:r>
            <a:r>
              <a:rPr lang="en-US" sz="2000" i="1" dirty="0" err="1" smtClean="0">
                <a:latin typeface="Times"/>
                <a:cs typeface="Times"/>
              </a:rPr>
              <a:t>τ</a:t>
            </a:r>
            <a:r>
              <a:rPr lang="en-US" sz="2000" i="1" baseline="-25000" dirty="0" err="1" smtClean="0">
                <a:latin typeface="Times"/>
                <a:cs typeface="Times"/>
              </a:rPr>
              <a:t>l</a:t>
            </a:r>
            <a:r>
              <a:rPr lang="en-US" sz="2000" i="1" baseline="-25000" dirty="0" smtClean="0">
                <a:latin typeface="Times"/>
                <a:cs typeface="Times"/>
              </a:rPr>
              <a:t> </a:t>
            </a:r>
            <a:r>
              <a:rPr lang="en-US" sz="2000" i="1" dirty="0" smtClean="0">
                <a:latin typeface="Times"/>
                <a:cs typeface="Times"/>
              </a:rPr>
              <a:t> and </a:t>
            </a:r>
            <a:r>
              <a:rPr lang="en-US" sz="2000" i="1" dirty="0" err="1" smtClean="0">
                <a:latin typeface="Times"/>
                <a:cs typeface="Times"/>
              </a:rPr>
              <a:t>τ</a:t>
            </a:r>
            <a:r>
              <a:rPr lang="en-US" sz="2000" i="1" baseline="-25000" dirty="0" err="1" smtClean="0">
                <a:latin typeface="Times"/>
                <a:cs typeface="Times"/>
              </a:rPr>
              <a:t>ic</a:t>
            </a:r>
            <a:r>
              <a:rPr lang="en-US" sz="2000" i="1" baseline="-25000" dirty="0">
                <a:latin typeface="Times"/>
                <a:cs typeface="Times"/>
              </a:rPr>
              <a:t> </a:t>
            </a:r>
            <a:r>
              <a:rPr lang="en-US" sz="2000" dirty="0" smtClean="0">
                <a:latin typeface="Times"/>
                <a:cs typeface="Times"/>
              </a:rPr>
              <a:t>are timescales associated with the </a:t>
            </a:r>
            <a:r>
              <a:rPr lang="en-US" sz="2000" dirty="0">
                <a:latin typeface="Times"/>
                <a:cs typeface="Times"/>
              </a:rPr>
              <a:t>three processes shown in Figure 1 </a:t>
            </a:r>
            <a:r>
              <a:rPr lang="en-US" sz="2000" dirty="0" smtClean="0">
                <a:latin typeface="Times"/>
                <a:cs typeface="Times"/>
              </a:rPr>
              <a:t>(conversion, loss</a:t>
            </a:r>
            <a:r>
              <a:rPr lang="en-US" sz="2000" dirty="0">
                <a:latin typeface="Times"/>
                <a:cs typeface="Times"/>
              </a:rPr>
              <a:t>, </a:t>
            </a:r>
            <a:r>
              <a:rPr lang="en-US" sz="2000" dirty="0" smtClean="0">
                <a:latin typeface="Times"/>
                <a:cs typeface="Times"/>
              </a:rPr>
              <a:t>and interchange reconnection)</a:t>
            </a:r>
            <a:r>
              <a:rPr lang="en-US" sz="2000" dirty="0">
                <a:latin typeface="Times"/>
                <a:cs typeface="Times"/>
              </a:rPr>
              <a:t>. </a:t>
            </a:r>
            <a:r>
              <a:rPr lang="en-US" sz="2000" dirty="0" smtClean="0">
                <a:latin typeface="Times"/>
                <a:cs typeface="Times"/>
              </a:rPr>
              <a:t> </a:t>
            </a:r>
            <a:endParaRPr lang="en-US" sz="2000" dirty="0">
              <a:latin typeface="Times"/>
              <a:cs typeface="Times"/>
            </a:endParaRPr>
          </a:p>
        </p:txBody>
      </p:sp>
      <p:sp>
        <p:nvSpPr>
          <p:cNvPr id="63" name="Rectangle 62"/>
          <p:cNvSpPr/>
          <p:nvPr/>
        </p:nvSpPr>
        <p:spPr>
          <a:xfrm>
            <a:off x="304800" y="23850600"/>
            <a:ext cx="6781800" cy="1111903"/>
          </a:xfrm>
          <a:prstGeom prst="rect">
            <a:avLst/>
          </a:prstGeom>
        </p:spPr>
        <p:txBody>
          <a:bodyPr wrap="square" lIns="491549" tIns="245775" rIns="491549" bIns="245775">
            <a:spAutoFit/>
          </a:bodyPr>
          <a:lstStyle/>
          <a:p>
            <a:pPr algn="just"/>
            <a:r>
              <a:rPr lang="en-US" sz="2000" b="1" dirty="0">
                <a:latin typeface="Times"/>
                <a:cs typeface="Times"/>
              </a:rPr>
              <a:t>Fig </a:t>
            </a:r>
            <a:r>
              <a:rPr lang="en-US" sz="2000" b="1" dirty="0" smtClean="0">
                <a:latin typeface="Times"/>
                <a:cs typeface="Times"/>
              </a:rPr>
              <a:t>2: </a:t>
            </a:r>
            <a:r>
              <a:rPr lang="en-US" sz="2000" dirty="0">
                <a:latin typeface="Times"/>
                <a:cs typeface="Times"/>
              </a:rPr>
              <a:t>CME rate derived from sunspot number (blue curve) is compared to CME rates (red triangles).</a:t>
            </a:r>
            <a:r>
              <a:rPr lang="en-US" sz="2000" dirty="0">
                <a:latin typeface="Times"/>
                <a:cs typeface="Times"/>
              </a:rPr>
              <a:t> </a:t>
            </a:r>
          </a:p>
        </p:txBody>
      </p:sp>
      <p:sp>
        <p:nvSpPr>
          <p:cNvPr id="64" name="TextBox 63"/>
          <p:cNvSpPr txBox="1"/>
          <p:nvPr/>
        </p:nvSpPr>
        <p:spPr>
          <a:xfrm>
            <a:off x="6934200" y="21259800"/>
            <a:ext cx="3886200" cy="3170099"/>
          </a:xfrm>
          <a:prstGeom prst="rect">
            <a:avLst/>
          </a:prstGeom>
          <a:noFill/>
        </p:spPr>
        <p:txBody>
          <a:bodyPr wrap="square" rtlCol="0">
            <a:spAutoFit/>
          </a:bodyPr>
          <a:lstStyle/>
          <a:p>
            <a:pPr algn="just"/>
            <a:r>
              <a:rPr lang="en-US" sz="2000" dirty="0" smtClean="0">
                <a:latin typeface="Times"/>
                <a:cs typeface="Times"/>
              </a:rPr>
              <a:t>We have applied </a:t>
            </a:r>
            <a:r>
              <a:rPr lang="en-US" sz="2000" dirty="0">
                <a:latin typeface="Times"/>
                <a:cs typeface="Times"/>
              </a:rPr>
              <a:t>chi-square analysis </a:t>
            </a:r>
            <a:r>
              <a:rPr lang="en-US" sz="2000" dirty="0" smtClean="0">
                <a:latin typeface="Times"/>
                <a:cs typeface="Times"/>
              </a:rPr>
              <a:t>to </a:t>
            </a:r>
            <a:r>
              <a:rPr lang="en-US" sz="2000" dirty="0">
                <a:latin typeface="Times"/>
                <a:cs typeface="Times"/>
              </a:rPr>
              <a:t>obtain a linear relationship that gives the best agreement with the CME </a:t>
            </a:r>
            <a:r>
              <a:rPr lang="en-US" sz="2000" dirty="0" smtClean="0">
                <a:latin typeface="Times"/>
                <a:cs typeface="Times"/>
              </a:rPr>
              <a:t>rate. It obtained </a:t>
            </a:r>
            <a:r>
              <a:rPr lang="en-US" sz="2000" i="1" dirty="0">
                <a:latin typeface="Times"/>
                <a:cs typeface="Times"/>
              </a:rPr>
              <a:t>f=0.019 ±0.002 × (</a:t>
            </a:r>
            <a:r>
              <a:rPr lang="en-US" sz="2000" dirty="0">
                <a:latin typeface="Times"/>
                <a:cs typeface="Times"/>
              </a:rPr>
              <a:t>sunspot number) + 0.37 </a:t>
            </a:r>
            <a:r>
              <a:rPr lang="en-US" sz="2000" i="1" dirty="0">
                <a:latin typeface="Times"/>
                <a:cs typeface="Times"/>
              </a:rPr>
              <a:t>±</a:t>
            </a:r>
            <a:r>
              <a:rPr lang="en-US" sz="2000" dirty="0">
                <a:latin typeface="Times"/>
                <a:cs typeface="Times"/>
              </a:rPr>
              <a:t> 0.13 to get the best agreement with CME rate observed with the Large Angle and Spectrometric Coronagraph (LASCO) from </a:t>
            </a:r>
            <a:r>
              <a:rPr lang="en-US" sz="2000" dirty="0" err="1">
                <a:latin typeface="Times"/>
                <a:cs typeface="Times"/>
              </a:rPr>
              <a:t>CACTus</a:t>
            </a:r>
            <a:r>
              <a:rPr lang="en-US" sz="2000" dirty="0">
                <a:latin typeface="Times"/>
                <a:cs typeface="Times"/>
              </a:rPr>
              <a:t>. </a:t>
            </a:r>
            <a:endParaRPr lang="en-US" sz="2000" dirty="0">
              <a:latin typeface="Times"/>
              <a:cs typeface="Times"/>
            </a:endParaRPr>
          </a:p>
        </p:txBody>
      </p:sp>
      <p:pic>
        <p:nvPicPr>
          <p:cNvPr id="12" name="Picture 11"/>
          <p:cNvPicPr>
            <a:picLocks noChangeAspect="1"/>
          </p:cNvPicPr>
          <p:nvPr/>
        </p:nvPicPr>
        <p:blipFill>
          <a:blip r:embed="rId13"/>
          <a:stretch>
            <a:fillRect/>
          </a:stretch>
        </p:blipFill>
        <p:spPr>
          <a:xfrm>
            <a:off x="11201400" y="14706600"/>
            <a:ext cx="10134600" cy="4572000"/>
          </a:xfrm>
          <a:prstGeom prst="rect">
            <a:avLst/>
          </a:prstGeom>
        </p:spPr>
      </p:pic>
      <p:pic>
        <p:nvPicPr>
          <p:cNvPr id="13" name="Picture 12"/>
          <p:cNvPicPr>
            <a:picLocks noChangeAspect="1"/>
          </p:cNvPicPr>
          <p:nvPr/>
        </p:nvPicPr>
        <p:blipFill>
          <a:blip r:embed="rId14"/>
          <a:stretch>
            <a:fillRect/>
          </a:stretch>
        </p:blipFill>
        <p:spPr>
          <a:xfrm>
            <a:off x="11353800" y="11277600"/>
            <a:ext cx="3413760" cy="2560320"/>
          </a:xfrm>
          <a:prstGeom prst="rect">
            <a:avLst/>
          </a:prstGeom>
        </p:spPr>
      </p:pic>
      <p:pic>
        <p:nvPicPr>
          <p:cNvPr id="14" name="Picture 13"/>
          <p:cNvPicPr>
            <a:picLocks noChangeAspect="1"/>
          </p:cNvPicPr>
          <p:nvPr/>
        </p:nvPicPr>
        <p:blipFill>
          <a:blip r:embed="rId15"/>
          <a:stretch>
            <a:fillRect/>
          </a:stretch>
        </p:blipFill>
        <p:spPr>
          <a:xfrm>
            <a:off x="14706600" y="11277600"/>
            <a:ext cx="3413760" cy="2560320"/>
          </a:xfrm>
          <a:prstGeom prst="rect">
            <a:avLst/>
          </a:prstGeom>
        </p:spPr>
      </p:pic>
      <p:pic>
        <p:nvPicPr>
          <p:cNvPr id="15" name="Picture 14"/>
          <p:cNvPicPr>
            <a:picLocks noChangeAspect="1"/>
          </p:cNvPicPr>
          <p:nvPr/>
        </p:nvPicPr>
        <p:blipFill>
          <a:blip r:embed="rId16"/>
          <a:stretch>
            <a:fillRect/>
          </a:stretch>
        </p:blipFill>
        <p:spPr>
          <a:xfrm>
            <a:off x="17983200" y="11277600"/>
            <a:ext cx="3413760" cy="2560320"/>
          </a:xfrm>
          <a:prstGeom prst="rect">
            <a:avLst/>
          </a:prstGeom>
        </p:spPr>
      </p:pic>
      <p:sp>
        <p:nvSpPr>
          <p:cNvPr id="66" name="Rectangle 65"/>
          <p:cNvSpPr/>
          <p:nvPr/>
        </p:nvSpPr>
        <p:spPr>
          <a:xfrm>
            <a:off x="10972800" y="13716000"/>
            <a:ext cx="10820400" cy="1111903"/>
          </a:xfrm>
          <a:prstGeom prst="rect">
            <a:avLst/>
          </a:prstGeom>
        </p:spPr>
        <p:txBody>
          <a:bodyPr wrap="square" lIns="491549" tIns="245775" rIns="491549" bIns="245775">
            <a:spAutoFit/>
          </a:bodyPr>
          <a:lstStyle/>
          <a:p>
            <a:pPr algn="just"/>
            <a:r>
              <a:rPr lang="en-US" sz="2000" b="1" dirty="0">
                <a:latin typeface="Times"/>
                <a:cs typeface="Times"/>
              </a:rPr>
              <a:t>Fig </a:t>
            </a:r>
            <a:r>
              <a:rPr lang="en-US" sz="2000" b="1" dirty="0" smtClean="0">
                <a:latin typeface="Times"/>
                <a:cs typeface="Times"/>
              </a:rPr>
              <a:t>3: </a:t>
            </a:r>
            <a:r>
              <a:rPr lang="en-US" sz="2000" dirty="0">
                <a:latin typeface="Times"/>
                <a:cs typeface="Times"/>
              </a:rPr>
              <a:t>Normalized </a:t>
            </a:r>
            <a:r>
              <a:rPr lang="en-US" sz="2000" i="1" dirty="0">
                <a:latin typeface="Times"/>
                <a:cs typeface="Times"/>
              </a:rPr>
              <a:t>χ</a:t>
            </a:r>
            <a:r>
              <a:rPr lang="en-US" sz="2000" i="1" baseline="30000" dirty="0">
                <a:latin typeface="Times"/>
                <a:cs typeface="Times"/>
              </a:rPr>
              <a:t>2</a:t>
            </a:r>
            <a:r>
              <a:rPr lang="en-US" sz="2000" dirty="0">
                <a:latin typeface="Times"/>
                <a:cs typeface="Times"/>
              </a:rPr>
              <a:t> vs. </a:t>
            </a:r>
            <a:r>
              <a:rPr lang="en-US" sz="2000" dirty="0" smtClean="0">
                <a:latin typeface="Times"/>
                <a:cs typeface="Times"/>
              </a:rPr>
              <a:t>timescales </a:t>
            </a:r>
            <a:r>
              <a:rPr lang="en-US" sz="2000" dirty="0">
                <a:latin typeface="Times"/>
                <a:cs typeface="Times"/>
              </a:rPr>
              <a:t>(</a:t>
            </a:r>
            <a:r>
              <a:rPr lang="en-US" sz="2000" i="1" dirty="0" err="1" smtClean="0">
                <a:latin typeface="Times"/>
                <a:cs typeface="Times"/>
              </a:rPr>
              <a:t>τ</a:t>
            </a:r>
            <a:r>
              <a:rPr lang="en-US" sz="2000" i="1" baseline="-25000" dirty="0" err="1" smtClean="0">
                <a:latin typeface="Times"/>
                <a:cs typeface="Times"/>
              </a:rPr>
              <a:t>c</a:t>
            </a:r>
            <a:r>
              <a:rPr lang="en-US" sz="2000" i="1" dirty="0" smtClean="0">
                <a:latin typeface="Times"/>
                <a:cs typeface="Times"/>
              </a:rPr>
              <a:t>, </a:t>
            </a:r>
            <a:r>
              <a:rPr lang="en-US" sz="2000" i="1" dirty="0" err="1" smtClean="0">
                <a:latin typeface="Times"/>
                <a:cs typeface="Times"/>
              </a:rPr>
              <a:t>τ</a:t>
            </a:r>
            <a:r>
              <a:rPr lang="en-US" sz="2000" i="1" baseline="-25000" dirty="0" err="1" smtClean="0">
                <a:latin typeface="Times"/>
                <a:cs typeface="Times"/>
              </a:rPr>
              <a:t>l</a:t>
            </a:r>
            <a:r>
              <a:rPr lang="en-US" sz="2000" i="1" dirty="0" smtClean="0">
                <a:latin typeface="Times"/>
                <a:cs typeface="Times"/>
              </a:rPr>
              <a:t> </a:t>
            </a:r>
            <a:r>
              <a:rPr lang="en-US" sz="2000" dirty="0" smtClean="0">
                <a:latin typeface="Times"/>
                <a:cs typeface="Times"/>
              </a:rPr>
              <a:t>and</a:t>
            </a:r>
            <a:r>
              <a:rPr lang="en-US" sz="2000" i="1" dirty="0" smtClean="0">
                <a:latin typeface="Times"/>
                <a:cs typeface="Times"/>
              </a:rPr>
              <a:t> </a:t>
            </a:r>
            <a:r>
              <a:rPr lang="en-US" sz="2000" i="1" dirty="0" err="1">
                <a:latin typeface="Times"/>
                <a:cs typeface="Times"/>
              </a:rPr>
              <a:t>τ</a:t>
            </a:r>
            <a:r>
              <a:rPr lang="en-US" sz="2000" i="1" baseline="-25000" dirty="0" err="1">
                <a:latin typeface="Times"/>
                <a:cs typeface="Times"/>
              </a:rPr>
              <a:t>ic</a:t>
            </a:r>
            <a:r>
              <a:rPr lang="en-US" sz="2000" dirty="0" smtClean="0">
                <a:latin typeface="Times"/>
                <a:cs typeface="Times"/>
              </a:rPr>
              <a:t>) </a:t>
            </a:r>
            <a:r>
              <a:rPr lang="en-US" sz="2000" dirty="0">
                <a:latin typeface="Times"/>
                <a:cs typeface="Times"/>
              </a:rPr>
              <a:t>for the case with no floor. </a:t>
            </a:r>
            <a:r>
              <a:rPr lang="en-US" sz="2000" dirty="0" smtClean="0">
                <a:latin typeface="Times"/>
                <a:cs typeface="Times"/>
              </a:rPr>
              <a:t>Each plot is made by keeping the two other </a:t>
            </a:r>
            <a:r>
              <a:rPr lang="en-US" sz="2000" dirty="0">
                <a:latin typeface="Times"/>
                <a:cs typeface="Times"/>
              </a:rPr>
              <a:t>parameters </a:t>
            </a:r>
            <a:r>
              <a:rPr lang="en-US" sz="2000" dirty="0" smtClean="0">
                <a:latin typeface="Times"/>
                <a:cs typeface="Times"/>
              </a:rPr>
              <a:t>at their </a:t>
            </a:r>
            <a:r>
              <a:rPr lang="en-US" sz="2000" i="1" dirty="0">
                <a:latin typeface="Times"/>
                <a:cs typeface="Times"/>
              </a:rPr>
              <a:t>χ</a:t>
            </a:r>
            <a:r>
              <a:rPr lang="en-US" sz="2000" i="1" baseline="30000" dirty="0">
                <a:latin typeface="Times"/>
                <a:cs typeface="Times"/>
              </a:rPr>
              <a:t>2</a:t>
            </a:r>
            <a:r>
              <a:rPr lang="en-US" sz="2000" dirty="0">
                <a:latin typeface="Times"/>
                <a:cs typeface="Times"/>
              </a:rPr>
              <a:t> minimum values. </a:t>
            </a:r>
            <a:endParaRPr lang="en-US" sz="2000" dirty="0">
              <a:latin typeface="Times"/>
              <a:cs typeface="Times"/>
            </a:endParaRPr>
          </a:p>
        </p:txBody>
      </p:sp>
      <p:sp>
        <p:nvSpPr>
          <p:cNvPr id="67" name="Rectangle 66"/>
          <p:cNvSpPr/>
          <p:nvPr/>
        </p:nvSpPr>
        <p:spPr>
          <a:xfrm>
            <a:off x="11125200" y="19202400"/>
            <a:ext cx="10820400" cy="2035233"/>
          </a:xfrm>
          <a:prstGeom prst="rect">
            <a:avLst/>
          </a:prstGeom>
        </p:spPr>
        <p:txBody>
          <a:bodyPr wrap="square" lIns="491549" tIns="245775" rIns="491549" bIns="245775">
            <a:spAutoFit/>
          </a:bodyPr>
          <a:lstStyle/>
          <a:p>
            <a:pPr algn="just"/>
            <a:r>
              <a:rPr lang="en-US" sz="2000" b="1" dirty="0">
                <a:latin typeface="Times"/>
                <a:cs typeface="Times"/>
              </a:rPr>
              <a:t>Fig 4</a:t>
            </a:r>
            <a:r>
              <a:rPr lang="en-US" sz="2000" b="1" dirty="0" smtClean="0">
                <a:latin typeface="Times"/>
                <a:cs typeface="Times"/>
              </a:rPr>
              <a:t>: </a:t>
            </a:r>
            <a:r>
              <a:rPr lang="en-US" sz="2000" dirty="0">
                <a:latin typeface="Times"/>
                <a:cs typeface="Times"/>
              </a:rPr>
              <a:t>The simulated mean heliospheric </a:t>
            </a:r>
            <a:r>
              <a:rPr lang="en-US" sz="2000" dirty="0" smtClean="0">
                <a:latin typeface="Times"/>
                <a:cs typeface="Times"/>
              </a:rPr>
              <a:t>field (</a:t>
            </a:r>
            <a:r>
              <a:rPr lang="en-US" sz="2000" dirty="0" err="1" smtClean="0">
                <a:latin typeface="Times"/>
                <a:cs typeface="Times"/>
              </a:rPr>
              <a:t>BParker</a:t>
            </a:r>
            <a:r>
              <a:rPr lang="en-US" sz="2000" dirty="0" smtClean="0">
                <a:latin typeface="Times"/>
                <a:cs typeface="Times"/>
              </a:rPr>
              <a:t>) </a:t>
            </a:r>
            <a:r>
              <a:rPr lang="en-US" sz="2000" dirty="0">
                <a:latin typeface="Times"/>
                <a:cs typeface="Times"/>
              </a:rPr>
              <a:t>is shown in blue. The simulated heliospheric magnetic field (</a:t>
            </a:r>
            <a:r>
              <a:rPr lang="en-US" sz="2000" dirty="0" err="1">
                <a:latin typeface="Times"/>
                <a:cs typeface="Times"/>
              </a:rPr>
              <a:t>Btotal</a:t>
            </a:r>
            <a:r>
              <a:rPr lang="en-US" sz="2000" dirty="0">
                <a:latin typeface="Times"/>
                <a:cs typeface="Times"/>
              </a:rPr>
              <a:t>) is shown in dark blue with cyan uncertainty region. </a:t>
            </a:r>
            <a:r>
              <a:rPr lang="en-US" sz="2000" i="1" baseline="30000" dirty="0">
                <a:latin typeface="Times"/>
                <a:cs typeface="Times"/>
              </a:rPr>
              <a:t>10</a:t>
            </a:r>
            <a:r>
              <a:rPr lang="en-US" sz="2000" dirty="0">
                <a:latin typeface="Times"/>
                <a:cs typeface="Times"/>
              </a:rPr>
              <a:t>Be (Omni2) data points are shown with red circles (green triangles). Uncertainty shaded regions for the data points are obtained from chi-square analysis, which is equivalent to ~%22 relative uncertainty.</a:t>
            </a:r>
          </a:p>
        </p:txBody>
      </p:sp>
      <p:sp>
        <p:nvSpPr>
          <p:cNvPr id="68" name="Rectangle 67"/>
          <p:cNvSpPr/>
          <p:nvPr/>
        </p:nvSpPr>
        <p:spPr>
          <a:xfrm>
            <a:off x="11049000" y="22098000"/>
            <a:ext cx="11125200" cy="2343010"/>
          </a:xfrm>
          <a:prstGeom prst="rect">
            <a:avLst/>
          </a:prstGeom>
        </p:spPr>
        <p:txBody>
          <a:bodyPr wrap="square" lIns="491549" tIns="245775" rIns="491549" bIns="245775">
            <a:spAutoFit/>
          </a:bodyPr>
          <a:lstStyle/>
          <a:p>
            <a:pPr algn="just"/>
            <a:r>
              <a:rPr lang="en-US" sz="2000" dirty="0">
                <a:latin typeface="Times"/>
                <a:cs typeface="Times"/>
              </a:rPr>
              <a:t>We again apply chi-square minimization, in this case by also varying the floor flux from 0 to 50</a:t>
            </a:r>
            <a:r>
              <a:rPr lang="en-US" sz="2000" i="1" dirty="0">
                <a:latin typeface="Times"/>
                <a:cs typeface="Times"/>
              </a:rPr>
              <a:t>× 1013</a:t>
            </a:r>
            <a:r>
              <a:rPr lang="en-US" sz="2000" dirty="0">
                <a:latin typeface="Times"/>
                <a:cs typeface="Times"/>
              </a:rPr>
              <a:t> </a:t>
            </a:r>
            <a:r>
              <a:rPr lang="en-US" sz="2000" dirty="0" err="1">
                <a:latin typeface="Times"/>
                <a:cs typeface="Times"/>
              </a:rPr>
              <a:t>Wb</a:t>
            </a:r>
            <a:r>
              <a:rPr lang="en-US" sz="2000" dirty="0">
                <a:latin typeface="Times"/>
                <a:cs typeface="Times"/>
              </a:rPr>
              <a:t> to obtain the minimum value of chi-square at </a:t>
            </a:r>
            <a:r>
              <a:rPr lang="en-US" sz="2000" i="1" dirty="0" err="1">
                <a:latin typeface="Times"/>
                <a:cs typeface="Times"/>
              </a:rPr>
              <a:t>τ</a:t>
            </a:r>
            <a:r>
              <a:rPr lang="en-US" sz="2000" i="1" baseline="-25000" dirty="0" err="1">
                <a:latin typeface="Times"/>
                <a:cs typeface="Times"/>
              </a:rPr>
              <a:t>c</a:t>
            </a:r>
            <a:r>
              <a:rPr lang="en-US" sz="2000" i="1" dirty="0">
                <a:latin typeface="Times"/>
                <a:cs typeface="Times"/>
              </a:rPr>
              <a:t>= 1.36 ± 0.03 </a:t>
            </a:r>
            <a:r>
              <a:rPr lang="en-US" sz="2000" dirty="0">
                <a:latin typeface="Times"/>
                <a:cs typeface="Times"/>
              </a:rPr>
              <a:t>years, </a:t>
            </a:r>
            <a:r>
              <a:rPr lang="en-US" sz="2000" i="1" dirty="0" err="1">
                <a:latin typeface="Times"/>
                <a:cs typeface="Times"/>
              </a:rPr>
              <a:t>τ</a:t>
            </a:r>
            <a:r>
              <a:rPr lang="en-US" sz="2000" i="1" baseline="-25000" dirty="0" err="1">
                <a:latin typeface="Times"/>
                <a:cs typeface="Times"/>
              </a:rPr>
              <a:t>l</a:t>
            </a:r>
            <a:r>
              <a:rPr lang="en-US" sz="2000" i="1" dirty="0">
                <a:latin typeface="Times"/>
                <a:cs typeface="Times"/>
              </a:rPr>
              <a:t>=6.58 ±0.17 </a:t>
            </a:r>
            <a:r>
              <a:rPr lang="en-US" sz="2000" dirty="0">
                <a:latin typeface="Times"/>
                <a:cs typeface="Times"/>
              </a:rPr>
              <a:t>years, </a:t>
            </a:r>
            <a:r>
              <a:rPr lang="en-US" sz="2000" i="1" dirty="0" err="1">
                <a:latin typeface="Times"/>
                <a:cs typeface="Times"/>
              </a:rPr>
              <a:t>τ</a:t>
            </a:r>
            <a:r>
              <a:rPr lang="en-US" sz="2000" i="1" baseline="-25000" dirty="0" err="1">
                <a:latin typeface="Times"/>
                <a:cs typeface="Times"/>
              </a:rPr>
              <a:t>ic</a:t>
            </a:r>
            <a:r>
              <a:rPr lang="en-US" sz="2000" i="1" dirty="0">
                <a:latin typeface="Times"/>
                <a:cs typeface="Times"/>
              </a:rPr>
              <a:t>=11.07 ±0.24 </a:t>
            </a:r>
            <a:r>
              <a:rPr lang="en-US" sz="2000" dirty="0">
                <a:latin typeface="Times"/>
                <a:cs typeface="Times"/>
              </a:rPr>
              <a:t>days, and </a:t>
            </a:r>
            <a:r>
              <a:rPr lang="en-US" sz="2000" i="1" dirty="0" err="1">
                <a:latin typeface="Times"/>
                <a:cs typeface="Times"/>
              </a:rPr>
              <a:t>φ</a:t>
            </a:r>
            <a:r>
              <a:rPr lang="en-US" sz="2000" i="1" baseline="-25000" dirty="0" err="1">
                <a:latin typeface="Times"/>
                <a:cs typeface="Times"/>
              </a:rPr>
              <a:t>flr</a:t>
            </a:r>
            <a:r>
              <a:rPr lang="en-US" sz="2000" i="1" dirty="0">
                <a:latin typeface="Times"/>
                <a:cs typeface="Times"/>
              </a:rPr>
              <a:t>=10.31 ±1.06 × 1013 </a:t>
            </a:r>
            <a:r>
              <a:rPr lang="en-US" sz="2000" dirty="0" err="1" smtClean="0">
                <a:latin typeface="Times"/>
                <a:cs typeface="Times"/>
              </a:rPr>
              <a:t>Wb</a:t>
            </a:r>
            <a:r>
              <a:rPr lang="en-US" sz="2000" dirty="0" smtClean="0">
                <a:latin typeface="Times"/>
                <a:cs typeface="Times"/>
              </a:rPr>
              <a:t>. </a:t>
            </a:r>
            <a:r>
              <a:rPr lang="en-US" sz="2000" dirty="0">
                <a:latin typeface="Times"/>
                <a:cs typeface="Times"/>
              </a:rPr>
              <a:t>The value for the magnetic flux floor corresponds to a radial field strength of (0.52 </a:t>
            </a:r>
            <a:r>
              <a:rPr lang="en-US" sz="2000" i="1" dirty="0">
                <a:latin typeface="Times"/>
                <a:cs typeface="Times"/>
              </a:rPr>
              <a:t>±</a:t>
            </a:r>
            <a:r>
              <a:rPr lang="en-US" sz="2000" dirty="0">
                <a:latin typeface="Times"/>
                <a:cs typeface="Times"/>
              </a:rPr>
              <a:t> 0.05) </a:t>
            </a:r>
            <a:r>
              <a:rPr lang="en-US" sz="2000" dirty="0" err="1">
                <a:latin typeface="Times"/>
                <a:cs typeface="Times"/>
              </a:rPr>
              <a:t>nT</a:t>
            </a:r>
            <a:r>
              <a:rPr lang="en-US" sz="2000" dirty="0">
                <a:latin typeface="Times"/>
                <a:cs typeface="Times"/>
              </a:rPr>
              <a:t> at 1 AU. Using these parameters, the simulated mean field and total heliospheric magnetic field since 1610 are shown in Figure 6 along with the observed </a:t>
            </a:r>
            <a:r>
              <a:rPr lang="en-US" sz="2000" i="1" dirty="0">
                <a:latin typeface="Times"/>
                <a:cs typeface="Times"/>
              </a:rPr>
              <a:t>10</a:t>
            </a:r>
            <a:r>
              <a:rPr lang="en-US" sz="2000" dirty="0">
                <a:latin typeface="Times"/>
                <a:cs typeface="Times"/>
              </a:rPr>
              <a:t>Be (with a relative uncertainty of ~22</a:t>
            </a:r>
            <a:r>
              <a:rPr lang="en-US" sz="2000" dirty="0" smtClean="0">
                <a:latin typeface="Times"/>
                <a:cs typeface="Times"/>
              </a:rPr>
              <a:t>%) </a:t>
            </a:r>
            <a:r>
              <a:rPr lang="en-US" sz="2000" dirty="0">
                <a:latin typeface="Times"/>
                <a:cs typeface="Times"/>
              </a:rPr>
              <a:t>and Omni2 data.</a:t>
            </a:r>
            <a:r>
              <a:rPr lang="en-US" sz="2000" dirty="0">
                <a:latin typeface="Times"/>
                <a:cs typeface="Times"/>
              </a:rPr>
              <a:t> </a:t>
            </a:r>
            <a:endParaRPr lang="en-US" sz="2000" dirty="0">
              <a:latin typeface="Times"/>
              <a:cs typeface="Times"/>
            </a:endParaRPr>
          </a:p>
        </p:txBody>
      </p:sp>
      <p:pic>
        <p:nvPicPr>
          <p:cNvPr id="16" name="Picture 15"/>
          <p:cNvPicPr>
            <a:picLocks noChangeAspect="1"/>
          </p:cNvPicPr>
          <p:nvPr/>
        </p:nvPicPr>
        <p:blipFill>
          <a:blip r:embed="rId17"/>
          <a:stretch>
            <a:fillRect/>
          </a:stretch>
        </p:blipFill>
        <p:spPr>
          <a:xfrm>
            <a:off x="22479000" y="5867400"/>
            <a:ext cx="9906000" cy="4572000"/>
          </a:xfrm>
          <a:prstGeom prst="rect">
            <a:avLst/>
          </a:prstGeom>
        </p:spPr>
      </p:pic>
      <p:sp>
        <p:nvSpPr>
          <p:cNvPr id="69" name="Rectangle 68"/>
          <p:cNvSpPr/>
          <p:nvPr/>
        </p:nvSpPr>
        <p:spPr>
          <a:xfrm>
            <a:off x="22021800" y="10210800"/>
            <a:ext cx="10820400" cy="2343010"/>
          </a:xfrm>
          <a:prstGeom prst="rect">
            <a:avLst/>
          </a:prstGeom>
        </p:spPr>
        <p:txBody>
          <a:bodyPr wrap="square" lIns="491549" tIns="245775" rIns="491549" bIns="245775">
            <a:spAutoFit/>
          </a:bodyPr>
          <a:lstStyle/>
          <a:p>
            <a:pPr algn="just"/>
            <a:r>
              <a:rPr lang="en-US" sz="2000" b="1" dirty="0">
                <a:latin typeface="Times"/>
                <a:cs typeface="Times"/>
              </a:rPr>
              <a:t>Fig </a:t>
            </a:r>
            <a:r>
              <a:rPr lang="en-US" sz="2000" b="1" dirty="0" smtClean="0">
                <a:latin typeface="Times"/>
                <a:cs typeface="Times"/>
              </a:rPr>
              <a:t>5: </a:t>
            </a:r>
            <a:r>
              <a:rPr lang="en-US" sz="2000" dirty="0">
                <a:latin typeface="Times"/>
                <a:cs typeface="Times"/>
              </a:rPr>
              <a:t>The simulated mean heliospheric </a:t>
            </a:r>
            <a:r>
              <a:rPr lang="en-US" sz="2000" dirty="0" smtClean="0">
                <a:latin typeface="Times"/>
                <a:cs typeface="Times"/>
              </a:rPr>
              <a:t>field (</a:t>
            </a:r>
            <a:r>
              <a:rPr lang="en-US" sz="2000" dirty="0" err="1" smtClean="0">
                <a:latin typeface="Times"/>
                <a:cs typeface="Times"/>
              </a:rPr>
              <a:t>BParker</a:t>
            </a:r>
            <a:r>
              <a:rPr lang="en-US" sz="2000" dirty="0" smtClean="0">
                <a:latin typeface="Times"/>
                <a:cs typeface="Times"/>
              </a:rPr>
              <a:t>) </a:t>
            </a:r>
            <a:r>
              <a:rPr lang="en-US" sz="2000" dirty="0">
                <a:latin typeface="Times"/>
                <a:cs typeface="Times"/>
              </a:rPr>
              <a:t>is shown in blue. The simulated heliospheric magnetic field (</a:t>
            </a:r>
            <a:r>
              <a:rPr lang="en-US" sz="2000" dirty="0" err="1">
                <a:latin typeface="Times"/>
                <a:cs typeface="Times"/>
              </a:rPr>
              <a:t>Btotal</a:t>
            </a:r>
            <a:r>
              <a:rPr lang="en-US" sz="2000" dirty="0">
                <a:latin typeface="Times"/>
                <a:cs typeface="Times"/>
              </a:rPr>
              <a:t>) is shown in dark blue with cyan uncertainty </a:t>
            </a:r>
            <a:r>
              <a:rPr lang="en-US" sz="2000" dirty="0" smtClean="0">
                <a:latin typeface="Times"/>
                <a:cs typeface="Times"/>
              </a:rPr>
              <a:t>region. The purple horizontal line </a:t>
            </a:r>
            <a:r>
              <a:rPr lang="en-US" sz="2000" dirty="0">
                <a:latin typeface="Times"/>
                <a:cs typeface="Times"/>
              </a:rPr>
              <a:t>a floor field of 0.52 </a:t>
            </a:r>
            <a:r>
              <a:rPr lang="en-US" sz="2000" i="1" dirty="0">
                <a:latin typeface="Times"/>
                <a:cs typeface="Times"/>
              </a:rPr>
              <a:t>±</a:t>
            </a:r>
            <a:r>
              <a:rPr lang="en-US" sz="2000" dirty="0">
                <a:latin typeface="Times"/>
                <a:cs typeface="Times"/>
              </a:rPr>
              <a:t> 0.05 </a:t>
            </a:r>
            <a:r>
              <a:rPr lang="en-US" sz="2000" dirty="0" err="1">
                <a:latin typeface="Times"/>
                <a:cs typeface="Times"/>
              </a:rPr>
              <a:t>nT</a:t>
            </a:r>
            <a:r>
              <a:rPr lang="en-US" sz="2000" dirty="0">
                <a:latin typeface="Times"/>
                <a:cs typeface="Times"/>
              </a:rPr>
              <a:t> that corresponds to </a:t>
            </a:r>
            <a:r>
              <a:rPr lang="en-US" sz="2000" i="1" dirty="0" err="1">
                <a:latin typeface="Times"/>
                <a:cs typeface="Times"/>
              </a:rPr>
              <a:t>φ</a:t>
            </a:r>
            <a:r>
              <a:rPr lang="en-US" sz="2000" i="1" baseline="-25000" dirty="0" err="1">
                <a:latin typeface="Times"/>
                <a:cs typeface="Times"/>
              </a:rPr>
              <a:t>flr</a:t>
            </a:r>
            <a:r>
              <a:rPr lang="en-US" sz="2000" i="1" dirty="0">
                <a:latin typeface="Times"/>
                <a:cs typeface="Times"/>
              </a:rPr>
              <a:t>=(10.3 ±1.1) × 1013 </a:t>
            </a:r>
            <a:r>
              <a:rPr lang="en-US" sz="2000" dirty="0" err="1">
                <a:latin typeface="Times"/>
                <a:cs typeface="Times"/>
              </a:rPr>
              <a:t>Wb</a:t>
            </a:r>
            <a:r>
              <a:rPr lang="en-US" sz="2000" dirty="0">
                <a:latin typeface="Times"/>
                <a:cs typeface="Times"/>
              </a:rPr>
              <a:t>. </a:t>
            </a:r>
            <a:r>
              <a:rPr lang="en-US" sz="2000" dirty="0" smtClean="0">
                <a:latin typeface="Times"/>
                <a:cs typeface="Times"/>
              </a:rPr>
              <a:t>. </a:t>
            </a:r>
            <a:r>
              <a:rPr lang="en-US" sz="2000" i="1" baseline="30000" dirty="0">
                <a:latin typeface="Times"/>
                <a:cs typeface="Times"/>
              </a:rPr>
              <a:t>10</a:t>
            </a:r>
            <a:r>
              <a:rPr lang="en-US" sz="2000" dirty="0">
                <a:latin typeface="Times"/>
                <a:cs typeface="Times"/>
              </a:rPr>
              <a:t>Be (Omni2) data points are shown with red circles (green triangles). Uncertainty shaded regions for the data points are obtained from chi-square analysis, which is equivalent to ~%22 relative uncertainty.</a:t>
            </a:r>
          </a:p>
        </p:txBody>
      </p:sp>
      <p:pic>
        <p:nvPicPr>
          <p:cNvPr id="17" name="Picture 16"/>
          <p:cNvPicPr>
            <a:picLocks noChangeAspect="1"/>
          </p:cNvPicPr>
          <p:nvPr/>
        </p:nvPicPr>
        <p:blipFill>
          <a:blip r:embed="rId18"/>
          <a:stretch>
            <a:fillRect/>
          </a:stretch>
        </p:blipFill>
        <p:spPr>
          <a:xfrm>
            <a:off x="22479000" y="12344400"/>
            <a:ext cx="9906000" cy="4572000"/>
          </a:xfrm>
          <a:prstGeom prst="rect">
            <a:avLst/>
          </a:prstGeom>
        </p:spPr>
      </p:pic>
      <p:sp>
        <p:nvSpPr>
          <p:cNvPr id="70" name="Rectangle 69"/>
          <p:cNvSpPr/>
          <p:nvPr/>
        </p:nvSpPr>
        <p:spPr>
          <a:xfrm>
            <a:off x="22174200" y="16687800"/>
            <a:ext cx="10820400" cy="1419680"/>
          </a:xfrm>
          <a:prstGeom prst="rect">
            <a:avLst/>
          </a:prstGeom>
        </p:spPr>
        <p:txBody>
          <a:bodyPr wrap="square" lIns="491549" tIns="245775" rIns="491549" bIns="245775">
            <a:spAutoFit/>
          </a:bodyPr>
          <a:lstStyle/>
          <a:p>
            <a:pPr algn="just"/>
            <a:r>
              <a:rPr lang="en-US" sz="2000" b="1" dirty="0">
                <a:latin typeface="Times"/>
                <a:cs typeface="Times"/>
              </a:rPr>
              <a:t>Fig 6</a:t>
            </a:r>
            <a:r>
              <a:rPr lang="en-US" sz="2000" b="1" dirty="0" smtClean="0">
                <a:latin typeface="Times"/>
                <a:cs typeface="Times"/>
              </a:rPr>
              <a:t>: </a:t>
            </a:r>
            <a:r>
              <a:rPr lang="en-US" sz="2000" dirty="0">
                <a:latin typeface="Times"/>
                <a:cs typeface="Times"/>
              </a:rPr>
              <a:t>The simulated heliospheric magnetic field for the case with a floor (blue) is compared to the case without a floor (red). The underestimation of the predicted field during the Maunder Minimum is more significant in the case without a floor.</a:t>
            </a:r>
            <a:r>
              <a:rPr lang="en-US" sz="2000" dirty="0">
                <a:latin typeface="Times"/>
                <a:cs typeface="Times"/>
              </a:rPr>
              <a:t> </a:t>
            </a:r>
            <a:endParaRPr lang="en-US" sz="2000" dirty="0">
              <a:latin typeface="Times"/>
              <a:cs typeface="Times"/>
            </a:endParaRPr>
          </a:p>
        </p:txBody>
      </p:sp>
      <p:pic>
        <p:nvPicPr>
          <p:cNvPr id="38" name="Picture 37"/>
          <p:cNvPicPr>
            <a:picLocks noChangeAspect="1"/>
          </p:cNvPicPr>
          <p:nvPr/>
        </p:nvPicPr>
        <p:blipFill>
          <a:blip r:embed="rId19"/>
          <a:stretch>
            <a:fillRect/>
          </a:stretch>
        </p:blipFill>
        <p:spPr>
          <a:xfrm>
            <a:off x="22555200" y="19812000"/>
            <a:ext cx="9982200" cy="3327400"/>
          </a:xfrm>
          <a:prstGeom prst="rect">
            <a:avLst/>
          </a:prstGeom>
        </p:spPr>
      </p:pic>
      <p:sp>
        <p:nvSpPr>
          <p:cNvPr id="73" name="Rectangle 72"/>
          <p:cNvSpPr/>
          <p:nvPr/>
        </p:nvSpPr>
        <p:spPr>
          <a:xfrm>
            <a:off x="22174200" y="22936200"/>
            <a:ext cx="10820400" cy="2035233"/>
          </a:xfrm>
          <a:prstGeom prst="rect">
            <a:avLst/>
          </a:prstGeom>
        </p:spPr>
        <p:txBody>
          <a:bodyPr wrap="square" lIns="491549" tIns="245775" rIns="491549" bIns="245775">
            <a:spAutoFit/>
          </a:bodyPr>
          <a:lstStyle/>
          <a:p>
            <a:pPr algn="just"/>
            <a:r>
              <a:rPr lang="en-US" sz="2000" b="1" dirty="0">
                <a:latin typeface="Times"/>
                <a:cs typeface="Times"/>
              </a:rPr>
              <a:t>Fig </a:t>
            </a:r>
            <a:r>
              <a:rPr lang="en-US" sz="2000" b="1" dirty="0" smtClean="0">
                <a:latin typeface="Times"/>
                <a:cs typeface="Times"/>
              </a:rPr>
              <a:t>7: </a:t>
            </a:r>
            <a:r>
              <a:rPr lang="en-US" sz="2000" dirty="0">
                <a:latin typeface="Times"/>
                <a:cs typeface="Times"/>
              </a:rPr>
              <a:t>Red line represents the heliospheric magnetic field strength estimated from </a:t>
            </a:r>
            <a:r>
              <a:rPr lang="en-US" sz="2000" baseline="30000" dirty="0">
                <a:latin typeface="Times"/>
                <a:cs typeface="Times"/>
              </a:rPr>
              <a:t>10</a:t>
            </a:r>
            <a:r>
              <a:rPr lang="en-US" sz="2000" dirty="0">
                <a:latin typeface="Times"/>
                <a:cs typeface="Times"/>
              </a:rPr>
              <a:t>Be measurements. Blue lines shows sunspot numbers obtained by scaling new sunspot group number released by SILSO. Black arrows show some of the data points where these two data sets are anti-phase. These points cause the resulting simulate heliospheric magnetic field to smooth and deviate from observed data (red line in here) due to lack of variability.</a:t>
            </a:r>
            <a:r>
              <a:rPr lang="en-US" sz="2000" dirty="0">
                <a:latin typeface="Times"/>
                <a:cs typeface="Times"/>
              </a:rPr>
              <a:t> </a:t>
            </a:r>
            <a:endParaRPr lang="en-US" sz="2000" dirty="0">
              <a:latin typeface="Times"/>
              <a:cs typeface="Times"/>
            </a:endParaRPr>
          </a:p>
        </p:txBody>
      </p:sp>
      <p:sp>
        <p:nvSpPr>
          <p:cNvPr id="74" name="Rectangle 73"/>
          <p:cNvSpPr/>
          <p:nvPr/>
        </p:nvSpPr>
        <p:spPr>
          <a:xfrm>
            <a:off x="32918400" y="5638800"/>
            <a:ext cx="10972800" cy="2343010"/>
          </a:xfrm>
          <a:prstGeom prst="rect">
            <a:avLst/>
          </a:prstGeom>
        </p:spPr>
        <p:txBody>
          <a:bodyPr wrap="square" lIns="491549" tIns="245775" rIns="491549" bIns="245775">
            <a:spAutoFit/>
          </a:bodyPr>
          <a:lstStyle/>
          <a:p>
            <a:pPr algn="just"/>
            <a:r>
              <a:rPr lang="en-US" sz="2000" dirty="0">
                <a:latin typeface="Times"/>
                <a:cs typeface="Times"/>
              </a:rPr>
              <a:t>Owens et al. (2013) showed that the inverted HMF, created by interchange reconnection close to source surface </a:t>
            </a:r>
            <a:r>
              <a:rPr lang="en-US" sz="2000" dirty="0" smtClean="0">
                <a:latin typeface="Times"/>
                <a:cs typeface="Times"/>
              </a:rPr>
              <a:t>(shown </a:t>
            </a:r>
            <a:r>
              <a:rPr lang="en-US" sz="2000" dirty="0">
                <a:latin typeface="Times"/>
                <a:cs typeface="Times"/>
              </a:rPr>
              <a:t>in Figure </a:t>
            </a:r>
            <a:r>
              <a:rPr lang="en-US" sz="2000" dirty="0" smtClean="0">
                <a:latin typeface="Times"/>
                <a:cs typeface="Times"/>
              </a:rPr>
              <a:t>8)</a:t>
            </a:r>
            <a:r>
              <a:rPr lang="en-US" sz="2000" dirty="0">
                <a:latin typeface="Times"/>
                <a:cs typeface="Times"/>
              </a:rPr>
              <a:t>, can be a source for flux excess at 1 AU </a:t>
            </a:r>
            <a:r>
              <a:rPr lang="en-US" sz="2000" i="1" dirty="0">
                <a:latin typeface="Times"/>
                <a:cs typeface="Times"/>
              </a:rPr>
              <a:t>in situ</a:t>
            </a:r>
            <a:r>
              <a:rPr lang="en-US" sz="2000" dirty="0">
                <a:latin typeface="Times"/>
                <a:cs typeface="Times"/>
              </a:rPr>
              <a:t> observations</a:t>
            </a:r>
            <a:r>
              <a:rPr lang="en-US" sz="2000" dirty="0" smtClean="0">
                <a:latin typeface="Times"/>
                <a:cs typeface="Times"/>
              </a:rPr>
              <a:t>.</a:t>
            </a:r>
            <a:r>
              <a:rPr lang="en-US" sz="2000" dirty="0">
                <a:latin typeface="Times"/>
                <a:cs typeface="Times"/>
              </a:rPr>
              <a:t> They have estimated that the HMF inversions effect can cause an overestimation of </a:t>
            </a:r>
            <a:r>
              <a:rPr lang="en-US" sz="2000" i="1" dirty="0">
                <a:latin typeface="Times"/>
                <a:cs typeface="Times"/>
              </a:rPr>
              <a:t>in situ</a:t>
            </a:r>
            <a:r>
              <a:rPr lang="en-US" sz="2000" dirty="0">
                <a:latin typeface="Times"/>
                <a:cs typeface="Times"/>
              </a:rPr>
              <a:t> measured field no greater than 10% of the observed values for the field. In order to account for such effects we have added a component of HMF inversions, equal to the ejecta associated field, to the total </a:t>
            </a:r>
            <a:r>
              <a:rPr lang="en-US" sz="2000" dirty="0" smtClean="0">
                <a:latin typeface="Times"/>
                <a:cs typeface="Times"/>
              </a:rPr>
              <a:t>field. </a:t>
            </a:r>
            <a:endParaRPr lang="en-US" sz="2000" dirty="0">
              <a:latin typeface="Times"/>
              <a:cs typeface="Times"/>
            </a:endParaRPr>
          </a:p>
        </p:txBody>
      </p:sp>
      <p:sp>
        <p:nvSpPr>
          <p:cNvPr id="75" name="Rectangle 74"/>
          <p:cNvSpPr/>
          <p:nvPr/>
        </p:nvSpPr>
        <p:spPr>
          <a:xfrm>
            <a:off x="33058100" y="9677400"/>
            <a:ext cx="10820400" cy="1419680"/>
          </a:xfrm>
          <a:prstGeom prst="rect">
            <a:avLst/>
          </a:prstGeom>
        </p:spPr>
        <p:txBody>
          <a:bodyPr wrap="square" lIns="491549" tIns="245775" rIns="491549" bIns="245775">
            <a:spAutoFit/>
          </a:bodyPr>
          <a:lstStyle/>
          <a:p>
            <a:r>
              <a:rPr lang="en-US" sz="2000" b="1" dirty="0" smtClean="0">
                <a:latin typeface="Times"/>
                <a:cs typeface="Times"/>
              </a:rPr>
              <a:t>Fig  </a:t>
            </a:r>
            <a:r>
              <a:rPr lang="en-US" sz="2000" b="1" dirty="0">
                <a:latin typeface="Times"/>
                <a:cs typeface="Times"/>
              </a:rPr>
              <a:t>8.</a:t>
            </a:r>
            <a:r>
              <a:rPr lang="en-US" sz="2000" dirty="0">
                <a:latin typeface="Times"/>
                <a:cs typeface="Times"/>
              </a:rPr>
              <a:t> HMF inversions can be created when the “switched-back” field segment is dragged out beyond the Alfven surface by the solar wind after magnetic reconnection occurs between an open field line and a closed field line within a CME or a part of a flux rope (Owens et al., 2013). </a:t>
            </a:r>
          </a:p>
        </p:txBody>
      </p:sp>
      <p:pic>
        <p:nvPicPr>
          <p:cNvPr id="39" name="Picture 38"/>
          <p:cNvPicPr>
            <a:picLocks noChangeAspect="1"/>
          </p:cNvPicPr>
          <p:nvPr/>
        </p:nvPicPr>
        <p:blipFill>
          <a:blip r:embed="rId20"/>
          <a:stretch>
            <a:fillRect/>
          </a:stretch>
        </p:blipFill>
        <p:spPr>
          <a:xfrm>
            <a:off x="33375600" y="10972800"/>
            <a:ext cx="9906000" cy="4572000"/>
          </a:xfrm>
          <a:prstGeom prst="rect">
            <a:avLst/>
          </a:prstGeom>
        </p:spPr>
      </p:pic>
      <p:graphicFrame>
        <p:nvGraphicFramePr>
          <p:cNvPr id="40" name="Table 39"/>
          <p:cNvGraphicFramePr>
            <a:graphicFrameLocks noGrp="1"/>
          </p:cNvGraphicFramePr>
          <p:nvPr>
            <p:extLst>
              <p:ext uri="{D42A27DB-BD31-4B8C-83A1-F6EECF244321}">
                <p14:modId xmlns:p14="http://schemas.microsoft.com/office/powerpoint/2010/main" val="2221504076"/>
              </p:ext>
            </p:extLst>
          </p:nvPr>
        </p:nvGraphicFramePr>
        <p:xfrm>
          <a:off x="33070800" y="18669000"/>
          <a:ext cx="10591800" cy="1137920"/>
        </p:xfrm>
        <a:graphic>
          <a:graphicData uri="http://schemas.openxmlformats.org/drawingml/2006/table">
            <a:tbl>
              <a:tblPr firstRow="1" bandRow="1">
                <a:tableStyleId>{5C22544A-7EE6-4342-B048-85BDC9FD1C3A}</a:tableStyleId>
              </a:tblPr>
              <a:tblGrid>
                <a:gridCol w="2324853"/>
                <a:gridCol w="1227006"/>
                <a:gridCol w="1162427"/>
                <a:gridCol w="1420744"/>
                <a:gridCol w="2168418"/>
                <a:gridCol w="2288352"/>
              </a:tblGrid>
              <a:tr h="396240">
                <a:tc>
                  <a:txBody>
                    <a:bodyPr/>
                    <a:lstStyle/>
                    <a:p>
                      <a:pPr algn="ctr"/>
                      <a:endParaRPr lang="en-US" sz="1600" dirty="0">
                        <a:latin typeface="Times"/>
                        <a:cs typeface="Times"/>
                      </a:endParaRPr>
                    </a:p>
                  </a:txBody>
                  <a:tcPr>
                    <a:solidFill>
                      <a:srgbClr val="C0504D"/>
                    </a:solidFill>
                  </a:tcPr>
                </a:tc>
                <a:tc>
                  <a:txBody>
                    <a:bodyPr/>
                    <a:lstStyle/>
                    <a:p>
                      <a:pPr algn="ctr"/>
                      <a:r>
                        <a:rPr lang="en-US" sz="1600" b="0" i="1" kern="1200" dirty="0" err="1" smtClean="0">
                          <a:solidFill>
                            <a:schemeClr val="lt1"/>
                          </a:solidFill>
                          <a:effectLst/>
                          <a:latin typeface="Times"/>
                          <a:ea typeface="+mn-ea"/>
                          <a:cs typeface="Times"/>
                        </a:rPr>
                        <a:t>τ</a:t>
                      </a:r>
                      <a:r>
                        <a:rPr lang="en-US" sz="1600" b="0" i="1" kern="1200" baseline="-25000" dirty="0" err="1" smtClean="0">
                          <a:solidFill>
                            <a:schemeClr val="lt1"/>
                          </a:solidFill>
                          <a:effectLst/>
                          <a:latin typeface="Times"/>
                          <a:ea typeface="+mn-ea"/>
                          <a:cs typeface="Times"/>
                        </a:rPr>
                        <a:t>c</a:t>
                      </a:r>
                      <a:r>
                        <a:rPr lang="en-US" sz="1600" b="0" i="1" kern="1200" dirty="0" smtClean="0">
                          <a:solidFill>
                            <a:schemeClr val="lt1"/>
                          </a:solidFill>
                          <a:effectLst/>
                          <a:latin typeface="Times"/>
                          <a:ea typeface="+mn-ea"/>
                          <a:cs typeface="Times"/>
                        </a:rPr>
                        <a:t> </a:t>
                      </a:r>
                      <a:endParaRPr lang="en-US" sz="1600" b="0" dirty="0">
                        <a:latin typeface="Times"/>
                        <a:cs typeface="Times"/>
                      </a:endParaRPr>
                    </a:p>
                  </a:txBody>
                  <a:tcPr>
                    <a:solidFill>
                      <a:srgbClr val="C0504D"/>
                    </a:solidFill>
                  </a:tcPr>
                </a:tc>
                <a:tc>
                  <a:txBody>
                    <a:bodyPr/>
                    <a:lstStyle/>
                    <a:p>
                      <a:pPr algn="ctr"/>
                      <a:r>
                        <a:rPr lang="en-US" sz="1600" b="0" i="1" kern="1200" dirty="0" err="1" smtClean="0">
                          <a:solidFill>
                            <a:schemeClr val="lt1"/>
                          </a:solidFill>
                          <a:effectLst/>
                          <a:latin typeface="Times"/>
                          <a:ea typeface="+mn-ea"/>
                          <a:cs typeface="Times"/>
                        </a:rPr>
                        <a:t>τ</a:t>
                      </a:r>
                      <a:r>
                        <a:rPr lang="en-US" sz="1600" b="0" i="1" kern="1200" baseline="-25000" dirty="0" err="1" smtClean="0">
                          <a:solidFill>
                            <a:schemeClr val="lt1"/>
                          </a:solidFill>
                          <a:effectLst/>
                          <a:latin typeface="Times"/>
                          <a:ea typeface="+mn-ea"/>
                          <a:cs typeface="Times"/>
                        </a:rPr>
                        <a:t>l</a:t>
                      </a:r>
                      <a:r>
                        <a:rPr lang="en-US" sz="1600" b="0" i="1" kern="1200" dirty="0" smtClean="0">
                          <a:solidFill>
                            <a:schemeClr val="lt1"/>
                          </a:solidFill>
                          <a:effectLst/>
                          <a:latin typeface="Times"/>
                          <a:ea typeface="+mn-ea"/>
                          <a:cs typeface="Times"/>
                        </a:rPr>
                        <a:t> </a:t>
                      </a:r>
                      <a:endParaRPr lang="en-US" sz="1600" b="0" dirty="0">
                        <a:latin typeface="Times"/>
                        <a:cs typeface="Times"/>
                      </a:endParaRPr>
                    </a:p>
                  </a:txBody>
                  <a:tcPr>
                    <a:solidFill>
                      <a:srgbClr val="C0504D"/>
                    </a:solidFill>
                  </a:tcPr>
                </a:tc>
                <a:tc>
                  <a:txBody>
                    <a:bodyPr/>
                    <a:lstStyle/>
                    <a:p>
                      <a:pPr algn="ctr"/>
                      <a:r>
                        <a:rPr lang="en-US" sz="1600" b="0" i="1" kern="1200" dirty="0" err="1" smtClean="0">
                          <a:solidFill>
                            <a:schemeClr val="lt1"/>
                          </a:solidFill>
                          <a:effectLst/>
                          <a:latin typeface="Times"/>
                          <a:ea typeface="+mn-ea"/>
                          <a:cs typeface="Times"/>
                        </a:rPr>
                        <a:t>τ</a:t>
                      </a:r>
                      <a:r>
                        <a:rPr lang="en-US" sz="1600" b="0" i="1" kern="1200" baseline="-25000" dirty="0" err="1" smtClean="0">
                          <a:solidFill>
                            <a:schemeClr val="lt1"/>
                          </a:solidFill>
                          <a:effectLst/>
                          <a:latin typeface="Times"/>
                          <a:ea typeface="+mn-ea"/>
                          <a:cs typeface="Times"/>
                        </a:rPr>
                        <a:t>ic</a:t>
                      </a:r>
                      <a:r>
                        <a:rPr lang="en-US" sz="1600" b="0" i="1" kern="1200" dirty="0" smtClean="0">
                          <a:solidFill>
                            <a:schemeClr val="lt1"/>
                          </a:solidFill>
                          <a:effectLst/>
                          <a:latin typeface="Times"/>
                          <a:ea typeface="+mn-ea"/>
                          <a:cs typeface="Times"/>
                        </a:rPr>
                        <a:t> </a:t>
                      </a:r>
                      <a:endParaRPr lang="en-US" sz="1600" b="0" dirty="0">
                        <a:latin typeface="Times"/>
                        <a:cs typeface="Times"/>
                      </a:endParaRPr>
                    </a:p>
                  </a:txBody>
                  <a:tcPr>
                    <a:solidFill>
                      <a:srgbClr val="C0504D"/>
                    </a:solidFill>
                  </a:tcPr>
                </a:tc>
                <a:tc>
                  <a:txBody>
                    <a:bodyPr/>
                    <a:lstStyle/>
                    <a:p>
                      <a:pPr algn="ctr"/>
                      <a:r>
                        <a:rPr lang="en-US" sz="1600" b="0" i="1" dirty="0" err="1" smtClean="0">
                          <a:latin typeface="Times"/>
                          <a:cs typeface="Times"/>
                        </a:rPr>
                        <a:t>φ</a:t>
                      </a:r>
                      <a:r>
                        <a:rPr lang="en-US" sz="1600" b="0" i="1" baseline="-25000" dirty="0" err="1" smtClean="0">
                          <a:latin typeface="Times"/>
                          <a:cs typeface="Times"/>
                        </a:rPr>
                        <a:t>flr</a:t>
                      </a:r>
                      <a:endParaRPr lang="en-US" sz="1600" b="0" dirty="0">
                        <a:latin typeface="Times"/>
                        <a:cs typeface="Times"/>
                      </a:endParaRPr>
                    </a:p>
                  </a:txBody>
                  <a:tcPr>
                    <a:solidFill>
                      <a:srgbClr val="C0504D"/>
                    </a:solidFill>
                  </a:tcPr>
                </a:tc>
                <a:tc>
                  <a:txBody>
                    <a:bodyPr/>
                    <a:lstStyle/>
                    <a:p>
                      <a:pPr algn="ctr"/>
                      <a:r>
                        <a:rPr lang="en-US" sz="1600" b="0" i="1" kern="1200" dirty="0" smtClean="0">
                          <a:solidFill>
                            <a:schemeClr val="lt1"/>
                          </a:solidFill>
                          <a:effectLst/>
                          <a:latin typeface="Times"/>
                          <a:ea typeface="+mn-ea"/>
                          <a:cs typeface="Times"/>
                        </a:rPr>
                        <a:t>χ</a:t>
                      </a:r>
                      <a:r>
                        <a:rPr lang="en-US" sz="1600" b="0" i="1" kern="1200" baseline="30000" dirty="0" smtClean="0">
                          <a:solidFill>
                            <a:schemeClr val="lt1"/>
                          </a:solidFill>
                          <a:effectLst/>
                          <a:latin typeface="Times"/>
                          <a:ea typeface="+mn-ea"/>
                          <a:cs typeface="Times"/>
                        </a:rPr>
                        <a:t>2</a:t>
                      </a:r>
                      <a:r>
                        <a:rPr lang="en-US" sz="1600" b="0" dirty="0" smtClean="0">
                          <a:effectLst/>
                          <a:latin typeface="Times"/>
                          <a:cs typeface="Times"/>
                        </a:rPr>
                        <a:t> </a:t>
                      </a:r>
                      <a:endParaRPr lang="en-US" sz="1600" b="0" dirty="0">
                        <a:latin typeface="Times"/>
                        <a:cs typeface="Times"/>
                      </a:endParaRPr>
                    </a:p>
                  </a:txBody>
                  <a:tcPr>
                    <a:solidFill>
                      <a:srgbClr val="C0504D"/>
                    </a:solidFill>
                  </a:tcPr>
                </a:tc>
              </a:tr>
              <a:tr h="370840">
                <a:tc>
                  <a:txBody>
                    <a:bodyPr/>
                    <a:lstStyle/>
                    <a:p>
                      <a:pPr algn="ctr"/>
                      <a:r>
                        <a:rPr lang="en-US" sz="1600" kern="1200" dirty="0" smtClean="0">
                          <a:solidFill>
                            <a:schemeClr val="dk1"/>
                          </a:solidFill>
                          <a:effectLst/>
                          <a:latin typeface="Times"/>
                          <a:ea typeface="+mn-ea"/>
                          <a:cs typeface="Times"/>
                        </a:rPr>
                        <a:t>The Case with Floor</a:t>
                      </a:r>
                      <a:r>
                        <a:rPr lang="en-US" sz="1600" dirty="0" smtClean="0">
                          <a:effectLst/>
                          <a:latin typeface="Times"/>
                          <a:cs typeface="Times"/>
                        </a:rPr>
                        <a:t> </a:t>
                      </a:r>
                      <a:endParaRPr lang="en-US" sz="1600" dirty="0">
                        <a:latin typeface="Times"/>
                        <a:cs typeface="Times"/>
                      </a:endParaRPr>
                    </a:p>
                  </a:txBody>
                  <a:tcPr>
                    <a:solidFill>
                      <a:schemeClr val="accent2">
                        <a:lumMod val="60000"/>
                        <a:lumOff val="40000"/>
                      </a:schemeClr>
                    </a:solidFill>
                  </a:tcPr>
                </a:tc>
                <a:tc>
                  <a:txBody>
                    <a:bodyPr/>
                    <a:lstStyle/>
                    <a:p>
                      <a:pPr algn="ctr"/>
                      <a:r>
                        <a:rPr lang="en-US" sz="1600" i="1" kern="1200" dirty="0" smtClean="0">
                          <a:solidFill>
                            <a:schemeClr val="dk1"/>
                          </a:solidFill>
                          <a:effectLst/>
                          <a:latin typeface="Times"/>
                          <a:ea typeface="+mn-ea"/>
                          <a:cs typeface="Times"/>
                        </a:rPr>
                        <a:t>1.36 ± 0.03</a:t>
                      </a:r>
                      <a:r>
                        <a:rPr lang="en-US" sz="1600" dirty="0" smtClean="0">
                          <a:effectLst/>
                          <a:latin typeface="Times"/>
                          <a:cs typeface="Times"/>
                        </a:rPr>
                        <a:t> </a:t>
                      </a:r>
                      <a:endParaRPr lang="en-US" sz="1600" dirty="0">
                        <a:latin typeface="Times"/>
                        <a:cs typeface="Times"/>
                      </a:endParaRPr>
                    </a:p>
                  </a:txBody>
                  <a:tcPr>
                    <a:solidFill>
                      <a:schemeClr val="accent2">
                        <a:lumMod val="60000"/>
                        <a:lumOff val="40000"/>
                      </a:schemeClr>
                    </a:solidFill>
                  </a:tcPr>
                </a:tc>
                <a:tc>
                  <a:txBody>
                    <a:bodyPr/>
                    <a:lstStyle/>
                    <a:p>
                      <a:pPr algn="ctr"/>
                      <a:r>
                        <a:rPr lang="en-US" sz="1600" i="1" kern="1200" dirty="0" smtClean="0">
                          <a:solidFill>
                            <a:schemeClr val="dk1"/>
                          </a:solidFill>
                          <a:effectLst/>
                          <a:latin typeface="Times"/>
                          <a:ea typeface="+mn-ea"/>
                          <a:cs typeface="Times"/>
                        </a:rPr>
                        <a:t>6.58 ± 0.17</a:t>
                      </a:r>
                      <a:r>
                        <a:rPr lang="en-US" sz="1600" dirty="0" smtClean="0">
                          <a:effectLst/>
                          <a:latin typeface="Times"/>
                          <a:cs typeface="Times"/>
                        </a:rPr>
                        <a:t> </a:t>
                      </a:r>
                      <a:endParaRPr lang="en-US" sz="1600" dirty="0">
                        <a:latin typeface="Times"/>
                        <a:cs typeface="Times"/>
                      </a:endParaRPr>
                    </a:p>
                  </a:txBody>
                  <a:tcPr>
                    <a:solidFill>
                      <a:schemeClr val="accent2">
                        <a:lumMod val="60000"/>
                        <a:lumOff val="40000"/>
                      </a:schemeClr>
                    </a:solidFill>
                  </a:tcPr>
                </a:tc>
                <a:tc>
                  <a:txBody>
                    <a:bodyPr/>
                    <a:lstStyle/>
                    <a:p>
                      <a:pPr algn="ctr"/>
                      <a:r>
                        <a:rPr lang="en-US" sz="1600" i="1" kern="1200" dirty="0" smtClean="0">
                          <a:solidFill>
                            <a:schemeClr val="dk1"/>
                          </a:solidFill>
                          <a:effectLst/>
                          <a:latin typeface="Times"/>
                          <a:ea typeface="+mn-ea"/>
                          <a:cs typeface="Times"/>
                        </a:rPr>
                        <a:t>11.07 ± 0.24</a:t>
                      </a:r>
                      <a:r>
                        <a:rPr lang="en-US" sz="1600" dirty="0" smtClean="0">
                          <a:effectLst/>
                          <a:latin typeface="Times"/>
                          <a:cs typeface="Times"/>
                        </a:rPr>
                        <a:t> </a:t>
                      </a:r>
                      <a:endParaRPr lang="en-US" sz="1600" dirty="0">
                        <a:latin typeface="Times"/>
                        <a:cs typeface="Times"/>
                      </a:endParaRPr>
                    </a:p>
                  </a:txBody>
                  <a:tcPr>
                    <a:solidFill>
                      <a:schemeClr val="accent2">
                        <a:lumMod val="60000"/>
                        <a:lumOff val="40000"/>
                      </a:schemeClr>
                    </a:solidFill>
                  </a:tcPr>
                </a:tc>
                <a:tc>
                  <a:txBody>
                    <a:bodyPr/>
                    <a:lstStyle/>
                    <a:p>
                      <a:pPr algn="ctr"/>
                      <a:r>
                        <a:rPr lang="en-US" sz="1600" i="1" kern="1200" dirty="0" smtClean="0">
                          <a:solidFill>
                            <a:schemeClr val="dk1"/>
                          </a:solidFill>
                          <a:effectLst/>
                          <a:latin typeface="Times"/>
                          <a:ea typeface="+mn-ea"/>
                          <a:cs typeface="Times"/>
                        </a:rPr>
                        <a:t>(10.31 ± 1.06) × 1013 </a:t>
                      </a:r>
                      <a:endParaRPr lang="en-US" sz="1600" dirty="0">
                        <a:latin typeface="Times"/>
                        <a:cs typeface="Times"/>
                      </a:endParaRPr>
                    </a:p>
                  </a:txBody>
                  <a:tcPr>
                    <a:solidFill>
                      <a:schemeClr val="accent2">
                        <a:lumMod val="60000"/>
                        <a:lumOff val="40000"/>
                      </a:schemeClr>
                    </a:solidFill>
                  </a:tcPr>
                </a:tc>
                <a:tc>
                  <a:txBody>
                    <a:bodyPr/>
                    <a:lstStyle/>
                    <a:p>
                      <a:pPr algn="ctr"/>
                      <a:r>
                        <a:rPr lang="en-US" sz="1600" baseline="0" dirty="0" smtClean="0">
                          <a:latin typeface="Times"/>
                          <a:cs typeface="Times"/>
                        </a:rPr>
                        <a:t>1.02</a:t>
                      </a:r>
                      <a:r>
                        <a:rPr lang="en-US" sz="1600" baseline="-25000" dirty="0" smtClean="0">
                          <a:latin typeface="Times"/>
                          <a:cs typeface="Times"/>
                        </a:rPr>
                        <a:t>+0.05(+0.5)</a:t>
                      </a:r>
                      <a:endParaRPr lang="en-US" sz="1600" baseline="0" dirty="0">
                        <a:latin typeface="Times"/>
                        <a:cs typeface="Times"/>
                      </a:endParaRPr>
                    </a:p>
                  </a:txBody>
                  <a:tcPr>
                    <a:solidFill>
                      <a:schemeClr val="accent2">
                        <a:lumMod val="60000"/>
                        <a:lumOff val="40000"/>
                      </a:schemeClr>
                    </a:solidFill>
                  </a:tcPr>
                </a:tc>
              </a:tr>
              <a:tr h="370840">
                <a:tc>
                  <a:txBody>
                    <a:bodyPr/>
                    <a:lstStyle/>
                    <a:p>
                      <a:pPr algn="ctr"/>
                      <a:r>
                        <a:rPr lang="en-US" sz="1600" kern="1200" dirty="0" smtClean="0">
                          <a:solidFill>
                            <a:schemeClr val="dk1"/>
                          </a:solidFill>
                          <a:effectLst/>
                          <a:latin typeface="Times"/>
                          <a:ea typeface="+mn-ea"/>
                          <a:cs typeface="Times"/>
                        </a:rPr>
                        <a:t>The Case without Floor</a:t>
                      </a:r>
                      <a:r>
                        <a:rPr lang="en-US" sz="1600" dirty="0" smtClean="0">
                          <a:effectLst/>
                          <a:latin typeface="Times"/>
                          <a:cs typeface="Times"/>
                        </a:rPr>
                        <a:t> </a:t>
                      </a:r>
                      <a:endParaRPr lang="en-US" sz="1600" dirty="0">
                        <a:latin typeface="Times"/>
                        <a:cs typeface="Times"/>
                      </a:endParaRPr>
                    </a:p>
                  </a:txBody>
                  <a:tcPr>
                    <a:solidFill>
                      <a:schemeClr val="accent2">
                        <a:lumMod val="60000"/>
                        <a:lumOff val="40000"/>
                      </a:schemeClr>
                    </a:solidFill>
                  </a:tcPr>
                </a:tc>
                <a:tc>
                  <a:txBody>
                    <a:bodyPr/>
                    <a:lstStyle/>
                    <a:p>
                      <a:pPr algn="ctr"/>
                      <a:r>
                        <a:rPr lang="en-US" sz="1600" dirty="0" smtClean="0">
                          <a:latin typeface="Times"/>
                          <a:cs typeface="Times"/>
                        </a:rPr>
                        <a:t>1.97</a:t>
                      </a:r>
                      <a:r>
                        <a:rPr lang="en-US" sz="1600" i="1" kern="1200" dirty="0" smtClean="0">
                          <a:solidFill>
                            <a:schemeClr val="dk1"/>
                          </a:solidFill>
                          <a:effectLst/>
                          <a:latin typeface="Times"/>
                          <a:ea typeface="+mn-ea"/>
                          <a:cs typeface="Times"/>
                        </a:rPr>
                        <a:t>± 0.04</a:t>
                      </a:r>
                      <a:endParaRPr lang="en-US" sz="1600" dirty="0">
                        <a:latin typeface="Times"/>
                        <a:cs typeface="Times"/>
                      </a:endParaRPr>
                    </a:p>
                  </a:txBody>
                  <a:tcPr>
                    <a:solidFill>
                      <a:schemeClr val="accent2">
                        <a:lumMod val="60000"/>
                        <a:lumOff val="40000"/>
                      </a:schemeClr>
                    </a:solidFill>
                  </a:tcPr>
                </a:tc>
                <a:tc>
                  <a:txBody>
                    <a:bodyPr/>
                    <a:lstStyle/>
                    <a:p>
                      <a:pPr algn="ctr"/>
                      <a:r>
                        <a:rPr lang="en-US" sz="1600" dirty="0" smtClean="0">
                          <a:latin typeface="Times"/>
                          <a:cs typeface="Times"/>
                        </a:rPr>
                        <a:t>9.6 </a:t>
                      </a:r>
                      <a:r>
                        <a:rPr lang="en-US" sz="1600" i="1" kern="1200" dirty="0" smtClean="0">
                          <a:solidFill>
                            <a:schemeClr val="dk1"/>
                          </a:solidFill>
                          <a:effectLst/>
                          <a:latin typeface="Times"/>
                          <a:ea typeface="+mn-ea"/>
                          <a:cs typeface="Times"/>
                        </a:rPr>
                        <a:t>± 0.2</a:t>
                      </a:r>
                      <a:endParaRPr lang="en-US" sz="1600" dirty="0">
                        <a:latin typeface="Times"/>
                        <a:cs typeface="Times"/>
                      </a:endParaRPr>
                    </a:p>
                  </a:txBody>
                  <a:tcPr>
                    <a:solidFill>
                      <a:schemeClr val="accent2">
                        <a:lumMod val="60000"/>
                        <a:lumOff val="40000"/>
                      </a:schemeClr>
                    </a:solidFill>
                  </a:tcPr>
                </a:tc>
                <a:tc>
                  <a:txBody>
                    <a:bodyPr/>
                    <a:lstStyle/>
                    <a:p>
                      <a:pPr algn="ctr"/>
                      <a:r>
                        <a:rPr lang="en-US" sz="1600" dirty="0" smtClean="0">
                          <a:latin typeface="Times"/>
                          <a:cs typeface="Times"/>
                        </a:rPr>
                        <a:t>12.12 </a:t>
                      </a:r>
                      <a:r>
                        <a:rPr lang="en-US" sz="1600" i="1" kern="1200" dirty="0" smtClean="0">
                          <a:solidFill>
                            <a:schemeClr val="dk1"/>
                          </a:solidFill>
                          <a:effectLst/>
                          <a:latin typeface="Times"/>
                          <a:ea typeface="+mn-ea"/>
                          <a:cs typeface="Times"/>
                        </a:rPr>
                        <a:t>± 0.23</a:t>
                      </a:r>
                      <a:endParaRPr lang="en-US" sz="1600" dirty="0">
                        <a:latin typeface="Times"/>
                        <a:cs typeface="Times"/>
                      </a:endParaRPr>
                    </a:p>
                  </a:txBody>
                  <a:tcPr>
                    <a:solidFill>
                      <a:schemeClr val="accent2">
                        <a:lumMod val="60000"/>
                        <a:lumOff val="40000"/>
                      </a:schemeClr>
                    </a:solidFill>
                  </a:tcPr>
                </a:tc>
                <a:tc>
                  <a:txBody>
                    <a:bodyPr/>
                    <a:lstStyle/>
                    <a:p>
                      <a:pPr algn="ctr"/>
                      <a:r>
                        <a:rPr lang="en-US" sz="1600" dirty="0" smtClean="0">
                          <a:latin typeface="Times"/>
                          <a:cs typeface="Times"/>
                        </a:rPr>
                        <a:t>No Floor</a:t>
                      </a:r>
                      <a:endParaRPr lang="en-US" sz="1600" dirty="0">
                        <a:latin typeface="Times"/>
                        <a:cs typeface="Times"/>
                      </a:endParaRPr>
                    </a:p>
                  </a:txBody>
                  <a:tcPr>
                    <a:solidFill>
                      <a:schemeClr val="accent2">
                        <a:lumMod val="60000"/>
                        <a:lumOff val="40000"/>
                      </a:schemeClr>
                    </a:solidFill>
                  </a:tcPr>
                </a:tc>
                <a:tc>
                  <a:txBody>
                    <a:bodyPr/>
                    <a:lstStyle/>
                    <a:p>
                      <a:pPr marL="0" marR="0" indent="0" algn="ctr" defTabSz="4915497" rtl="0" eaLnBrk="1" fontAlgn="auto" latinLnBrk="0" hangingPunct="1">
                        <a:lnSpc>
                          <a:spcPct val="100000"/>
                        </a:lnSpc>
                        <a:spcBef>
                          <a:spcPts val="0"/>
                        </a:spcBef>
                        <a:spcAft>
                          <a:spcPts val="0"/>
                        </a:spcAft>
                        <a:buClrTx/>
                        <a:buSzTx/>
                        <a:buFontTx/>
                        <a:buNone/>
                        <a:tabLst/>
                        <a:defRPr/>
                      </a:pPr>
                      <a:r>
                        <a:rPr lang="en-US" sz="1600" baseline="0" dirty="0" smtClean="0">
                          <a:latin typeface="Times"/>
                          <a:cs typeface="Times"/>
                        </a:rPr>
                        <a:t>1.02</a:t>
                      </a:r>
                      <a:r>
                        <a:rPr lang="en-US" sz="1600" baseline="-25000" dirty="0" smtClean="0">
                          <a:latin typeface="Times"/>
                          <a:cs typeface="Times"/>
                        </a:rPr>
                        <a:t>+0.41(+0.65)</a:t>
                      </a:r>
                      <a:endParaRPr lang="en-US" sz="1600" baseline="0" dirty="0" smtClean="0">
                        <a:latin typeface="Times"/>
                        <a:cs typeface="Times"/>
                      </a:endParaRPr>
                    </a:p>
                  </a:txBody>
                  <a:tcPr>
                    <a:solidFill>
                      <a:schemeClr val="accent2">
                        <a:lumMod val="60000"/>
                        <a:lumOff val="40000"/>
                      </a:schemeClr>
                    </a:solidFill>
                  </a:tcPr>
                </a:tc>
              </a:tr>
            </a:tbl>
          </a:graphicData>
        </a:graphic>
      </p:graphicFrame>
      <p:sp>
        <p:nvSpPr>
          <p:cNvPr id="77" name="Rectangle 76"/>
          <p:cNvSpPr/>
          <p:nvPr/>
        </p:nvSpPr>
        <p:spPr>
          <a:xfrm>
            <a:off x="32918400" y="19964400"/>
            <a:ext cx="10972800" cy="1419680"/>
          </a:xfrm>
          <a:prstGeom prst="rect">
            <a:avLst/>
          </a:prstGeom>
        </p:spPr>
        <p:txBody>
          <a:bodyPr wrap="square" lIns="491549" tIns="245775" rIns="491549" bIns="245775">
            <a:spAutoFit/>
          </a:bodyPr>
          <a:lstStyle/>
          <a:p>
            <a:pPr algn="just"/>
            <a:r>
              <a:rPr lang="en-US" sz="2000" dirty="0">
                <a:latin typeface="Times"/>
                <a:cs typeface="Times"/>
              </a:rPr>
              <a:t>Applying the exact same relative uncertainty estimated using chi-square technique for both cases yields very close values for the normalized reduced chi-square. However, Figure 6 suggests that the case with floor obtains a slightly better HMF specifically during the Maunder Minimum</a:t>
            </a:r>
            <a:r>
              <a:rPr lang="en-US" sz="2000" dirty="0">
                <a:latin typeface="Times"/>
                <a:cs typeface="Times"/>
              </a:rPr>
              <a:t> </a:t>
            </a:r>
            <a:endParaRPr lang="en-US" sz="2000" dirty="0">
              <a:latin typeface="Times"/>
              <a:cs typeface="Times"/>
            </a:endParaRPr>
          </a:p>
        </p:txBody>
      </p:sp>
      <p:sp>
        <p:nvSpPr>
          <p:cNvPr id="41" name="TextBox 40"/>
          <p:cNvSpPr txBox="1"/>
          <p:nvPr/>
        </p:nvSpPr>
        <p:spPr>
          <a:xfrm>
            <a:off x="457200" y="25755600"/>
            <a:ext cx="14478000" cy="584776"/>
          </a:xfrm>
          <a:prstGeom prst="rect">
            <a:avLst/>
          </a:prstGeom>
          <a:noFill/>
        </p:spPr>
        <p:txBody>
          <a:bodyPr wrap="square" rtlCol="0">
            <a:spAutoFit/>
          </a:bodyPr>
          <a:lstStyle/>
          <a:p>
            <a:r>
              <a:rPr lang="en-US" sz="3200" dirty="0" smtClean="0">
                <a:solidFill>
                  <a:schemeClr val="bg1"/>
                </a:solidFill>
              </a:rPr>
              <a:t>Email: fle4@wildcats.unh.edu</a:t>
            </a:r>
            <a:endParaRPr lang="en-US" sz="3200" dirty="0">
              <a:solidFill>
                <a:schemeClr val="bg1"/>
              </a:solidFill>
            </a:endParaRPr>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2963</TotalTime>
  <Words>1586</Words>
  <Application>Microsoft Macintosh PowerPoint</Application>
  <PresentationFormat>Custom</PresentationFormat>
  <Paragraphs>50</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Microsoft Word Document</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Metanoia</dc:creator>
  <cp:lastModifiedBy>Fatemeh Rahmanifard</cp:lastModifiedBy>
  <cp:revision>37</cp:revision>
  <dcterms:created xsi:type="dcterms:W3CDTF">2006-08-16T00:00:00Z</dcterms:created>
  <dcterms:modified xsi:type="dcterms:W3CDTF">2016-07-08T20:20:00Z</dcterms:modified>
</cp:coreProperties>
</file>