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3"/>
  </p:notesMasterIdLst>
  <p:sldIdLst>
    <p:sldId id="257" r:id="rId2"/>
  </p:sldIdLst>
  <p:sldSz cx="36576000" cy="29260800"/>
  <p:notesSz cx="6858000" cy="9144000"/>
  <p:defaultTextStyle>
    <a:defPPr>
      <a:defRPr lang="en-US"/>
    </a:defPPr>
    <a:lvl1pPr marL="0" algn="l" defTabSz="3760148" rtl="0" eaLnBrk="1" latinLnBrk="0" hangingPunct="1">
      <a:defRPr sz="7400" kern="1200">
        <a:solidFill>
          <a:schemeClr val="tx1"/>
        </a:solidFill>
        <a:latin typeface="+mn-lt"/>
        <a:ea typeface="+mn-ea"/>
        <a:cs typeface="+mn-cs"/>
      </a:defRPr>
    </a:lvl1pPr>
    <a:lvl2pPr marL="1880074" algn="l" defTabSz="3760148" rtl="0" eaLnBrk="1" latinLnBrk="0" hangingPunct="1">
      <a:defRPr sz="7400" kern="1200">
        <a:solidFill>
          <a:schemeClr val="tx1"/>
        </a:solidFill>
        <a:latin typeface="+mn-lt"/>
        <a:ea typeface="+mn-ea"/>
        <a:cs typeface="+mn-cs"/>
      </a:defRPr>
    </a:lvl2pPr>
    <a:lvl3pPr marL="3760148" algn="l" defTabSz="3760148" rtl="0" eaLnBrk="1" latinLnBrk="0" hangingPunct="1">
      <a:defRPr sz="7400" kern="1200">
        <a:solidFill>
          <a:schemeClr val="tx1"/>
        </a:solidFill>
        <a:latin typeface="+mn-lt"/>
        <a:ea typeface="+mn-ea"/>
        <a:cs typeface="+mn-cs"/>
      </a:defRPr>
    </a:lvl3pPr>
    <a:lvl4pPr marL="5640223" algn="l" defTabSz="3760148" rtl="0" eaLnBrk="1" latinLnBrk="0" hangingPunct="1">
      <a:defRPr sz="7400" kern="1200">
        <a:solidFill>
          <a:schemeClr val="tx1"/>
        </a:solidFill>
        <a:latin typeface="+mn-lt"/>
        <a:ea typeface="+mn-ea"/>
        <a:cs typeface="+mn-cs"/>
      </a:defRPr>
    </a:lvl4pPr>
    <a:lvl5pPr marL="7520297" algn="l" defTabSz="3760148" rtl="0" eaLnBrk="1" latinLnBrk="0" hangingPunct="1">
      <a:defRPr sz="7400" kern="1200">
        <a:solidFill>
          <a:schemeClr val="tx1"/>
        </a:solidFill>
        <a:latin typeface="+mn-lt"/>
        <a:ea typeface="+mn-ea"/>
        <a:cs typeface="+mn-cs"/>
      </a:defRPr>
    </a:lvl5pPr>
    <a:lvl6pPr marL="9400371" algn="l" defTabSz="3760148" rtl="0" eaLnBrk="1" latinLnBrk="0" hangingPunct="1">
      <a:defRPr sz="7400" kern="1200">
        <a:solidFill>
          <a:schemeClr val="tx1"/>
        </a:solidFill>
        <a:latin typeface="+mn-lt"/>
        <a:ea typeface="+mn-ea"/>
        <a:cs typeface="+mn-cs"/>
      </a:defRPr>
    </a:lvl6pPr>
    <a:lvl7pPr marL="11280445" algn="l" defTabSz="3760148" rtl="0" eaLnBrk="1" latinLnBrk="0" hangingPunct="1">
      <a:defRPr sz="7400" kern="1200">
        <a:solidFill>
          <a:schemeClr val="tx1"/>
        </a:solidFill>
        <a:latin typeface="+mn-lt"/>
        <a:ea typeface="+mn-ea"/>
        <a:cs typeface="+mn-cs"/>
      </a:defRPr>
    </a:lvl7pPr>
    <a:lvl8pPr marL="13160519" algn="l" defTabSz="3760148" rtl="0" eaLnBrk="1" latinLnBrk="0" hangingPunct="1">
      <a:defRPr sz="7400" kern="1200">
        <a:solidFill>
          <a:schemeClr val="tx1"/>
        </a:solidFill>
        <a:latin typeface="+mn-lt"/>
        <a:ea typeface="+mn-ea"/>
        <a:cs typeface="+mn-cs"/>
      </a:defRPr>
    </a:lvl8pPr>
    <a:lvl9pPr marL="15040594" algn="l" defTabSz="3760148"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38" autoAdjust="0"/>
  </p:normalViewPr>
  <p:slideViewPr>
    <p:cSldViewPr>
      <p:cViewPr>
        <p:scale>
          <a:sx n="30" d="100"/>
          <a:sy n="30" d="100"/>
        </p:scale>
        <p:origin x="264" y="-60"/>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1C431C-E90E-4A7D-ABD0-93101A624BB3}" type="datetimeFigureOut">
              <a:rPr lang="en-US" smtClean="0"/>
              <a:t>7/21/2016</a:t>
            </a:fld>
            <a:endParaRPr lang="en-US" dirty="0"/>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894AA9-F05E-49E9-9DB9-BAE36242802A}" type="slidenum">
              <a:rPr lang="en-US" smtClean="0"/>
              <a:t>‹#›</a:t>
            </a:fld>
            <a:endParaRPr lang="en-US" dirty="0"/>
          </a:p>
        </p:txBody>
      </p:sp>
    </p:spTree>
    <p:extLst>
      <p:ext uri="{BB962C8B-B14F-4D97-AF65-F5344CB8AC3E}">
        <p14:creationId xmlns:p14="http://schemas.microsoft.com/office/powerpoint/2010/main" val="371992365"/>
      </p:ext>
    </p:extLst>
  </p:cSld>
  <p:clrMap bg1="lt1" tx1="dk1" bg2="lt2" tx2="dk2" accent1="accent1" accent2="accent2" accent3="accent3" accent4="accent4" accent5="accent5" accent6="accent6" hlink="hlink" folHlink="folHlink"/>
  <p:notesStyle>
    <a:lvl1pPr marL="0" algn="l" defTabSz="3760148" rtl="0" eaLnBrk="1" latinLnBrk="0" hangingPunct="1">
      <a:defRPr sz="4900" kern="1200">
        <a:solidFill>
          <a:schemeClr val="tx1"/>
        </a:solidFill>
        <a:latin typeface="+mn-lt"/>
        <a:ea typeface="+mn-ea"/>
        <a:cs typeface="+mn-cs"/>
      </a:defRPr>
    </a:lvl1pPr>
    <a:lvl2pPr marL="1880074" algn="l" defTabSz="3760148" rtl="0" eaLnBrk="1" latinLnBrk="0" hangingPunct="1">
      <a:defRPr sz="4900" kern="1200">
        <a:solidFill>
          <a:schemeClr val="tx1"/>
        </a:solidFill>
        <a:latin typeface="+mn-lt"/>
        <a:ea typeface="+mn-ea"/>
        <a:cs typeface="+mn-cs"/>
      </a:defRPr>
    </a:lvl2pPr>
    <a:lvl3pPr marL="3760148" algn="l" defTabSz="3760148" rtl="0" eaLnBrk="1" latinLnBrk="0" hangingPunct="1">
      <a:defRPr sz="4900" kern="1200">
        <a:solidFill>
          <a:schemeClr val="tx1"/>
        </a:solidFill>
        <a:latin typeface="+mn-lt"/>
        <a:ea typeface="+mn-ea"/>
        <a:cs typeface="+mn-cs"/>
      </a:defRPr>
    </a:lvl3pPr>
    <a:lvl4pPr marL="5640223" algn="l" defTabSz="3760148" rtl="0" eaLnBrk="1" latinLnBrk="0" hangingPunct="1">
      <a:defRPr sz="4900" kern="1200">
        <a:solidFill>
          <a:schemeClr val="tx1"/>
        </a:solidFill>
        <a:latin typeface="+mn-lt"/>
        <a:ea typeface="+mn-ea"/>
        <a:cs typeface="+mn-cs"/>
      </a:defRPr>
    </a:lvl4pPr>
    <a:lvl5pPr marL="7520297" algn="l" defTabSz="3760148" rtl="0" eaLnBrk="1" latinLnBrk="0" hangingPunct="1">
      <a:defRPr sz="4900" kern="1200">
        <a:solidFill>
          <a:schemeClr val="tx1"/>
        </a:solidFill>
        <a:latin typeface="+mn-lt"/>
        <a:ea typeface="+mn-ea"/>
        <a:cs typeface="+mn-cs"/>
      </a:defRPr>
    </a:lvl5pPr>
    <a:lvl6pPr marL="9400371" algn="l" defTabSz="3760148" rtl="0" eaLnBrk="1" latinLnBrk="0" hangingPunct="1">
      <a:defRPr sz="4900" kern="1200">
        <a:solidFill>
          <a:schemeClr val="tx1"/>
        </a:solidFill>
        <a:latin typeface="+mn-lt"/>
        <a:ea typeface="+mn-ea"/>
        <a:cs typeface="+mn-cs"/>
      </a:defRPr>
    </a:lvl6pPr>
    <a:lvl7pPr marL="11280445" algn="l" defTabSz="3760148" rtl="0" eaLnBrk="1" latinLnBrk="0" hangingPunct="1">
      <a:defRPr sz="4900" kern="1200">
        <a:solidFill>
          <a:schemeClr val="tx1"/>
        </a:solidFill>
        <a:latin typeface="+mn-lt"/>
        <a:ea typeface="+mn-ea"/>
        <a:cs typeface="+mn-cs"/>
      </a:defRPr>
    </a:lvl7pPr>
    <a:lvl8pPr marL="13160519" algn="l" defTabSz="3760148" rtl="0" eaLnBrk="1" latinLnBrk="0" hangingPunct="1">
      <a:defRPr sz="4900" kern="1200">
        <a:solidFill>
          <a:schemeClr val="tx1"/>
        </a:solidFill>
        <a:latin typeface="+mn-lt"/>
        <a:ea typeface="+mn-ea"/>
        <a:cs typeface="+mn-cs"/>
      </a:defRPr>
    </a:lvl8pPr>
    <a:lvl9pPr marL="15040594" algn="l" defTabSz="3760148" rtl="0" eaLnBrk="1" latinLnBrk="0" hangingPunct="1">
      <a:defRPr sz="4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75" y="685800"/>
            <a:ext cx="428625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5894AA9-F05E-49E9-9DB9-BAE36242802A}" type="slidenum">
              <a:rPr lang="en-US" smtClean="0"/>
              <a:t>1</a:t>
            </a:fld>
            <a:endParaRPr lang="en-US" dirty="0"/>
          </a:p>
        </p:txBody>
      </p:sp>
    </p:spTree>
    <p:extLst>
      <p:ext uri="{BB962C8B-B14F-4D97-AF65-F5344CB8AC3E}">
        <p14:creationId xmlns:p14="http://schemas.microsoft.com/office/powerpoint/2010/main" val="1182366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2" y="0"/>
            <a:ext cx="3009900" cy="292608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76202" tIns="188101" rIns="376202" bIns="188101" rtlCol="0" anchor="ctr"/>
          <a:lstStyle/>
          <a:p>
            <a:pPr algn="ctr"/>
            <a:endParaRPr lang="en-US" dirty="0">
              <a:effectLst>
                <a:innerShdw blurRad="63500" dist="50800" dir="18900000">
                  <a:prstClr val="black">
                    <a:alpha val="50000"/>
                  </a:prstClr>
                </a:innerShdw>
              </a:effectLst>
            </a:endParaRPr>
          </a:p>
        </p:txBody>
      </p:sp>
      <p:sp>
        <p:nvSpPr>
          <p:cNvPr id="2" name="Title 1"/>
          <p:cNvSpPr>
            <a:spLocks noGrp="1"/>
          </p:cNvSpPr>
          <p:nvPr>
            <p:ph type="ctrTitle"/>
          </p:nvPr>
        </p:nvSpPr>
        <p:spPr>
          <a:xfrm>
            <a:off x="4864610" y="5407936"/>
            <a:ext cx="28943924" cy="21902148"/>
          </a:xfrm>
        </p:spPr>
        <p:txBody>
          <a:bodyPr/>
          <a:lstStyle>
            <a:lvl1pPr>
              <a:defRPr sz="47300"/>
            </a:lvl1pPr>
          </a:lstStyle>
          <a:p>
            <a:r>
              <a:rPr lang="en-US" smtClean="0"/>
              <a:t>Click to edit Master title style</a:t>
            </a:r>
            <a:endParaRPr lang="en-US" dirty="0"/>
          </a:p>
        </p:txBody>
      </p:sp>
      <p:sp>
        <p:nvSpPr>
          <p:cNvPr id="3" name="Subtitle 2"/>
          <p:cNvSpPr>
            <a:spLocks noGrp="1"/>
          </p:cNvSpPr>
          <p:nvPr>
            <p:ph type="subTitle" idx="1"/>
          </p:nvPr>
        </p:nvSpPr>
        <p:spPr>
          <a:xfrm>
            <a:off x="4864606" y="860598"/>
            <a:ext cx="24758332" cy="4051494"/>
          </a:xfrm>
        </p:spPr>
        <p:txBody>
          <a:bodyPr>
            <a:normAutofit/>
          </a:bodyPr>
          <a:lstStyle>
            <a:lvl1pPr marL="0" indent="0" algn="r">
              <a:buNone/>
              <a:defRPr sz="9900">
                <a:solidFill>
                  <a:schemeClr val="tx2">
                    <a:lumMod val="60000"/>
                    <a:lumOff val="40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2601878" y="1008706"/>
            <a:ext cx="3141204" cy="1557867"/>
          </a:xfrm>
        </p:spPr>
        <p:txBody>
          <a:bodyPr/>
          <a:lstStyle>
            <a:lvl1pPr>
              <a:defRPr sz="5800"/>
            </a:lvl1pPr>
          </a:lstStyle>
          <a:p>
            <a:fld id="{1C550EA4-334B-4C51-B980-1A5F8FA5ED80}" type="slidenum">
              <a:rPr lang="en-US" smtClean="0"/>
              <a:t>‹#›</a:t>
            </a:fld>
            <a:endParaRPr lang="en-US" dirty="0"/>
          </a:p>
        </p:txBody>
      </p:sp>
      <p:grpSp>
        <p:nvGrpSpPr>
          <p:cNvPr id="7" name="Group 6"/>
          <p:cNvGrpSpPr/>
          <p:nvPr/>
        </p:nvGrpSpPr>
        <p:grpSpPr>
          <a:xfrm>
            <a:off x="29870400" y="894080"/>
            <a:ext cx="2628904" cy="1842347"/>
            <a:chOff x="7467600" y="209550"/>
            <a:chExt cx="657226" cy="431800"/>
          </a:xfrm>
          <a:solidFill>
            <a:schemeClr val="tx2">
              <a:lumMod val="60000"/>
              <a:lumOff val="40000"/>
            </a:schemeClr>
          </a:solidFill>
        </p:grpSpPr>
        <p:sp>
          <p:nvSpPr>
            <p:cNvPr id="8" name="Freeform 5"/>
            <p:cNvSpPr>
              <a:spLocks/>
            </p:cNvSpPr>
            <p:nvPr/>
          </p:nvSpPr>
          <p:spPr bwMode="auto">
            <a:xfrm>
              <a:off x="7467600"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5"/>
            <p:cNvSpPr>
              <a:spLocks/>
            </p:cNvSpPr>
            <p:nvPr/>
          </p:nvSpPr>
          <p:spPr bwMode="auto">
            <a:xfrm>
              <a:off x="7677151"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5"/>
            <p:cNvSpPr>
              <a:spLocks/>
            </p:cNvSpPr>
            <p:nvPr/>
          </p:nvSpPr>
          <p:spPr bwMode="auto">
            <a:xfrm>
              <a:off x="7881939"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500"/>
                                  </p:stCondLst>
                                  <p:childTnLst>
                                    <p:animEffect transition="out" filter="fade">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grpId="1"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876800" y="22433280"/>
            <a:ext cx="28956000" cy="4876800"/>
          </a:xfrm>
        </p:spPr>
        <p:txBody>
          <a:bodyPr>
            <a:noAutofit/>
          </a:bodyPr>
          <a:lstStyle>
            <a:lvl1pPr algn="l">
              <a:defRPr sz="29600" baseline="0">
                <a:ln w="12700">
                  <a:solidFill>
                    <a:schemeClr val="tx2"/>
                  </a:solidFill>
                </a:ln>
              </a:defRPr>
            </a:lvl1pPr>
          </a:lstStyle>
          <a:p>
            <a:r>
              <a:rPr lang="en-US" smtClean="0"/>
              <a:t>Click to edit Master title style</a:t>
            </a:r>
            <a:endParaRPr lang="en-US" dirty="0"/>
          </a:p>
        </p:txBody>
      </p:sp>
      <p:sp>
        <p:nvSpPr>
          <p:cNvPr id="3" name="Content Placeholder 2"/>
          <p:cNvSpPr>
            <a:spLocks noGrp="1"/>
          </p:cNvSpPr>
          <p:nvPr>
            <p:ph idx="1"/>
          </p:nvPr>
        </p:nvSpPr>
        <p:spPr>
          <a:xfrm>
            <a:off x="4876800" y="3576320"/>
            <a:ext cx="29870400" cy="18856960"/>
          </a:xfrm>
        </p:spPr>
        <p:txBody>
          <a:bodyPr>
            <a:normAutofit/>
          </a:bodyPr>
          <a:lstStyle>
            <a:lvl1pPr>
              <a:defRPr sz="11500"/>
            </a:lvl1pPr>
            <a:lvl2pPr>
              <a:defRPr sz="7400">
                <a:solidFill>
                  <a:schemeClr val="tx1"/>
                </a:solidFill>
              </a:defRPr>
            </a:lvl2pPr>
            <a:lvl3pPr>
              <a:defRPr sz="7400">
                <a:solidFill>
                  <a:schemeClr val="tx1"/>
                </a:solidFill>
              </a:defRPr>
            </a:lvl3pPr>
            <a:lvl4pPr>
              <a:defRPr sz="7400">
                <a:solidFill>
                  <a:schemeClr val="tx1"/>
                </a:solidFill>
              </a:defRPr>
            </a:lvl4pPr>
            <a:lvl5pPr>
              <a:defRPr sz="74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10" name="Slide Number Placeholder 9"/>
          <p:cNvSpPr>
            <a:spLocks noGrp="1"/>
          </p:cNvSpPr>
          <p:nvPr>
            <p:ph type="sldNum" sz="quarter" idx="11"/>
          </p:nvPr>
        </p:nvSpPr>
        <p:spPr/>
        <p:txBody>
          <a:bodyPr/>
          <a:lstStyle/>
          <a:p>
            <a:fld id="{1C550EA4-334B-4C51-B980-1A5F8FA5ED80}" type="slidenum">
              <a:rPr lang="en-US" smtClean="0"/>
              <a:t>‹#›</a:t>
            </a:fld>
            <a:endParaRPr lang="en-US" dirty="0"/>
          </a:p>
        </p:txBody>
      </p:sp>
      <p:sp>
        <p:nvSpPr>
          <p:cNvPr id="12" name="Footer Placeholder 11"/>
          <p:cNvSpPr>
            <a:spLocks noGrp="1"/>
          </p:cNvSpPr>
          <p:nvPr>
            <p:ph type="ftr" sz="quarter" idx="12"/>
          </p:nvPr>
        </p:nvSpPr>
        <p:spPr/>
        <p:txBody>
          <a:bodyPr/>
          <a:lstStyle/>
          <a:p>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76798" y="19132075"/>
            <a:ext cx="28956004" cy="3251200"/>
          </a:xfrm>
        </p:spPr>
        <p:txBody>
          <a:bodyPr bIns="0" anchor="b"/>
          <a:lstStyle>
            <a:lvl1pPr marL="0" indent="0">
              <a:buNone/>
              <a:defRPr sz="8200">
                <a:solidFill>
                  <a:schemeClr val="tx1"/>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13" name="Title 1"/>
          <p:cNvSpPr>
            <a:spLocks noGrp="1"/>
          </p:cNvSpPr>
          <p:nvPr>
            <p:ph type="title"/>
          </p:nvPr>
        </p:nvSpPr>
        <p:spPr>
          <a:xfrm>
            <a:off x="4876800" y="22433280"/>
            <a:ext cx="28956000" cy="4876800"/>
          </a:xfrm>
        </p:spPr>
        <p:txBody>
          <a:bodyPr>
            <a:noAutofit/>
          </a:bodyPr>
          <a:lstStyle>
            <a:lvl1pPr algn="l">
              <a:defRPr sz="29600" baseline="0">
                <a:ln w="12700">
                  <a:solidFill>
                    <a:schemeClr val="tx2"/>
                  </a:solidFill>
                </a:ln>
              </a:defRPr>
            </a:lvl1pPr>
          </a:lstStyle>
          <a:p>
            <a:r>
              <a:rPr lang="en-US" smtClean="0"/>
              <a:t>Click to edit Master title style</a:t>
            </a:r>
            <a:endParaRPr lang="en-US" dirty="0"/>
          </a:p>
        </p:txBody>
      </p:sp>
      <p:sp>
        <p:nvSpPr>
          <p:cNvPr id="19" name="Date Placeholder 18"/>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20" name="Slide Number Placeholder 19"/>
          <p:cNvSpPr>
            <a:spLocks noGrp="1"/>
          </p:cNvSpPr>
          <p:nvPr>
            <p:ph type="sldNum" sz="quarter" idx="11"/>
          </p:nvPr>
        </p:nvSpPr>
        <p:spPr/>
        <p:txBody>
          <a:bodyPr/>
          <a:lstStyle/>
          <a:p>
            <a:fld id="{1C550EA4-334B-4C51-B980-1A5F8FA5ED80}" type="slidenum">
              <a:rPr lang="en-US" smtClean="0"/>
              <a:t>‹#›</a:t>
            </a:fld>
            <a:endParaRPr lang="en-US" dirty="0"/>
          </a:p>
        </p:txBody>
      </p:sp>
      <p:sp>
        <p:nvSpPr>
          <p:cNvPr id="21" name="Footer Placeholder 20"/>
          <p:cNvSpPr>
            <a:spLocks noGrp="1"/>
          </p:cNvSpPr>
          <p:nvPr>
            <p:ph type="ftr" sz="quarter" idx="12"/>
          </p:nvPr>
        </p:nvSpPr>
        <p:spPr/>
        <p:txBody>
          <a:bodyPr/>
          <a:lstStyle/>
          <a:p>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C550EA4-334B-4C51-B980-1A5F8FA5ED80}" type="slidenum">
              <a:rPr lang="en-US" smtClean="0"/>
              <a:t>‹#›</a:t>
            </a:fld>
            <a:endParaRPr lang="en-US" dirty="0"/>
          </a:p>
        </p:txBody>
      </p:sp>
      <p:sp>
        <p:nvSpPr>
          <p:cNvPr id="9" name="Content Placeholder 8"/>
          <p:cNvSpPr>
            <a:spLocks noGrp="1"/>
          </p:cNvSpPr>
          <p:nvPr>
            <p:ph sz="quarter" idx="13"/>
          </p:nvPr>
        </p:nvSpPr>
        <p:spPr>
          <a:xfrm>
            <a:off x="4864608" y="3589325"/>
            <a:ext cx="14923008" cy="187269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20409408" y="3589325"/>
            <a:ext cx="14923008" cy="187269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876800" y="3589325"/>
            <a:ext cx="14935200" cy="2275840"/>
          </a:xfrm>
        </p:spPr>
        <p:txBody>
          <a:bodyPr anchor="t">
            <a:normAutofit/>
          </a:bodyPr>
          <a:lstStyle>
            <a:lvl1pPr marL="0" indent="0">
              <a:buNone/>
              <a:defRPr sz="74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5" name="Text Placeholder 4"/>
          <p:cNvSpPr>
            <a:spLocks noGrp="1"/>
          </p:cNvSpPr>
          <p:nvPr>
            <p:ph type="body" sz="quarter" idx="3"/>
          </p:nvPr>
        </p:nvSpPr>
        <p:spPr>
          <a:xfrm>
            <a:off x="20421602" y="3589325"/>
            <a:ext cx="14941068" cy="2275840"/>
          </a:xfrm>
        </p:spPr>
        <p:txBody>
          <a:bodyPr anchor="t">
            <a:normAutofit/>
          </a:bodyPr>
          <a:lstStyle>
            <a:lvl1pPr marL="0" indent="0">
              <a:buNone/>
              <a:defRPr sz="74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C550EA4-334B-4C51-B980-1A5F8FA5ED80}" type="slidenum">
              <a:rPr lang="en-US" smtClean="0"/>
              <a:t>‹#›</a:t>
            </a:fld>
            <a:endParaRPr lang="en-US" dirty="0"/>
          </a:p>
        </p:txBody>
      </p:sp>
      <p:sp>
        <p:nvSpPr>
          <p:cNvPr id="11" name="Content Placeholder 10"/>
          <p:cNvSpPr>
            <a:spLocks noGrp="1"/>
          </p:cNvSpPr>
          <p:nvPr>
            <p:ph sz="quarter" idx="13"/>
          </p:nvPr>
        </p:nvSpPr>
        <p:spPr>
          <a:xfrm>
            <a:off x="4864608" y="5891174"/>
            <a:ext cx="14923008" cy="163860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14"/>
          </p:nvPr>
        </p:nvSpPr>
        <p:spPr>
          <a:xfrm>
            <a:off x="20409408" y="5891170"/>
            <a:ext cx="14923008" cy="163860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C550EA4-334B-4C51-B980-1A5F8FA5ED80}"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6" name="Slide Number Placeholder 5"/>
          <p:cNvSpPr>
            <a:spLocks noGrp="1"/>
          </p:cNvSpPr>
          <p:nvPr>
            <p:ph type="sldNum" sz="quarter" idx="11"/>
          </p:nvPr>
        </p:nvSpPr>
        <p:spPr/>
        <p:txBody>
          <a:bodyPr/>
          <a:lstStyle/>
          <a:p>
            <a:fld id="{1C550EA4-334B-4C51-B980-1A5F8FA5ED80}" type="slidenum">
              <a:rPr lang="en-US" smtClean="0"/>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02" y="1686558"/>
            <a:ext cx="12033252" cy="4958080"/>
          </a:xfrm>
        </p:spPr>
        <p:txBody>
          <a:bodyPr anchor="b"/>
          <a:lstStyle>
            <a:lvl1pPr algn="l">
              <a:defRPr sz="8200" b="1">
                <a:ln>
                  <a:noFill/>
                </a:ln>
                <a:solidFill>
                  <a:srgbClr val="FF7605"/>
                </a:solidFill>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22860002" y="6644640"/>
            <a:ext cx="12033252" cy="18714722"/>
          </a:xfrm>
        </p:spPr>
        <p:txBody>
          <a:bodyPr/>
          <a:lstStyle>
            <a:lvl1pPr marL="0" indent="0">
              <a:buNone/>
              <a:defRPr sz="5800">
                <a:solidFill>
                  <a:schemeClr val="tx1">
                    <a:lumMod val="50000"/>
                    <a:lumOff val="50000"/>
                  </a:schemeClr>
                </a:solidFill>
              </a:defRPr>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14" name="Content Placeholder 13"/>
          <p:cNvSpPr>
            <a:spLocks noGrp="1"/>
          </p:cNvSpPr>
          <p:nvPr>
            <p:ph sz="quarter" idx="13"/>
          </p:nvPr>
        </p:nvSpPr>
        <p:spPr>
          <a:xfrm>
            <a:off x="3657600" y="1625600"/>
            <a:ext cx="19202400" cy="25359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8"/>
          <p:cNvSpPr>
            <a:spLocks noGrp="1"/>
          </p:cNvSpPr>
          <p:nvPr>
            <p:ph type="dt" sz="half" idx="14"/>
          </p:nvPr>
        </p:nvSpPr>
        <p:spPr/>
        <p:txBody>
          <a:bodyPr/>
          <a:lstStyle/>
          <a:p>
            <a:fld id="{530D5BC9-5E67-4951-92C1-FF9D54574AFC}" type="datetimeFigureOut">
              <a:rPr lang="en-US" smtClean="0"/>
              <a:t>7/21/2016</a:t>
            </a:fld>
            <a:endParaRPr lang="en-US" dirty="0"/>
          </a:p>
        </p:txBody>
      </p:sp>
      <p:sp>
        <p:nvSpPr>
          <p:cNvPr id="10" name="Slide Number Placeholder 9"/>
          <p:cNvSpPr>
            <a:spLocks noGrp="1"/>
          </p:cNvSpPr>
          <p:nvPr>
            <p:ph type="sldNum" sz="quarter" idx="15"/>
          </p:nvPr>
        </p:nvSpPr>
        <p:spPr/>
        <p:txBody>
          <a:bodyPr/>
          <a:lstStyle/>
          <a:p>
            <a:fld id="{1C550EA4-334B-4C51-B980-1A5F8FA5ED80}" type="slidenum">
              <a:rPr lang="en-US" smtClean="0"/>
              <a:t>‹#›</a:t>
            </a:fld>
            <a:endParaRPr lang="en-US" dirty="0"/>
          </a:p>
        </p:txBody>
      </p:sp>
      <p:sp>
        <p:nvSpPr>
          <p:cNvPr id="13" name="Footer Placeholder 12"/>
          <p:cNvSpPr>
            <a:spLocks noGrp="1"/>
          </p:cNvSpPr>
          <p:nvPr>
            <p:ph type="ftr" sz="quarter" idx="16"/>
          </p:nvPr>
        </p:nvSpPr>
        <p:spPr/>
        <p:txBody>
          <a:bodyPr/>
          <a:lstStyle/>
          <a:p>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76800" y="19732284"/>
            <a:ext cx="21945600" cy="1725636"/>
          </a:xfrm>
        </p:spPr>
        <p:txBody>
          <a:bodyPr bIns="0" anchor="b"/>
          <a:lstStyle>
            <a:lvl1pPr algn="l">
              <a:defRPr sz="8200" b="1">
                <a:ln w="12700">
                  <a:noFill/>
                </a:ln>
                <a:solidFill>
                  <a:schemeClr val="tx1"/>
                </a:solidFill>
                <a:effectLst/>
              </a:defRPr>
            </a:lvl1pPr>
          </a:lstStyle>
          <a:p>
            <a:r>
              <a:rPr lang="en-US" smtClean="0"/>
              <a:t>Click to edit Master title style</a:t>
            </a:r>
            <a:endParaRPr lang="en-US" dirty="0"/>
          </a:p>
        </p:txBody>
      </p:sp>
      <p:sp>
        <p:nvSpPr>
          <p:cNvPr id="3" name="Picture Placeholder 2"/>
          <p:cNvSpPr>
            <a:spLocks noGrp="1"/>
          </p:cNvSpPr>
          <p:nvPr>
            <p:ph type="pic" idx="1"/>
          </p:nvPr>
        </p:nvSpPr>
        <p:spPr>
          <a:xfrm>
            <a:off x="5295900" y="1625600"/>
            <a:ext cx="23469600" cy="17414238"/>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r>
              <a:rPr lang="en-US" dirty="0" smtClean="0"/>
              <a:t>Click icon to add picture</a:t>
            </a:r>
            <a:endParaRPr lang="en-US" dirty="0"/>
          </a:p>
        </p:txBody>
      </p:sp>
      <p:sp>
        <p:nvSpPr>
          <p:cNvPr id="4" name="Text Placeholder 3"/>
          <p:cNvSpPr>
            <a:spLocks noGrp="1"/>
          </p:cNvSpPr>
          <p:nvPr>
            <p:ph type="body" sz="half" idx="2"/>
          </p:nvPr>
        </p:nvSpPr>
        <p:spPr>
          <a:xfrm>
            <a:off x="4876800" y="21457920"/>
            <a:ext cx="16154400" cy="5852160"/>
          </a:xfrm>
        </p:spPr>
        <p:txBody>
          <a:bodyPr/>
          <a:lstStyle>
            <a:lvl1pPr marL="0" indent="0">
              <a:buNone/>
              <a:defRPr sz="5800">
                <a:solidFill>
                  <a:schemeClr val="tx1"/>
                </a:solidFill>
              </a:defRPr>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C550EA4-334B-4C51-B980-1A5F8FA5ED80}"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C550EA4-334B-4C51-B980-1A5F8FA5ED80}"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1"/>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1"/>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D5BC9-5E67-4951-92C1-FF9D54574AFC}" type="datetimeFigureOut">
              <a:rPr lang="en-US" smtClean="0"/>
              <a:t>7/21/2016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C550EA4-334B-4C51-B980-1A5F8FA5ED80}" type="slidenum">
              <a:rPr lang="en-US" smtClean="0"/>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 cy="29260800"/>
          </a:xfrm>
          <a:prstGeom prst="rect">
            <a:avLst/>
          </a:prstGeom>
          <a:gradFill>
            <a:gsLst>
              <a:gs pos="0">
                <a:schemeClr val="accent1"/>
              </a:gs>
              <a:gs pos="52000">
                <a:schemeClr val="accent6">
                  <a:lumMod val="75000"/>
                </a:schemeClr>
              </a:gs>
              <a:gs pos="100000">
                <a:schemeClr val="accent6">
                  <a:lumMod val="50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76202" tIns="188101" rIns="376202" bIns="188101" rtlCol="0" anchor="ctr"/>
          <a:lstStyle/>
          <a:p>
            <a:pPr algn="ctr"/>
            <a:endParaRPr lang="en-US" dirty="0">
              <a:effectLst>
                <a:innerShdw blurRad="63500" dist="50800" dir="18900000">
                  <a:prstClr val="black">
                    <a:alpha val="50000"/>
                  </a:prstClr>
                </a:innerShdw>
              </a:effectLst>
            </a:endParaRPr>
          </a:p>
        </p:txBody>
      </p:sp>
      <p:sp>
        <p:nvSpPr>
          <p:cNvPr id="13" name="Rectangle 12"/>
          <p:cNvSpPr/>
          <p:nvPr/>
        </p:nvSpPr>
        <p:spPr>
          <a:xfrm>
            <a:off x="0" y="0"/>
            <a:ext cx="914400" cy="292608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76202" tIns="188101" rIns="376202" bIns="188101" rtlCol="0" anchor="ctr"/>
          <a:lstStyle/>
          <a:p>
            <a:pPr algn="ctr"/>
            <a:endParaRPr lang="en-US" dirty="0">
              <a:effectLst>
                <a:innerShdw blurRad="63500" dist="50800" dir="18900000">
                  <a:prstClr val="black">
                    <a:alpha val="50000"/>
                  </a:prstClr>
                </a:innerShdw>
              </a:effectLst>
            </a:endParaRPr>
          </a:p>
        </p:txBody>
      </p:sp>
      <p:sp>
        <p:nvSpPr>
          <p:cNvPr id="2" name="Title Placeholder 1"/>
          <p:cNvSpPr>
            <a:spLocks noGrp="1"/>
          </p:cNvSpPr>
          <p:nvPr>
            <p:ph type="title"/>
          </p:nvPr>
        </p:nvSpPr>
        <p:spPr>
          <a:xfrm>
            <a:off x="4876800" y="22433280"/>
            <a:ext cx="28956000" cy="4876800"/>
          </a:xfrm>
          <a:prstGeom prst="rect">
            <a:avLst/>
          </a:prstGeom>
        </p:spPr>
        <p:txBody>
          <a:bodyPr vert="horz" lIns="376202" tIns="188101" rIns="376202" bIns="188101" rtlCol="0" anchor="b">
            <a:noAutofit/>
          </a:bodyPr>
          <a:lstStyle/>
          <a:p>
            <a:endParaRPr lang="en-US" dirty="0"/>
          </a:p>
        </p:txBody>
      </p:sp>
      <p:sp>
        <p:nvSpPr>
          <p:cNvPr id="3" name="Text Placeholder 2"/>
          <p:cNvSpPr>
            <a:spLocks noGrp="1"/>
          </p:cNvSpPr>
          <p:nvPr>
            <p:ph type="body" idx="1"/>
          </p:nvPr>
        </p:nvSpPr>
        <p:spPr>
          <a:xfrm>
            <a:off x="4876800" y="3576320"/>
            <a:ext cx="29870400" cy="18856960"/>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5038720" y="27960320"/>
            <a:ext cx="28651200" cy="975360"/>
          </a:xfrm>
          <a:prstGeom prst="rect">
            <a:avLst/>
          </a:prstGeom>
        </p:spPr>
        <p:txBody>
          <a:bodyPr vert="horz" lIns="376202" tIns="188101" rIns="376202" bIns="188101" rtlCol="0" anchor="ctr"/>
          <a:lstStyle>
            <a:lvl1pPr algn="l">
              <a:defRPr sz="4900">
                <a:solidFill>
                  <a:schemeClr val="tx1">
                    <a:lumMod val="60000"/>
                    <a:lumOff val="40000"/>
                  </a:schemeClr>
                </a:solidFill>
              </a:defRPr>
            </a:lvl1pPr>
          </a:lstStyle>
          <a:p>
            <a:endParaRPr lang="en-US" dirty="0"/>
          </a:p>
        </p:txBody>
      </p:sp>
      <p:sp>
        <p:nvSpPr>
          <p:cNvPr id="6" name="Slide Number Placeholder 5"/>
          <p:cNvSpPr>
            <a:spLocks noGrp="1"/>
          </p:cNvSpPr>
          <p:nvPr>
            <p:ph type="sldNum" sz="quarter" idx="4"/>
          </p:nvPr>
        </p:nvSpPr>
        <p:spPr>
          <a:xfrm>
            <a:off x="34747200" y="24492375"/>
            <a:ext cx="1524000" cy="1557867"/>
          </a:xfrm>
          <a:prstGeom prst="rect">
            <a:avLst/>
          </a:prstGeom>
        </p:spPr>
        <p:txBody>
          <a:bodyPr vert="horz" lIns="376202" tIns="188101" rIns="376202" bIns="188101" rtlCol="0" anchor="ctr"/>
          <a:lstStyle>
            <a:lvl1pPr algn="l">
              <a:defRPr sz="4900" b="0">
                <a:solidFill>
                  <a:schemeClr val="tx2">
                    <a:lumMod val="60000"/>
                    <a:lumOff val="40000"/>
                  </a:schemeClr>
                </a:solidFill>
              </a:defRPr>
            </a:lvl1pPr>
          </a:lstStyle>
          <a:p>
            <a:fld id="{1C550EA4-334B-4C51-B980-1A5F8FA5ED80}" type="slidenum">
              <a:rPr lang="en-US" smtClean="0"/>
              <a:t>‹#›</a:t>
            </a:fld>
            <a:endParaRPr lang="en-US" dirty="0"/>
          </a:p>
        </p:txBody>
      </p:sp>
      <p:sp>
        <p:nvSpPr>
          <p:cNvPr id="16" name="Freeform 5"/>
          <p:cNvSpPr>
            <a:spLocks/>
          </p:cNvSpPr>
          <p:nvPr/>
        </p:nvSpPr>
        <p:spPr bwMode="auto">
          <a:xfrm>
            <a:off x="33813754" y="24384000"/>
            <a:ext cx="971548" cy="1842347"/>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vert="horz" wrap="square" lIns="376202" tIns="188101" rIns="376202" bIns="188101" numCol="1" anchor="t" anchorCtr="0" compatLnSpc="1">
            <a:prstTxWarp prst="textNoShape">
              <a:avLst/>
            </a:prstTxWarp>
          </a:bodyPr>
          <a:lstStyle/>
          <a:p>
            <a:endParaRPr lang="en-US" dirty="0"/>
          </a:p>
        </p:txBody>
      </p:sp>
      <p:sp>
        <p:nvSpPr>
          <p:cNvPr id="4" name="Date Placeholder 3"/>
          <p:cNvSpPr>
            <a:spLocks noGrp="1"/>
          </p:cNvSpPr>
          <p:nvPr>
            <p:ph type="dt" sz="half" idx="2"/>
          </p:nvPr>
        </p:nvSpPr>
        <p:spPr>
          <a:xfrm rot="16200000">
            <a:off x="-5144855" y="20600575"/>
            <a:ext cx="11204134" cy="914400"/>
          </a:xfrm>
          <a:prstGeom prst="rect">
            <a:avLst/>
          </a:prstGeom>
        </p:spPr>
        <p:txBody>
          <a:bodyPr vert="horz" lIns="376202" tIns="188101" rIns="376202" bIns="188101" rtlCol="0" anchor="ctr"/>
          <a:lstStyle>
            <a:lvl1pPr algn="l">
              <a:defRPr sz="4900">
                <a:solidFill>
                  <a:srgbClr val="FFFFFF"/>
                </a:solidFill>
              </a:defRPr>
            </a:lvl1pPr>
          </a:lstStyle>
          <a:p>
            <a:fld id="{530D5BC9-5E67-4951-92C1-FF9D54574AFC}" type="datetimeFigureOut">
              <a:rPr lang="en-US" smtClean="0"/>
              <a:t>7/21/2016</a:t>
            </a:fld>
            <a:endParaRPr lang="en-US" dirty="0"/>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500"/>
                                  </p:stCondLst>
                                  <p:childTnLst>
                                    <p:animEffect transition="out" filter="fade">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grpId="1"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txStyles>
    <p:titleStyle>
      <a:lvl1pPr algn="l" defTabSz="3762024" rtl="0" eaLnBrk="1" latinLnBrk="0" hangingPunct="1">
        <a:spcBef>
          <a:spcPct val="0"/>
        </a:spcBef>
        <a:buNone/>
        <a:defRPr sz="296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p:titleStyle>
    <p:bodyStyle>
      <a:lvl1pPr marL="1410759" indent="-1410759" algn="l" defTabSz="3762024" rtl="0" eaLnBrk="1" latinLnBrk="0" hangingPunct="1">
        <a:spcBef>
          <a:spcPct val="20000"/>
        </a:spcBef>
        <a:buFont typeface="Arial" pitchFamily="34" charset="0"/>
        <a:buChar char="»"/>
        <a:defRPr sz="11500" kern="1200">
          <a:solidFill>
            <a:schemeClr val="tx2"/>
          </a:solidFill>
          <a:latin typeface="+mn-lt"/>
          <a:ea typeface="+mn-ea"/>
          <a:cs typeface="+mn-cs"/>
        </a:defRPr>
      </a:lvl1pPr>
      <a:lvl2pPr marL="3056645" indent="-1175633" algn="l" defTabSz="3762024" rtl="0" eaLnBrk="1" latinLnBrk="0" hangingPunct="1">
        <a:spcBef>
          <a:spcPct val="20000"/>
        </a:spcBef>
        <a:buFont typeface="Arial" pitchFamily="34" charset="0"/>
        <a:buChar char="˃"/>
        <a:defRPr sz="7400" kern="1200">
          <a:solidFill>
            <a:schemeClr val="tx1"/>
          </a:solidFill>
          <a:latin typeface="+mn-lt"/>
          <a:ea typeface="+mn-ea"/>
          <a:cs typeface="+mn-cs"/>
        </a:defRPr>
      </a:lvl2pPr>
      <a:lvl3pPr marL="4702531" indent="-940506" algn="l" defTabSz="3762024" rtl="0" eaLnBrk="1" latinLnBrk="0" hangingPunct="1">
        <a:spcBef>
          <a:spcPct val="20000"/>
        </a:spcBef>
        <a:buFont typeface="Calibri" pitchFamily="34" charset="0"/>
        <a:buChar char="+"/>
        <a:defRPr sz="7400" kern="1200">
          <a:solidFill>
            <a:schemeClr val="tx1"/>
          </a:solidFill>
          <a:latin typeface="+mn-lt"/>
          <a:ea typeface="+mn-ea"/>
          <a:cs typeface="+mn-cs"/>
        </a:defRPr>
      </a:lvl3pPr>
      <a:lvl4pPr marL="6583543" indent="-940506" algn="l" defTabSz="3762024" rtl="0" eaLnBrk="1" latinLnBrk="0" hangingPunct="1">
        <a:spcBef>
          <a:spcPct val="20000"/>
        </a:spcBef>
        <a:buFont typeface="Arial" pitchFamily="34" charset="0"/>
        <a:buChar char="–"/>
        <a:defRPr sz="7400" kern="1200">
          <a:solidFill>
            <a:schemeClr val="tx1"/>
          </a:solidFill>
          <a:latin typeface="+mn-lt"/>
          <a:ea typeface="+mn-ea"/>
          <a:cs typeface="+mn-cs"/>
        </a:defRPr>
      </a:lvl4pPr>
      <a:lvl5pPr marL="8464555" indent="-940506" algn="l" defTabSz="3762024" rtl="0" eaLnBrk="1" latinLnBrk="0" hangingPunct="1">
        <a:spcBef>
          <a:spcPct val="20000"/>
        </a:spcBef>
        <a:buFont typeface="Arial" pitchFamily="34" charset="0"/>
        <a:buChar char="»"/>
        <a:defRPr sz="7400" kern="1200">
          <a:solidFill>
            <a:schemeClr val="tx1"/>
          </a:solidFill>
          <a:latin typeface="+mn-lt"/>
          <a:ea typeface="+mn-ea"/>
          <a:cs typeface="+mn-cs"/>
        </a:defRPr>
      </a:lvl5pPr>
      <a:lvl6pPr marL="10345567" indent="-940506" algn="l" defTabSz="3762024" rtl="0" eaLnBrk="1" latinLnBrk="0" hangingPunct="1">
        <a:spcBef>
          <a:spcPct val="20000"/>
        </a:spcBef>
        <a:buClr>
          <a:schemeClr val="tx1"/>
        </a:buClr>
        <a:buFont typeface="Calibri" pitchFamily="34" charset="0"/>
        <a:buChar char="&gt;"/>
        <a:defRPr sz="7400" kern="1200">
          <a:solidFill>
            <a:schemeClr val="tx1"/>
          </a:solidFill>
          <a:latin typeface="+mn-lt"/>
          <a:ea typeface="+mn-ea"/>
          <a:cs typeface="+mn-cs"/>
        </a:defRPr>
      </a:lvl6pPr>
      <a:lvl7pPr marL="12226580" indent="-940506" algn="l" defTabSz="3762024" rtl="0" eaLnBrk="1" latinLnBrk="0" hangingPunct="1">
        <a:spcBef>
          <a:spcPct val="20000"/>
        </a:spcBef>
        <a:buFont typeface="Calibri" pitchFamily="34" charset="0"/>
        <a:buChar char="+"/>
        <a:defRPr sz="7400" kern="1200">
          <a:solidFill>
            <a:schemeClr val="tx1"/>
          </a:solidFill>
          <a:latin typeface="+mn-lt"/>
          <a:ea typeface="+mn-ea"/>
          <a:cs typeface="+mn-cs"/>
        </a:defRPr>
      </a:lvl7pPr>
      <a:lvl8pPr marL="14107592" indent="-940506" algn="l" defTabSz="3762024" rtl="0" eaLnBrk="1" latinLnBrk="0" hangingPunct="1">
        <a:spcBef>
          <a:spcPct val="20000"/>
        </a:spcBef>
        <a:buClr>
          <a:schemeClr val="tx1"/>
        </a:buClr>
        <a:buFont typeface="Calibri" pitchFamily="34" charset="0"/>
        <a:buChar char="»"/>
        <a:defRPr sz="7400" kern="1200">
          <a:solidFill>
            <a:schemeClr val="tx1"/>
          </a:solidFill>
          <a:latin typeface="+mn-lt"/>
          <a:ea typeface="+mn-ea"/>
          <a:cs typeface="+mn-cs"/>
        </a:defRPr>
      </a:lvl8pPr>
      <a:lvl9pPr marL="15988604" indent="-940506" algn="l" defTabSz="3762024" rtl="0" eaLnBrk="1" latinLnBrk="0" hangingPunct="1">
        <a:spcBef>
          <a:spcPct val="20000"/>
        </a:spcBef>
        <a:buClr>
          <a:schemeClr val="tx1"/>
        </a:buClr>
        <a:buFont typeface="Calibri" pitchFamily="34" charset="0"/>
        <a:buChar char="−"/>
        <a:defRPr sz="7400" kern="1200">
          <a:solidFill>
            <a:schemeClr val="tx1"/>
          </a:solidFill>
          <a:latin typeface="+mn-lt"/>
          <a:ea typeface="+mn-ea"/>
          <a:cs typeface="+mn-cs"/>
        </a:defRPr>
      </a:lvl9pPr>
    </p:bodyStyle>
    <p:other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tiff"/><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63000" y="208813"/>
            <a:ext cx="17404896" cy="2000499"/>
          </a:xfrm>
          <a:prstGeom prst="rect">
            <a:avLst/>
          </a:prstGeom>
          <a:noFill/>
        </p:spPr>
        <p:txBody>
          <a:bodyPr wrap="square" lIns="91397" tIns="45696" rIns="91397" bIns="45696">
            <a:spAutoFit/>
          </a:bodyPr>
          <a:lstStyle/>
          <a:p>
            <a:pPr algn="ctr"/>
            <a:r>
              <a:rPr lang="en-US" sz="6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CORRELATION BETWEEN PICK-UP IONS CUTOFF SPEED AND THE SPEED OF THE SOLAR WIND </a:t>
            </a:r>
            <a:endParaRPr lang="en-US" sz="6200" b="1" dirty="0">
              <a:ln w="10541" cmpd="sng">
                <a:solidFill>
                  <a:schemeClr val="accent1">
                    <a:shade val="88000"/>
                    <a:satMod val="110000"/>
                  </a:schemeClr>
                </a:solidFill>
                <a:prstDash val="solid"/>
              </a:ln>
              <a:solidFill>
                <a:srgbClr val="FF0000"/>
              </a:solidFill>
            </a:endParaRPr>
          </a:p>
        </p:txBody>
      </p:sp>
      <p:sp>
        <p:nvSpPr>
          <p:cNvPr id="3" name="TextBox 2"/>
          <p:cNvSpPr txBox="1"/>
          <p:nvPr/>
        </p:nvSpPr>
        <p:spPr>
          <a:xfrm>
            <a:off x="3351467" y="4051959"/>
            <a:ext cx="9678733" cy="8725417"/>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3300" dirty="0"/>
              <a:t>The “vacuum” in Outer Space is not a true one; it is filled with the Interstellar </a:t>
            </a:r>
            <a:r>
              <a:rPr lang="en-US" sz="3300" dirty="0" smtClean="0"/>
              <a:t>medium </a:t>
            </a:r>
            <a:r>
              <a:rPr lang="en-US" sz="3300" dirty="0"/>
              <a:t>which consists of gas in ionic, atomic and molecular form, as well as radiation. The </a:t>
            </a:r>
            <a:r>
              <a:rPr lang="en-US" sz="3300" dirty="0" smtClean="0"/>
              <a:t>So</a:t>
            </a:r>
            <a:r>
              <a:rPr lang="en-US" sz="3300" dirty="0" smtClean="0"/>
              <a:t>lar </a:t>
            </a:r>
            <a:r>
              <a:rPr lang="en-US" sz="3300" dirty="0"/>
              <a:t>W</a:t>
            </a:r>
            <a:r>
              <a:rPr lang="en-US" sz="3300" dirty="0" smtClean="0"/>
              <a:t>ind</a:t>
            </a:r>
            <a:r>
              <a:rPr lang="en-US" sz="3300" dirty="0"/>
              <a:t>, which is a plasma </a:t>
            </a:r>
            <a:r>
              <a:rPr lang="en-US" sz="3300" dirty="0" smtClean="0"/>
              <a:t>ejected by </a:t>
            </a:r>
            <a:r>
              <a:rPr lang="en-US" sz="3300" dirty="0"/>
              <a:t>the sun creates a bubble, named heliosphere, around the solar-system(shields up) which blocks the charged part of the Interstellar medium(plasma). The Solar </a:t>
            </a:r>
            <a:r>
              <a:rPr lang="en-US" sz="3300" dirty="0" smtClean="0"/>
              <a:t>Wind</a:t>
            </a:r>
            <a:r>
              <a:rPr lang="en-US" sz="3300" dirty="0"/>
              <a:t>, which travels at several hundred kilometers a second, contains a magnetic field. </a:t>
            </a:r>
          </a:p>
          <a:p>
            <a:pPr algn="ctr"/>
            <a:r>
              <a:rPr lang="en-US" sz="3300" dirty="0"/>
              <a:t>If a neutral particle flies through the heliosphere it can lose an electron to a ion. This ion will now be picked up by the solar wind, thus resulting in the name pick up ions(PUI</a:t>
            </a:r>
            <a:r>
              <a:rPr lang="en-US" sz="3300" dirty="0" smtClean="0"/>
              <a:t>). Those </a:t>
            </a:r>
            <a:r>
              <a:rPr lang="en-US" sz="3300" dirty="0"/>
              <a:t>pick-up ions (or PUI for short) will circulate around the Magnetic field lines at the gyro-radius on which the Lorentz Force is being compensated by the centrifugal force. Those </a:t>
            </a:r>
            <a:r>
              <a:rPr lang="en-US" sz="3300" dirty="0" smtClean="0"/>
              <a:t>ions </a:t>
            </a:r>
            <a:r>
              <a:rPr lang="en-US" sz="3300" dirty="0"/>
              <a:t>are observed by STEREO A, which can then be analyzed. </a:t>
            </a:r>
          </a:p>
        </p:txBody>
      </p:sp>
      <p:sp>
        <p:nvSpPr>
          <p:cNvPr id="4" name="TextBox 3"/>
          <p:cNvSpPr txBox="1"/>
          <p:nvPr/>
        </p:nvSpPr>
        <p:spPr>
          <a:xfrm>
            <a:off x="3396472" y="13030200"/>
            <a:ext cx="9678733" cy="2123610"/>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3300" dirty="0"/>
              <a:t>If the cutoff speed (the speed in which ions are implanted into the solar wind) of the pickup ions (PUI) change drastically, then there will be a correlation with the speed of the solar wind.</a:t>
            </a:r>
          </a:p>
        </p:txBody>
      </p:sp>
      <p:sp>
        <p:nvSpPr>
          <p:cNvPr id="13" name="TextBox 12"/>
          <p:cNvSpPr txBox="1"/>
          <p:nvPr/>
        </p:nvSpPr>
        <p:spPr>
          <a:xfrm>
            <a:off x="3351466" y="15392400"/>
            <a:ext cx="9678733" cy="4847758"/>
          </a:xfrm>
          <a:prstGeom prst="rect">
            <a:avLst/>
          </a:prstGeom>
          <a:ln w="12700"/>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3300" dirty="0"/>
              <a:t>Data recorded from STEREO A and a trend in comparison of the recorded and </a:t>
            </a:r>
            <a:r>
              <a:rPr lang="en-US" sz="3300" dirty="0" smtClean="0"/>
              <a:t>modeled </a:t>
            </a:r>
            <a:r>
              <a:rPr lang="en-US" sz="3300" dirty="0"/>
              <a:t>cut-off speed after correction for the average </a:t>
            </a:r>
            <a:r>
              <a:rPr lang="en-US" sz="3300" dirty="0" smtClean="0"/>
              <a:t>difference was </a:t>
            </a:r>
            <a:r>
              <a:rPr lang="en-US" sz="3300" dirty="0"/>
              <a:t>identified. The expected result was that the graph would show no trends. However, a positive trend was observed. As a next step,  a search for anomalies in the PUI cut-off speed was made. </a:t>
            </a:r>
            <a:r>
              <a:rPr lang="en-US" sz="3300" dirty="0" smtClean="0">
                <a:solidFill>
                  <a:schemeClr val="tx1"/>
                </a:solidFill>
              </a:rPr>
              <a:t>(Figure 2)</a:t>
            </a:r>
            <a:r>
              <a:rPr lang="en-US" sz="3300" dirty="0" smtClean="0"/>
              <a:t> </a:t>
            </a:r>
            <a:r>
              <a:rPr lang="en-US" sz="3300" dirty="0"/>
              <a:t>The speed of the solar wind was then observed to gain a better understanding of these anomalies</a:t>
            </a:r>
            <a:r>
              <a:rPr lang="en-US" sz="3300" dirty="0" smtClean="0"/>
              <a:t>.(Figure 3) </a:t>
            </a:r>
            <a:endParaRPr lang="en-US" sz="3300" dirty="0"/>
          </a:p>
        </p:txBody>
      </p:sp>
      <p:pic>
        <p:nvPicPr>
          <p:cNvPr id="1028" name="Picture 4" descr="F:\Ohne Titel4.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71090" y="11596081"/>
            <a:ext cx="10498304" cy="5863356"/>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F:\Ohne Titel5.tif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26727" y="19048136"/>
            <a:ext cx="10454882" cy="671812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25526764" y="25475603"/>
            <a:ext cx="9487136" cy="2769941"/>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marL="1142431" indent="-1142431">
              <a:buFont typeface="Arial" panose="020B0604020202020204" pitchFamily="34" charset="0"/>
              <a:buChar char="•"/>
            </a:pPr>
            <a:r>
              <a:rPr lang="en-US" sz="2900" dirty="0"/>
              <a:t>STEREO A Satellite launched on October 26, 2006- operated by NASA- Mission Type: Solar Observation</a:t>
            </a:r>
          </a:p>
          <a:p>
            <a:pPr marL="1142431" indent="-1142431">
              <a:buFont typeface="Arial" panose="020B0604020202020204" pitchFamily="34" charset="0"/>
              <a:buChar char="•"/>
            </a:pPr>
            <a:r>
              <a:rPr lang="en-US" sz="2900" dirty="0"/>
              <a:t>https://en.wikipedia.org/wiki/Heliospheric_current_sheet - 7/20/16</a:t>
            </a:r>
          </a:p>
          <a:p>
            <a:pPr marL="1142431" indent="-1142431">
              <a:buFont typeface="Arial" panose="020B0604020202020204" pitchFamily="34" charset="0"/>
              <a:buChar char="•"/>
            </a:pPr>
            <a:r>
              <a:rPr lang="en-US" sz="2900" dirty="0"/>
              <a:t>http://www.jick.net/~jess/hr/skept/E_M/img50.gif - </a:t>
            </a:r>
            <a:r>
              <a:rPr lang="en-US" sz="2900" dirty="0" smtClean="0"/>
              <a:t>7/20/16</a:t>
            </a:r>
            <a:endParaRPr lang="en-US" sz="2900" dirty="0"/>
          </a:p>
        </p:txBody>
      </p:sp>
      <p:sp>
        <p:nvSpPr>
          <p:cNvPr id="18" name="TextBox 17"/>
          <p:cNvSpPr txBox="1"/>
          <p:nvPr/>
        </p:nvSpPr>
        <p:spPr>
          <a:xfrm>
            <a:off x="25526764" y="4247149"/>
            <a:ext cx="9487136" cy="15328619"/>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3300" dirty="0"/>
              <a:t> It was measured that every time the cut-off speed changes drastically, the speed of the solar wind also changes significantly as </a:t>
            </a:r>
            <a:r>
              <a:rPr lang="en-US" sz="3300" dirty="0" smtClean="0"/>
              <a:t>can </a:t>
            </a:r>
            <a:r>
              <a:rPr lang="en-US" sz="3300" dirty="0"/>
              <a:t>be observed in Figure 1. If the cut-off speed changes at a harsh rate, the </a:t>
            </a:r>
            <a:r>
              <a:rPr lang="en-US" sz="3300" dirty="0" smtClean="0"/>
              <a:t>slope </a:t>
            </a:r>
            <a:r>
              <a:rPr lang="en-US" sz="3300" dirty="0"/>
              <a:t>of this incline </a:t>
            </a:r>
            <a:r>
              <a:rPr lang="en-US" sz="3300" dirty="0" smtClean="0"/>
              <a:t>in </a:t>
            </a:r>
            <a:r>
              <a:rPr lang="en-US" sz="3300" dirty="0"/>
              <a:t>the solar wind speed increases or decreases accordingly.</a:t>
            </a:r>
          </a:p>
          <a:p>
            <a:pPr algn="ctr"/>
            <a:r>
              <a:rPr lang="en-US" sz="3300" dirty="0"/>
              <a:t>  A minor difference in speed can be significant if it occurs over a short period of time, usually around 20 hours, and not vice versa. This contradicts the purpose of a slope, but if the change occurs over a longer time, the speed of the PUIs does not change. In this case, change of the solar wind over a short period of time is what was successfully observed.</a:t>
            </a:r>
          </a:p>
          <a:p>
            <a:pPr algn="ctr"/>
            <a:r>
              <a:rPr lang="en-US" sz="3300" dirty="0"/>
              <a:t> The observation that the density of the solar wind also spikes leads to the conclusion that the satellite is observing a shock wave. This shock wave is created by a faster solar </a:t>
            </a:r>
            <a:r>
              <a:rPr lang="en-US" sz="3300" dirty="0" smtClean="0"/>
              <a:t>wind </a:t>
            </a:r>
            <a:r>
              <a:rPr lang="en-US" sz="3300" dirty="0"/>
              <a:t>colliding with </a:t>
            </a:r>
            <a:r>
              <a:rPr lang="en-US" sz="3300" dirty="0" smtClean="0"/>
              <a:t>the </a:t>
            </a:r>
            <a:r>
              <a:rPr lang="en-US" sz="3300" dirty="0"/>
              <a:t>former’s slower solar wind. Because of the sun’s rotation, </a:t>
            </a:r>
            <a:r>
              <a:rPr lang="en-US" sz="3300" dirty="0" smtClean="0"/>
              <a:t>the </a:t>
            </a:r>
            <a:r>
              <a:rPr lang="en-US" sz="3300" dirty="0"/>
              <a:t>plasma at the equator travels faster than the one at the poles. This results in the </a:t>
            </a:r>
            <a:r>
              <a:rPr lang="en-US" sz="3300" dirty="0" smtClean="0"/>
              <a:t>Ballerina-effect</a:t>
            </a:r>
            <a:r>
              <a:rPr lang="en-US" sz="3300" baseline="30000" dirty="0" smtClean="0"/>
              <a:t>1</a:t>
            </a:r>
            <a:r>
              <a:rPr lang="en-US" sz="3300" dirty="0" smtClean="0"/>
              <a:t>.</a:t>
            </a:r>
            <a:endParaRPr lang="en-US" sz="3300" dirty="0"/>
          </a:p>
          <a:p>
            <a:pPr algn="ctr"/>
            <a:r>
              <a:rPr lang="en-US" sz="3300" dirty="0"/>
              <a:t>An additional observation made was that the Magnetic field in the solar wind changes polarity whenever </a:t>
            </a:r>
            <a:r>
              <a:rPr lang="en-US" sz="3300" dirty="0" smtClean="0"/>
              <a:t>this </a:t>
            </a:r>
            <a:r>
              <a:rPr lang="en-US" sz="3300" dirty="0"/>
              <a:t>jump in the cut-off speed occurs</a:t>
            </a:r>
            <a:r>
              <a:rPr lang="en-US" sz="3300" dirty="0" smtClean="0"/>
              <a:t>.(Figure 4) </a:t>
            </a:r>
            <a:r>
              <a:rPr lang="en-US" sz="3300" dirty="0"/>
              <a:t>This observation complicates the situation, because now the orientation of the solar wind and of the satellite have to be taken into consideration.</a:t>
            </a:r>
          </a:p>
          <a:p>
            <a:pPr algn="ctr"/>
            <a:r>
              <a:rPr lang="en-US" sz="3300" dirty="0"/>
              <a:t> The progress made during this research period has proven that there are correlations in the behavior of pick-up ions and the solar wind speed.</a:t>
            </a:r>
          </a:p>
        </p:txBody>
      </p:sp>
      <p:pic>
        <p:nvPicPr>
          <p:cNvPr id="1026" name="Picture 2" descr="https://upload.wikimedia.org/wikipedia/commons/b/b6/Heliospheric-current-sheet.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67173" y="19575768"/>
            <a:ext cx="6522765" cy="43911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http://www.jick.net/~jess/hr/skept/E_M/img50.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41423" y="20937159"/>
            <a:ext cx="3788833" cy="4381403"/>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 name="TextBox 5"/>
              <p:cNvSpPr txBox="1"/>
              <p:nvPr/>
            </p:nvSpPr>
            <p:spPr>
              <a:xfrm>
                <a:off x="3351466" y="25763631"/>
                <a:ext cx="9678731" cy="2481913"/>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2900" dirty="0" smtClean="0"/>
                  <a:t>Figure 1: Proton </a:t>
                </a:r>
                <a:r>
                  <a:rPr lang="en-US" sz="2900" dirty="0"/>
                  <a:t>circulating around a magnetic field line </a:t>
                </a:r>
                <a:r>
                  <a:rPr lang="en-US" sz="2900" dirty="0" smtClean="0"/>
                  <a:t>(</a:t>
                </a:r>
                <a14:m>
                  <m:oMath xmlns:m="http://schemas.openxmlformats.org/officeDocument/2006/math">
                    <m:acc>
                      <m:accPr>
                        <m:chr m:val="⃗"/>
                        <m:ctrlPr>
                          <a:rPr lang="en-US" sz="2900" i="1" smtClean="0">
                            <a:latin typeface="Cambria Math"/>
                          </a:rPr>
                        </m:ctrlPr>
                      </m:accPr>
                      <m:e>
                        <m:r>
                          <a:rPr lang="en-US" sz="2900" b="0" i="1" smtClean="0">
                            <a:latin typeface="Cambria Math"/>
                          </a:rPr>
                          <m:t>𝐵</m:t>
                        </m:r>
                      </m:e>
                    </m:acc>
                  </m:oMath>
                </a14:m>
                <a:r>
                  <a:rPr lang="en-US" sz="2900" dirty="0" smtClean="0"/>
                  <a:t>), </a:t>
                </a:r>
                <a:r>
                  <a:rPr lang="en-US" sz="2900" dirty="0"/>
                  <a:t>being pulled inwards by the Lorentz Force (</a:t>
                </a:r>
                <a14:m>
                  <m:oMath xmlns:m="http://schemas.openxmlformats.org/officeDocument/2006/math">
                    <m:acc>
                      <m:accPr>
                        <m:chr m:val="⃗"/>
                        <m:ctrlPr>
                          <a:rPr lang="en-US" sz="2900" i="1">
                            <a:latin typeface="Cambria Math"/>
                          </a:rPr>
                        </m:ctrlPr>
                      </m:accPr>
                      <m:e>
                        <m:r>
                          <a:rPr lang="en-US" sz="2900" i="1">
                            <a:latin typeface="Cambria Math"/>
                          </a:rPr>
                          <m:t>𝐹</m:t>
                        </m:r>
                      </m:e>
                    </m:acc>
                    <m:r>
                      <a:rPr lang="en-US" sz="2900" i="1">
                        <a:latin typeface="Cambria Math"/>
                      </a:rPr>
                      <m:t>=</m:t>
                    </m:r>
                    <m:r>
                      <a:rPr lang="en-US" sz="2900" i="1">
                        <a:latin typeface="Cambria Math"/>
                      </a:rPr>
                      <m:t>𝑞</m:t>
                    </m:r>
                    <m:r>
                      <a:rPr lang="en-US" sz="2900" i="1">
                        <a:latin typeface="Cambria Math"/>
                      </a:rPr>
                      <m:t>∗</m:t>
                    </m:r>
                    <m:acc>
                      <m:accPr>
                        <m:chr m:val="⃗"/>
                        <m:ctrlPr>
                          <a:rPr lang="en-US" sz="2900" i="1">
                            <a:latin typeface="Cambria Math"/>
                          </a:rPr>
                        </m:ctrlPr>
                      </m:accPr>
                      <m:e>
                        <m:r>
                          <a:rPr lang="en-US" sz="2900" i="1">
                            <a:latin typeface="Cambria Math"/>
                          </a:rPr>
                          <m:t>𝑣</m:t>
                        </m:r>
                      </m:e>
                    </m:acc>
                    <m:r>
                      <a:rPr lang="en-US" sz="2900" i="1">
                        <a:latin typeface="Cambria Math"/>
                        <a:ea typeface="Cambria Math"/>
                      </a:rPr>
                      <m:t>×</m:t>
                    </m:r>
                    <m:acc>
                      <m:accPr>
                        <m:chr m:val="⃗"/>
                        <m:ctrlPr>
                          <a:rPr lang="en-US" sz="2900" i="1">
                            <a:latin typeface="Cambria Math"/>
                            <a:ea typeface="Cambria Math"/>
                          </a:rPr>
                        </m:ctrlPr>
                      </m:accPr>
                      <m:e>
                        <m:r>
                          <a:rPr lang="en-US" sz="2900" i="1">
                            <a:latin typeface="Cambria Math"/>
                            <a:ea typeface="Cambria Math"/>
                          </a:rPr>
                          <m:t>𝐵</m:t>
                        </m:r>
                      </m:e>
                    </m:acc>
                  </m:oMath>
                </a14:m>
                <a:r>
                  <a:rPr lang="en-US" sz="2900" dirty="0"/>
                  <a:t>) and compensated by the centrifugal force(</a:t>
                </a:r>
                <a14:m>
                  <m:oMath xmlns:m="http://schemas.openxmlformats.org/officeDocument/2006/math">
                    <m:acc>
                      <m:accPr>
                        <m:chr m:val="⃗"/>
                        <m:ctrlPr>
                          <a:rPr lang="en-US" sz="2900" i="1">
                            <a:latin typeface="Cambria Math"/>
                          </a:rPr>
                        </m:ctrlPr>
                      </m:accPr>
                      <m:e>
                        <m:r>
                          <a:rPr lang="en-US" sz="2900" i="1">
                            <a:latin typeface="Cambria Math"/>
                          </a:rPr>
                          <m:t>𝐹</m:t>
                        </m:r>
                      </m:e>
                    </m:acc>
                    <m:r>
                      <a:rPr lang="en-US" sz="2900" i="1">
                        <a:latin typeface="Cambria Math"/>
                      </a:rPr>
                      <m:t>=</m:t>
                    </m:r>
                    <m:r>
                      <a:rPr lang="en-US" sz="2900" i="1">
                        <a:latin typeface="Cambria Math"/>
                      </a:rPr>
                      <m:t>𝑚</m:t>
                    </m:r>
                    <m:r>
                      <a:rPr lang="en-US" sz="2900" i="1">
                        <a:latin typeface="Cambria Math"/>
                      </a:rPr>
                      <m:t>∗</m:t>
                    </m:r>
                    <m:f>
                      <m:fPr>
                        <m:ctrlPr>
                          <a:rPr lang="en-US" sz="2900" i="1" smtClean="0">
                            <a:latin typeface="Cambria Math"/>
                          </a:rPr>
                        </m:ctrlPr>
                      </m:fPr>
                      <m:num>
                        <m:sSup>
                          <m:sSupPr>
                            <m:ctrlPr>
                              <a:rPr lang="en-US" sz="2900" b="0" i="1" smtClean="0">
                                <a:latin typeface="Cambria Math"/>
                              </a:rPr>
                            </m:ctrlPr>
                          </m:sSupPr>
                          <m:e>
                            <m:r>
                              <a:rPr lang="en-US" sz="2900" b="0" i="1" smtClean="0">
                                <a:latin typeface="Cambria Math"/>
                              </a:rPr>
                              <m:t>𝑣</m:t>
                            </m:r>
                          </m:e>
                          <m:sup>
                            <m:r>
                              <a:rPr lang="en-US" sz="2900" b="0" i="1" smtClean="0">
                                <a:latin typeface="Cambria Math"/>
                              </a:rPr>
                              <m:t>2</m:t>
                            </m:r>
                          </m:sup>
                        </m:sSup>
                      </m:num>
                      <m:den>
                        <m:r>
                          <a:rPr lang="en-US" sz="2900" b="0" i="1" smtClean="0">
                            <a:latin typeface="Cambria Math"/>
                          </a:rPr>
                          <m:t>𝑟</m:t>
                        </m:r>
                      </m:den>
                    </m:f>
                  </m:oMath>
                </a14:m>
                <a:r>
                  <a:rPr lang="en-US" sz="2900" dirty="0"/>
                  <a:t>) , thus resulting in an </a:t>
                </a:r>
                <a:r>
                  <a:rPr lang="en-US" sz="2900" dirty="0" smtClean="0"/>
                  <a:t>orbit (</a:t>
                </a:r>
                <a14:m>
                  <m:oMath xmlns:m="http://schemas.openxmlformats.org/officeDocument/2006/math">
                    <m:f>
                      <m:fPr>
                        <m:ctrlPr>
                          <a:rPr lang="en-US" sz="2900" b="0" i="1" smtClean="0">
                            <a:latin typeface="Cambria Math"/>
                          </a:rPr>
                        </m:ctrlPr>
                      </m:fPr>
                      <m:num>
                        <m:r>
                          <a:rPr lang="en-US" sz="2900" b="0" i="1" smtClean="0">
                            <a:latin typeface="Cambria Math"/>
                          </a:rPr>
                          <m:t>𝑚</m:t>
                        </m:r>
                        <m:r>
                          <a:rPr lang="en-US" sz="2900" b="0" i="1" smtClean="0">
                            <a:latin typeface="Cambria Math"/>
                          </a:rPr>
                          <m:t>∗</m:t>
                        </m:r>
                        <m:r>
                          <a:rPr lang="en-US" sz="2900" b="0" i="1" smtClean="0">
                            <a:latin typeface="Cambria Math"/>
                          </a:rPr>
                          <m:t>𝑣</m:t>
                        </m:r>
                      </m:num>
                      <m:den>
                        <m:r>
                          <a:rPr lang="en-US" sz="2900" b="0" i="1" smtClean="0">
                            <a:latin typeface="Cambria Math"/>
                          </a:rPr>
                          <m:t>𝑞</m:t>
                        </m:r>
                        <m:r>
                          <a:rPr lang="en-US" sz="2900" b="0" i="1" smtClean="0">
                            <a:latin typeface="Cambria Math"/>
                          </a:rPr>
                          <m:t>∗</m:t>
                        </m:r>
                        <m:acc>
                          <m:accPr>
                            <m:chr m:val="⃗"/>
                            <m:ctrlPr>
                              <a:rPr lang="en-US" sz="2900" b="0" i="1" smtClean="0">
                                <a:latin typeface="Cambria Math"/>
                              </a:rPr>
                            </m:ctrlPr>
                          </m:accPr>
                          <m:e>
                            <m:r>
                              <a:rPr lang="en-US" sz="2900" b="0" i="1" smtClean="0">
                                <a:latin typeface="Cambria Math"/>
                              </a:rPr>
                              <m:t>𝐵</m:t>
                            </m:r>
                          </m:e>
                        </m:acc>
                      </m:den>
                    </m:f>
                    <m:r>
                      <a:rPr lang="en-US" sz="2900" b="0" i="1" smtClean="0">
                        <a:latin typeface="Cambria Math"/>
                      </a:rPr>
                      <m:t>=</m:t>
                    </m:r>
                    <m:r>
                      <a:rPr lang="en-US" sz="2900" b="0" i="1" smtClean="0">
                        <a:latin typeface="Cambria Math"/>
                      </a:rPr>
                      <m:t>𝑟</m:t>
                    </m:r>
                  </m:oMath>
                </a14:m>
                <a:r>
                  <a:rPr lang="en-US" sz="2900" dirty="0" smtClean="0"/>
                  <a:t>).  </a:t>
                </a:r>
                <a:endParaRPr lang="en-US" sz="2900" dirty="0"/>
              </a:p>
            </p:txBody>
          </p:sp>
        </mc:Choice>
        <mc:Fallback xmlns="">
          <p:sp>
            <p:nvSpPr>
              <p:cNvPr id="6" name="TextBox 5"/>
              <p:cNvSpPr txBox="1">
                <a:spLocks noRot="1" noChangeAspect="1" noMove="1" noResize="1" noEditPoints="1" noAdjustHandles="1" noChangeArrowheads="1" noChangeShapeType="1" noTextEdit="1"/>
              </p:cNvSpPr>
              <p:nvPr/>
            </p:nvSpPr>
            <p:spPr>
              <a:xfrm>
                <a:off x="3351466" y="25763631"/>
                <a:ext cx="9678731" cy="2481913"/>
              </a:xfrm>
              <a:prstGeom prst="rect">
                <a:avLst/>
              </a:prstGeom>
              <a:blipFill rotWithShape="1">
                <a:blip r:embed="rId7"/>
                <a:stretch>
                  <a:fillRect l="-503" r="-1195"/>
                </a:stretch>
              </a:blipFill>
            </p:spPr>
            <p:txBody>
              <a:bodyPr/>
              <a:lstStyle/>
              <a:p>
                <a:r>
                  <a:rPr lang="en-US">
                    <a:noFill/>
                  </a:rPr>
                  <a:t> </a:t>
                </a:r>
              </a:p>
            </p:txBody>
          </p:sp>
        </mc:Fallback>
      </mc:AlternateContent>
      <p:sp>
        <p:nvSpPr>
          <p:cNvPr id="7" name="TextBox 6"/>
          <p:cNvSpPr txBox="1"/>
          <p:nvPr/>
        </p:nvSpPr>
        <p:spPr>
          <a:xfrm>
            <a:off x="25526764" y="23995861"/>
            <a:ext cx="9487136" cy="984837"/>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2900" dirty="0" smtClean="0"/>
              <a:t>Figure 5: Artist’s </a:t>
            </a:r>
            <a:r>
              <a:rPr lang="en-US" sz="2900" dirty="0"/>
              <a:t>depiction of the Ballerina Effect around the sun</a:t>
            </a:r>
          </a:p>
        </p:txBody>
      </p:sp>
      <p:pic>
        <p:nvPicPr>
          <p:cNvPr id="1031" name="Picture 7"/>
          <p:cNvPicPr>
            <a:picLocks noChangeAspect="1" noChangeArrowheads="1"/>
          </p:cNvPicPr>
          <p:nvPr/>
        </p:nvPicPr>
        <p:blipFill rotWithShape="1">
          <a:blip r:embed="rId8">
            <a:extLst>
              <a:ext uri="{28A0092B-C50C-407E-A947-70E740481C1C}">
                <a14:useLocalDpi xmlns:a14="http://schemas.microsoft.com/office/drawing/2010/main" val="0"/>
              </a:ext>
            </a:extLst>
          </a:blip>
          <a:srcRect l="10691" t="20925" r="65254" b="43111"/>
          <a:stretch/>
        </p:blipFill>
        <p:spPr bwMode="auto">
          <a:xfrm>
            <a:off x="28304244" y="208812"/>
            <a:ext cx="4248624" cy="3571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rotWithShape="1">
          <a:blip r:embed="rId8">
            <a:extLst>
              <a:ext uri="{28A0092B-C50C-407E-A947-70E740481C1C}">
                <a14:useLocalDpi xmlns:a14="http://schemas.microsoft.com/office/drawing/2010/main" val="0"/>
              </a:ext>
            </a:extLst>
          </a:blip>
          <a:srcRect l="12542" t="56901" r="71631" b="8045"/>
          <a:stretch/>
        </p:blipFill>
        <p:spPr bwMode="auto">
          <a:xfrm>
            <a:off x="4501766" y="13623"/>
            <a:ext cx="3242908" cy="4038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1265161" y="2209312"/>
            <a:ext cx="13175059" cy="784782"/>
          </a:xfrm>
          <a:prstGeom prst="rect">
            <a:avLst/>
          </a:prstGeom>
          <a:noFill/>
        </p:spPr>
        <p:txBody>
          <a:bodyPr wrap="none" lIns="91397" tIns="45696" rIns="91397" bIns="45696">
            <a:spAutoFit/>
          </a:bodyPr>
          <a:lstStyle/>
          <a:p>
            <a:pPr algn="ctr"/>
            <a:r>
              <a:rPr lang="en-US" sz="45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Authors: Paul </a:t>
            </a:r>
            <a:r>
              <a:rPr lang="en-US" sz="45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Weimer, Ben Abraham and Kelly Garcia</a:t>
            </a:r>
            <a:endParaRPr lang="en-US" sz="45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4" name="TextBox 13"/>
          <p:cNvSpPr txBox="1"/>
          <p:nvPr/>
        </p:nvSpPr>
        <p:spPr>
          <a:xfrm>
            <a:off x="4679359" y="2892722"/>
            <a:ext cx="27355800" cy="1774796"/>
          </a:xfrm>
          <a:prstGeom prst="rect">
            <a:avLst/>
          </a:prstGeom>
          <a:noFill/>
        </p:spPr>
        <p:txBody>
          <a:bodyPr wrap="square" lIns="91397" tIns="45696" rIns="91397" bIns="45696" rtlCol="0">
            <a:spAutoFit/>
          </a:bodyPr>
          <a:lstStyle/>
          <a:p>
            <a:pPr algn="ctr"/>
            <a:r>
              <a:rPr lang="en-US" sz="4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Advised by Eberhard S. Möbius</a:t>
            </a:r>
            <a:r>
              <a:rPr lang="en-US" sz="4100" b="1" baseline="30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r>
              <a:rPr lang="en-US" sz="4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Jonathan S. </a:t>
            </a:r>
            <a:r>
              <a:rPr lang="en-US" sz="41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Bower, </a:t>
            </a:r>
            <a:r>
              <a:rPr lang="en-US" sz="41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t>
            </a:r>
            <a:r>
              <a:rPr lang="en-US" sz="41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hilip Quinn</a:t>
            </a:r>
            <a:endParaRPr lang="en-US" sz="4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r>
              <a:rPr lang="en-US" sz="4100" b="1" baseline="30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r>
              <a:rPr lang="en-US" sz="4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Professor, Physics Diploma</a:t>
            </a:r>
            <a:endParaRPr lang="en-US" sz="4100" dirty="0"/>
          </a:p>
          <a:p>
            <a:pPr algn="ctr"/>
            <a:endParaRPr lang="en-US" sz="4100" b="1" baseline="30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1033" name="Picture 9" descr="C:\Users\Benjamin\Downloads\Untitled 2.tif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592801" y="4247149"/>
            <a:ext cx="10454883" cy="580077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3592800" y="9960630"/>
            <a:ext cx="10454884" cy="1877389"/>
          </a:xfrm>
          <a:prstGeom prst="rect">
            <a:avLst/>
          </a:prstGeom>
          <a:ln/>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pPr algn="ctr"/>
            <a:r>
              <a:rPr lang="en-US" sz="2900" dirty="0" smtClean="0"/>
              <a:t>Figure 2: Observed </a:t>
            </a:r>
            <a:r>
              <a:rPr lang="en-US" sz="2900" dirty="0"/>
              <a:t>cut off speed of the PUI assuming that the entire difference from the solar wind is due to the speed of the solar wind in kilometer per second plotted against time in days. Noticeable is the difference </a:t>
            </a:r>
            <a:r>
              <a:rPr lang="en-US" sz="2900" dirty="0" smtClean="0"/>
              <a:t>between </a:t>
            </a:r>
            <a:r>
              <a:rPr lang="en-US" sz="2900" dirty="0" smtClean="0">
                <a:solidFill>
                  <a:schemeClr val="tx1"/>
                </a:solidFill>
              </a:rPr>
              <a:t>Data point 55 and 56.</a:t>
            </a:r>
            <a:endParaRPr lang="en-US" sz="2900" dirty="0">
              <a:solidFill>
                <a:schemeClr val="tx1"/>
              </a:solidFill>
            </a:endParaRPr>
          </a:p>
        </p:txBody>
      </p:sp>
      <p:sp>
        <p:nvSpPr>
          <p:cNvPr id="16" name="TextBox 15"/>
          <p:cNvSpPr txBox="1"/>
          <p:nvPr/>
        </p:nvSpPr>
        <p:spPr>
          <a:xfrm>
            <a:off x="13531224" y="17459437"/>
            <a:ext cx="10516460" cy="1474569"/>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r>
              <a:rPr lang="en-US" sz="2900" dirty="0" smtClean="0"/>
              <a:t>Figure 3: Solar </a:t>
            </a:r>
            <a:r>
              <a:rPr lang="en-US" sz="2900" dirty="0"/>
              <a:t>wind speed  in kilometer per second plotted against time in 10 minutes intervals at the previously mentioned point.  Notice the calm first phase and the following steep incline.</a:t>
            </a:r>
          </a:p>
        </p:txBody>
      </p:sp>
      <p:sp>
        <p:nvSpPr>
          <p:cNvPr id="19" name="TextBox 18"/>
          <p:cNvSpPr txBox="1"/>
          <p:nvPr/>
        </p:nvSpPr>
        <p:spPr>
          <a:xfrm>
            <a:off x="13626727" y="26311362"/>
            <a:ext cx="10442667" cy="1934182"/>
          </a:xfrm>
          <a:prstGeom prst="rect">
            <a:avLst/>
          </a:prstGeom>
        </p:spPr>
        <p:style>
          <a:lnRef idx="2">
            <a:schemeClr val="accent1"/>
          </a:lnRef>
          <a:fillRef idx="1">
            <a:schemeClr val="lt1"/>
          </a:fillRef>
          <a:effectRef idx="0">
            <a:schemeClr val="accent1"/>
          </a:effectRef>
          <a:fontRef idx="minor">
            <a:schemeClr val="dk1"/>
          </a:fontRef>
        </p:style>
        <p:txBody>
          <a:bodyPr wrap="square" lIns="91397" tIns="45696" rIns="91397" bIns="45696" rtlCol="0">
            <a:spAutoFit/>
          </a:bodyPr>
          <a:lstStyle/>
          <a:p>
            <a:r>
              <a:rPr lang="en-US" sz="2900" dirty="0"/>
              <a:t>Figure </a:t>
            </a:r>
            <a:r>
              <a:rPr lang="en-US" sz="2900" dirty="0" smtClean="0"/>
              <a:t>4: </a:t>
            </a:r>
            <a:r>
              <a:rPr lang="en-US" sz="2900" dirty="0"/>
              <a:t>Magnetic field of the plasma as observed by the satellite in Nano Tesla plotted against </a:t>
            </a:r>
            <a:r>
              <a:rPr lang="en-US" sz="2900" dirty="0" smtClean="0"/>
              <a:t>time in 10 minutes intervals. </a:t>
            </a:r>
            <a:r>
              <a:rPr lang="en-US" sz="2900" dirty="0"/>
              <a:t>This chart is in the same time frame as figure 2, only zoomed in to the start of the incline. Observable is the flip of the magnetic field’s polarity</a:t>
            </a:r>
          </a:p>
        </p:txBody>
      </p:sp>
      <p:sp>
        <p:nvSpPr>
          <p:cNvPr id="21" name="Rectangle 20"/>
          <p:cNvSpPr/>
          <p:nvPr/>
        </p:nvSpPr>
        <p:spPr>
          <a:xfrm>
            <a:off x="18307543" y="5207330"/>
            <a:ext cx="217212" cy="202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18242731" y="7046099"/>
            <a:ext cx="217212" cy="202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5857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al">
  <a:themeElements>
    <a:clrScheme name="Thermal">
      <a:dk1>
        <a:srgbClr val="4D5B6B"/>
      </a:dk1>
      <a:lt1>
        <a:srgbClr val="FFFFFF"/>
      </a:lt1>
      <a:dk2>
        <a:srgbClr val="675D59"/>
      </a:dk2>
      <a:lt2>
        <a:srgbClr val="E8DED8"/>
      </a:lt2>
      <a:accent1>
        <a:srgbClr val="FF7605"/>
      </a:accent1>
      <a:accent2>
        <a:srgbClr val="7F7F7F"/>
      </a:accent2>
      <a:accent3>
        <a:srgbClr val="7F5185"/>
      </a:accent3>
      <a:accent4>
        <a:srgbClr val="89AAD3"/>
      </a:accent4>
      <a:accent5>
        <a:srgbClr val="8F5B4B"/>
      </a:accent5>
      <a:accent6>
        <a:srgbClr val="C84340"/>
      </a:accent6>
      <a:hlink>
        <a:srgbClr val="89AAD3"/>
      </a:hlink>
      <a:folHlink>
        <a:srgbClr val="795185"/>
      </a:folHlink>
    </a:clrScheme>
    <a:fontScheme name="Thermal">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TM01859868[[fn=Thermal]]</Template>
  <TotalTime>1475</TotalTime>
  <Words>869</Words>
  <Application>Microsoft Office PowerPoint</Application>
  <PresentationFormat>Custom</PresentationFormat>
  <Paragraphs>22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Thermal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Abraham</dc:creator>
  <cp:lastModifiedBy>Benjamin Abraham</cp:lastModifiedBy>
  <cp:revision>56</cp:revision>
  <dcterms:created xsi:type="dcterms:W3CDTF">2016-07-19T14:25:50Z</dcterms:created>
  <dcterms:modified xsi:type="dcterms:W3CDTF">2016-07-21T14:36:42Z</dcterms:modified>
</cp:coreProperties>
</file>