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charts/chart6.xml" ContentType="application/vnd.openxmlformats-officedocument.drawingml.chart+xml"/>
  <Override PartName="/ppt/drawings/drawing1.xml" ContentType="application/vnd.openxmlformats-officedocument.drawingml.chartshapes+xml"/>
  <Override PartName="/ppt/charts/chart7.xml" ContentType="application/vnd.openxmlformats-officedocument.drawingml.chart+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charset="0"/>
        <a:ea typeface="MS PGothic" charset="-128"/>
        <a:cs typeface="+mn-cs"/>
      </a:defRPr>
    </a:lvl1pPr>
    <a:lvl2pPr marL="457200" algn="l" rtl="0" fontAlgn="base">
      <a:spcBef>
        <a:spcPct val="0"/>
      </a:spcBef>
      <a:spcAft>
        <a:spcPct val="0"/>
      </a:spcAft>
      <a:defRPr sz="2400" kern="1200">
        <a:solidFill>
          <a:schemeClr val="tx1"/>
        </a:solidFill>
        <a:latin typeface="Times New Roman" charset="0"/>
        <a:ea typeface="MS PGothic" charset="-128"/>
        <a:cs typeface="+mn-cs"/>
      </a:defRPr>
    </a:lvl2pPr>
    <a:lvl3pPr marL="914400" algn="l" rtl="0" fontAlgn="base">
      <a:spcBef>
        <a:spcPct val="0"/>
      </a:spcBef>
      <a:spcAft>
        <a:spcPct val="0"/>
      </a:spcAft>
      <a:defRPr sz="2400" kern="1200">
        <a:solidFill>
          <a:schemeClr val="tx1"/>
        </a:solidFill>
        <a:latin typeface="Times New Roman" charset="0"/>
        <a:ea typeface="MS PGothic" charset="-128"/>
        <a:cs typeface="+mn-cs"/>
      </a:defRPr>
    </a:lvl3pPr>
    <a:lvl4pPr marL="1371600" algn="l" rtl="0" fontAlgn="base">
      <a:spcBef>
        <a:spcPct val="0"/>
      </a:spcBef>
      <a:spcAft>
        <a:spcPct val="0"/>
      </a:spcAft>
      <a:defRPr sz="2400" kern="1200">
        <a:solidFill>
          <a:schemeClr val="tx1"/>
        </a:solidFill>
        <a:latin typeface="Times New Roman" charset="0"/>
        <a:ea typeface="MS PGothic" charset="-128"/>
        <a:cs typeface="+mn-cs"/>
      </a:defRPr>
    </a:lvl4pPr>
    <a:lvl5pPr marL="1828800" algn="l" rtl="0" fontAlgn="base">
      <a:spcBef>
        <a:spcPct val="0"/>
      </a:spcBef>
      <a:spcAft>
        <a:spcPct val="0"/>
      </a:spcAft>
      <a:defRPr sz="2400" kern="1200">
        <a:solidFill>
          <a:schemeClr val="tx1"/>
        </a:solidFill>
        <a:latin typeface="Times New Roman" charset="0"/>
        <a:ea typeface="MS PGothic" charset="-128"/>
        <a:cs typeface="+mn-cs"/>
      </a:defRPr>
    </a:lvl5pPr>
    <a:lvl6pPr marL="2286000" algn="l" defTabSz="914400" rtl="0" eaLnBrk="1" latinLnBrk="0" hangingPunct="1">
      <a:defRPr sz="2400" kern="1200">
        <a:solidFill>
          <a:schemeClr val="tx1"/>
        </a:solidFill>
        <a:latin typeface="Times New Roman" charset="0"/>
        <a:ea typeface="MS PGothic" charset="-128"/>
        <a:cs typeface="+mn-cs"/>
      </a:defRPr>
    </a:lvl6pPr>
    <a:lvl7pPr marL="2743200" algn="l" defTabSz="914400" rtl="0" eaLnBrk="1" latinLnBrk="0" hangingPunct="1">
      <a:defRPr sz="2400" kern="1200">
        <a:solidFill>
          <a:schemeClr val="tx1"/>
        </a:solidFill>
        <a:latin typeface="Times New Roman" charset="0"/>
        <a:ea typeface="MS PGothic" charset="-128"/>
        <a:cs typeface="+mn-cs"/>
      </a:defRPr>
    </a:lvl7pPr>
    <a:lvl8pPr marL="3200400" algn="l" defTabSz="914400" rtl="0" eaLnBrk="1" latinLnBrk="0" hangingPunct="1">
      <a:defRPr sz="2400" kern="1200">
        <a:solidFill>
          <a:schemeClr val="tx1"/>
        </a:solidFill>
        <a:latin typeface="Times New Roman" charset="0"/>
        <a:ea typeface="MS PGothic" charset="-128"/>
        <a:cs typeface="+mn-cs"/>
      </a:defRPr>
    </a:lvl8pPr>
    <a:lvl9pPr marL="3657600" algn="l" defTabSz="914400" rtl="0" eaLnBrk="1" latinLnBrk="0" hangingPunct="1">
      <a:defRPr sz="2400" kern="1200">
        <a:solidFill>
          <a:schemeClr val="tx1"/>
        </a:solidFill>
        <a:latin typeface="Times New Roman" charset="0"/>
        <a:ea typeface="MS PGothic" charset="-128"/>
        <a:cs typeface="+mn-cs"/>
      </a:defRPr>
    </a:lvl9pPr>
  </p:defaultTextStyle>
  <p:extLst>
    <p:ext uri="{EFAFB233-063F-42B5-8137-9DF3F51BA10A}">
      <p15:sldGuideLst xmlns="" xmlns:p15="http://schemas.microsoft.com/office/powerpoint/2012/main">
        <p15:guide id="1" orient="horz" pos="1008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1119" autoAdjust="0"/>
  </p:normalViewPr>
  <p:slideViewPr>
    <p:cSldViewPr>
      <p:cViewPr>
        <p:scale>
          <a:sx n="50" d="100"/>
          <a:sy n="50" d="100"/>
        </p:scale>
        <p:origin x="-132" y="6882"/>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dwason\Desktop\Arsenic\Arsenic%20Fe-Mn%20(Water%20Samples)_2016072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dwason\Desktop\Arsenic\Arsenic%20Fe-Mn%20(Water%20Samples)_2016072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dwason\Desktop\Arsenic\Arsenic%20Fe-Mn%20(Water%20Samples)_20160727.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dwason\Desktop\Arsenic\Arsenic%20Fe-Mn%20(Water%20Samples)_20160727.xlsx"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1" Type="http://schemas.openxmlformats.org/officeDocument/2006/relationships/oleObject" Target="file:///C:\Users\dwason\Desktop\Arsenic\Arsenic%20Fe-Mn%20(Water%20Samples)_20160727.xlsx"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dwason\Desktop\Arsenic\Arsenic%20Fe-Mn%20(Water%20Samples)_20160727.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dwason\Desktop\Arsenic\Arsenic%20Fe-Mn%20(Water%20Samples)_20160727.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dwason\Desktop\Arsenic\Arsenic%20Fe-Mn%20(Water%20Samples)_2016072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800" b="1" i="0" baseline="0" dirty="0">
                <a:effectLst/>
              </a:rPr>
              <a:t>Concentration of Arsenic vs. Iron (56)</a:t>
            </a:r>
            <a:endParaRPr lang="en-US" dirty="0">
              <a:effectLst/>
            </a:endParaRPr>
          </a:p>
          <a:p>
            <a:pPr>
              <a:defRPr/>
            </a:pPr>
            <a:r>
              <a:rPr lang="en-US" sz="1800" b="1" i="0" baseline="0" dirty="0" smtClean="0">
                <a:effectLst/>
              </a:rPr>
              <a:t>[</a:t>
            </a:r>
            <a:r>
              <a:rPr lang="en-US" sz="1800" b="1" i="0" baseline="0" dirty="0" smtClean="0">
                <a:solidFill>
                  <a:srgbClr val="FF0000"/>
                </a:solidFill>
                <a:effectLst/>
              </a:rPr>
              <a:t>pH =5-7</a:t>
            </a:r>
            <a:r>
              <a:rPr lang="en-US" sz="1800" b="1" i="0" baseline="0" dirty="0" smtClean="0">
                <a:effectLst/>
              </a:rPr>
              <a:t>]</a:t>
            </a:r>
            <a:endParaRPr lang="en-US" dirty="0">
              <a:effectLst/>
            </a:endParaRPr>
          </a:p>
        </c:rich>
      </c:tx>
      <c:layout/>
      <c:overlay val="0"/>
    </c:title>
    <c:autoTitleDeleted val="0"/>
    <c:plotArea>
      <c:layout>
        <c:manualLayout>
          <c:layoutTarget val="inner"/>
          <c:xMode val="edge"/>
          <c:yMode val="edge"/>
          <c:x val="0.14177479384878"/>
          <c:y val="0.14785220509408201"/>
          <c:w val="0.81142406741613005"/>
          <c:h val="0.71139551218069597"/>
        </c:manualLayout>
      </c:layout>
      <c:scatterChart>
        <c:scatterStyle val="lineMarker"/>
        <c:varyColors val="0"/>
        <c:ser>
          <c:idx val="1"/>
          <c:order val="1"/>
          <c:spPr>
            <a:ln w="28575">
              <a:noFill/>
            </a:ln>
          </c:spPr>
          <c:xVal>
            <c:numRef>
              <c:f>pH!$B$2:$B$17</c:f>
              <c:numCache>
                <c:formatCode>General</c:formatCode>
                <c:ptCount val="16"/>
                <c:pt idx="0">
                  <c:v>1.1000000000000001</c:v>
                </c:pt>
                <c:pt idx="1">
                  <c:v>0.1</c:v>
                </c:pt>
                <c:pt idx="2">
                  <c:v>0.2</c:v>
                </c:pt>
                <c:pt idx="3">
                  <c:v>77.3</c:v>
                </c:pt>
                <c:pt idx="4">
                  <c:v>1.6</c:v>
                </c:pt>
                <c:pt idx="5">
                  <c:v>68.099999999999994</c:v>
                </c:pt>
                <c:pt idx="6">
                  <c:v>17.2</c:v>
                </c:pt>
                <c:pt idx="7">
                  <c:v>37.9</c:v>
                </c:pt>
                <c:pt idx="8">
                  <c:v>29.2</c:v>
                </c:pt>
                <c:pt idx="9">
                  <c:v>0.3</c:v>
                </c:pt>
                <c:pt idx="10">
                  <c:v>1.4</c:v>
                </c:pt>
                <c:pt idx="11">
                  <c:v>2.2999999999999998</c:v>
                </c:pt>
                <c:pt idx="12">
                  <c:v>0.4</c:v>
                </c:pt>
                <c:pt idx="13">
                  <c:v>0.9</c:v>
                </c:pt>
                <c:pt idx="14">
                  <c:v>0.3</c:v>
                </c:pt>
                <c:pt idx="15">
                  <c:v>9.4</c:v>
                </c:pt>
              </c:numCache>
            </c:numRef>
          </c:xVal>
          <c:yVal>
            <c:numRef>
              <c:f>pH!$E$2:$E$17</c:f>
              <c:numCache>
                <c:formatCode>0</c:formatCode>
                <c:ptCount val="16"/>
                <c:pt idx="0">
                  <c:v>46.354485644687543</c:v>
                </c:pt>
                <c:pt idx="1">
                  <c:v>70.428226154746937</c:v>
                </c:pt>
                <c:pt idx="2">
                  <c:v>42.67580840054854</c:v>
                </c:pt>
                <c:pt idx="3">
                  <c:v>18.580847207892464</c:v>
                </c:pt>
                <c:pt idx="4">
                  <c:v>834.39482135146955</c:v>
                </c:pt>
                <c:pt idx="5">
                  <c:v>360.7505870066114</c:v>
                </c:pt>
                <c:pt idx="6">
                  <c:v>200.48119657411019</c:v>
                </c:pt>
                <c:pt idx="7">
                  <c:v>7979.9519300171987</c:v>
                </c:pt>
                <c:pt idx="8">
                  <c:v>4778.4009486586301</c:v>
                </c:pt>
                <c:pt idx="9">
                  <c:v>11808.389277804641</c:v>
                </c:pt>
                <c:pt idx="10">
                  <c:v>459.52423592219048</c:v>
                </c:pt>
                <c:pt idx="11">
                  <c:v>143.03001049799053</c:v>
                </c:pt>
                <c:pt idx="12">
                  <c:v>10744.352761887603</c:v>
                </c:pt>
                <c:pt idx="13">
                  <c:v>127.84224057999718</c:v>
                </c:pt>
                <c:pt idx="14">
                  <c:v>1346.2538993695844</c:v>
                </c:pt>
                <c:pt idx="15">
                  <c:v>-1.2984473543263146</c:v>
                </c:pt>
              </c:numCache>
            </c:numRef>
          </c:yVal>
          <c:smooth val="0"/>
        </c:ser>
        <c:ser>
          <c:idx val="0"/>
          <c:order val="0"/>
          <c:spPr>
            <a:ln w="28575">
              <a:noFill/>
            </a:ln>
          </c:spPr>
          <c:marker>
            <c:symbol val="triangle"/>
            <c:size val="7"/>
            <c:spPr>
              <a:solidFill>
                <a:srgbClr val="FF0000"/>
              </a:solidFill>
              <a:ln>
                <a:solidFill>
                  <a:srgbClr val="FF0000"/>
                </a:solidFill>
              </a:ln>
            </c:spPr>
          </c:marker>
          <c:trendline>
            <c:name>Low pH (5-7)</c:name>
            <c:spPr>
              <a:ln>
                <a:solidFill>
                  <a:srgbClr val="FF0000"/>
                </a:solidFill>
              </a:ln>
            </c:spPr>
            <c:trendlineType val="linear"/>
            <c:dispRSqr val="0"/>
            <c:dispEq val="0"/>
          </c:trendline>
          <c:xVal>
            <c:numRef>
              <c:f>pH!$B$2:$B$17</c:f>
              <c:numCache>
                <c:formatCode>General</c:formatCode>
                <c:ptCount val="16"/>
                <c:pt idx="0">
                  <c:v>1.1000000000000001</c:v>
                </c:pt>
                <c:pt idx="1">
                  <c:v>0.1</c:v>
                </c:pt>
                <c:pt idx="2">
                  <c:v>0.2</c:v>
                </c:pt>
                <c:pt idx="3">
                  <c:v>77.3</c:v>
                </c:pt>
                <c:pt idx="4">
                  <c:v>1.6</c:v>
                </c:pt>
                <c:pt idx="5">
                  <c:v>68.099999999999994</c:v>
                </c:pt>
                <c:pt idx="6">
                  <c:v>17.2</c:v>
                </c:pt>
                <c:pt idx="7">
                  <c:v>37.9</c:v>
                </c:pt>
                <c:pt idx="8">
                  <c:v>29.2</c:v>
                </c:pt>
                <c:pt idx="9">
                  <c:v>0.3</c:v>
                </c:pt>
                <c:pt idx="10">
                  <c:v>1.4</c:v>
                </c:pt>
                <c:pt idx="11">
                  <c:v>2.2999999999999998</c:v>
                </c:pt>
                <c:pt idx="12">
                  <c:v>0.4</c:v>
                </c:pt>
                <c:pt idx="13">
                  <c:v>0.9</c:v>
                </c:pt>
                <c:pt idx="14">
                  <c:v>0.3</c:v>
                </c:pt>
                <c:pt idx="15">
                  <c:v>9.4</c:v>
                </c:pt>
              </c:numCache>
            </c:numRef>
          </c:xVal>
          <c:yVal>
            <c:numRef>
              <c:f>pH!$E$2:$E$17</c:f>
              <c:numCache>
                <c:formatCode>0</c:formatCode>
                <c:ptCount val="16"/>
                <c:pt idx="0">
                  <c:v>46.354485644687543</c:v>
                </c:pt>
                <c:pt idx="1">
                  <c:v>70.428226154746937</c:v>
                </c:pt>
                <c:pt idx="2">
                  <c:v>42.67580840054854</c:v>
                </c:pt>
                <c:pt idx="3">
                  <c:v>18.580847207892464</c:v>
                </c:pt>
                <c:pt idx="4">
                  <c:v>834.39482135146955</c:v>
                </c:pt>
                <c:pt idx="5">
                  <c:v>360.7505870066114</c:v>
                </c:pt>
                <c:pt idx="6">
                  <c:v>200.48119657411019</c:v>
                </c:pt>
                <c:pt idx="7">
                  <c:v>7979.9519300171987</c:v>
                </c:pt>
                <c:pt idx="8">
                  <c:v>4778.4009486586301</c:v>
                </c:pt>
                <c:pt idx="9">
                  <c:v>11808.389277804641</c:v>
                </c:pt>
                <c:pt idx="10">
                  <c:v>459.52423592219048</c:v>
                </c:pt>
                <c:pt idx="11">
                  <c:v>143.03001049799053</c:v>
                </c:pt>
                <c:pt idx="12">
                  <c:v>10744.352761887603</c:v>
                </c:pt>
                <c:pt idx="13">
                  <c:v>127.84224057999718</c:v>
                </c:pt>
                <c:pt idx="14">
                  <c:v>1346.2538993695844</c:v>
                </c:pt>
                <c:pt idx="15">
                  <c:v>-1.2984473543263146</c:v>
                </c:pt>
              </c:numCache>
            </c:numRef>
          </c:yVal>
          <c:smooth val="0"/>
        </c:ser>
        <c:dLbls>
          <c:showLegendKey val="0"/>
          <c:showVal val="0"/>
          <c:showCatName val="0"/>
          <c:showSerName val="0"/>
          <c:showPercent val="0"/>
          <c:showBubbleSize val="0"/>
        </c:dLbls>
        <c:axId val="86661760"/>
        <c:axId val="86688512"/>
      </c:scatterChart>
      <c:valAx>
        <c:axId val="86661760"/>
        <c:scaling>
          <c:orientation val="minMax"/>
          <c:max val="120"/>
        </c:scaling>
        <c:delete val="0"/>
        <c:axPos val="b"/>
        <c:title>
          <c:tx>
            <c:rich>
              <a:bodyPr/>
              <a:lstStyle/>
              <a:p>
                <a:pPr>
                  <a:defRPr/>
                </a:pPr>
                <a:r>
                  <a:rPr lang="en-US" sz="1800" b="1" i="0" baseline="0" dirty="0" smtClean="0">
                    <a:effectLst/>
                  </a:rPr>
                  <a:t>Arsenic </a:t>
                </a:r>
                <a:r>
                  <a:rPr lang="en-US" sz="1800" b="1" i="0" baseline="0" dirty="0">
                    <a:effectLst/>
                  </a:rPr>
                  <a:t>(ppb)</a:t>
                </a:r>
                <a:endParaRPr lang="en-US" dirty="0">
                  <a:effectLst/>
                </a:endParaRPr>
              </a:p>
            </c:rich>
          </c:tx>
          <c:layout>
            <c:manualLayout>
              <c:xMode val="edge"/>
              <c:yMode val="edge"/>
              <c:x val="0.44945254729997608"/>
              <c:y val="0.9117594543639792"/>
            </c:manualLayout>
          </c:layout>
          <c:overlay val="0"/>
          <c:spPr>
            <a:ln>
              <a:noFill/>
            </a:ln>
          </c:spPr>
        </c:title>
        <c:numFmt formatCode="General" sourceLinked="1"/>
        <c:majorTickMark val="out"/>
        <c:minorTickMark val="in"/>
        <c:tickLblPos val="nextTo"/>
        <c:crossAx val="86688512"/>
        <c:crossesAt val="0"/>
        <c:crossBetween val="midCat"/>
        <c:minorUnit val="5"/>
      </c:valAx>
      <c:valAx>
        <c:axId val="86688512"/>
        <c:scaling>
          <c:orientation val="minMax"/>
          <c:max val="12000"/>
          <c:min val="0"/>
        </c:scaling>
        <c:delete val="0"/>
        <c:axPos val="l"/>
        <c:majorGridlines/>
        <c:title>
          <c:tx>
            <c:rich>
              <a:bodyPr rot="-5400000" vert="horz"/>
              <a:lstStyle/>
              <a:p>
                <a:pPr>
                  <a:defRPr/>
                </a:pPr>
                <a:r>
                  <a:rPr lang="en-US" sz="1800" b="1" i="0" baseline="0" dirty="0">
                    <a:effectLst/>
                  </a:rPr>
                  <a:t>Iron </a:t>
                </a:r>
                <a:r>
                  <a:rPr lang="en-US" sz="1800" b="1" i="0" baseline="0" dirty="0" smtClean="0">
                    <a:effectLst/>
                  </a:rPr>
                  <a:t> </a:t>
                </a:r>
                <a:r>
                  <a:rPr lang="en-US" sz="1800" b="1" i="0" baseline="0" dirty="0">
                    <a:effectLst/>
                  </a:rPr>
                  <a:t>(ppb)</a:t>
                </a:r>
                <a:endParaRPr lang="en-US" dirty="0">
                  <a:effectLst/>
                </a:endParaRPr>
              </a:p>
            </c:rich>
          </c:tx>
          <c:layout>
            <c:manualLayout>
              <c:xMode val="edge"/>
              <c:yMode val="edge"/>
              <c:x val="2.8580958876453625E-2"/>
              <c:y val="0.3714552142249824"/>
            </c:manualLayout>
          </c:layout>
          <c:overlay val="0"/>
        </c:title>
        <c:numFmt formatCode="0" sourceLinked="1"/>
        <c:majorTickMark val="out"/>
        <c:minorTickMark val="in"/>
        <c:tickLblPos val="nextTo"/>
        <c:crossAx val="86661760"/>
        <c:crosses val="autoZero"/>
        <c:crossBetween val="midCat"/>
        <c:minorUnit val="500"/>
      </c:valAx>
    </c:plotArea>
    <c:plotVisOnly val="1"/>
    <c:dispBlanksAs val="gap"/>
    <c:showDLblsOverMax val="0"/>
  </c:chart>
  <c:spPr>
    <a:ln w="38100">
      <a:solidFill>
        <a:srgbClr val="FF0000"/>
      </a:solid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800" b="1" i="0" baseline="0" dirty="0">
                <a:effectLst/>
              </a:rPr>
              <a:t>Concentration of Arsenic vs. Iron (56)</a:t>
            </a:r>
            <a:endParaRPr lang="en-US" dirty="0">
              <a:effectLst/>
            </a:endParaRPr>
          </a:p>
          <a:p>
            <a:pPr>
              <a:defRPr/>
            </a:pPr>
            <a:r>
              <a:rPr lang="en-US" sz="1800" b="1" i="0" baseline="0" dirty="0" smtClean="0">
                <a:solidFill>
                  <a:schemeClr val="tx1"/>
                </a:solidFill>
                <a:effectLst/>
              </a:rPr>
              <a:t>[</a:t>
            </a:r>
            <a:r>
              <a:rPr lang="en-US" sz="1800" b="1" i="0" baseline="0" dirty="0" smtClean="0">
                <a:solidFill>
                  <a:srgbClr val="00B0F0"/>
                </a:solidFill>
                <a:effectLst/>
              </a:rPr>
              <a:t>pH </a:t>
            </a:r>
            <a:r>
              <a:rPr lang="en-US" sz="1800" b="1" i="0" baseline="0" dirty="0">
                <a:solidFill>
                  <a:srgbClr val="00B0F0"/>
                </a:solidFill>
                <a:effectLst/>
              </a:rPr>
              <a:t>=</a:t>
            </a:r>
            <a:r>
              <a:rPr lang="en-US" sz="1800" b="1" i="0" baseline="0" dirty="0" smtClean="0">
                <a:solidFill>
                  <a:srgbClr val="00B0F0"/>
                </a:solidFill>
                <a:effectLst/>
              </a:rPr>
              <a:t>7-8</a:t>
            </a:r>
            <a:r>
              <a:rPr lang="en-US" sz="1800" b="1" i="0" baseline="0" dirty="0" smtClean="0">
                <a:solidFill>
                  <a:sysClr val="windowText" lastClr="000000"/>
                </a:solidFill>
                <a:effectLst/>
              </a:rPr>
              <a:t>]</a:t>
            </a:r>
            <a:endParaRPr lang="en-US" dirty="0">
              <a:solidFill>
                <a:sysClr val="windowText" lastClr="000000"/>
              </a:solidFill>
              <a:effectLst/>
            </a:endParaRPr>
          </a:p>
        </c:rich>
      </c:tx>
      <c:layout>
        <c:manualLayout>
          <c:xMode val="edge"/>
          <c:yMode val="edge"/>
          <c:x val="0.28485106224929402"/>
          <c:y val="1.32374992744186E-2"/>
        </c:manualLayout>
      </c:layout>
      <c:overlay val="0"/>
    </c:title>
    <c:autoTitleDeleted val="0"/>
    <c:plotArea>
      <c:layout/>
      <c:scatterChart>
        <c:scatterStyle val="lineMarker"/>
        <c:varyColors val="0"/>
        <c:ser>
          <c:idx val="0"/>
          <c:order val="0"/>
          <c:spPr>
            <a:ln w="28575">
              <a:noFill/>
            </a:ln>
          </c:spPr>
          <c:trendline>
            <c:spPr>
              <a:ln>
                <a:solidFill>
                  <a:srgbClr val="00B0F0"/>
                </a:solidFill>
              </a:ln>
            </c:spPr>
            <c:trendlineType val="power"/>
            <c:dispRSqr val="0"/>
            <c:dispEq val="0"/>
          </c:trendline>
          <c:xVal>
            <c:numRef>
              <c:f>pH!$B$18:$B$55</c:f>
              <c:numCache>
                <c:formatCode>General</c:formatCode>
                <c:ptCount val="38"/>
                <c:pt idx="0">
                  <c:v>78.900000000000006</c:v>
                </c:pt>
                <c:pt idx="1">
                  <c:v>2.5</c:v>
                </c:pt>
                <c:pt idx="2">
                  <c:v>26.4</c:v>
                </c:pt>
                <c:pt idx="3">
                  <c:v>3</c:v>
                </c:pt>
                <c:pt idx="4">
                  <c:v>0.4</c:v>
                </c:pt>
                <c:pt idx="5">
                  <c:v>1.7</c:v>
                </c:pt>
                <c:pt idx="6">
                  <c:v>34.1</c:v>
                </c:pt>
                <c:pt idx="7">
                  <c:v>111.6</c:v>
                </c:pt>
                <c:pt idx="8">
                  <c:v>2.2000000000000002</c:v>
                </c:pt>
                <c:pt idx="9">
                  <c:v>0.5</c:v>
                </c:pt>
                <c:pt idx="10">
                  <c:v>1.1000000000000001</c:v>
                </c:pt>
                <c:pt idx="11">
                  <c:v>4.7</c:v>
                </c:pt>
                <c:pt idx="12">
                  <c:v>87.3</c:v>
                </c:pt>
                <c:pt idx="13">
                  <c:v>6</c:v>
                </c:pt>
                <c:pt idx="14">
                  <c:v>39.9</c:v>
                </c:pt>
                <c:pt idx="15">
                  <c:v>29.9</c:v>
                </c:pt>
                <c:pt idx="16">
                  <c:v>1.1000000000000001</c:v>
                </c:pt>
                <c:pt idx="17">
                  <c:v>0.2</c:v>
                </c:pt>
                <c:pt idx="18">
                  <c:v>0.7</c:v>
                </c:pt>
                <c:pt idx="19">
                  <c:v>2</c:v>
                </c:pt>
                <c:pt idx="20">
                  <c:v>34.299999999999997</c:v>
                </c:pt>
                <c:pt idx="21">
                  <c:v>5.2</c:v>
                </c:pt>
                <c:pt idx="22">
                  <c:v>2.6</c:v>
                </c:pt>
                <c:pt idx="23">
                  <c:v>0.9</c:v>
                </c:pt>
                <c:pt idx="24">
                  <c:v>17.7</c:v>
                </c:pt>
                <c:pt idx="25">
                  <c:v>4.4000000000000004</c:v>
                </c:pt>
                <c:pt idx="26">
                  <c:v>5.5</c:v>
                </c:pt>
                <c:pt idx="27">
                  <c:v>1.8</c:v>
                </c:pt>
                <c:pt idx="28">
                  <c:v>0.3</c:v>
                </c:pt>
                <c:pt idx="29">
                  <c:v>12.5</c:v>
                </c:pt>
                <c:pt idx="30">
                  <c:v>14</c:v>
                </c:pt>
                <c:pt idx="31">
                  <c:v>9.9</c:v>
                </c:pt>
                <c:pt idx="32">
                  <c:v>9.4</c:v>
                </c:pt>
                <c:pt idx="33">
                  <c:v>12.1</c:v>
                </c:pt>
                <c:pt idx="34">
                  <c:v>23.1</c:v>
                </c:pt>
                <c:pt idx="35">
                  <c:v>0.8</c:v>
                </c:pt>
                <c:pt idx="36">
                  <c:v>0.9</c:v>
                </c:pt>
                <c:pt idx="37">
                  <c:v>1.1000000000000001</c:v>
                </c:pt>
              </c:numCache>
            </c:numRef>
          </c:xVal>
          <c:yVal>
            <c:numRef>
              <c:f>pH!$E$18:$E$55</c:f>
              <c:numCache>
                <c:formatCode>0</c:formatCode>
                <c:ptCount val="38"/>
                <c:pt idx="0">
                  <c:v>925.11884887353551</c:v>
                </c:pt>
                <c:pt idx="1">
                  <c:v>890.58008905315012</c:v>
                </c:pt>
                <c:pt idx="2">
                  <c:v>22.878890562287939</c:v>
                </c:pt>
                <c:pt idx="3">
                  <c:v>639.94238795110243</c:v>
                </c:pt>
                <c:pt idx="4">
                  <c:v>24.711219896092544</c:v>
                </c:pt>
                <c:pt idx="5">
                  <c:v>4524.1919080612697</c:v>
                </c:pt>
                <c:pt idx="6">
                  <c:v>31.034834099833024</c:v>
                </c:pt>
                <c:pt idx="7">
                  <c:v>1618.0906326350066</c:v>
                </c:pt>
                <c:pt idx="8">
                  <c:v>4524.1919080612697</c:v>
                </c:pt>
                <c:pt idx="9">
                  <c:v>301.36551245274978</c:v>
                </c:pt>
                <c:pt idx="10">
                  <c:v>827.34985913290166</c:v>
                </c:pt>
                <c:pt idx="11">
                  <c:v>9919.4448028615261</c:v>
                </c:pt>
                <c:pt idx="12">
                  <c:v>61.582390182146561</c:v>
                </c:pt>
                <c:pt idx="13">
                  <c:v>216.30506238622579</c:v>
                </c:pt>
                <c:pt idx="14">
                  <c:v>23.578781621836431</c:v>
                </c:pt>
                <c:pt idx="15">
                  <c:v>4524.1919080612697</c:v>
                </c:pt>
                <c:pt idx="16">
                  <c:v>0.7948870320606275</c:v>
                </c:pt>
                <c:pt idx="17">
                  <c:v>112.65095857125543</c:v>
                </c:pt>
                <c:pt idx="18">
                  <c:v>74.115304055704669</c:v>
                </c:pt>
                <c:pt idx="19">
                  <c:v>224.62230264453615</c:v>
                </c:pt>
                <c:pt idx="20">
                  <c:v>351.25568093378689</c:v>
                </c:pt>
                <c:pt idx="21">
                  <c:v>3329.2193615243436</c:v>
                </c:pt>
                <c:pt idx="22">
                  <c:v>128.56232102195816</c:v>
                </c:pt>
                <c:pt idx="23">
                  <c:v>37.461798008539063</c:v>
                </c:pt>
                <c:pt idx="24">
                  <c:v>1808.7027832936622</c:v>
                </c:pt>
                <c:pt idx="25">
                  <c:v>48.302675916716701</c:v>
                </c:pt>
                <c:pt idx="26">
                  <c:v>9.2954611369570319</c:v>
                </c:pt>
                <c:pt idx="27">
                  <c:v>49.500721938623862</c:v>
                </c:pt>
                <c:pt idx="28">
                  <c:v>180.67313259058028</c:v>
                </c:pt>
                <c:pt idx="29">
                  <c:v>5.877773047024017</c:v>
                </c:pt>
                <c:pt idx="30">
                  <c:v>823.17911629078037</c:v>
                </c:pt>
                <c:pt idx="31">
                  <c:v>3543.5226122462095</c:v>
                </c:pt>
                <c:pt idx="32">
                  <c:v>537.87141815543862</c:v>
                </c:pt>
                <c:pt idx="33">
                  <c:v>11.789746709557951</c:v>
                </c:pt>
                <c:pt idx="34">
                  <c:v>1203.4434598304535</c:v>
                </c:pt>
                <c:pt idx="35">
                  <c:v>109.44722945201379</c:v>
                </c:pt>
                <c:pt idx="36">
                  <c:v>996.41909373737337</c:v>
                </c:pt>
                <c:pt idx="37">
                  <c:v>2.2167298539914717</c:v>
                </c:pt>
              </c:numCache>
            </c:numRef>
          </c:yVal>
          <c:smooth val="0"/>
        </c:ser>
        <c:dLbls>
          <c:showLegendKey val="0"/>
          <c:showVal val="0"/>
          <c:showCatName val="0"/>
          <c:showSerName val="0"/>
          <c:showPercent val="0"/>
          <c:showBubbleSize val="0"/>
        </c:dLbls>
        <c:axId val="86078976"/>
        <c:axId val="86080896"/>
      </c:scatterChart>
      <c:valAx>
        <c:axId val="86078976"/>
        <c:scaling>
          <c:orientation val="minMax"/>
        </c:scaling>
        <c:delete val="0"/>
        <c:axPos val="b"/>
        <c:title>
          <c:tx>
            <c:rich>
              <a:bodyPr/>
              <a:lstStyle/>
              <a:p>
                <a:pPr>
                  <a:defRPr/>
                </a:pPr>
                <a:r>
                  <a:rPr lang="en-US" sz="1800" b="1" i="0" baseline="0" dirty="0">
                    <a:effectLst/>
                  </a:rPr>
                  <a:t>Arsenic </a:t>
                </a:r>
                <a:r>
                  <a:rPr lang="en-US" sz="1800" b="1" i="0" baseline="0" dirty="0" smtClean="0">
                    <a:effectLst/>
                  </a:rPr>
                  <a:t>(</a:t>
                </a:r>
                <a:r>
                  <a:rPr lang="en-US" sz="1800" b="1" i="0" baseline="0" dirty="0">
                    <a:effectLst/>
                  </a:rPr>
                  <a:t>ppb)</a:t>
                </a:r>
                <a:endParaRPr lang="en-US" dirty="0">
                  <a:effectLst/>
                </a:endParaRPr>
              </a:p>
            </c:rich>
          </c:tx>
          <c:layout/>
          <c:overlay val="0"/>
        </c:title>
        <c:numFmt formatCode="General" sourceLinked="1"/>
        <c:majorTickMark val="out"/>
        <c:minorTickMark val="in"/>
        <c:tickLblPos val="nextTo"/>
        <c:crossAx val="86080896"/>
        <c:crossesAt val="0"/>
        <c:crossBetween val="midCat"/>
        <c:minorUnit val="5"/>
      </c:valAx>
      <c:valAx>
        <c:axId val="86080896"/>
        <c:scaling>
          <c:orientation val="minMax"/>
        </c:scaling>
        <c:delete val="0"/>
        <c:axPos val="l"/>
        <c:majorGridlines/>
        <c:title>
          <c:tx>
            <c:rich>
              <a:bodyPr rot="-5400000" vert="horz"/>
              <a:lstStyle/>
              <a:p>
                <a:pPr>
                  <a:defRPr/>
                </a:pPr>
                <a:r>
                  <a:rPr lang="en-US" sz="1800" b="1" i="0" baseline="0" dirty="0">
                    <a:effectLst/>
                  </a:rPr>
                  <a:t>Iron (56) </a:t>
                </a:r>
                <a:r>
                  <a:rPr lang="en-US" sz="1800" b="1" i="0" baseline="0" dirty="0" smtClean="0">
                    <a:effectLst/>
                  </a:rPr>
                  <a:t>(</a:t>
                </a:r>
                <a:r>
                  <a:rPr lang="en-US" sz="1800" b="1" i="0" baseline="0" dirty="0">
                    <a:effectLst/>
                  </a:rPr>
                  <a:t>ppb)</a:t>
                </a:r>
                <a:endParaRPr lang="en-US" dirty="0">
                  <a:effectLst/>
                </a:endParaRPr>
              </a:p>
            </c:rich>
          </c:tx>
          <c:layout>
            <c:manualLayout>
              <c:xMode val="edge"/>
              <c:yMode val="edge"/>
              <c:x val="5.3244579324500975E-3"/>
              <c:y val="0.34533308336457941"/>
            </c:manualLayout>
          </c:layout>
          <c:overlay val="0"/>
        </c:title>
        <c:numFmt formatCode="0" sourceLinked="1"/>
        <c:majorTickMark val="out"/>
        <c:minorTickMark val="in"/>
        <c:tickLblPos val="nextTo"/>
        <c:crossAx val="86078976"/>
        <c:crosses val="autoZero"/>
        <c:crossBetween val="midCat"/>
        <c:minorUnit val="500"/>
      </c:valAx>
      <c:spPr>
        <a:ln>
          <a:noFill/>
        </a:ln>
      </c:spPr>
    </c:plotArea>
    <c:plotVisOnly val="1"/>
    <c:dispBlanksAs val="gap"/>
    <c:showDLblsOverMax val="0"/>
  </c:chart>
  <c:spPr>
    <a:ln w="38100">
      <a:solidFill>
        <a:srgbClr val="0070C0"/>
      </a:solidFill>
    </a:ln>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title>
      <c:tx>
        <c:rich>
          <a:bodyPr/>
          <a:lstStyle/>
          <a:p>
            <a:pPr>
              <a:defRPr/>
            </a:pPr>
            <a:r>
              <a:rPr lang="en-US" dirty="0"/>
              <a:t>Concentration of Arsenic vs. Iron (56)</a:t>
            </a:r>
          </a:p>
          <a:p>
            <a:pPr>
              <a:defRPr/>
            </a:pPr>
            <a:r>
              <a:rPr lang="en-US" dirty="0" smtClean="0"/>
              <a:t>[</a:t>
            </a:r>
            <a:r>
              <a:rPr lang="en-US" dirty="0" smtClean="0">
                <a:solidFill>
                  <a:srgbClr val="92D050"/>
                </a:solidFill>
              </a:rPr>
              <a:t>pH &gt;8</a:t>
            </a:r>
            <a:r>
              <a:rPr lang="en-US" dirty="0" smtClean="0">
                <a:solidFill>
                  <a:sysClr val="windowText" lastClr="000000"/>
                </a:solidFill>
              </a:rPr>
              <a:t>]</a:t>
            </a:r>
            <a:endParaRPr lang="en-US" dirty="0">
              <a:solidFill>
                <a:sysClr val="windowText" lastClr="000000"/>
              </a:solidFill>
            </a:endParaRPr>
          </a:p>
        </c:rich>
      </c:tx>
      <c:layout>
        <c:manualLayout>
          <c:xMode val="edge"/>
          <c:yMode val="edge"/>
          <c:x val="0.30644110385095202"/>
          <c:y val="2.2106347600343202E-3"/>
        </c:manualLayout>
      </c:layout>
      <c:overlay val="0"/>
    </c:title>
    <c:autoTitleDeleted val="0"/>
    <c:plotArea>
      <c:layout/>
      <c:scatterChart>
        <c:scatterStyle val="lineMarker"/>
        <c:varyColors val="0"/>
        <c:ser>
          <c:idx val="0"/>
          <c:order val="0"/>
          <c:spPr>
            <a:ln w="28575">
              <a:noFill/>
            </a:ln>
          </c:spPr>
          <c:trendline>
            <c:spPr>
              <a:ln>
                <a:solidFill>
                  <a:srgbClr val="92D050"/>
                </a:solidFill>
              </a:ln>
            </c:spPr>
            <c:trendlineType val="linear"/>
            <c:dispRSqr val="0"/>
            <c:dispEq val="0"/>
          </c:trendline>
          <c:xVal>
            <c:numRef>
              <c:f>pH!$B$56:$B$76</c:f>
              <c:numCache>
                <c:formatCode>General</c:formatCode>
                <c:ptCount val="21"/>
                <c:pt idx="0">
                  <c:v>4.3</c:v>
                </c:pt>
                <c:pt idx="1">
                  <c:v>23</c:v>
                </c:pt>
                <c:pt idx="2">
                  <c:v>22.1</c:v>
                </c:pt>
                <c:pt idx="3">
                  <c:v>0.3</c:v>
                </c:pt>
                <c:pt idx="4">
                  <c:v>6.6</c:v>
                </c:pt>
                <c:pt idx="5">
                  <c:v>7.6</c:v>
                </c:pt>
                <c:pt idx="6">
                  <c:v>21.5</c:v>
                </c:pt>
                <c:pt idx="7">
                  <c:v>19</c:v>
                </c:pt>
                <c:pt idx="8">
                  <c:v>3.1</c:v>
                </c:pt>
                <c:pt idx="9">
                  <c:v>13.7</c:v>
                </c:pt>
                <c:pt idx="10">
                  <c:v>24.8</c:v>
                </c:pt>
                <c:pt idx="11">
                  <c:v>55.5</c:v>
                </c:pt>
                <c:pt idx="12">
                  <c:v>1.6</c:v>
                </c:pt>
                <c:pt idx="13">
                  <c:v>1.8</c:v>
                </c:pt>
                <c:pt idx="14">
                  <c:v>1.8</c:v>
                </c:pt>
                <c:pt idx="15">
                  <c:v>7.9</c:v>
                </c:pt>
                <c:pt idx="16">
                  <c:v>0.4</c:v>
                </c:pt>
                <c:pt idx="17">
                  <c:v>13.1</c:v>
                </c:pt>
                <c:pt idx="18">
                  <c:v>2</c:v>
                </c:pt>
                <c:pt idx="19">
                  <c:v>7.1</c:v>
                </c:pt>
                <c:pt idx="20">
                  <c:v>5.0999999999999996</c:v>
                </c:pt>
              </c:numCache>
            </c:numRef>
          </c:xVal>
          <c:yVal>
            <c:numRef>
              <c:f>pH!$E$56:$E$76</c:f>
              <c:numCache>
                <c:formatCode>0</c:formatCode>
                <c:ptCount val="21"/>
                <c:pt idx="0">
                  <c:v>50.044546822494802</c:v>
                </c:pt>
                <c:pt idx="1">
                  <c:v>8.5743736728702036</c:v>
                </c:pt>
                <c:pt idx="2">
                  <c:v>127.81586819012007</c:v>
                </c:pt>
                <c:pt idx="3">
                  <c:v>30.630617341575441</c:v>
                </c:pt>
                <c:pt idx="4">
                  <c:v>30.730172665407736</c:v>
                </c:pt>
                <c:pt idx="5">
                  <c:v>11.247756440505947</c:v>
                </c:pt>
                <c:pt idx="6">
                  <c:v>116.45397262518357</c:v>
                </c:pt>
                <c:pt idx="7">
                  <c:v>4524.1919080612697</c:v>
                </c:pt>
                <c:pt idx="8">
                  <c:v>55.751243188149139</c:v>
                </c:pt>
                <c:pt idx="9">
                  <c:v>172.28074666211538</c:v>
                </c:pt>
                <c:pt idx="10">
                  <c:v>27.638238760785143</c:v>
                </c:pt>
                <c:pt idx="11">
                  <c:v>11.512366253720797</c:v>
                </c:pt>
                <c:pt idx="12">
                  <c:v>78.873271801886304</c:v>
                </c:pt>
                <c:pt idx="13">
                  <c:v>408.01686222758411</c:v>
                </c:pt>
                <c:pt idx="14">
                  <c:v>586.37635967404401</c:v>
                </c:pt>
                <c:pt idx="15">
                  <c:v>17.604391642156198</c:v>
                </c:pt>
                <c:pt idx="16">
                  <c:v>89.628770404760289</c:v>
                </c:pt>
                <c:pt idx="17">
                  <c:v>108.23291351367759</c:v>
                </c:pt>
                <c:pt idx="18">
                  <c:v>200.7135848962736</c:v>
                </c:pt>
                <c:pt idx="19">
                  <c:v>16.893649745310483</c:v>
                </c:pt>
                <c:pt idx="20">
                  <c:v>56.904361375799816</c:v>
                </c:pt>
              </c:numCache>
            </c:numRef>
          </c:yVal>
          <c:smooth val="0"/>
        </c:ser>
        <c:dLbls>
          <c:showLegendKey val="0"/>
          <c:showVal val="0"/>
          <c:showCatName val="0"/>
          <c:showSerName val="0"/>
          <c:showPercent val="0"/>
          <c:showBubbleSize val="0"/>
        </c:dLbls>
        <c:axId val="86135936"/>
        <c:axId val="86137856"/>
      </c:scatterChart>
      <c:valAx>
        <c:axId val="86135936"/>
        <c:scaling>
          <c:orientation val="minMax"/>
          <c:max val="120"/>
        </c:scaling>
        <c:delete val="0"/>
        <c:axPos val="b"/>
        <c:title>
          <c:tx>
            <c:rich>
              <a:bodyPr/>
              <a:lstStyle/>
              <a:p>
                <a:pPr>
                  <a:defRPr sz="1800"/>
                </a:pPr>
                <a:r>
                  <a:rPr lang="en-US" sz="1800" dirty="0"/>
                  <a:t>Arsenic </a:t>
                </a:r>
                <a:r>
                  <a:rPr lang="en-US" sz="1800" dirty="0" smtClean="0"/>
                  <a:t>(</a:t>
                </a:r>
                <a:r>
                  <a:rPr lang="en-US" sz="1800" dirty="0"/>
                  <a:t>ppb)</a:t>
                </a:r>
              </a:p>
            </c:rich>
          </c:tx>
          <c:layout>
            <c:manualLayout>
              <c:xMode val="edge"/>
              <c:yMode val="edge"/>
              <c:x val="0.40751287562847149"/>
              <c:y val="0.90887614182369836"/>
            </c:manualLayout>
          </c:layout>
          <c:overlay val="0"/>
        </c:title>
        <c:numFmt formatCode="General" sourceLinked="1"/>
        <c:majorTickMark val="out"/>
        <c:minorTickMark val="in"/>
        <c:tickLblPos val="nextTo"/>
        <c:crossAx val="86137856"/>
        <c:crossesAt val="0"/>
        <c:crossBetween val="midCat"/>
        <c:minorUnit val="5"/>
      </c:valAx>
      <c:valAx>
        <c:axId val="86137856"/>
        <c:scaling>
          <c:orientation val="minMax"/>
          <c:max val="12000"/>
        </c:scaling>
        <c:delete val="0"/>
        <c:axPos val="l"/>
        <c:majorGridlines/>
        <c:title>
          <c:tx>
            <c:rich>
              <a:bodyPr rot="-5400000" vert="horz"/>
              <a:lstStyle/>
              <a:p>
                <a:pPr>
                  <a:defRPr sz="1800"/>
                </a:pPr>
                <a:r>
                  <a:rPr lang="en-US" sz="1800" dirty="0"/>
                  <a:t>Iron (56) </a:t>
                </a:r>
                <a:r>
                  <a:rPr lang="en-US" sz="1800" dirty="0" smtClean="0"/>
                  <a:t>(</a:t>
                </a:r>
                <a:r>
                  <a:rPr lang="en-US" sz="1800" dirty="0"/>
                  <a:t>ppb)</a:t>
                </a:r>
              </a:p>
            </c:rich>
          </c:tx>
          <c:layout/>
          <c:overlay val="0"/>
        </c:title>
        <c:numFmt formatCode="0" sourceLinked="1"/>
        <c:majorTickMark val="out"/>
        <c:minorTickMark val="in"/>
        <c:tickLblPos val="nextTo"/>
        <c:crossAx val="86135936"/>
        <c:crosses val="autoZero"/>
        <c:crossBetween val="midCat"/>
        <c:majorUnit val="2000"/>
        <c:minorUnit val="500"/>
      </c:valAx>
    </c:plotArea>
    <c:plotVisOnly val="1"/>
    <c:dispBlanksAs val="gap"/>
    <c:showDLblsOverMax val="0"/>
  </c:chart>
  <c:spPr>
    <a:ln w="38100">
      <a:solidFill>
        <a:srgbClr val="92D050"/>
      </a:solidFill>
    </a:ln>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t>Concentration of Arsenic vs. pH</a:t>
            </a:r>
          </a:p>
        </c:rich>
      </c:tx>
      <c:layout/>
      <c:overlay val="0"/>
    </c:title>
    <c:autoTitleDeleted val="0"/>
    <c:plotArea>
      <c:layout/>
      <c:scatterChart>
        <c:scatterStyle val="lineMarker"/>
        <c:varyColors val="0"/>
        <c:ser>
          <c:idx val="0"/>
          <c:order val="0"/>
          <c:spPr>
            <a:ln w="28575">
              <a:noFill/>
            </a:ln>
          </c:spPr>
          <c:xVal>
            <c:numRef>
              <c:f>'Sample Number'!$G$2:$G$76</c:f>
              <c:numCache>
                <c:formatCode>General</c:formatCode>
                <c:ptCount val="75"/>
                <c:pt idx="0">
                  <c:v>7.6899999999999986</c:v>
                </c:pt>
                <c:pt idx="1">
                  <c:v>6.96</c:v>
                </c:pt>
                <c:pt idx="2">
                  <c:v>7.2</c:v>
                </c:pt>
                <c:pt idx="3">
                  <c:v>7.71</c:v>
                </c:pt>
                <c:pt idx="4">
                  <c:v>8.4</c:v>
                </c:pt>
                <c:pt idx="5">
                  <c:v>5.6</c:v>
                </c:pt>
                <c:pt idx="6">
                  <c:v>8.7000000000000011</c:v>
                </c:pt>
                <c:pt idx="7">
                  <c:v>6.6</c:v>
                </c:pt>
                <c:pt idx="8">
                  <c:v>5.96</c:v>
                </c:pt>
                <c:pt idx="9">
                  <c:v>7.6</c:v>
                </c:pt>
                <c:pt idx="10">
                  <c:v>8.4600000000000026</c:v>
                </c:pt>
                <c:pt idx="11">
                  <c:v>7.9</c:v>
                </c:pt>
                <c:pt idx="12">
                  <c:v>8.7900000000000009</c:v>
                </c:pt>
                <c:pt idx="13">
                  <c:v>7.6</c:v>
                </c:pt>
                <c:pt idx="14">
                  <c:v>7.8</c:v>
                </c:pt>
                <c:pt idx="15">
                  <c:v>7.63</c:v>
                </c:pt>
                <c:pt idx="16">
                  <c:v>6.98</c:v>
                </c:pt>
                <c:pt idx="17">
                  <c:v>8.2399999999999984</c:v>
                </c:pt>
                <c:pt idx="18">
                  <c:v>7.27</c:v>
                </c:pt>
                <c:pt idx="19">
                  <c:v>7.38</c:v>
                </c:pt>
                <c:pt idx="20">
                  <c:v>7.55</c:v>
                </c:pt>
                <c:pt idx="21">
                  <c:v>7.5</c:v>
                </c:pt>
                <c:pt idx="22">
                  <c:v>8.32</c:v>
                </c:pt>
                <c:pt idx="23">
                  <c:v>8.02</c:v>
                </c:pt>
                <c:pt idx="24">
                  <c:v>7.71</c:v>
                </c:pt>
                <c:pt idx="25">
                  <c:v>7.45</c:v>
                </c:pt>
                <c:pt idx="26">
                  <c:v>7.1599999999999993</c:v>
                </c:pt>
                <c:pt idx="27">
                  <c:v>9.3000000000000007</c:v>
                </c:pt>
                <c:pt idx="28">
                  <c:v>6.41</c:v>
                </c:pt>
                <c:pt idx="29">
                  <c:v>7.96</c:v>
                </c:pt>
                <c:pt idx="30">
                  <c:v>6.98</c:v>
                </c:pt>
                <c:pt idx="31">
                  <c:v>6.6</c:v>
                </c:pt>
                <c:pt idx="32">
                  <c:v>7.4</c:v>
                </c:pt>
                <c:pt idx="33">
                  <c:v>7.96</c:v>
                </c:pt>
                <c:pt idx="34">
                  <c:v>8.35</c:v>
                </c:pt>
                <c:pt idx="35">
                  <c:v>8.3000000000000007</c:v>
                </c:pt>
                <c:pt idx="36">
                  <c:v>7.84</c:v>
                </c:pt>
                <c:pt idx="37">
                  <c:v>8.3000000000000007</c:v>
                </c:pt>
                <c:pt idx="38">
                  <c:v>7.67</c:v>
                </c:pt>
                <c:pt idx="39">
                  <c:v>8.2000000000000011</c:v>
                </c:pt>
                <c:pt idx="40">
                  <c:v>7.9</c:v>
                </c:pt>
                <c:pt idx="41">
                  <c:v>8.3000000000000007</c:v>
                </c:pt>
                <c:pt idx="42">
                  <c:v>7.6</c:v>
                </c:pt>
                <c:pt idx="43">
                  <c:v>7.9</c:v>
                </c:pt>
                <c:pt idx="44">
                  <c:v>7.49</c:v>
                </c:pt>
                <c:pt idx="45">
                  <c:v>8.3000000000000007</c:v>
                </c:pt>
                <c:pt idx="46">
                  <c:v>7.58</c:v>
                </c:pt>
                <c:pt idx="47">
                  <c:v>7.83</c:v>
                </c:pt>
                <c:pt idx="48">
                  <c:v>7.1599999999999993</c:v>
                </c:pt>
                <c:pt idx="49">
                  <c:v>6.1099999999999994</c:v>
                </c:pt>
                <c:pt idx="50">
                  <c:v>6.87</c:v>
                </c:pt>
                <c:pt idx="51">
                  <c:v>7.64</c:v>
                </c:pt>
                <c:pt idx="52">
                  <c:v>6.68</c:v>
                </c:pt>
                <c:pt idx="53">
                  <c:v>8</c:v>
                </c:pt>
                <c:pt idx="54">
                  <c:v>6.7</c:v>
                </c:pt>
                <c:pt idx="55">
                  <c:v>8.0400000000000009</c:v>
                </c:pt>
                <c:pt idx="56">
                  <c:v>8.1</c:v>
                </c:pt>
                <c:pt idx="57">
                  <c:v>7.79</c:v>
                </c:pt>
                <c:pt idx="58">
                  <c:v>5.78</c:v>
                </c:pt>
                <c:pt idx="59">
                  <c:v>7.95</c:v>
                </c:pt>
                <c:pt idx="60">
                  <c:v>6.48</c:v>
                </c:pt>
                <c:pt idx="61">
                  <c:v>7.17</c:v>
                </c:pt>
                <c:pt idx="62">
                  <c:v>7.27</c:v>
                </c:pt>
                <c:pt idx="63">
                  <c:v>7.78</c:v>
                </c:pt>
                <c:pt idx="64">
                  <c:v>7.3</c:v>
                </c:pt>
                <c:pt idx="65">
                  <c:v>6.71</c:v>
                </c:pt>
                <c:pt idx="66">
                  <c:v>8</c:v>
                </c:pt>
                <c:pt idx="67">
                  <c:v>8.2000000000000011</c:v>
                </c:pt>
                <c:pt idx="68">
                  <c:v>7.6</c:v>
                </c:pt>
                <c:pt idx="69">
                  <c:v>7.47</c:v>
                </c:pt>
                <c:pt idx="70">
                  <c:v>8.6299999999999972</c:v>
                </c:pt>
                <c:pt idx="71">
                  <c:v>6.9</c:v>
                </c:pt>
                <c:pt idx="72">
                  <c:v>7.1</c:v>
                </c:pt>
                <c:pt idx="73">
                  <c:v>7.5</c:v>
                </c:pt>
                <c:pt idx="74">
                  <c:v>8.34</c:v>
                </c:pt>
              </c:numCache>
            </c:numRef>
          </c:xVal>
          <c:yVal>
            <c:numRef>
              <c:f>'Sample Number'!$B$2:$B$76</c:f>
              <c:numCache>
                <c:formatCode>General</c:formatCode>
                <c:ptCount val="75"/>
                <c:pt idx="0">
                  <c:v>17.7</c:v>
                </c:pt>
                <c:pt idx="1">
                  <c:v>0.9</c:v>
                </c:pt>
                <c:pt idx="2">
                  <c:v>0.4</c:v>
                </c:pt>
                <c:pt idx="3">
                  <c:v>5.5</c:v>
                </c:pt>
                <c:pt idx="4">
                  <c:v>7.9</c:v>
                </c:pt>
                <c:pt idx="5">
                  <c:v>1.1000000000000001</c:v>
                </c:pt>
                <c:pt idx="6">
                  <c:v>2</c:v>
                </c:pt>
                <c:pt idx="7">
                  <c:v>17.2</c:v>
                </c:pt>
                <c:pt idx="8">
                  <c:v>0.2</c:v>
                </c:pt>
                <c:pt idx="9">
                  <c:v>0.7</c:v>
                </c:pt>
                <c:pt idx="10">
                  <c:v>0.4</c:v>
                </c:pt>
                <c:pt idx="11">
                  <c:v>23.1</c:v>
                </c:pt>
                <c:pt idx="12">
                  <c:v>7.1</c:v>
                </c:pt>
                <c:pt idx="13">
                  <c:v>2</c:v>
                </c:pt>
                <c:pt idx="14">
                  <c:v>12.5</c:v>
                </c:pt>
                <c:pt idx="15">
                  <c:v>5.2</c:v>
                </c:pt>
                <c:pt idx="16">
                  <c:v>9.4</c:v>
                </c:pt>
                <c:pt idx="17">
                  <c:v>19</c:v>
                </c:pt>
                <c:pt idx="18">
                  <c:v>1.7</c:v>
                </c:pt>
                <c:pt idx="19">
                  <c:v>2.2000000000000002</c:v>
                </c:pt>
                <c:pt idx="20">
                  <c:v>29.9</c:v>
                </c:pt>
                <c:pt idx="21">
                  <c:v>6</c:v>
                </c:pt>
                <c:pt idx="22">
                  <c:v>1.6</c:v>
                </c:pt>
                <c:pt idx="23">
                  <c:v>22.1</c:v>
                </c:pt>
                <c:pt idx="24">
                  <c:v>4.4000000000000004</c:v>
                </c:pt>
                <c:pt idx="25">
                  <c:v>1.1000000000000001</c:v>
                </c:pt>
                <c:pt idx="26">
                  <c:v>26.4</c:v>
                </c:pt>
                <c:pt idx="27">
                  <c:v>5.0999999999999996</c:v>
                </c:pt>
                <c:pt idx="28">
                  <c:v>1.6</c:v>
                </c:pt>
                <c:pt idx="29">
                  <c:v>1.1000000000000001</c:v>
                </c:pt>
                <c:pt idx="30">
                  <c:v>0.3</c:v>
                </c:pt>
                <c:pt idx="31">
                  <c:v>37.9</c:v>
                </c:pt>
                <c:pt idx="32">
                  <c:v>0.5</c:v>
                </c:pt>
                <c:pt idx="33">
                  <c:v>0.9</c:v>
                </c:pt>
                <c:pt idx="34">
                  <c:v>1.8</c:v>
                </c:pt>
                <c:pt idx="35">
                  <c:v>55.5</c:v>
                </c:pt>
                <c:pt idx="36">
                  <c:v>9.9</c:v>
                </c:pt>
                <c:pt idx="37">
                  <c:v>13.7</c:v>
                </c:pt>
                <c:pt idx="38">
                  <c:v>0.9</c:v>
                </c:pt>
                <c:pt idx="39">
                  <c:v>7.6</c:v>
                </c:pt>
                <c:pt idx="40">
                  <c:v>12.1</c:v>
                </c:pt>
                <c:pt idx="41">
                  <c:v>24.8</c:v>
                </c:pt>
                <c:pt idx="42">
                  <c:v>34.300000000000011</c:v>
                </c:pt>
                <c:pt idx="43">
                  <c:v>9.4</c:v>
                </c:pt>
                <c:pt idx="44">
                  <c:v>87.3</c:v>
                </c:pt>
                <c:pt idx="45">
                  <c:v>3.1</c:v>
                </c:pt>
                <c:pt idx="46">
                  <c:v>1.1000000000000001</c:v>
                </c:pt>
                <c:pt idx="47">
                  <c:v>14</c:v>
                </c:pt>
                <c:pt idx="48">
                  <c:v>2.5</c:v>
                </c:pt>
                <c:pt idx="49">
                  <c:v>77.3</c:v>
                </c:pt>
                <c:pt idx="50">
                  <c:v>2.2999999999999998</c:v>
                </c:pt>
                <c:pt idx="51">
                  <c:v>2.6</c:v>
                </c:pt>
                <c:pt idx="52">
                  <c:v>29.2</c:v>
                </c:pt>
                <c:pt idx="53">
                  <c:v>23</c:v>
                </c:pt>
                <c:pt idx="54">
                  <c:v>0.3</c:v>
                </c:pt>
                <c:pt idx="55">
                  <c:v>0.3</c:v>
                </c:pt>
                <c:pt idx="56">
                  <c:v>6.6</c:v>
                </c:pt>
                <c:pt idx="57">
                  <c:v>0.3</c:v>
                </c:pt>
                <c:pt idx="58">
                  <c:v>0.1</c:v>
                </c:pt>
                <c:pt idx="59">
                  <c:v>0.8</c:v>
                </c:pt>
                <c:pt idx="60">
                  <c:v>68.099999999999994</c:v>
                </c:pt>
                <c:pt idx="61">
                  <c:v>3</c:v>
                </c:pt>
                <c:pt idx="62">
                  <c:v>34.1</c:v>
                </c:pt>
                <c:pt idx="63">
                  <c:v>1.8</c:v>
                </c:pt>
                <c:pt idx="64">
                  <c:v>111.6</c:v>
                </c:pt>
                <c:pt idx="65">
                  <c:v>1.4</c:v>
                </c:pt>
                <c:pt idx="66">
                  <c:v>4.3</c:v>
                </c:pt>
                <c:pt idx="67">
                  <c:v>21.5</c:v>
                </c:pt>
                <c:pt idx="68">
                  <c:v>0.2</c:v>
                </c:pt>
                <c:pt idx="69">
                  <c:v>4.7</c:v>
                </c:pt>
                <c:pt idx="70">
                  <c:v>13.1</c:v>
                </c:pt>
                <c:pt idx="71">
                  <c:v>0.4</c:v>
                </c:pt>
                <c:pt idx="72">
                  <c:v>78.900000000000006</c:v>
                </c:pt>
                <c:pt idx="73">
                  <c:v>39.9</c:v>
                </c:pt>
                <c:pt idx="74">
                  <c:v>1.8</c:v>
                </c:pt>
              </c:numCache>
            </c:numRef>
          </c:yVal>
          <c:smooth val="0"/>
        </c:ser>
        <c:dLbls>
          <c:showLegendKey val="0"/>
          <c:showVal val="0"/>
          <c:showCatName val="0"/>
          <c:showSerName val="0"/>
          <c:showPercent val="0"/>
          <c:showBubbleSize val="0"/>
        </c:dLbls>
        <c:axId val="86162048"/>
        <c:axId val="86995712"/>
      </c:scatterChart>
      <c:valAx>
        <c:axId val="86162048"/>
        <c:scaling>
          <c:orientation val="minMax"/>
          <c:min val="5"/>
        </c:scaling>
        <c:delete val="0"/>
        <c:axPos val="b"/>
        <c:title>
          <c:tx>
            <c:rich>
              <a:bodyPr/>
              <a:lstStyle/>
              <a:p>
                <a:pPr>
                  <a:defRPr/>
                </a:pPr>
                <a:r>
                  <a:rPr lang="en-US" sz="1800"/>
                  <a:t>pH</a:t>
                </a:r>
              </a:p>
            </c:rich>
          </c:tx>
          <c:layout/>
          <c:overlay val="0"/>
        </c:title>
        <c:numFmt formatCode="General" sourceLinked="1"/>
        <c:majorTickMark val="out"/>
        <c:minorTickMark val="in"/>
        <c:tickLblPos val="nextTo"/>
        <c:crossAx val="86995712"/>
        <c:crosses val="autoZero"/>
        <c:crossBetween val="midCat"/>
        <c:minorUnit val="0.5"/>
      </c:valAx>
      <c:valAx>
        <c:axId val="86995712"/>
        <c:scaling>
          <c:orientation val="minMax"/>
        </c:scaling>
        <c:delete val="0"/>
        <c:axPos val="l"/>
        <c:majorGridlines/>
        <c:title>
          <c:tx>
            <c:rich>
              <a:bodyPr/>
              <a:lstStyle/>
              <a:p>
                <a:pPr>
                  <a:defRPr/>
                </a:pPr>
                <a:r>
                  <a:rPr lang="en-US" sz="1800" dirty="0" smtClean="0"/>
                  <a:t>Arsenic </a:t>
                </a:r>
                <a:r>
                  <a:rPr lang="en-US" sz="1800" dirty="0"/>
                  <a:t>(ppb)</a:t>
                </a:r>
              </a:p>
            </c:rich>
          </c:tx>
          <c:layout>
            <c:manualLayout>
              <c:xMode val="edge"/>
              <c:yMode val="edge"/>
              <c:x val="1.6231764203855265E-2"/>
              <c:y val="0.34373873901385826"/>
            </c:manualLayout>
          </c:layout>
          <c:overlay val="0"/>
        </c:title>
        <c:numFmt formatCode="General" sourceLinked="1"/>
        <c:majorTickMark val="none"/>
        <c:minorTickMark val="none"/>
        <c:tickLblPos val="nextTo"/>
        <c:crossAx val="86162048"/>
        <c:crosses val="autoZero"/>
        <c:crossBetween val="midCat"/>
      </c:valAx>
    </c:plotArea>
    <c:plotVisOnly val="1"/>
    <c:dispBlanksAs val="gap"/>
    <c:showDLblsOverMax val="0"/>
  </c:chart>
  <c:spPr>
    <a:ln w="38100">
      <a:solidFill>
        <a:schemeClr val="tx1"/>
      </a:solidFill>
    </a:ln>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dirty="0"/>
              <a:t>Concentration of Arsenic vs. Manganese  </a:t>
            </a:r>
            <a:endParaRPr lang="en-US" dirty="0" smtClean="0"/>
          </a:p>
          <a:p>
            <a:pPr>
              <a:defRPr/>
            </a:pPr>
            <a:r>
              <a:rPr lang="en-US" dirty="0" smtClean="0"/>
              <a:t>[</a:t>
            </a:r>
            <a:r>
              <a:rPr lang="en-US" dirty="0">
                <a:solidFill>
                  <a:srgbClr val="FF0000"/>
                </a:solidFill>
              </a:rPr>
              <a:t>pH = 5-7</a:t>
            </a:r>
            <a:r>
              <a:rPr lang="en-US" dirty="0"/>
              <a:t>]</a:t>
            </a:r>
          </a:p>
        </c:rich>
      </c:tx>
      <c:layout>
        <c:manualLayout>
          <c:xMode val="edge"/>
          <c:yMode val="edge"/>
          <c:x val="0.27900144755787831"/>
          <c:y val="1.0892781466879489E-2"/>
        </c:manualLayout>
      </c:layout>
      <c:overlay val="0"/>
    </c:title>
    <c:autoTitleDeleted val="0"/>
    <c:plotArea>
      <c:layout>
        <c:manualLayout>
          <c:layoutTarget val="inner"/>
          <c:xMode val="edge"/>
          <c:yMode val="edge"/>
          <c:x val="0.11971697099907493"/>
          <c:y val="0.13731921953986351"/>
          <c:w val="0.8369154179698548"/>
          <c:h val="0.73628404489639798"/>
        </c:manualLayout>
      </c:layout>
      <c:scatterChart>
        <c:scatterStyle val="lineMarker"/>
        <c:varyColors val="0"/>
        <c:ser>
          <c:idx val="0"/>
          <c:order val="0"/>
          <c:tx>
            <c:strRef>
              <c:f>pH!$C$1</c:f>
              <c:strCache>
                <c:ptCount val="1"/>
                <c:pt idx="0">
                  <c:v>Manganese (ppm)</c:v>
                </c:pt>
              </c:strCache>
            </c:strRef>
          </c:tx>
          <c:spPr>
            <a:ln w="28575">
              <a:noFill/>
            </a:ln>
          </c:spPr>
          <c:marker>
            <c:spPr>
              <a:solidFill>
                <a:srgbClr val="FF0000"/>
              </a:solidFill>
            </c:spPr>
          </c:marker>
          <c:dPt>
            <c:idx val="7"/>
            <c:bubble3D val="0"/>
          </c:dPt>
          <c:dPt>
            <c:idx val="8"/>
            <c:bubble3D val="0"/>
          </c:dPt>
          <c:dPt>
            <c:idx val="9"/>
            <c:bubble3D val="0"/>
          </c:dPt>
          <c:dPt>
            <c:idx val="10"/>
            <c:bubble3D val="0"/>
          </c:dPt>
          <c:dPt>
            <c:idx val="14"/>
            <c:bubble3D val="0"/>
          </c:dPt>
          <c:trendline>
            <c:trendlineType val="linear"/>
            <c:dispRSqr val="0"/>
            <c:dispEq val="0"/>
          </c:trendline>
          <c:trendline>
            <c:spPr>
              <a:ln>
                <a:solidFill>
                  <a:srgbClr val="FF0000"/>
                </a:solidFill>
              </a:ln>
            </c:spPr>
            <c:trendlineType val="linear"/>
            <c:dispRSqr val="0"/>
            <c:dispEq val="0"/>
          </c:trendline>
          <c:xVal>
            <c:numRef>
              <c:f>pH!$B$2:$B$17</c:f>
              <c:numCache>
                <c:formatCode>General</c:formatCode>
                <c:ptCount val="16"/>
                <c:pt idx="0">
                  <c:v>1.1000000000000001</c:v>
                </c:pt>
                <c:pt idx="1">
                  <c:v>0.1</c:v>
                </c:pt>
                <c:pt idx="2">
                  <c:v>0.2</c:v>
                </c:pt>
                <c:pt idx="3">
                  <c:v>77.3</c:v>
                </c:pt>
                <c:pt idx="4">
                  <c:v>1.6</c:v>
                </c:pt>
                <c:pt idx="5">
                  <c:v>68.099999999999994</c:v>
                </c:pt>
                <c:pt idx="6">
                  <c:v>17.2</c:v>
                </c:pt>
                <c:pt idx="7">
                  <c:v>37.9</c:v>
                </c:pt>
                <c:pt idx="8">
                  <c:v>29.2</c:v>
                </c:pt>
                <c:pt idx="9">
                  <c:v>0.3</c:v>
                </c:pt>
                <c:pt idx="10">
                  <c:v>1.4</c:v>
                </c:pt>
                <c:pt idx="11">
                  <c:v>2.2999999999999998</c:v>
                </c:pt>
                <c:pt idx="12">
                  <c:v>0.4</c:v>
                </c:pt>
                <c:pt idx="13">
                  <c:v>0.9</c:v>
                </c:pt>
                <c:pt idx="14">
                  <c:v>0.3</c:v>
                </c:pt>
                <c:pt idx="15">
                  <c:v>9.4</c:v>
                </c:pt>
              </c:numCache>
            </c:numRef>
          </c:xVal>
          <c:yVal>
            <c:numRef>
              <c:f>pH!$C$2:$C$17</c:f>
              <c:numCache>
                <c:formatCode>0</c:formatCode>
                <c:ptCount val="16"/>
                <c:pt idx="0">
                  <c:v>7.4466766472653321</c:v>
                </c:pt>
                <c:pt idx="1">
                  <c:v>58.762190094116697</c:v>
                </c:pt>
                <c:pt idx="2">
                  <c:v>15.170264066136982</c:v>
                </c:pt>
                <c:pt idx="3">
                  <c:v>7.8284721989612933</c:v>
                </c:pt>
                <c:pt idx="4">
                  <c:v>4.4036294376986307</c:v>
                </c:pt>
                <c:pt idx="5">
                  <c:v>241.72246917002727</c:v>
                </c:pt>
                <c:pt idx="6">
                  <c:v>8.9079086992775558</c:v>
                </c:pt>
                <c:pt idx="7">
                  <c:v>226.05794505892428</c:v>
                </c:pt>
                <c:pt idx="8">
                  <c:v>691.93375813083139</c:v>
                </c:pt>
                <c:pt idx="9">
                  <c:v>549.666428865439</c:v>
                </c:pt>
                <c:pt idx="10">
                  <c:v>801.82223281750237</c:v>
                </c:pt>
                <c:pt idx="11">
                  <c:v>79.547782329750021</c:v>
                </c:pt>
                <c:pt idx="12">
                  <c:v>364.25065343686362</c:v>
                </c:pt>
                <c:pt idx="13">
                  <c:v>1.1485794104390457</c:v>
                </c:pt>
                <c:pt idx="14">
                  <c:v>215.97367487095937</c:v>
                </c:pt>
                <c:pt idx="15">
                  <c:v>-0.78026221300225485</c:v>
                </c:pt>
              </c:numCache>
            </c:numRef>
          </c:yVal>
          <c:smooth val="0"/>
        </c:ser>
        <c:dLbls>
          <c:showLegendKey val="0"/>
          <c:showVal val="0"/>
          <c:showCatName val="0"/>
          <c:showSerName val="0"/>
          <c:showPercent val="0"/>
          <c:showBubbleSize val="0"/>
        </c:dLbls>
        <c:axId val="121772288"/>
        <c:axId val="121774464"/>
      </c:scatterChart>
      <c:valAx>
        <c:axId val="121772288"/>
        <c:scaling>
          <c:orientation val="minMax"/>
          <c:max val="120"/>
        </c:scaling>
        <c:delete val="0"/>
        <c:axPos val="b"/>
        <c:title>
          <c:tx>
            <c:rich>
              <a:bodyPr/>
              <a:lstStyle/>
              <a:p>
                <a:pPr>
                  <a:defRPr/>
                </a:pPr>
                <a:r>
                  <a:rPr lang="en-US" sz="1800" dirty="0"/>
                  <a:t>Arsenic </a:t>
                </a:r>
                <a:r>
                  <a:rPr lang="en-US" sz="1800" dirty="0" smtClean="0"/>
                  <a:t>(</a:t>
                </a:r>
                <a:r>
                  <a:rPr lang="en-US" sz="1800" dirty="0"/>
                  <a:t>ppb)</a:t>
                </a:r>
              </a:p>
            </c:rich>
          </c:tx>
          <c:layout>
            <c:manualLayout>
              <c:xMode val="edge"/>
              <c:yMode val="edge"/>
              <c:x val="0.33790324504891434"/>
              <c:y val="0.91633152639839621"/>
            </c:manualLayout>
          </c:layout>
          <c:overlay val="0"/>
        </c:title>
        <c:numFmt formatCode="General" sourceLinked="1"/>
        <c:majorTickMark val="out"/>
        <c:minorTickMark val="in"/>
        <c:tickLblPos val="nextTo"/>
        <c:crossAx val="121774464"/>
        <c:crosses val="autoZero"/>
        <c:crossBetween val="midCat"/>
        <c:minorUnit val="5"/>
      </c:valAx>
      <c:valAx>
        <c:axId val="121774464"/>
        <c:scaling>
          <c:orientation val="minMax"/>
          <c:max val="1000"/>
          <c:min val="0"/>
        </c:scaling>
        <c:delete val="0"/>
        <c:axPos val="l"/>
        <c:majorGridlines/>
        <c:title>
          <c:tx>
            <c:rich>
              <a:bodyPr rot="-5400000" vert="horz"/>
              <a:lstStyle/>
              <a:p>
                <a:pPr>
                  <a:defRPr/>
                </a:pPr>
                <a:r>
                  <a:rPr lang="en-US" sz="1800" dirty="0"/>
                  <a:t>Manganese </a:t>
                </a:r>
                <a:r>
                  <a:rPr lang="en-US" sz="1800" dirty="0" smtClean="0"/>
                  <a:t>(</a:t>
                </a:r>
                <a:r>
                  <a:rPr lang="en-US" sz="1800" dirty="0"/>
                  <a:t>ppb)</a:t>
                </a:r>
              </a:p>
            </c:rich>
          </c:tx>
          <c:layout>
            <c:manualLayout>
              <c:xMode val="edge"/>
              <c:yMode val="edge"/>
              <c:x val="3.0729751100672963E-3"/>
              <c:y val="0.27298865594586397"/>
            </c:manualLayout>
          </c:layout>
          <c:overlay val="0"/>
        </c:title>
        <c:numFmt formatCode="0" sourceLinked="1"/>
        <c:majorTickMark val="out"/>
        <c:minorTickMark val="in"/>
        <c:tickLblPos val="nextTo"/>
        <c:crossAx val="121772288"/>
        <c:crosses val="autoZero"/>
        <c:crossBetween val="midCat"/>
        <c:majorUnit val="200"/>
        <c:minorUnit val="50"/>
      </c:valAx>
    </c:plotArea>
    <c:plotVisOnly val="1"/>
    <c:dispBlanksAs val="gap"/>
    <c:showDLblsOverMax val="0"/>
  </c:chart>
  <c:spPr>
    <a:ln w="38100">
      <a:solidFill>
        <a:srgbClr val="FF0000"/>
      </a:solid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800" b="1" i="0" baseline="0">
                <a:effectLst/>
              </a:rPr>
              <a:t>Concentration of Arsenic vs. Manganese</a:t>
            </a:r>
          </a:p>
          <a:p>
            <a:pPr>
              <a:defRPr/>
            </a:pPr>
            <a:r>
              <a:rPr lang="en-US" sz="1800" b="1" i="0" baseline="0">
                <a:effectLst/>
              </a:rPr>
              <a:t>     [</a:t>
            </a:r>
            <a:r>
              <a:rPr lang="en-US" sz="1800" b="1" i="0" baseline="0">
                <a:solidFill>
                  <a:srgbClr val="00B0F0"/>
                </a:solidFill>
                <a:effectLst/>
              </a:rPr>
              <a:t>pH = 7-8</a:t>
            </a:r>
            <a:r>
              <a:rPr lang="en-US" sz="1800" b="1" i="0" baseline="0">
                <a:effectLst/>
              </a:rPr>
              <a:t>]</a:t>
            </a:r>
            <a:endParaRPr lang="en-US">
              <a:effectLst/>
            </a:endParaRPr>
          </a:p>
        </c:rich>
      </c:tx>
      <c:layout/>
      <c:overlay val="0"/>
    </c:title>
    <c:autoTitleDeleted val="0"/>
    <c:plotArea>
      <c:layout>
        <c:manualLayout>
          <c:layoutTarget val="inner"/>
          <c:xMode val="edge"/>
          <c:yMode val="edge"/>
          <c:x val="0.1127580804665278"/>
          <c:y val="0.15159635050259168"/>
          <c:w val="0.85294329145412717"/>
          <c:h val="0.74278453124932242"/>
        </c:manualLayout>
      </c:layout>
      <c:scatterChart>
        <c:scatterStyle val="lineMarker"/>
        <c:varyColors val="0"/>
        <c:ser>
          <c:idx val="0"/>
          <c:order val="0"/>
          <c:spPr>
            <a:ln w="28575">
              <a:noFill/>
            </a:ln>
          </c:spPr>
          <c:trendline>
            <c:spPr>
              <a:ln>
                <a:solidFill>
                  <a:srgbClr val="0070C0"/>
                </a:solidFill>
              </a:ln>
            </c:spPr>
            <c:trendlineType val="linear"/>
            <c:dispRSqr val="0"/>
            <c:dispEq val="0"/>
          </c:trendline>
          <c:xVal>
            <c:numRef>
              <c:f>pH!$B$18:$B$55</c:f>
              <c:numCache>
                <c:formatCode>General</c:formatCode>
                <c:ptCount val="38"/>
                <c:pt idx="0">
                  <c:v>78.900000000000006</c:v>
                </c:pt>
                <c:pt idx="1">
                  <c:v>2.5</c:v>
                </c:pt>
                <c:pt idx="2">
                  <c:v>26.4</c:v>
                </c:pt>
                <c:pt idx="3">
                  <c:v>3</c:v>
                </c:pt>
                <c:pt idx="4">
                  <c:v>0.4</c:v>
                </c:pt>
                <c:pt idx="5">
                  <c:v>1.7</c:v>
                </c:pt>
                <c:pt idx="6">
                  <c:v>34.1</c:v>
                </c:pt>
                <c:pt idx="7">
                  <c:v>111.6</c:v>
                </c:pt>
                <c:pt idx="8">
                  <c:v>2.2000000000000002</c:v>
                </c:pt>
                <c:pt idx="9">
                  <c:v>0.5</c:v>
                </c:pt>
                <c:pt idx="10">
                  <c:v>1.1000000000000001</c:v>
                </c:pt>
                <c:pt idx="11">
                  <c:v>4.7</c:v>
                </c:pt>
                <c:pt idx="12">
                  <c:v>87.3</c:v>
                </c:pt>
                <c:pt idx="13">
                  <c:v>6</c:v>
                </c:pt>
                <c:pt idx="14">
                  <c:v>39.9</c:v>
                </c:pt>
                <c:pt idx="15">
                  <c:v>29.9</c:v>
                </c:pt>
                <c:pt idx="16">
                  <c:v>1.1000000000000001</c:v>
                </c:pt>
                <c:pt idx="17">
                  <c:v>0.2</c:v>
                </c:pt>
                <c:pt idx="18">
                  <c:v>0.7</c:v>
                </c:pt>
                <c:pt idx="19">
                  <c:v>2</c:v>
                </c:pt>
                <c:pt idx="20">
                  <c:v>34.299999999999997</c:v>
                </c:pt>
                <c:pt idx="21">
                  <c:v>5.2</c:v>
                </c:pt>
                <c:pt idx="22">
                  <c:v>2.6</c:v>
                </c:pt>
                <c:pt idx="23">
                  <c:v>0.9</c:v>
                </c:pt>
                <c:pt idx="24">
                  <c:v>17.7</c:v>
                </c:pt>
                <c:pt idx="25">
                  <c:v>4.4000000000000004</c:v>
                </c:pt>
                <c:pt idx="26">
                  <c:v>5.5</c:v>
                </c:pt>
                <c:pt idx="27">
                  <c:v>1.8</c:v>
                </c:pt>
                <c:pt idx="28">
                  <c:v>0.3</c:v>
                </c:pt>
                <c:pt idx="29">
                  <c:v>12.5</c:v>
                </c:pt>
                <c:pt idx="30">
                  <c:v>14</c:v>
                </c:pt>
                <c:pt idx="31">
                  <c:v>9.9</c:v>
                </c:pt>
                <c:pt idx="32">
                  <c:v>9.4</c:v>
                </c:pt>
                <c:pt idx="33">
                  <c:v>12.1</c:v>
                </c:pt>
                <c:pt idx="34">
                  <c:v>23.1</c:v>
                </c:pt>
                <c:pt idx="35">
                  <c:v>0.8</c:v>
                </c:pt>
                <c:pt idx="36">
                  <c:v>0.9</c:v>
                </c:pt>
                <c:pt idx="37">
                  <c:v>1.1000000000000001</c:v>
                </c:pt>
              </c:numCache>
            </c:numRef>
          </c:xVal>
          <c:yVal>
            <c:numRef>
              <c:f>pH!$C$18:$C$55</c:f>
              <c:numCache>
                <c:formatCode>0</c:formatCode>
                <c:ptCount val="38"/>
                <c:pt idx="0">
                  <c:v>192.97477022446435</c:v>
                </c:pt>
                <c:pt idx="1">
                  <c:v>4.5852612343704804</c:v>
                </c:pt>
                <c:pt idx="2">
                  <c:v>2.0455098456478322</c:v>
                </c:pt>
                <c:pt idx="3">
                  <c:v>61.86969639810868</c:v>
                </c:pt>
                <c:pt idx="4">
                  <c:v>3.159717516412011</c:v>
                </c:pt>
                <c:pt idx="5">
                  <c:v>47.924673893823616</c:v>
                </c:pt>
                <c:pt idx="6">
                  <c:v>4.877144117185753</c:v>
                </c:pt>
                <c:pt idx="7">
                  <c:v>237.4879800123108</c:v>
                </c:pt>
                <c:pt idx="8">
                  <c:v>47.924673893823616</c:v>
                </c:pt>
                <c:pt idx="9">
                  <c:v>4.5916859519296613</c:v>
                </c:pt>
                <c:pt idx="10">
                  <c:v>67.929067082416836</c:v>
                </c:pt>
                <c:pt idx="11">
                  <c:v>96.860502231583425</c:v>
                </c:pt>
                <c:pt idx="12">
                  <c:v>3.4483264307693275</c:v>
                </c:pt>
                <c:pt idx="13">
                  <c:v>33.255351216685483</c:v>
                </c:pt>
                <c:pt idx="14">
                  <c:v>1.5138410059906722</c:v>
                </c:pt>
                <c:pt idx="15">
                  <c:v>47.924673893823616</c:v>
                </c:pt>
                <c:pt idx="16">
                  <c:v>0.34224288661398083</c:v>
                </c:pt>
                <c:pt idx="17">
                  <c:v>44.233308178006183</c:v>
                </c:pt>
                <c:pt idx="18">
                  <c:v>42.00552106764772</c:v>
                </c:pt>
                <c:pt idx="19">
                  <c:v>152.76236857477508</c:v>
                </c:pt>
                <c:pt idx="20">
                  <c:v>174.64200596924567</c:v>
                </c:pt>
                <c:pt idx="21">
                  <c:v>167.86381486827349</c:v>
                </c:pt>
                <c:pt idx="22">
                  <c:v>154.52203676346582</c:v>
                </c:pt>
                <c:pt idx="23">
                  <c:v>27.529409803051617</c:v>
                </c:pt>
                <c:pt idx="24">
                  <c:v>4386.0211702897295</c:v>
                </c:pt>
                <c:pt idx="25">
                  <c:v>6.2389671732880849</c:v>
                </c:pt>
                <c:pt idx="26">
                  <c:v>12.735011619047635</c:v>
                </c:pt>
                <c:pt idx="27">
                  <c:v>52.731925631374565</c:v>
                </c:pt>
                <c:pt idx="28">
                  <c:v>26.164794655489327</c:v>
                </c:pt>
                <c:pt idx="29">
                  <c:v>0.86441101401115528</c:v>
                </c:pt>
                <c:pt idx="30">
                  <c:v>6.6139488280073193</c:v>
                </c:pt>
                <c:pt idx="31">
                  <c:v>82.139693952721302</c:v>
                </c:pt>
                <c:pt idx="32">
                  <c:v>133.7286031001361</c:v>
                </c:pt>
                <c:pt idx="33">
                  <c:v>-0.79386643995959449</c:v>
                </c:pt>
                <c:pt idx="34">
                  <c:v>100.25854253137031</c:v>
                </c:pt>
                <c:pt idx="35">
                  <c:v>109.10525535453188</c:v>
                </c:pt>
                <c:pt idx="36">
                  <c:v>44.494968908257043</c:v>
                </c:pt>
                <c:pt idx="37">
                  <c:v>58.049206903502615</c:v>
                </c:pt>
              </c:numCache>
            </c:numRef>
          </c:yVal>
          <c:smooth val="0"/>
        </c:ser>
        <c:dLbls>
          <c:showLegendKey val="0"/>
          <c:showVal val="0"/>
          <c:showCatName val="0"/>
          <c:showSerName val="0"/>
          <c:showPercent val="0"/>
          <c:showBubbleSize val="0"/>
        </c:dLbls>
        <c:axId val="121808000"/>
        <c:axId val="121809920"/>
      </c:scatterChart>
      <c:valAx>
        <c:axId val="121808000"/>
        <c:scaling>
          <c:orientation val="minMax"/>
        </c:scaling>
        <c:delete val="0"/>
        <c:axPos val="b"/>
        <c:title>
          <c:tx>
            <c:rich>
              <a:bodyPr/>
              <a:lstStyle/>
              <a:p>
                <a:pPr>
                  <a:defRPr/>
                </a:pPr>
                <a:r>
                  <a:rPr lang="en-US" sz="1800" b="1" i="0" u="none" strike="noStrike" baseline="0" dirty="0">
                    <a:effectLst/>
                  </a:rPr>
                  <a:t>Arsenic </a:t>
                </a:r>
                <a:r>
                  <a:rPr lang="en-US" sz="1800" b="1" i="0" u="none" strike="noStrike" baseline="0" dirty="0" smtClean="0">
                    <a:effectLst/>
                  </a:rPr>
                  <a:t>(</a:t>
                </a:r>
                <a:r>
                  <a:rPr lang="en-US" sz="1800" b="1" i="0" u="none" strike="noStrike" baseline="0" dirty="0">
                    <a:effectLst/>
                  </a:rPr>
                  <a:t>ppb)</a:t>
                </a:r>
                <a:endParaRPr lang="en-US" sz="1800" dirty="0"/>
              </a:p>
            </c:rich>
          </c:tx>
          <c:layout>
            <c:manualLayout>
              <c:xMode val="edge"/>
              <c:yMode val="edge"/>
              <c:x val="0.32941524303419778"/>
              <c:y val="0.93207014743915007"/>
            </c:manualLayout>
          </c:layout>
          <c:overlay val="0"/>
        </c:title>
        <c:numFmt formatCode="General" sourceLinked="1"/>
        <c:majorTickMark val="out"/>
        <c:minorTickMark val="in"/>
        <c:tickLblPos val="nextTo"/>
        <c:crossAx val="121809920"/>
        <c:crosses val="autoZero"/>
        <c:crossBetween val="midCat"/>
        <c:minorUnit val="5"/>
      </c:valAx>
      <c:valAx>
        <c:axId val="121809920"/>
        <c:scaling>
          <c:orientation val="minMax"/>
          <c:max val="1000"/>
          <c:min val="0"/>
        </c:scaling>
        <c:delete val="0"/>
        <c:axPos val="l"/>
        <c:majorGridlines/>
        <c:title>
          <c:tx>
            <c:rich>
              <a:bodyPr rot="-5400000" vert="horz"/>
              <a:lstStyle/>
              <a:p>
                <a:pPr>
                  <a:defRPr/>
                </a:pPr>
                <a:r>
                  <a:rPr lang="en-US" sz="1800" b="1" i="0" baseline="0" dirty="0">
                    <a:effectLst/>
                  </a:rPr>
                  <a:t>Manganese </a:t>
                </a:r>
                <a:r>
                  <a:rPr lang="en-US" sz="1800" b="1" i="0" baseline="0" dirty="0" smtClean="0">
                    <a:effectLst/>
                  </a:rPr>
                  <a:t>(</a:t>
                </a:r>
                <a:r>
                  <a:rPr lang="en-US" sz="1800" b="1" i="0" baseline="0" dirty="0">
                    <a:effectLst/>
                  </a:rPr>
                  <a:t>ppb)</a:t>
                </a:r>
                <a:endParaRPr lang="en-US" sz="1800" dirty="0">
                  <a:effectLst/>
                </a:endParaRPr>
              </a:p>
            </c:rich>
          </c:tx>
          <c:layout>
            <c:manualLayout>
              <c:xMode val="edge"/>
              <c:yMode val="edge"/>
              <c:x val="3.4997424303747429E-3"/>
              <c:y val="0.30901856407860806"/>
            </c:manualLayout>
          </c:layout>
          <c:overlay val="0"/>
        </c:title>
        <c:numFmt formatCode="0" sourceLinked="1"/>
        <c:majorTickMark val="out"/>
        <c:minorTickMark val="in"/>
        <c:tickLblPos val="nextTo"/>
        <c:crossAx val="121808000"/>
        <c:crosses val="autoZero"/>
        <c:crossBetween val="midCat"/>
        <c:majorUnit val="200"/>
        <c:minorUnit val="50"/>
      </c:valAx>
    </c:plotArea>
    <c:plotVisOnly val="1"/>
    <c:dispBlanksAs val="gap"/>
    <c:showDLblsOverMax val="0"/>
  </c:chart>
  <c:spPr>
    <a:ln w="38100">
      <a:solidFill>
        <a:srgbClr val="0070C0"/>
      </a:solidFill>
    </a:ln>
  </c:sp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800"/>
              <a:t>Concentration of Manganese vs. Iron (56) </a:t>
            </a:r>
          </a:p>
        </c:rich>
      </c:tx>
      <c:layout>
        <c:manualLayout>
          <c:xMode val="edge"/>
          <c:yMode val="edge"/>
          <c:x val="0.18198613774314479"/>
          <c:y val="1.897983156271265E-2"/>
        </c:manualLayout>
      </c:layout>
      <c:overlay val="0"/>
    </c:title>
    <c:autoTitleDeleted val="0"/>
    <c:plotArea>
      <c:layout>
        <c:manualLayout>
          <c:layoutTarget val="inner"/>
          <c:xMode val="edge"/>
          <c:yMode val="edge"/>
          <c:x val="0.12678960290321309"/>
          <c:y val="0.16149470407901986"/>
          <c:w val="0.80994612900421536"/>
          <c:h val="0.71281970982870158"/>
        </c:manualLayout>
      </c:layout>
      <c:scatterChart>
        <c:scatterStyle val="lineMarker"/>
        <c:varyColors val="0"/>
        <c:ser>
          <c:idx val="0"/>
          <c:order val="0"/>
          <c:tx>
            <c:strRef>
              <c:f>'Increasing Arsenic'!$E$1</c:f>
              <c:strCache>
                <c:ptCount val="1"/>
                <c:pt idx="0">
                  <c:v>Iron 56 (ppm)</c:v>
                </c:pt>
              </c:strCache>
            </c:strRef>
          </c:tx>
          <c:spPr>
            <a:ln w="28575">
              <a:noFill/>
            </a:ln>
          </c:spPr>
          <c:trendline>
            <c:spPr>
              <a:ln>
                <a:solidFill>
                  <a:srgbClr val="FF0000"/>
                </a:solidFill>
              </a:ln>
            </c:spPr>
            <c:trendlineType val="linear"/>
            <c:dispRSqr val="0"/>
            <c:dispEq val="0"/>
          </c:trendline>
          <c:xVal>
            <c:numRef>
              <c:f>'Increasing Arsenic'!$E$2:$E$76</c:f>
              <c:numCache>
                <c:formatCode>0</c:formatCode>
                <c:ptCount val="75"/>
                <c:pt idx="0">
                  <c:v>70.428226154746937</c:v>
                </c:pt>
                <c:pt idx="1">
                  <c:v>42.67580840054854</c:v>
                </c:pt>
                <c:pt idx="2">
                  <c:v>112.65095857125543</c:v>
                </c:pt>
                <c:pt idx="3">
                  <c:v>11808.389277804641</c:v>
                </c:pt>
                <c:pt idx="4">
                  <c:v>1346.2538993695844</c:v>
                </c:pt>
                <c:pt idx="5">
                  <c:v>180.67313259058028</c:v>
                </c:pt>
                <c:pt idx="6">
                  <c:v>30.630617341575441</c:v>
                </c:pt>
                <c:pt idx="7">
                  <c:v>10744.352761887603</c:v>
                </c:pt>
                <c:pt idx="8">
                  <c:v>24.711219896092544</c:v>
                </c:pt>
                <c:pt idx="9">
                  <c:v>89.628770404760289</c:v>
                </c:pt>
                <c:pt idx="10">
                  <c:v>301.36551245274978</c:v>
                </c:pt>
                <c:pt idx="11">
                  <c:v>74.115304055704669</c:v>
                </c:pt>
                <c:pt idx="12">
                  <c:v>109.44722945201379</c:v>
                </c:pt>
                <c:pt idx="13">
                  <c:v>127.84224057999718</c:v>
                </c:pt>
                <c:pt idx="14">
                  <c:v>37.461798008539063</c:v>
                </c:pt>
                <c:pt idx="15">
                  <c:v>996.41909373737337</c:v>
                </c:pt>
                <c:pt idx="16">
                  <c:v>46.354485644687543</c:v>
                </c:pt>
                <c:pt idx="17">
                  <c:v>827.34985913290166</c:v>
                </c:pt>
                <c:pt idx="18">
                  <c:v>0.7948870320606275</c:v>
                </c:pt>
                <c:pt idx="19">
                  <c:v>2.2167298539914717</c:v>
                </c:pt>
                <c:pt idx="20">
                  <c:v>459.52423592219048</c:v>
                </c:pt>
                <c:pt idx="21">
                  <c:v>834.39482135146955</c:v>
                </c:pt>
                <c:pt idx="22">
                  <c:v>78.873271801886304</c:v>
                </c:pt>
                <c:pt idx="23">
                  <c:v>4524.1919080612697</c:v>
                </c:pt>
                <c:pt idx="24">
                  <c:v>49.500721938623862</c:v>
                </c:pt>
                <c:pt idx="25">
                  <c:v>408.01686222758411</c:v>
                </c:pt>
                <c:pt idx="26">
                  <c:v>586.37635967404401</c:v>
                </c:pt>
                <c:pt idx="27">
                  <c:v>224.62230264453615</c:v>
                </c:pt>
                <c:pt idx="28">
                  <c:v>200.7135848962736</c:v>
                </c:pt>
                <c:pt idx="29">
                  <c:v>4524.1919080612697</c:v>
                </c:pt>
                <c:pt idx="30">
                  <c:v>143.03001049799053</c:v>
                </c:pt>
                <c:pt idx="31">
                  <c:v>890.58008905315012</c:v>
                </c:pt>
                <c:pt idx="32">
                  <c:v>128.56232102195816</c:v>
                </c:pt>
                <c:pt idx="33">
                  <c:v>639.94238795110243</c:v>
                </c:pt>
                <c:pt idx="34">
                  <c:v>55.751243188149139</c:v>
                </c:pt>
                <c:pt idx="35">
                  <c:v>50.044546822494802</c:v>
                </c:pt>
                <c:pt idx="36">
                  <c:v>48.302675916716701</c:v>
                </c:pt>
                <c:pt idx="37">
                  <c:v>9919.4448028615261</c:v>
                </c:pt>
                <c:pt idx="38">
                  <c:v>56.904361375799816</c:v>
                </c:pt>
                <c:pt idx="39">
                  <c:v>3329.2193615243436</c:v>
                </c:pt>
                <c:pt idx="40">
                  <c:v>9.2954611369570319</c:v>
                </c:pt>
                <c:pt idx="41">
                  <c:v>216.30506238622579</c:v>
                </c:pt>
                <c:pt idx="42">
                  <c:v>30.730172665407736</c:v>
                </c:pt>
                <c:pt idx="43">
                  <c:v>16.893649745310483</c:v>
                </c:pt>
                <c:pt idx="44">
                  <c:v>11.247756440505947</c:v>
                </c:pt>
                <c:pt idx="45">
                  <c:v>17.604391642156198</c:v>
                </c:pt>
                <c:pt idx="46">
                  <c:v>-1.2984473543263146</c:v>
                </c:pt>
                <c:pt idx="47">
                  <c:v>537.87141815543862</c:v>
                </c:pt>
                <c:pt idx="48">
                  <c:v>3543.5226122462095</c:v>
                </c:pt>
                <c:pt idx="49">
                  <c:v>11.789746709557951</c:v>
                </c:pt>
                <c:pt idx="50">
                  <c:v>5.877773047024017</c:v>
                </c:pt>
                <c:pt idx="51">
                  <c:v>108.23291351367759</c:v>
                </c:pt>
                <c:pt idx="52">
                  <c:v>172.28074666211538</c:v>
                </c:pt>
                <c:pt idx="53">
                  <c:v>823.17911629078037</c:v>
                </c:pt>
                <c:pt idx="54">
                  <c:v>200.48119657411019</c:v>
                </c:pt>
                <c:pt idx="55">
                  <c:v>1808.7027832936622</c:v>
                </c:pt>
                <c:pt idx="56">
                  <c:v>4524.1919080612697</c:v>
                </c:pt>
                <c:pt idx="57">
                  <c:v>116.45397262518357</c:v>
                </c:pt>
                <c:pt idx="58">
                  <c:v>127.81586819012007</c:v>
                </c:pt>
                <c:pt idx="59">
                  <c:v>8.5743736728702036</c:v>
                </c:pt>
                <c:pt idx="60">
                  <c:v>1203.4434598304535</c:v>
                </c:pt>
                <c:pt idx="61">
                  <c:v>27.638238760785143</c:v>
                </c:pt>
                <c:pt idx="62">
                  <c:v>22.878890562287939</c:v>
                </c:pt>
                <c:pt idx="63">
                  <c:v>4778.4009486586301</c:v>
                </c:pt>
                <c:pt idx="64">
                  <c:v>4524.1919080612697</c:v>
                </c:pt>
                <c:pt idx="65">
                  <c:v>31.034834099833024</c:v>
                </c:pt>
                <c:pt idx="66">
                  <c:v>351.25568093378689</c:v>
                </c:pt>
                <c:pt idx="67">
                  <c:v>7979.9519300171987</c:v>
                </c:pt>
                <c:pt idx="68">
                  <c:v>23.578781621836431</c:v>
                </c:pt>
                <c:pt idx="69">
                  <c:v>11.512366253720797</c:v>
                </c:pt>
                <c:pt idx="70">
                  <c:v>360.7505870066114</c:v>
                </c:pt>
                <c:pt idx="71">
                  <c:v>18.580847207892464</c:v>
                </c:pt>
                <c:pt idx="72">
                  <c:v>925.11884887353551</c:v>
                </c:pt>
                <c:pt idx="73">
                  <c:v>61.582390182146561</c:v>
                </c:pt>
                <c:pt idx="74">
                  <c:v>1618.0906326350066</c:v>
                </c:pt>
              </c:numCache>
            </c:numRef>
          </c:xVal>
          <c:yVal>
            <c:numRef>
              <c:f>'Increasing Arsenic'!$C$2:$C$76</c:f>
              <c:numCache>
                <c:formatCode>0</c:formatCode>
                <c:ptCount val="75"/>
                <c:pt idx="0">
                  <c:v>58.762190094116697</c:v>
                </c:pt>
                <c:pt idx="1">
                  <c:v>15.170264066136982</c:v>
                </c:pt>
                <c:pt idx="2">
                  <c:v>44.233308178006183</c:v>
                </c:pt>
                <c:pt idx="3">
                  <c:v>549.666428865439</c:v>
                </c:pt>
                <c:pt idx="4">
                  <c:v>215.97367487095937</c:v>
                </c:pt>
                <c:pt idx="5">
                  <c:v>26.164794655489327</c:v>
                </c:pt>
                <c:pt idx="6">
                  <c:v>-0.88339578120238293</c:v>
                </c:pt>
                <c:pt idx="7">
                  <c:v>364.25065343686362</c:v>
                </c:pt>
                <c:pt idx="8">
                  <c:v>3.159717516412011</c:v>
                </c:pt>
                <c:pt idx="9">
                  <c:v>11.08685234253133</c:v>
                </c:pt>
                <c:pt idx="10">
                  <c:v>4.5916859519296613</c:v>
                </c:pt>
                <c:pt idx="11">
                  <c:v>42.00552106764772</c:v>
                </c:pt>
                <c:pt idx="12">
                  <c:v>109.10525535453188</c:v>
                </c:pt>
                <c:pt idx="13">
                  <c:v>1.1485794104390457</c:v>
                </c:pt>
                <c:pt idx="14">
                  <c:v>27.529409803051617</c:v>
                </c:pt>
                <c:pt idx="15">
                  <c:v>44.494968908257043</c:v>
                </c:pt>
                <c:pt idx="16">
                  <c:v>7.4466766472653321</c:v>
                </c:pt>
                <c:pt idx="17">
                  <c:v>67.929067082416836</c:v>
                </c:pt>
                <c:pt idx="18">
                  <c:v>0.34224288661398083</c:v>
                </c:pt>
                <c:pt idx="19">
                  <c:v>58.049206903502615</c:v>
                </c:pt>
                <c:pt idx="20">
                  <c:v>801.82223281750237</c:v>
                </c:pt>
                <c:pt idx="21">
                  <c:v>4.4036294376986307</c:v>
                </c:pt>
                <c:pt idx="22">
                  <c:v>53.703372442473174</c:v>
                </c:pt>
                <c:pt idx="23">
                  <c:v>47.924673893823616</c:v>
                </c:pt>
                <c:pt idx="24">
                  <c:v>52.731925631374565</c:v>
                </c:pt>
                <c:pt idx="25">
                  <c:v>9.3972923552557699</c:v>
                </c:pt>
                <c:pt idx="26">
                  <c:v>19.917543458363721</c:v>
                </c:pt>
                <c:pt idx="27">
                  <c:v>152.76236857477508</c:v>
                </c:pt>
                <c:pt idx="28">
                  <c:v>17.717373236472426</c:v>
                </c:pt>
                <c:pt idx="29">
                  <c:v>47.924673893823616</c:v>
                </c:pt>
                <c:pt idx="30">
                  <c:v>79.547782329750021</c:v>
                </c:pt>
                <c:pt idx="31">
                  <c:v>4.5852612343704804</c:v>
                </c:pt>
                <c:pt idx="32">
                  <c:v>154.52203676346582</c:v>
                </c:pt>
                <c:pt idx="33">
                  <c:v>61.86969639810868</c:v>
                </c:pt>
                <c:pt idx="34">
                  <c:v>25.184632174648687</c:v>
                </c:pt>
                <c:pt idx="35">
                  <c:v>3.5495542082906226</c:v>
                </c:pt>
                <c:pt idx="36">
                  <c:v>6.2389671732880849</c:v>
                </c:pt>
                <c:pt idx="37">
                  <c:v>96.860502231583425</c:v>
                </c:pt>
                <c:pt idx="38">
                  <c:v>6.7590962686445515</c:v>
                </c:pt>
                <c:pt idx="39">
                  <c:v>167.86381486827349</c:v>
                </c:pt>
                <c:pt idx="40">
                  <c:v>12.735011619047635</c:v>
                </c:pt>
                <c:pt idx="41">
                  <c:v>33.255351216685483</c:v>
                </c:pt>
                <c:pt idx="42">
                  <c:v>25.447946578645258</c:v>
                </c:pt>
                <c:pt idx="43">
                  <c:v>189.12559842280828</c:v>
                </c:pt>
                <c:pt idx="44">
                  <c:v>0.8427474316310537</c:v>
                </c:pt>
                <c:pt idx="45">
                  <c:v>5.3958472654323915</c:v>
                </c:pt>
                <c:pt idx="46">
                  <c:v>-0.78026221300225485</c:v>
                </c:pt>
                <c:pt idx="47">
                  <c:v>133.7286031001361</c:v>
                </c:pt>
                <c:pt idx="48">
                  <c:v>82.139693952721302</c:v>
                </c:pt>
                <c:pt idx="49">
                  <c:v>-0.79386643995959449</c:v>
                </c:pt>
                <c:pt idx="50">
                  <c:v>0.86441101401115528</c:v>
                </c:pt>
                <c:pt idx="51">
                  <c:v>22.018653917840453</c:v>
                </c:pt>
                <c:pt idx="52">
                  <c:v>9.5397263207869205</c:v>
                </c:pt>
                <c:pt idx="53">
                  <c:v>6.6139488280073193</c:v>
                </c:pt>
                <c:pt idx="54">
                  <c:v>8.9079086992775558</c:v>
                </c:pt>
                <c:pt idx="55">
                  <c:v>4386.0211702897295</c:v>
                </c:pt>
                <c:pt idx="56">
                  <c:v>47.924673893823616</c:v>
                </c:pt>
                <c:pt idx="57">
                  <c:v>15.643629743654969</c:v>
                </c:pt>
                <c:pt idx="58">
                  <c:v>97.5074196209912</c:v>
                </c:pt>
                <c:pt idx="59">
                  <c:v>0.91726458045471537</c:v>
                </c:pt>
                <c:pt idx="60">
                  <c:v>100.25854253137031</c:v>
                </c:pt>
                <c:pt idx="61">
                  <c:v>80.004460696260622</c:v>
                </c:pt>
                <c:pt idx="62">
                  <c:v>2.0455098456478322</c:v>
                </c:pt>
                <c:pt idx="63">
                  <c:v>691.93375813083139</c:v>
                </c:pt>
                <c:pt idx="64">
                  <c:v>47.924673893823616</c:v>
                </c:pt>
                <c:pt idx="65">
                  <c:v>4.877144117185753</c:v>
                </c:pt>
                <c:pt idx="66">
                  <c:v>174.64200596924567</c:v>
                </c:pt>
                <c:pt idx="67">
                  <c:v>226.05794505892428</c:v>
                </c:pt>
                <c:pt idx="68">
                  <c:v>1.5138410059906722</c:v>
                </c:pt>
                <c:pt idx="69">
                  <c:v>12.594460535709999</c:v>
                </c:pt>
                <c:pt idx="70">
                  <c:v>241.72246917002727</c:v>
                </c:pt>
                <c:pt idx="71">
                  <c:v>7.8284721989612933</c:v>
                </c:pt>
                <c:pt idx="72">
                  <c:v>192.97477022446435</c:v>
                </c:pt>
                <c:pt idx="73">
                  <c:v>3.4483264307693275</c:v>
                </c:pt>
                <c:pt idx="74">
                  <c:v>237.4879800123108</c:v>
                </c:pt>
              </c:numCache>
            </c:numRef>
          </c:yVal>
          <c:smooth val="0"/>
        </c:ser>
        <c:dLbls>
          <c:showLegendKey val="0"/>
          <c:showVal val="0"/>
          <c:showCatName val="0"/>
          <c:showSerName val="0"/>
          <c:showPercent val="0"/>
          <c:showBubbleSize val="0"/>
        </c:dLbls>
        <c:axId val="128223872"/>
        <c:axId val="128234240"/>
      </c:scatterChart>
      <c:valAx>
        <c:axId val="128223872"/>
        <c:scaling>
          <c:orientation val="minMax"/>
          <c:max val="12000"/>
          <c:min val="0"/>
        </c:scaling>
        <c:delete val="0"/>
        <c:axPos val="b"/>
        <c:title>
          <c:tx>
            <c:rich>
              <a:bodyPr/>
              <a:lstStyle/>
              <a:p>
                <a:pPr>
                  <a:defRPr/>
                </a:pPr>
                <a:r>
                  <a:rPr lang="en-US" sz="1800" dirty="0"/>
                  <a:t>Iron</a:t>
                </a:r>
                <a:r>
                  <a:rPr lang="en-US" sz="1800" baseline="0" dirty="0"/>
                  <a:t> (56)</a:t>
                </a:r>
                <a:r>
                  <a:rPr lang="en-US" sz="1800" dirty="0"/>
                  <a:t> </a:t>
                </a:r>
                <a:r>
                  <a:rPr lang="en-US" sz="1800" dirty="0" smtClean="0"/>
                  <a:t>(</a:t>
                </a:r>
                <a:r>
                  <a:rPr lang="en-US" sz="1800" dirty="0"/>
                  <a:t>ppb)</a:t>
                </a:r>
              </a:p>
            </c:rich>
          </c:tx>
          <c:layout>
            <c:manualLayout>
              <c:xMode val="edge"/>
              <c:yMode val="edge"/>
              <c:x val="0.27631929428510554"/>
              <c:y val="0.90517980027837075"/>
            </c:manualLayout>
          </c:layout>
          <c:overlay val="0"/>
        </c:title>
        <c:numFmt formatCode="0" sourceLinked="1"/>
        <c:majorTickMark val="out"/>
        <c:minorTickMark val="in"/>
        <c:tickLblPos val="nextTo"/>
        <c:crossAx val="128234240"/>
        <c:crossesAt val="0"/>
        <c:crossBetween val="midCat"/>
        <c:majorUnit val="2000"/>
        <c:minorUnit val="500"/>
      </c:valAx>
      <c:valAx>
        <c:axId val="128234240"/>
        <c:scaling>
          <c:orientation val="minMax"/>
          <c:max val="5000"/>
          <c:min val="0"/>
        </c:scaling>
        <c:delete val="0"/>
        <c:axPos val="l"/>
        <c:majorGridlines/>
        <c:title>
          <c:tx>
            <c:rich>
              <a:bodyPr rot="-5400000" vert="horz"/>
              <a:lstStyle/>
              <a:p>
                <a:pPr>
                  <a:defRPr/>
                </a:pPr>
                <a:r>
                  <a:rPr lang="en-US" sz="1600" dirty="0"/>
                  <a:t>Manganese </a:t>
                </a:r>
                <a:r>
                  <a:rPr lang="en-US" sz="1600" dirty="0" smtClean="0"/>
                  <a:t>(</a:t>
                </a:r>
                <a:r>
                  <a:rPr lang="en-US" sz="1600" dirty="0"/>
                  <a:t>ppb)</a:t>
                </a:r>
              </a:p>
            </c:rich>
          </c:tx>
          <c:layout>
            <c:manualLayout>
              <c:xMode val="edge"/>
              <c:yMode val="edge"/>
              <c:x val="9.2623339850552121E-3"/>
              <c:y val="0.32665951867854226"/>
            </c:manualLayout>
          </c:layout>
          <c:overlay val="0"/>
        </c:title>
        <c:numFmt formatCode="0" sourceLinked="1"/>
        <c:majorTickMark val="out"/>
        <c:minorTickMark val="in"/>
        <c:tickLblPos val="nextTo"/>
        <c:crossAx val="128223872"/>
        <c:crosses val="autoZero"/>
        <c:crossBetween val="midCat"/>
        <c:majorUnit val="1000"/>
        <c:minorUnit val="500"/>
      </c:valAx>
    </c:plotArea>
    <c:plotVisOnly val="1"/>
    <c:dispBlanksAs val="gap"/>
    <c:showDLblsOverMax val="0"/>
  </c:chart>
  <c:spPr>
    <a:ln w="38100">
      <a:solidFill>
        <a:schemeClr val="tx1"/>
      </a:solidFill>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a:pPr>
            <a:r>
              <a:rPr lang="en-US" sz="1800" b="1" i="0" baseline="0">
                <a:effectLst/>
              </a:rPr>
              <a:t>Concentration of Arsenic vs. Manganese</a:t>
            </a:r>
            <a:endParaRPr lang="en-US">
              <a:effectLst/>
            </a:endParaRPr>
          </a:p>
          <a:p>
            <a:pPr algn="ctr">
              <a:defRPr/>
            </a:pPr>
            <a:r>
              <a:rPr lang="en-US" sz="1800" b="1" i="0" baseline="0">
                <a:effectLst/>
              </a:rPr>
              <a:t>[</a:t>
            </a:r>
            <a:r>
              <a:rPr lang="en-US" sz="1800" b="1" i="0" baseline="0">
                <a:solidFill>
                  <a:srgbClr val="92D050"/>
                </a:solidFill>
                <a:effectLst/>
              </a:rPr>
              <a:t>pH &gt;8</a:t>
            </a:r>
            <a:r>
              <a:rPr lang="en-US" sz="1800" b="1" i="0" baseline="0">
                <a:effectLst/>
              </a:rPr>
              <a:t>]</a:t>
            </a:r>
            <a:endParaRPr lang="en-US">
              <a:effectLst/>
            </a:endParaRPr>
          </a:p>
        </c:rich>
      </c:tx>
      <c:layout/>
      <c:overlay val="0"/>
    </c:title>
    <c:autoTitleDeleted val="0"/>
    <c:plotArea>
      <c:layout/>
      <c:scatterChart>
        <c:scatterStyle val="lineMarker"/>
        <c:varyColors val="0"/>
        <c:ser>
          <c:idx val="0"/>
          <c:order val="0"/>
          <c:spPr>
            <a:ln w="28575">
              <a:noFill/>
            </a:ln>
          </c:spPr>
          <c:marker>
            <c:spPr>
              <a:solidFill>
                <a:srgbClr val="92D050"/>
              </a:solidFill>
            </c:spPr>
          </c:marker>
          <c:trendline>
            <c:spPr>
              <a:ln>
                <a:solidFill>
                  <a:srgbClr val="FF0000"/>
                </a:solidFill>
              </a:ln>
            </c:spPr>
            <c:trendlineType val="linear"/>
            <c:dispRSqr val="0"/>
            <c:dispEq val="0"/>
          </c:trendline>
          <c:trendline>
            <c:spPr>
              <a:ln w="38100">
                <a:solidFill>
                  <a:srgbClr val="92D050"/>
                </a:solidFill>
              </a:ln>
            </c:spPr>
            <c:trendlineType val="linear"/>
            <c:dispRSqr val="0"/>
            <c:dispEq val="0"/>
          </c:trendline>
          <c:xVal>
            <c:numRef>
              <c:f>pH!$B$56:$B$76</c:f>
              <c:numCache>
                <c:formatCode>General</c:formatCode>
                <c:ptCount val="21"/>
                <c:pt idx="0">
                  <c:v>4.3</c:v>
                </c:pt>
                <c:pt idx="1">
                  <c:v>23</c:v>
                </c:pt>
                <c:pt idx="2">
                  <c:v>22.1</c:v>
                </c:pt>
                <c:pt idx="3">
                  <c:v>0.3</c:v>
                </c:pt>
                <c:pt idx="4">
                  <c:v>6.6</c:v>
                </c:pt>
                <c:pt idx="5">
                  <c:v>7.6</c:v>
                </c:pt>
                <c:pt idx="6">
                  <c:v>21.5</c:v>
                </c:pt>
                <c:pt idx="7">
                  <c:v>19</c:v>
                </c:pt>
                <c:pt idx="8">
                  <c:v>3.1</c:v>
                </c:pt>
                <c:pt idx="9">
                  <c:v>13.7</c:v>
                </c:pt>
                <c:pt idx="10">
                  <c:v>24.8</c:v>
                </c:pt>
                <c:pt idx="11">
                  <c:v>55.5</c:v>
                </c:pt>
                <c:pt idx="12">
                  <c:v>1.6</c:v>
                </c:pt>
                <c:pt idx="13">
                  <c:v>1.8</c:v>
                </c:pt>
                <c:pt idx="14">
                  <c:v>1.8</c:v>
                </c:pt>
                <c:pt idx="15">
                  <c:v>7.9</c:v>
                </c:pt>
                <c:pt idx="16">
                  <c:v>0.4</c:v>
                </c:pt>
                <c:pt idx="17">
                  <c:v>13.1</c:v>
                </c:pt>
                <c:pt idx="18">
                  <c:v>2</c:v>
                </c:pt>
                <c:pt idx="19">
                  <c:v>7.1</c:v>
                </c:pt>
                <c:pt idx="20">
                  <c:v>5.0999999999999996</c:v>
                </c:pt>
              </c:numCache>
            </c:numRef>
          </c:xVal>
          <c:yVal>
            <c:numRef>
              <c:f>pH!$C$56:$C$76</c:f>
              <c:numCache>
                <c:formatCode>0</c:formatCode>
                <c:ptCount val="21"/>
                <c:pt idx="0">
                  <c:v>3.5495542082906226</c:v>
                </c:pt>
                <c:pt idx="1">
                  <c:v>0.91726458045471537</c:v>
                </c:pt>
                <c:pt idx="2">
                  <c:v>97.5074196209912</c:v>
                </c:pt>
                <c:pt idx="3">
                  <c:v>-0.88339578120238293</c:v>
                </c:pt>
                <c:pt idx="4">
                  <c:v>25.447946578645258</c:v>
                </c:pt>
                <c:pt idx="5">
                  <c:v>0.8427474316310537</c:v>
                </c:pt>
                <c:pt idx="6">
                  <c:v>15.643629743654969</c:v>
                </c:pt>
                <c:pt idx="7">
                  <c:v>47.924673893823616</c:v>
                </c:pt>
                <c:pt idx="8">
                  <c:v>25.184632174648687</c:v>
                </c:pt>
                <c:pt idx="9">
                  <c:v>9.5397263207869205</c:v>
                </c:pt>
                <c:pt idx="10">
                  <c:v>80.004460696260622</c:v>
                </c:pt>
                <c:pt idx="11">
                  <c:v>12.594460535709999</c:v>
                </c:pt>
                <c:pt idx="12">
                  <c:v>53.703372442473174</c:v>
                </c:pt>
                <c:pt idx="13">
                  <c:v>9.3972923552557699</c:v>
                </c:pt>
                <c:pt idx="14">
                  <c:v>19.917543458363721</c:v>
                </c:pt>
                <c:pt idx="15">
                  <c:v>5.3958472654323915</c:v>
                </c:pt>
                <c:pt idx="16">
                  <c:v>11.08685234253133</c:v>
                </c:pt>
                <c:pt idx="17">
                  <c:v>22.018653917840453</c:v>
                </c:pt>
                <c:pt idx="18">
                  <c:v>17.717373236472426</c:v>
                </c:pt>
                <c:pt idx="19">
                  <c:v>189.12559842280828</c:v>
                </c:pt>
                <c:pt idx="20">
                  <c:v>6.7590962686445515</c:v>
                </c:pt>
              </c:numCache>
            </c:numRef>
          </c:yVal>
          <c:smooth val="0"/>
        </c:ser>
        <c:dLbls>
          <c:showLegendKey val="0"/>
          <c:showVal val="0"/>
          <c:showCatName val="0"/>
          <c:showSerName val="0"/>
          <c:showPercent val="0"/>
          <c:showBubbleSize val="0"/>
        </c:dLbls>
        <c:axId val="128334848"/>
        <c:axId val="128345216"/>
      </c:scatterChart>
      <c:valAx>
        <c:axId val="128334848"/>
        <c:scaling>
          <c:orientation val="minMax"/>
          <c:max val="120"/>
        </c:scaling>
        <c:delete val="0"/>
        <c:axPos val="b"/>
        <c:title>
          <c:tx>
            <c:rich>
              <a:bodyPr/>
              <a:lstStyle/>
              <a:p>
                <a:pPr>
                  <a:defRPr/>
                </a:pPr>
                <a:r>
                  <a:rPr lang="en-US" sz="1800" b="1" i="0" baseline="0" dirty="0" smtClean="0">
                    <a:effectLst/>
                  </a:rPr>
                  <a:t>Arsenic (</a:t>
                </a:r>
                <a:r>
                  <a:rPr lang="en-US" sz="1800" b="1" i="0" baseline="0" dirty="0">
                    <a:effectLst/>
                  </a:rPr>
                  <a:t>ppb)</a:t>
                </a:r>
                <a:endParaRPr lang="en-US" dirty="0">
                  <a:effectLst/>
                </a:endParaRPr>
              </a:p>
            </c:rich>
          </c:tx>
          <c:layout/>
          <c:overlay val="0"/>
        </c:title>
        <c:numFmt formatCode="General" sourceLinked="1"/>
        <c:majorTickMark val="out"/>
        <c:minorTickMark val="in"/>
        <c:tickLblPos val="nextTo"/>
        <c:crossAx val="128345216"/>
        <c:crosses val="autoZero"/>
        <c:crossBetween val="midCat"/>
        <c:minorUnit val="5"/>
      </c:valAx>
      <c:valAx>
        <c:axId val="128345216"/>
        <c:scaling>
          <c:orientation val="minMax"/>
          <c:max val="1000"/>
          <c:min val="0"/>
        </c:scaling>
        <c:delete val="0"/>
        <c:axPos val="l"/>
        <c:majorGridlines/>
        <c:title>
          <c:tx>
            <c:rich>
              <a:bodyPr rot="-5400000" vert="horz"/>
              <a:lstStyle/>
              <a:p>
                <a:pPr>
                  <a:defRPr/>
                </a:pPr>
                <a:r>
                  <a:rPr lang="en-US" sz="1800" b="1" i="0" baseline="0" dirty="0">
                    <a:effectLst/>
                  </a:rPr>
                  <a:t>Manganese </a:t>
                </a:r>
                <a:r>
                  <a:rPr lang="en-US" sz="1800" b="1" i="0" baseline="0" dirty="0" smtClean="0">
                    <a:effectLst/>
                  </a:rPr>
                  <a:t>(</a:t>
                </a:r>
                <a:r>
                  <a:rPr lang="en-US" sz="1800" b="1" i="0" baseline="0" dirty="0">
                    <a:effectLst/>
                  </a:rPr>
                  <a:t>ppb)</a:t>
                </a:r>
                <a:endParaRPr lang="en-US" dirty="0">
                  <a:effectLst/>
                </a:endParaRPr>
              </a:p>
            </c:rich>
          </c:tx>
          <c:layout>
            <c:manualLayout>
              <c:xMode val="edge"/>
              <c:yMode val="edge"/>
              <c:x val="1.2699037620297463E-2"/>
              <c:y val="0.30729699803149607"/>
            </c:manualLayout>
          </c:layout>
          <c:overlay val="0"/>
        </c:title>
        <c:numFmt formatCode="0" sourceLinked="1"/>
        <c:majorTickMark val="out"/>
        <c:minorTickMark val="in"/>
        <c:tickLblPos val="nextTo"/>
        <c:crossAx val="128334848"/>
        <c:crosses val="autoZero"/>
        <c:crossBetween val="midCat"/>
        <c:majorUnit val="200"/>
        <c:minorUnit val="50"/>
      </c:valAx>
    </c:plotArea>
    <c:plotVisOnly val="1"/>
    <c:dispBlanksAs val="gap"/>
    <c:showDLblsOverMax val="0"/>
  </c:chart>
  <c:spPr>
    <a:ln w="38100">
      <a:solidFill>
        <a:srgbClr val="92D050"/>
      </a:solidFill>
    </a:ln>
  </c:sp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0.23596</cdr:x>
      <cdr:y>0.25342</cdr:y>
    </cdr:from>
    <cdr:to>
      <cdr:x>0.2427</cdr:x>
      <cdr:y>0.27397</cdr:y>
    </cdr:to>
    <cdr:sp macro="" textlink="">
      <cdr:nvSpPr>
        <cdr:cNvPr id="2" name="Flowchart: Decision 1"/>
        <cdr:cNvSpPr/>
      </cdr:nvSpPr>
      <cdr:spPr>
        <a:xfrm xmlns:a="http://schemas.openxmlformats.org/drawingml/2006/main">
          <a:off x="1600200" y="1057275"/>
          <a:ext cx="45719" cy="85725"/>
        </a:xfrm>
        <a:prstGeom xmlns:a="http://schemas.openxmlformats.org/drawingml/2006/main" prst="flowChartDecision">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0.32011</cdr:x>
      <cdr:y>0.25064</cdr:y>
    </cdr:from>
    <cdr:to>
      <cdr:x>0.34735</cdr:x>
      <cdr:y>0.47539</cdr:y>
    </cdr:to>
    <cdr:sp macro="" textlink="">
      <cdr:nvSpPr>
        <cdr:cNvPr id="3" name="Rectangle 2"/>
        <cdr:cNvSpPr/>
      </cdr:nvSpPr>
      <cdr:spPr>
        <a:xfrm xmlns:a="http://schemas.openxmlformats.org/drawingml/2006/main">
          <a:off x="2170944" y="1045660"/>
          <a:ext cx="184731" cy="937629"/>
        </a:xfrm>
        <a:prstGeom xmlns:a="http://schemas.openxmlformats.org/drawingml/2006/main" prst="rect">
          <a:avLst/>
        </a:prstGeom>
        <a:noFill xmlns:a="http://schemas.openxmlformats.org/drawingml/2006/main"/>
      </cdr:spPr>
      <cdr:txBody>
        <a:bodyPr xmlns:a="http://schemas.openxmlformats.org/drawingml/2006/main" wrap="none" lIns="91440" tIns="45720" rIns="91440" bIns="45720">
          <a:spAutoFit/>
        </a:bodyPr>
        <a:lstStyle xmlns:a="http://schemas.openxmlformats.org/drawingml/2006/main"/>
        <a:p xmlns:a="http://schemas.openxmlformats.org/drawingml/2006/main">
          <a:pPr algn="ctr"/>
          <a:endParaRPr lang="en-US" sz="5400" b="1" cap="none" spc="300">
            <a:ln w="5715"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cdr:txBody>
    </cdr:sp>
  </cdr:relSizeAnchor>
  <cdr:relSizeAnchor xmlns:cdr="http://schemas.openxmlformats.org/drawingml/2006/chartDrawing">
    <cdr:from>
      <cdr:x>0.23174</cdr:x>
      <cdr:y>0.23059</cdr:y>
    </cdr:from>
    <cdr:to>
      <cdr:x>0.39607</cdr:x>
      <cdr:y>0.29224</cdr:y>
    </cdr:to>
    <cdr:sp macro="" textlink="">
      <cdr:nvSpPr>
        <cdr:cNvPr id="5" name="Text Box 4"/>
        <cdr:cNvSpPr txBox="1"/>
      </cdr:nvSpPr>
      <cdr:spPr>
        <a:xfrm xmlns:a="http://schemas.openxmlformats.org/drawingml/2006/main">
          <a:off x="1571625" y="962024"/>
          <a:ext cx="1114425" cy="2571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a:solidFill>
                <a:srgbClr val="00B0F0"/>
              </a:solidFill>
            </a:rPr>
            <a:t>[Mn]=4,386 ppb</a:t>
          </a:r>
        </a:p>
      </cdr:txBody>
    </cdr:sp>
  </cdr:relSizeAnchor>
  <cdr:relSizeAnchor xmlns:cdr="http://schemas.openxmlformats.org/drawingml/2006/chartDrawing">
    <cdr:from>
      <cdr:x>0.23174</cdr:x>
      <cdr:y>0.21005</cdr:y>
    </cdr:from>
    <cdr:to>
      <cdr:x>0.24579</cdr:x>
      <cdr:y>0.23973</cdr:y>
    </cdr:to>
    <cdr:sp macro="" textlink="">
      <cdr:nvSpPr>
        <cdr:cNvPr id="6" name="Up Arrow 5"/>
        <cdr:cNvSpPr/>
      </cdr:nvSpPr>
      <cdr:spPr>
        <a:xfrm xmlns:a="http://schemas.openxmlformats.org/drawingml/2006/main">
          <a:off x="1571625" y="876300"/>
          <a:ext cx="95250" cy="123825"/>
        </a:xfrm>
        <a:prstGeom xmlns:a="http://schemas.openxmlformats.org/drawingml/2006/main" prst="upArrow">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imes New Roman" pitchFamily="18" charset="0"/>
                <a:ea typeface="+mn-ea"/>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MS PGothic" pitchFamily="34" charset="-128"/>
              </a:defRPr>
            </a:lvl1pPr>
          </a:lstStyle>
          <a:p>
            <a:pPr>
              <a:defRPr/>
            </a:pPr>
            <a:fld id="{4784CE0E-3F7E-8642-B4C3-18EC9AE3D061}" type="datetimeFigureOut">
              <a:rPr lang="en-US" altLang="en-US"/>
              <a:pPr>
                <a:defRPr/>
              </a:pPr>
              <a:t>8/4/2016</a:t>
            </a:fld>
            <a:endParaRPr lang="en-US" alt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imes New Roman" pitchFamily="18" charset="0"/>
                <a:ea typeface="+mn-ea"/>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051BAC4-F146-2441-AEF3-A0FACDB6F509}" type="slidenum">
              <a:rPr lang="en-US" altLang="en-US"/>
              <a:pPr/>
              <a:t>‹#›</a:t>
            </a:fld>
            <a:endParaRPr lang="en-US" altLang="en-US"/>
          </a:p>
        </p:txBody>
      </p:sp>
    </p:spTree>
    <p:extLst>
      <p:ext uri="{BB962C8B-B14F-4D97-AF65-F5344CB8AC3E}">
        <p14:creationId xmlns:p14="http://schemas.microsoft.com/office/powerpoint/2010/main" val="5097531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altLang="en-US">
              <a:ea typeface="MS PGothic" charset="-128"/>
            </a:endParaRPr>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ea typeface="MS PGothic" charset="-128"/>
              </a:defRPr>
            </a:lvl1pPr>
            <a:lvl2pPr marL="742950" indent="-285750" eaLnBrk="0" hangingPunct="0">
              <a:spcBef>
                <a:spcPct val="30000"/>
              </a:spcBef>
              <a:defRPr sz="1200">
                <a:solidFill>
                  <a:schemeClr val="tx1"/>
                </a:solidFill>
                <a:latin typeface="Calibri" charset="0"/>
                <a:ea typeface="MS PGothic" charset="-128"/>
              </a:defRPr>
            </a:lvl2pPr>
            <a:lvl3pPr marL="1143000" indent="-228600" eaLnBrk="0" hangingPunct="0">
              <a:spcBef>
                <a:spcPct val="30000"/>
              </a:spcBef>
              <a:defRPr sz="1200">
                <a:solidFill>
                  <a:schemeClr val="tx1"/>
                </a:solidFill>
                <a:latin typeface="Calibri" charset="0"/>
                <a:ea typeface="MS PGothic" charset="-128"/>
              </a:defRPr>
            </a:lvl3pPr>
            <a:lvl4pPr marL="1600200" indent="-228600" eaLnBrk="0" hangingPunct="0">
              <a:spcBef>
                <a:spcPct val="30000"/>
              </a:spcBef>
              <a:defRPr sz="1200">
                <a:solidFill>
                  <a:schemeClr val="tx1"/>
                </a:solidFill>
                <a:latin typeface="Calibri" charset="0"/>
                <a:ea typeface="MS PGothic" charset="-128"/>
              </a:defRPr>
            </a:lvl4pPr>
            <a:lvl5pPr marL="2057400" indent="-228600" eaLnBrk="0" hangingPunct="0">
              <a:spcBef>
                <a:spcPct val="30000"/>
              </a:spcBef>
              <a:defRPr sz="1200">
                <a:solidFill>
                  <a:schemeClr val="tx1"/>
                </a:solidFill>
                <a:latin typeface="Calibri" charset="0"/>
                <a:ea typeface="MS PGothic" charset="-128"/>
              </a:defRPr>
            </a:lvl5pPr>
            <a:lvl6pPr marL="2514600" indent="-228600" eaLnBrk="0" fontAlgn="base" hangingPunct="0">
              <a:spcBef>
                <a:spcPct val="30000"/>
              </a:spcBef>
              <a:spcAft>
                <a:spcPct val="0"/>
              </a:spcAft>
              <a:defRPr sz="1200">
                <a:solidFill>
                  <a:schemeClr val="tx1"/>
                </a:solidFill>
                <a:latin typeface="Calibri" charset="0"/>
                <a:ea typeface="MS PGothic" charset="-128"/>
              </a:defRPr>
            </a:lvl6pPr>
            <a:lvl7pPr marL="2971800" indent="-228600" eaLnBrk="0" fontAlgn="base" hangingPunct="0">
              <a:spcBef>
                <a:spcPct val="30000"/>
              </a:spcBef>
              <a:spcAft>
                <a:spcPct val="0"/>
              </a:spcAft>
              <a:defRPr sz="1200">
                <a:solidFill>
                  <a:schemeClr val="tx1"/>
                </a:solidFill>
                <a:latin typeface="Calibri" charset="0"/>
                <a:ea typeface="MS PGothic" charset="-128"/>
              </a:defRPr>
            </a:lvl7pPr>
            <a:lvl8pPr marL="3429000" indent="-228600" eaLnBrk="0" fontAlgn="base" hangingPunct="0">
              <a:spcBef>
                <a:spcPct val="30000"/>
              </a:spcBef>
              <a:spcAft>
                <a:spcPct val="0"/>
              </a:spcAft>
              <a:defRPr sz="1200">
                <a:solidFill>
                  <a:schemeClr val="tx1"/>
                </a:solidFill>
                <a:latin typeface="Calibri" charset="0"/>
                <a:ea typeface="MS PGothic" charset="-128"/>
              </a:defRPr>
            </a:lvl8pPr>
            <a:lvl9pPr marL="3886200" indent="-228600" eaLnBrk="0" fontAlgn="base" hangingPunct="0">
              <a:spcBef>
                <a:spcPct val="30000"/>
              </a:spcBef>
              <a:spcAft>
                <a:spcPct val="0"/>
              </a:spcAft>
              <a:defRPr sz="1200">
                <a:solidFill>
                  <a:schemeClr val="tx1"/>
                </a:solidFill>
                <a:latin typeface="Calibri" charset="0"/>
                <a:ea typeface="MS PGothic" charset="-128"/>
              </a:defRPr>
            </a:lvl9pPr>
          </a:lstStyle>
          <a:p>
            <a:pPr eaLnBrk="1" hangingPunct="1">
              <a:spcBef>
                <a:spcPct val="0"/>
              </a:spcBef>
            </a:pPr>
            <a:fld id="{FB2B1968-A31A-DA44-B8B8-358FB66CDA88}" type="slidenum">
              <a:rPr lang="en-US" altLang="en-US">
                <a:latin typeface="Times New Roman" charset="0"/>
              </a:rPr>
              <a:pPr eaLnBrk="1" hangingPunct="1">
                <a:spcBef>
                  <a:spcPct val="0"/>
                </a:spcBef>
              </a:pPr>
              <a:t>1</a:t>
            </a:fld>
            <a:endParaRPr lang="en-US" altLang="en-US">
              <a:latin typeface="Times New Roman" charset="0"/>
            </a:endParaRPr>
          </a:p>
        </p:txBody>
      </p:sp>
    </p:spTree>
    <p:extLst>
      <p:ext uri="{BB962C8B-B14F-4D97-AF65-F5344CB8AC3E}">
        <p14:creationId xmlns:p14="http://schemas.microsoft.com/office/powerpoint/2010/main" val="1109344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18045627"/>
            <a:ext cx="45720000" cy="13958373"/>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5" name="Rectangle 4"/>
          <p:cNvSpPr/>
          <p:nvPr/>
        </p:nvSpPr>
        <p:spPr>
          <a:xfrm>
            <a:off x="0" y="0"/>
            <a:ext cx="45720000" cy="18045113"/>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dirty="0"/>
          </a:p>
        </p:txBody>
      </p:sp>
      <p:sp>
        <p:nvSpPr>
          <p:cNvPr id="6" name="Rectangle 5"/>
          <p:cNvSpPr/>
          <p:nvPr/>
        </p:nvSpPr>
        <p:spPr>
          <a:xfrm>
            <a:off x="0" y="12377738"/>
            <a:ext cx="45720000" cy="1066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7" name="Oval 6"/>
          <p:cNvSpPr/>
          <p:nvPr/>
        </p:nvSpPr>
        <p:spPr>
          <a:xfrm>
            <a:off x="0" y="7467600"/>
            <a:ext cx="45720000" cy="23825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3" name="Subtitle 2"/>
          <p:cNvSpPr>
            <a:spLocks noGrp="1"/>
          </p:cNvSpPr>
          <p:nvPr>
            <p:ph type="subTitle" idx="1"/>
          </p:nvPr>
        </p:nvSpPr>
        <p:spPr>
          <a:xfrm>
            <a:off x="7368975" y="23578546"/>
            <a:ext cx="28185050" cy="4116555"/>
          </a:xfrm>
        </p:spPr>
        <p:txBody>
          <a:bodyPr>
            <a:normAutofit/>
          </a:bodyPr>
          <a:lstStyle>
            <a:lvl1pPr marL="0" indent="0" algn="l">
              <a:buNone/>
              <a:defRPr sz="10700">
                <a:solidFill>
                  <a:schemeClr val="tx2"/>
                </a:solidFill>
              </a:defRPr>
            </a:lvl1pPr>
            <a:lvl2pPr marL="2220666" indent="0" algn="ctr">
              <a:buNone/>
              <a:defRPr>
                <a:solidFill>
                  <a:schemeClr val="tx1">
                    <a:tint val="75000"/>
                  </a:schemeClr>
                </a:solidFill>
              </a:defRPr>
            </a:lvl2pPr>
            <a:lvl3pPr marL="4441332" indent="0" algn="ctr">
              <a:buNone/>
              <a:defRPr>
                <a:solidFill>
                  <a:schemeClr val="tx1">
                    <a:tint val="75000"/>
                  </a:schemeClr>
                </a:solidFill>
              </a:defRPr>
            </a:lvl3pPr>
            <a:lvl4pPr marL="6661998" indent="0" algn="ctr">
              <a:buNone/>
              <a:defRPr>
                <a:solidFill>
                  <a:schemeClr val="tx1">
                    <a:tint val="75000"/>
                  </a:schemeClr>
                </a:solidFill>
              </a:defRPr>
            </a:lvl4pPr>
            <a:lvl5pPr marL="8882664" indent="0" algn="ctr">
              <a:buNone/>
              <a:defRPr>
                <a:solidFill>
                  <a:schemeClr val="tx1">
                    <a:tint val="75000"/>
                  </a:schemeClr>
                </a:solidFill>
              </a:defRPr>
            </a:lvl5pPr>
            <a:lvl6pPr marL="11103331" indent="0" algn="ctr">
              <a:buNone/>
              <a:defRPr>
                <a:solidFill>
                  <a:schemeClr val="tx1">
                    <a:tint val="75000"/>
                  </a:schemeClr>
                </a:solidFill>
              </a:defRPr>
            </a:lvl6pPr>
            <a:lvl7pPr marL="13323997" indent="0" algn="ctr">
              <a:buNone/>
              <a:defRPr>
                <a:solidFill>
                  <a:schemeClr val="tx1">
                    <a:tint val="75000"/>
                  </a:schemeClr>
                </a:solidFill>
              </a:defRPr>
            </a:lvl7pPr>
            <a:lvl8pPr marL="15544663" indent="0" algn="ctr">
              <a:buNone/>
              <a:defRPr>
                <a:solidFill>
                  <a:schemeClr val="tx1">
                    <a:tint val="75000"/>
                  </a:schemeClr>
                </a:solidFill>
              </a:defRPr>
            </a:lvl8pPr>
            <a:lvl9pPr marL="17765329"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4087908" y="14617356"/>
            <a:ext cx="35876755" cy="8368113"/>
          </a:xfrm>
          <a:effectLst/>
        </p:spPr>
        <p:txBody>
          <a:bodyPr/>
          <a:lstStyle>
            <a:lvl1pPr marL="3108933" indent="-2220666" algn="l">
              <a:defRPr sz="26200"/>
            </a:lvl1pPr>
          </a:lstStyle>
          <a:p>
            <a:r>
              <a:rPr lang="en-US" smtClean="0"/>
              <a:t>Click to edit Master title style</a:t>
            </a:r>
            <a:endParaRPr lang="en-US" dirty="0"/>
          </a:p>
        </p:txBody>
      </p:sp>
      <p:sp>
        <p:nvSpPr>
          <p:cNvPr id="8" name="Date Placeholder 3"/>
          <p:cNvSpPr>
            <a:spLocks noGrp="1"/>
          </p:cNvSpPr>
          <p:nvPr>
            <p:ph type="dt" sz="half" idx="10"/>
          </p:nvPr>
        </p:nvSpPr>
        <p:spPr/>
        <p:txBody>
          <a:bodyPr/>
          <a:lstStyle>
            <a:lvl1pPr>
              <a:defRPr/>
            </a:lvl1pPr>
          </a:lstStyle>
          <a:p>
            <a:pPr>
              <a:defRPr/>
            </a:pPr>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211191CA-9A91-B844-A26D-26775230EF13}" type="slidenum">
              <a:rPr lang="en-US" altLang="en-US"/>
              <a:pPr/>
              <a:t>‹#›</a:t>
            </a:fld>
            <a:endParaRPr lang="en-US" altLang="en-US"/>
          </a:p>
        </p:txBody>
      </p:sp>
    </p:spTree>
    <p:extLst>
      <p:ext uri="{BB962C8B-B14F-4D97-AF65-F5344CB8AC3E}">
        <p14:creationId xmlns:p14="http://schemas.microsoft.com/office/powerpoint/2010/main" val="764034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5715000" y="3413760"/>
            <a:ext cx="32004000" cy="16215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US"/>
          </a:p>
        </p:txBody>
      </p:sp>
      <p:sp>
        <p:nvSpPr>
          <p:cNvPr id="5" name="Footer Placeholder 4"/>
          <p:cNvSpPr>
            <a:spLocks noGrp="1"/>
          </p:cNvSpPr>
          <p:nvPr>
            <p:ph type="ftr" sz="quarter" idx="15"/>
          </p:nvPr>
        </p:nvSpPr>
        <p:spPr/>
        <p:txBody>
          <a:bodyPr/>
          <a:lstStyle>
            <a:lvl1pPr>
              <a:defRPr/>
            </a:lvl1pPr>
          </a:lstStyle>
          <a:p>
            <a:pPr>
              <a:defRPr/>
            </a:pPr>
            <a:endParaRPr lang="en-US"/>
          </a:p>
        </p:txBody>
      </p:sp>
      <p:sp>
        <p:nvSpPr>
          <p:cNvPr id="6" name="Slide Number Placeholder 5"/>
          <p:cNvSpPr>
            <a:spLocks noGrp="1"/>
          </p:cNvSpPr>
          <p:nvPr>
            <p:ph type="sldNum" sz="quarter" idx="16"/>
          </p:nvPr>
        </p:nvSpPr>
        <p:spPr/>
        <p:txBody>
          <a:bodyPr/>
          <a:lstStyle>
            <a:lvl1pPr>
              <a:defRPr/>
            </a:lvl1pPr>
          </a:lstStyle>
          <a:p>
            <a:fld id="{F8998728-E3DB-F64F-AF65-D90141796DC8}" type="slidenum">
              <a:rPr lang="en-US" altLang="en-US"/>
              <a:pPr/>
              <a:t>‹#›</a:t>
            </a:fld>
            <a:endParaRPr lang="en-US" altLang="en-US"/>
          </a:p>
        </p:txBody>
      </p:sp>
    </p:spTree>
    <p:extLst>
      <p:ext uri="{BB962C8B-B14F-4D97-AF65-F5344CB8AC3E}">
        <p14:creationId xmlns:p14="http://schemas.microsoft.com/office/powerpoint/2010/main" val="297332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0" y="18045627"/>
            <a:ext cx="45720000" cy="13958373"/>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5" name="Rectangle 4"/>
          <p:cNvSpPr/>
          <p:nvPr/>
        </p:nvSpPr>
        <p:spPr>
          <a:xfrm>
            <a:off x="0" y="0"/>
            <a:ext cx="45720000" cy="18045113"/>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dirty="0"/>
          </a:p>
        </p:txBody>
      </p:sp>
      <p:sp>
        <p:nvSpPr>
          <p:cNvPr id="6" name="Rectangle 5"/>
          <p:cNvSpPr/>
          <p:nvPr/>
        </p:nvSpPr>
        <p:spPr>
          <a:xfrm>
            <a:off x="0" y="12377738"/>
            <a:ext cx="45720000" cy="1066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7" name="Oval 6"/>
          <p:cNvSpPr/>
          <p:nvPr/>
        </p:nvSpPr>
        <p:spPr>
          <a:xfrm>
            <a:off x="0" y="7467600"/>
            <a:ext cx="45720000" cy="23825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2" name="Title 1"/>
          <p:cNvSpPr>
            <a:spLocks noGrp="1"/>
          </p:cNvSpPr>
          <p:nvPr>
            <p:ph type="title"/>
          </p:nvPr>
        </p:nvSpPr>
        <p:spPr>
          <a:xfrm>
            <a:off x="10165975" y="10139024"/>
            <a:ext cx="29833330" cy="11308948"/>
          </a:xfrm>
          <a:effectLst/>
        </p:spPr>
        <p:txBody>
          <a:bodyPr anchor="b"/>
          <a:lstStyle>
            <a:lvl1pPr algn="r">
              <a:defRPr sz="223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0112190" y="21501718"/>
            <a:ext cx="29852470" cy="3898813"/>
          </a:xfrm>
        </p:spPr>
        <p:txBody>
          <a:bodyPr/>
          <a:lstStyle>
            <a:lvl1pPr marL="0" indent="0" algn="r">
              <a:buNone/>
              <a:defRPr sz="9700">
                <a:solidFill>
                  <a:schemeClr val="tx2"/>
                </a:solidFill>
              </a:defRPr>
            </a:lvl1pPr>
            <a:lvl2pPr marL="2220666" indent="0">
              <a:buNone/>
              <a:defRPr sz="8700">
                <a:solidFill>
                  <a:schemeClr val="tx1">
                    <a:tint val="75000"/>
                  </a:schemeClr>
                </a:solidFill>
              </a:defRPr>
            </a:lvl2pPr>
            <a:lvl3pPr marL="4441332" indent="0">
              <a:buNone/>
              <a:defRPr sz="7800">
                <a:solidFill>
                  <a:schemeClr val="tx1">
                    <a:tint val="75000"/>
                  </a:schemeClr>
                </a:solidFill>
              </a:defRPr>
            </a:lvl3pPr>
            <a:lvl4pPr marL="6661998" indent="0">
              <a:buNone/>
              <a:defRPr sz="6800">
                <a:solidFill>
                  <a:schemeClr val="tx1">
                    <a:tint val="75000"/>
                  </a:schemeClr>
                </a:solidFill>
              </a:defRPr>
            </a:lvl4pPr>
            <a:lvl5pPr marL="8882664" indent="0">
              <a:buNone/>
              <a:defRPr sz="6800">
                <a:solidFill>
                  <a:schemeClr val="tx1">
                    <a:tint val="75000"/>
                  </a:schemeClr>
                </a:solidFill>
              </a:defRPr>
            </a:lvl5pPr>
            <a:lvl6pPr marL="11103331" indent="0">
              <a:buNone/>
              <a:defRPr sz="6800">
                <a:solidFill>
                  <a:schemeClr val="tx1">
                    <a:tint val="75000"/>
                  </a:schemeClr>
                </a:solidFill>
              </a:defRPr>
            </a:lvl6pPr>
            <a:lvl7pPr marL="13323997" indent="0">
              <a:buNone/>
              <a:defRPr sz="6800">
                <a:solidFill>
                  <a:schemeClr val="tx1">
                    <a:tint val="75000"/>
                  </a:schemeClr>
                </a:solidFill>
              </a:defRPr>
            </a:lvl7pPr>
            <a:lvl8pPr marL="15544663" indent="0">
              <a:buNone/>
              <a:defRPr sz="6800">
                <a:solidFill>
                  <a:schemeClr val="tx1">
                    <a:tint val="75000"/>
                  </a:schemeClr>
                </a:solidFill>
              </a:defRPr>
            </a:lvl8pPr>
            <a:lvl9pPr marL="17765329" indent="0">
              <a:buNone/>
              <a:defRPr sz="68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684EF403-D0B4-9E47-A08A-2F4A67D5827F}" type="slidenum">
              <a:rPr lang="en-US" altLang="en-US"/>
              <a:pPr/>
              <a:t>‹#›</a:t>
            </a:fld>
            <a:endParaRPr lang="en-US" altLang="en-US"/>
          </a:p>
        </p:txBody>
      </p:sp>
    </p:spTree>
    <p:extLst>
      <p:ext uri="{BB962C8B-B14F-4D97-AF65-F5344CB8AC3E}">
        <p14:creationId xmlns:p14="http://schemas.microsoft.com/office/powerpoint/2010/main" val="1330477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5714995" y="3413755"/>
            <a:ext cx="16733520" cy="16215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3225760" y="3413760"/>
            <a:ext cx="16733520" cy="16215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pPr>
              <a:defRPr/>
            </a:pPr>
            <a:endParaRPr lang="en-US"/>
          </a:p>
        </p:txBody>
      </p:sp>
      <p:sp>
        <p:nvSpPr>
          <p:cNvPr id="6" name="Footer Placeholder 4"/>
          <p:cNvSpPr>
            <a:spLocks noGrp="1"/>
          </p:cNvSpPr>
          <p:nvPr>
            <p:ph type="ftr" sz="quarter" idx="16"/>
          </p:nvPr>
        </p:nvSpPr>
        <p:spPr/>
        <p:txBody>
          <a:bodyPr/>
          <a:lstStyle>
            <a:lvl1pPr>
              <a:defRPr/>
            </a:lvl1pPr>
          </a:lstStyle>
          <a:p>
            <a:pPr>
              <a:defRPr/>
            </a:pPr>
            <a:endParaRPr lang="en-US"/>
          </a:p>
        </p:txBody>
      </p:sp>
      <p:sp>
        <p:nvSpPr>
          <p:cNvPr id="7" name="Slide Number Placeholder 5"/>
          <p:cNvSpPr>
            <a:spLocks noGrp="1"/>
          </p:cNvSpPr>
          <p:nvPr>
            <p:ph type="sldNum" sz="quarter" idx="17"/>
          </p:nvPr>
        </p:nvSpPr>
        <p:spPr/>
        <p:txBody>
          <a:bodyPr/>
          <a:lstStyle>
            <a:lvl1pPr>
              <a:defRPr/>
            </a:lvl1pPr>
          </a:lstStyle>
          <a:p>
            <a:fld id="{4A320408-4EE2-FC4F-93A5-72912127D5EC}" type="slidenum">
              <a:rPr lang="en-US" altLang="en-US"/>
              <a:pPr/>
              <a:t>‹#›</a:t>
            </a:fld>
            <a:endParaRPr lang="en-US" altLang="en-US"/>
          </a:p>
        </p:txBody>
      </p:sp>
    </p:spTree>
    <p:extLst>
      <p:ext uri="{BB962C8B-B14F-4D97-AF65-F5344CB8AC3E}">
        <p14:creationId xmlns:p14="http://schemas.microsoft.com/office/powerpoint/2010/main" val="76914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15000" y="3413760"/>
            <a:ext cx="16733520" cy="2985556"/>
          </a:xfrm>
        </p:spPr>
        <p:txBody>
          <a:bodyPr anchor="b">
            <a:noAutofit/>
          </a:bodyPr>
          <a:lstStyle>
            <a:lvl1pPr marL="0" indent="0" algn="ctr">
              <a:buNone/>
              <a:defRPr lang="en-US" sz="117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20666" indent="0">
              <a:buNone/>
              <a:defRPr sz="9700" b="1"/>
            </a:lvl2pPr>
            <a:lvl3pPr marL="4441332" indent="0">
              <a:buNone/>
              <a:defRPr sz="8700" b="1"/>
            </a:lvl3pPr>
            <a:lvl4pPr marL="6661998" indent="0">
              <a:buNone/>
              <a:defRPr sz="7800" b="1"/>
            </a:lvl4pPr>
            <a:lvl5pPr marL="8882664" indent="0">
              <a:buNone/>
              <a:defRPr sz="7800" b="1"/>
            </a:lvl5pPr>
            <a:lvl6pPr marL="11103331" indent="0">
              <a:buNone/>
              <a:defRPr sz="7800" b="1"/>
            </a:lvl6pPr>
            <a:lvl7pPr marL="13323997" indent="0">
              <a:buNone/>
              <a:defRPr sz="7800" b="1"/>
            </a:lvl7pPr>
            <a:lvl8pPr marL="15544663" indent="0">
              <a:buNone/>
              <a:defRPr sz="7800" b="1"/>
            </a:lvl8pPr>
            <a:lvl9pPr marL="17765329" indent="0">
              <a:buNone/>
              <a:defRPr sz="7800" b="1"/>
            </a:lvl9pPr>
          </a:lstStyle>
          <a:p>
            <a:pPr lvl="0"/>
            <a:r>
              <a:rPr lang="en-US" smtClean="0"/>
              <a:t>Click to edit Master text styles</a:t>
            </a:r>
          </a:p>
        </p:txBody>
      </p:sp>
      <p:sp>
        <p:nvSpPr>
          <p:cNvPr id="4" name="Content Placeholder 3"/>
          <p:cNvSpPr>
            <a:spLocks noGrp="1"/>
          </p:cNvSpPr>
          <p:nvPr>
            <p:ph sz="half" idx="2"/>
          </p:nvPr>
        </p:nvSpPr>
        <p:spPr>
          <a:xfrm>
            <a:off x="5782235" y="6534859"/>
            <a:ext cx="16733520" cy="12801600"/>
          </a:xfrm>
        </p:spPr>
        <p:txBody>
          <a:bodyPr>
            <a:normAutofit/>
          </a:bodyPr>
          <a:lstStyle>
            <a:lvl1pPr>
              <a:defRPr sz="8700"/>
            </a:lvl1pPr>
            <a:lvl2pPr>
              <a:defRPr sz="8700"/>
            </a:lvl2pPr>
            <a:lvl3pPr>
              <a:defRPr sz="78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3236510" y="3413760"/>
            <a:ext cx="16733520" cy="2985556"/>
          </a:xfrm>
        </p:spPr>
        <p:txBody>
          <a:bodyPr anchor="b">
            <a:noAutofit/>
          </a:bodyPr>
          <a:lstStyle>
            <a:lvl1pPr marL="0" indent="0" algn="ctr">
              <a:buNone/>
              <a:defRPr lang="en-US" sz="117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220666" indent="0">
              <a:buNone/>
              <a:defRPr sz="9700" b="1"/>
            </a:lvl2pPr>
            <a:lvl3pPr marL="4441332" indent="0">
              <a:buNone/>
              <a:defRPr sz="8700" b="1"/>
            </a:lvl3pPr>
            <a:lvl4pPr marL="6661998" indent="0">
              <a:buNone/>
              <a:defRPr sz="7800" b="1"/>
            </a:lvl4pPr>
            <a:lvl5pPr marL="8882664" indent="0">
              <a:buNone/>
              <a:defRPr sz="7800" b="1"/>
            </a:lvl5pPr>
            <a:lvl6pPr marL="11103331" indent="0">
              <a:buNone/>
              <a:defRPr sz="7800" b="1"/>
            </a:lvl6pPr>
            <a:lvl7pPr marL="13323997" indent="0">
              <a:buNone/>
              <a:defRPr sz="7800" b="1"/>
            </a:lvl7pPr>
            <a:lvl8pPr marL="15544663" indent="0">
              <a:buNone/>
              <a:defRPr sz="7800" b="1"/>
            </a:lvl8pPr>
            <a:lvl9pPr marL="17765329" indent="0">
              <a:buNone/>
              <a:defRPr sz="7800" b="1"/>
            </a:lvl9pPr>
          </a:lstStyle>
          <a:p>
            <a:pPr lvl="0"/>
            <a:r>
              <a:rPr lang="en-US" smtClean="0"/>
              <a:t>Click to edit Master text styles</a:t>
            </a:r>
          </a:p>
        </p:txBody>
      </p:sp>
      <p:sp>
        <p:nvSpPr>
          <p:cNvPr id="6" name="Content Placeholder 5"/>
          <p:cNvSpPr>
            <a:spLocks noGrp="1"/>
          </p:cNvSpPr>
          <p:nvPr>
            <p:ph sz="quarter" idx="4"/>
          </p:nvPr>
        </p:nvSpPr>
        <p:spPr>
          <a:xfrm>
            <a:off x="23225125" y="6528816"/>
            <a:ext cx="16733520" cy="12801600"/>
          </a:xfrm>
        </p:spPr>
        <p:txBody>
          <a:bodyPr>
            <a:normAutofit/>
          </a:bodyPr>
          <a:lstStyle>
            <a:lvl1pPr>
              <a:defRPr sz="8700"/>
            </a:lvl1pPr>
            <a:lvl2pPr>
              <a:defRPr sz="8700"/>
            </a:lvl2pPr>
            <a:lvl3pPr>
              <a:defRPr sz="78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A60BE738-1D18-1243-B21C-69C16B9E8F46}" type="slidenum">
              <a:rPr lang="en-US" altLang="en-US"/>
              <a:pPr/>
              <a:t>‹#›</a:t>
            </a:fld>
            <a:endParaRPr lang="en-US" altLang="en-US"/>
          </a:p>
        </p:txBody>
      </p:sp>
    </p:spTree>
    <p:extLst>
      <p:ext uri="{BB962C8B-B14F-4D97-AF65-F5344CB8AC3E}">
        <p14:creationId xmlns:p14="http://schemas.microsoft.com/office/powerpoint/2010/main" val="2066195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58E79C12-8144-3347-ABDD-AD6A6C68044B}" type="slidenum">
              <a:rPr lang="en-US" altLang="en-US"/>
              <a:pPr/>
              <a:t>‹#›</a:t>
            </a:fld>
            <a:endParaRPr lang="en-US" altLang="en-US"/>
          </a:p>
        </p:txBody>
      </p:sp>
    </p:spTree>
    <p:extLst>
      <p:ext uri="{BB962C8B-B14F-4D97-AF65-F5344CB8AC3E}">
        <p14:creationId xmlns:p14="http://schemas.microsoft.com/office/powerpoint/2010/main" val="1732658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3F679F07-2014-4E47-8318-5D96E851FC75}" type="slidenum">
              <a:rPr lang="en-US" altLang="en-US"/>
              <a:pPr/>
              <a:t>‹#›</a:t>
            </a:fld>
            <a:endParaRPr lang="en-US" altLang="en-US"/>
          </a:p>
        </p:txBody>
      </p:sp>
    </p:spTree>
    <p:extLst>
      <p:ext uri="{BB962C8B-B14F-4D97-AF65-F5344CB8AC3E}">
        <p14:creationId xmlns:p14="http://schemas.microsoft.com/office/powerpoint/2010/main" val="915173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5478" y="10312403"/>
            <a:ext cx="18180425" cy="5872967"/>
          </a:xfrm>
          <a:effectLst/>
        </p:spPr>
        <p:txBody>
          <a:bodyPr anchor="b"/>
          <a:lstStyle>
            <a:lvl1pPr marL="1110333" indent="-1110333" algn="l">
              <a:defRPr sz="136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967578" y="3413760"/>
            <a:ext cx="20085425" cy="22842073"/>
          </a:xfrm>
        </p:spPr>
        <p:txBody>
          <a:bodyPr anchor="ctr"/>
          <a:lstStyle>
            <a:lvl1pPr>
              <a:defRPr sz="10700"/>
            </a:lvl1pPr>
            <a:lvl2pPr>
              <a:defRPr sz="9700"/>
            </a:lvl2pPr>
            <a:lvl3pPr>
              <a:defRPr sz="8700"/>
            </a:lvl3pPr>
            <a:lvl4pPr>
              <a:defRPr sz="7800"/>
            </a:lvl4pPr>
            <a:lvl5pPr>
              <a:defRPr sz="68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78825" y="16323076"/>
            <a:ext cx="16943300" cy="9984417"/>
          </a:xfrm>
        </p:spPr>
        <p:txBody>
          <a:bodyPr/>
          <a:lstStyle>
            <a:lvl1pPr marL="0" indent="0">
              <a:buNone/>
              <a:defRPr sz="6800"/>
            </a:lvl1pPr>
            <a:lvl2pPr marL="2220666" indent="0">
              <a:buNone/>
              <a:defRPr sz="5800"/>
            </a:lvl2pPr>
            <a:lvl3pPr marL="4441332" indent="0">
              <a:buNone/>
              <a:defRPr sz="4900"/>
            </a:lvl3pPr>
            <a:lvl4pPr marL="6661998" indent="0">
              <a:buNone/>
              <a:defRPr sz="4400"/>
            </a:lvl4pPr>
            <a:lvl5pPr marL="8882664" indent="0">
              <a:buNone/>
              <a:defRPr sz="4400"/>
            </a:lvl5pPr>
            <a:lvl6pPr marL="11103331" indent="0">
              <a:buNone/>
              <a:defRPr sz="4400"/>
            </a:lvl6pPr>
            <a:lvl7pPr marL="13323997" indent="0">
              <a:buNone/>
              <a:defRPr sz="4400"/>
            </a:lvl7pPr>
            <a:lvl8pPr marL="15544663" indent="0">
              <a:buNone/>
              <a:defRPr sz="4400"/>
            </a:lvl8pPr>
            <a:lvl9pPr marL="17765329" indent="0">
              <a:buNone/>
              <a:defRPr sz="44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5229F5D-9DF8-D94A-9746-FD8BAC579C1E}" type="slidenum">
              <a:rPr lang="en-US" altLang="en-US"/>
              <a:pPr/>
              <a:t>‹#›</a:t>
            </a:fld>
            <a:endParaRPr lang="en-US" altLang="en-US"/>
          </a:p>
        </p:txBody>
      </p:sp>
    </p:spTree>
    <p:extLst>
      <p:ext uri="{BB962C8B-B14F-4D97-AF65-F5344CB8AC3E}">
        <p14:creationId xmlns:p14="http://schemas.microsoft.com/office/powerpoint/2010/main" val="103506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18045627"/>
            <a:ext cx="45720000" cy="13958373"/>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6" name="Rectangle 5"/>
          <p:cNvSpPr/>
          <p:nvPr/>
        </p:nvSpPr>
        <p:spPr>
          <a:xfrm>
            <a:off x="0" y="0"/>
            <a:ext cx="45720000" cy="18045113"/>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dirty="0"/>
          </a:p>
        </p:txBody>
      </p:sp>
      <p:sp>
        <p:nvSpPr>
          <p:cNvPr id="7" name="Rectangle 6"/>
          <p:cNvSpPr/>
          <p:nvPr/>
        </p:nvSpPr>
        <p:spPr>
          <a:xfrm>
            <a:off x="0" y="12377738"/>
            <a:ext cx="45720000" cy="1066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8" name="Oval 7"/>
          <p:cNvSpPr/>
          <p:nvPr/>
        </p:nvSpPr>
        <p:spPr>
          <a:xfrm>
            <a:off x="0" y="7467600"/>
            <a:ext cx="45720000" cy="23825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3" name="Picture Placeholder 2"/>
          <p:cNvSpPr>
            <a:spLocks noGrp="1"/>
          </p:cNvSpPr>
          <p:nvPr>
            <p:ph type="pic" idx="1"/>
          </p:nvPr>
        </p:nvSpPr>
        <p:spPr>
          <a:xfrm>
            <a:off x="22375875" y="5334000"/>
            <a:ext cx="20574000" cy="14596428"/>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9700"/>
            </a:lvl1pPr>
            <a:lvl2pPr marL="2220666" indent="0">
              <a:buNone/>
              <a:defRPr sz="13600"/>
            </a:lvl2pPr>
            <a:lvl3pPr marL="4441332" indent="0">
              <a:buNone/>
              <a:defRPr sz="11700"/>
            </a:lvl3pPr>
            <a:lvl4pPr marL="6661998" indent="0">
              <a:buNone/>
              <a:defRPr sz="9700"/>
            </a:lvl4pPr>
            <a:lvl5pPr marL="8882664" indent="0">
              <a:buNone/>
              <a:defRPr sz="9700"/>
            </a:lvl5pPr>
            <a:lvl6pPr marL="11103331" indent="0">
              <a:buNone/>
              <a:defRPr sz="9700"/>
            </a:lvl6pPr>
            <a:lvl7pPr marL="13323997" indent="0">
              <a:buNone/>
              <a:defRPr sz="9700"/>
            </a:lvl7pPr>
            <a:lvl8pPr marL="15544663" indent="0">
              <a:buNone/>
              <a:defRPr sz="9700"/>
            </a:lvl8pPr>
            <a:lvl9pPr marL="17765329" indent="0">
              <a:buNone/>
              <a:defRPr sz="97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389435" y="4715602"/>
            <a:ext cx="18470570" cy="10094093"/>
          </a:xfrm>
        </p:spPr>
        <p:txBody>
          <a:bodyPr anchor="b"/>
          <a:lstStyle>
            <a:lvl1pPr marL="888266" indent="-888266">
              <a:buFont typeface="Georgia" pitchFamily="18" charset="0"/>
              <a:buChar char="*"/>
              <a:defRPr sz="7800"/>
            </a:lvl1pPr>
            <a:lvl2pPr marL="2220666" indent="0">
              <a:buNone/>
              <a:defRPr sz="5800"/>
            </a:lvl2pPr>
            <a:lvl3pPr marL="4441332" indent="0">
              <a:buNone/>
              <a:defRPr sz="4900"/>
            </a:lvl3pPr>
            <a:lvl4pPr marL="6661998" indent="0">
              <a:buNone/>
              <a:defRPr sz="4400"/>
            </a:lvl4pPr>
            <a:lvl5pPr marL="8882664" indent="0">
              <a:buNone/>
              <a:defRPr sz="4400"/>
            </a:lvl5pPr>
            <a:lvl6pPr marL="11103331" indent="0">
              <a:buNone/>
              <a:defRPr sz="4400"/>
            </a:lvl6pPr>
            <a:lvl7pPr marL="13323997" indent="0">
              <a:buNone/>
              <a:defRPr sz="4400"/>
            </a:lvl7pPr>
            <a:lvl8pPr marL="15544663" indent="0">
              <a:buNone/>
              <a:defRPr sz="4400"/>
            </a:lvl8pPr>
            <a:lvl9pPr marL="17765329" indent="0">
              <a:buNone/>
              <a:defRPr sz="4400"/>
            </a:lvl9pPr>
          </a:lstStyle>
          <a:p>
            <a:pPr lvl="0"/>
            <a:r>
              <a:rPr lang="en-US" smtClean="0"/>
              <a:t>Click to edit Master text styles</a:t>
            </a:r>
          </a:p>
        </p:txBody>
      </p:sp>
      <p:sp>
        <p:nvSpPr>
          <p:cNvPr id="2" name="Title 1"/>
          <p:cNvSpPr>
            <a:spLocks noGrp="1"/>
          </p:cNvSpPr>
          <p:nvPr>
            <p:ph type="title"/>
          </p:nvPr>
        </p:nvSpPr>
        <p:spPr>
          <a:xfrm>
            <a:off x="3636340" y="20833965"/>
            <a:ext cx="31917690" cy="5334000"/>
          </a:xfrm>
        </p:spPr>
        <p:txBody>
          <a:bodyPr anchor="b"/>
          <a:lstStyle>
            <a:lvl1pPr algn="l">
              <a:defRPr sz="22300" b="1"/>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fld id="{40C3C6DD-A7E9-514D-8F50-A17A0267E11B}" type="slidenum">
              <a:rPr lang="en-US" altLang="en-US"/>
              <a:pPr/>
              <a:t>‹#›</a:t>
            </a:fld>
            <a:endParaRPr lang="en-US" altLang="en-US"/>
          </a:p>
        </p:txBody>
      </p:sp>
    </p:spTree>
    <p:extLst>
      <p:ext uri="{BB962C8B-B14F-4D97-AF65-F5344CB8AC3E}">
        <p14:creationId xmlns:p14="http://schemas.microsoft.com/office/powerpoint/2010/main" val="1736500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9525000" y="3413755"/>
            <a:ext cx="32004000" cy="162153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D310207-8352-1F41-8C06-13735E18225F}" type="slidenum">
              <a:rPr lang="en-US" altLang="en-US"/>
              <a:pPr/>
              <a:t>‹#›</a:t>
            </a:fld>
            <a:endParaRPr lang="en-US" altLang="en-US"/>
          </a:p>
        </p:txBody>
      </p:sp>
    </p:spTree>
    <p:extLst>
      <p:ext uri="{BB962C8B-B14F-4D97-AF65-F5344CB8AC3E}">
        <p14:creationId xmlns:p14="http://schemas.microsoft.com/office/powerpoint/2010/main" val="1759007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68790" y="1757082"/>
            <a:ext cx="10287000" cy="24445582"/>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6620568" y="3413758"/>
            <a:ext cx="24146435" cy="2284206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D875588-6111-DD4A-99B0-A9D54A2B504C}" type="slidenum">
              <a:rPr lang="en-US" altLang="en-US"/>
              <a:pPr/>
              <a:t>‹#›</a:t>
            </a:fld>
            <a:endParaRPr lang="en-US" altLang="en-US"/>
          </a:p>
        </p:txBody>
      </p:sp>
    </p:spTree>
    <p:extLst>
      <p:ext uri="{BB962C8B-B14F-4D97-AF65-F5344CB8AC3E}">
        <p14:creationId xmlns:p14="http://schemas.microsoft.com/office/powerpoint/2010/main" val="1377184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9AD5FF"/>
            </a:gs>
            <a:gs pos="60001">
              <a:srgbClr val="FFFFFF"/>
            </a:gs>
            <a:gs pos="100000">
              <a:srgbClr val="55BFFF"/>
            </a:gs>
          </a:gsLst>
          <a:path path="shape">
            <a:fillToRect l="20000" t="10001" r="20000" b="60001"/>
          </a:path>
        </a:gradFill>
        <a:effectLst/>
      </p:bgPr>
    </p:bg>
    <p:spTree>
      <p:nvGrpSpPr>
        <p:cNvPr id="1" name=""/>
        <p:cNvGrpSpPr/>
        <p:nvPr/>
      </p:nvGrpSpPr>
      <p:grpSpPr>
        <a:xfrm>
          <a:off x="0" y="0"/>
          <a:ext cx="0" cy="0"/>
          <a:chOff x="0" y="0"/>
          <a:chExt cx="0" cy="0"/>
        </a:xfrm>
      </p:grpSpPr>
      <p:sp>
        <p:nvSpPr>
          <p:cNvPr id="7" name="Rectangle 6"/>
          <p:cNvSpPr/>
          <p:nvPr/>
        </p:nvSpPr>
        <p:spPr>
          <a:xfrm>
            <a:off x="0" y="23825200"/>
            <a:ext cx="45720000" cy="81788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8" name="Rectangle 7"/>
          <p:cNvSpPr/>
          <p:nvPr/>
        </p:nvSpPr>
        <p:spPr>
          <a:xfrm>
            <a:off x="0" y="0"/>
            <a:ext cx="45720000" cy="238252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dirty="0"/>
          </a:p>
        </p:txBody>
      </p:sp>
      <p:sp>
        <p:nvSpPr>
          <p:cNvPr id="9" name="Rectangle 8"/>
          <p:cNvSpPr/>
          <p:nvPr/>
        </p:nvSpPr>
        <p:spPr>
          <a:xfrm>
            <a:off x="0" y="17584738"/>
            <a:ext cx="45720000" cy="1066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10" name="Oval 9"/>
          <p:cNvSpPr/>
          <p:nvPr/>
        </p:nvSpPr>
        <p:spPr>
          <a:xfrm>
            <a:off x="0" y="7467600"/>
            <a:ext cx="45720000" cy="238252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44133" tIns="222067" rIns="444133" bIns="222067" anchor="ctr"/>
          <a:lstStyle/>
          <a:p>
            <a:pPr algn="ctr">
              <a:defRPr/>
            </a:pPr>
            <a:endParaRPr lang="en-US"/>
          </a:p>
        </p:txBody>
      </p:sp>
      <p:sp>
        <p:nvSpPr>
          <p:cNvPr id="2" name="Title Placeholder 1"/>
          <p:cNvSpPr>
            <a:spLocks noGrp="1"/>
          </p:cNvSpPr>
          <p:nvPr>
            <p:ph type="title"/>
          </p:nvPr>
        </p:nvSpPr>
        <p:spPr>
          <a:xfrm>
            <a:off x="8966200" y="20404138"/>
            <a:ext cx="32562800" cy="5334000"/>
          </a:xfrm>
          <a:prstGeom prst="rect">
            <a:avLst/>
          </a:prstGeom>
          <a:effectLst/>
        </p:spPr>
        <p:txBody>
          <a:bodyPr vert="horz" lIns="444133" tIns="222067" rIns="444133" bIns="222067" rtlCol="0" anchor="t" anchorCtr="0">
            <a:noAutofit/>
          </a:bodyPr>
          <a:lstStyle/>
          <a:p>
            <a:r>
              <a:rPr lang="en-US" smtClean="0"/>
              <a:t>Click to edit Master title style</a:t>
            </a:r>
            <a:endParaRPr lang="en-US" dirty="0"/>
          </a:p>
        </p:txBody>
      </p:sp>
      <p:sp>
        <p:nvSpPr>
          <p:cNvPr id="1033" name="Text Placeholder 2"/>
          <p:cNvSpPr>
            <a:spLocks noGrp="1"/>
          </p:cNvSpPr>
          <p:nvPr>
            <p:ph type="body" idx="1"/>
          </p:nvPr>
        </p:nvSpPr>
        <p:spPr bwMode="auto">
          <a:xfrm>
            <a:off x="5715000" y="3417888"/>
            <a:ext cx="32004000" cy="162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444133" tIns="222067" rIns="444133" bIns="222067"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0861000" y="28803600"/>
            <a:ext cx="12573000" cy="1703388"/>
          </a:xfrm>
          <a:prstGeom prst="rect">
            <a:avLst/>
          </a:prstGeom>
        </p:spPr>
        <p:txBody>
          <a:bodyPr vert="horz" lIns="444133" tIns="222067" rIns="444133" bIns="222067" rtlCol="0" anchor="ctr"/>
          <a:lstStyle>
            <a:lvl1pPr algn="r">
              <a:defRPr sz="5300" b="1">
                <a:solidFill>
                  <a:schemeClr val="tx1">
                    <a:lumMod val="50000"/>
                    <a:lumOff val="50000"/>
                  </a:schemeClr>
                </a:solidFill>
                <a:latin typeface="Times New Roman" pitchFamily="18" charset="0"/>
                <a:ea typeface="MS PGothic" pitchFamily="34" charset="-128"/>
              </a:defRPr>
            </a:lvl1pPr>
          </a:lstStyle>
          <a:p>
            <a:pPr>
              <a:defRPr/>
            </a:pPr>
            <a:endParaRPr lang="en-US"/>
          </a:p>
        </p:txBody>
      </p:sp>
      <p:sp>
        <p:nvSpPr>
          <p:cNvPr id="5" name="Footer Placeholder 4"/>
          <p:cNvSpPr>
            <a:spLocks noGrp="1"/>
          </p:cNvSpPr>
          <p:nvPr>
            <p:ph type="ftr" sz="quarter" idx="3"/>
          </p:nvPr>
        </p:nvSpPr>
        <p:spPr>
          <a:xfrm>
            <a:off x="2286000" y="28803600"/>
            <a:ext cx="16764000" cy="1703388"/>
          </a:xfrm>
          <a:prstGeom prst="rect">
            <a:avLst/>
          </a:prstGeom>
        </p:spPr>
        <p:txBody>
          <a:bodyPr vert="horz" lIns="444133" tIns="222067" rIns="444133" bIns="222067" rtlCol="0" anchor="ctr"/>
          <a:lstStyle>
            <a:lvl1pPr algn="l">
              <a:defRPr sz="5300" b="1">
                <a:solidFill>
                  <a:schemeClr val="tx1">
                    <a:lumMod val="50000"/>
                    <a:lumOff val="50000"/>
                  </a:schemeClr>
                </a:solidFill>
                <a:latin typeface="Times New Roman" pitchFamily="18" charset="0"/>
                <a:ea typeface="MS PGothic" pitchFamily="34" charset="-128"/>
              </a:defRPr>
            </a:lvl1pPr>
          </a:lstStyle>
          <a:p>
            <a:pPr>
              <a:defRPr/>
            </a:pPr>
            <a:endParaRPr lang="en-US"/>
          </a:p>
        </p:txBody>
      </p:sp>
      <p:sp>
        <p:nvSpPr>
          <p:cNvPr id="6" name="Slide Number Placeholder 5"/>
          <p:cNvSpPr>
            <a:spLocks noGrp="1"/>
          </p:cNvSpPr>
          <p:nvPr>
            <p:ph type="sldNum" sz="quarter" idx="4"/>
          </p:nvPr>
        </p:nvSpPr>
        <p:spPr>
          <a:xfrm>
            <a:off x="19050000" y="28803600"/>
            <a:ext cx="9144000" cy="1703388"/>
          </a:xfrm>
          <a:prstGeom prst="rect">
            <a:avLst/>
          </a:prstGeom>
        </p:spPr>
        <p:txBody>
          <a:bodyPr vert="horz" wrap="square" lIns="444133" tIns="222067" rIns="444133" bIns="222067" numCol="1" anchor="ctr" anchorCtr="0" compatLnSpc="1">
            <a:prstTxWarp prst="textNoShape">
              <a:avLst/>
            </a:prstTxWarp>
          </a:bodyPr>
          <a:lstStyle>
            <a:lvl1pPr algn="ctr">
              <a:defRPr sz="5800" b="1">
                <a:solidFill>
                  <a:srgbClr val="7F7F7F"/>
                </a:solidFill>
              </a:defRPr>
            </a:lvl1pPr>
          </a:lstStyle>
          <a:p>
            <a:fld id="{90380351-406E-9A4B-8176-B39309D0B12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37" r:id="rId1"/>
    <p:sldLayoutId id="2147483729" r:id="rId2"/>
    <p:sldLayoutId id="2147483738" r:id="rId3"/>
    <p:sldLayoutId id="2147483730" r:id="rId4"/>
    <p:sldLayoutId id="2147483731" r:id="rId5"/>
    <p:sldLayoutId id="2147483732" r:id="rId6"/>
    <p:sldLayoutId id="2147483733" r:id="rId7"/>
    <p:sldLayoutId id="2147483734" r:id="rId8"/>
    <p:sldLayoutId id="2147483739" r:id="rId9"/>
    <p:sldLayoutId id="2147483735" r:id="rId10"/>
    <p:sldLayoutId id="2147483736" r:id="rId11"/>
  </p:sldLayoutIdLst>
  <p:timing>
    <p:tnLst>
      <p:par>
        <p:cTn id="1" dur="indefinite" restart="never" nodeType="tmRoot"/>
      </p:par>
    </p:tnLst>
  </p:timing>
  <p:txStyles>
    <p:titleStyle>
      <a:lvl1pPr marL="1554163" indent="-1554163" algn="r" defTabSz="4440238" rtl="0" eaLnBrk="0" fontAlgn="base" hangingPunct="0">
        <a:spcBef>
          <a:spcPct val="0"/>
        </a:spcBef>
        <a:spcAft>
          <a:spcPct val="0"/>
        </a:spcAft>
        <a:buClr>
          <a:srgbClr val="C3260C"/>
        </a:buClr>
        <a:buSzPct val="128000"/>
        <a:buFont typeface="Georgia" charset="0"/>
        <a:buChar char="*"/>
        <a:defRPr sz="223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1554163" indent="-1554163" algn="r" defTabSz="4440238" rtl="0" eaLnBrk="0" fontAlgn="base" hangingPunct="0">
        <a:spcBef>
          <a:spcPct val="0"/>
        </a:spcBef>
        <a:spcAft>
          <a:spcPct val="0"/>
        </a:spcAft>
        <a:buClr>
          <a:srgbClr val="C3260C"/>
        </a:buClr>
        <a:buSzPct val="128000"/>
        <a:buFont typeface="Georgia" charset="0"/>
        <a:buChar char="*"/>
        <a:defRPr sz="22300" b="1">
          <a:solidFill>
            <a:schemeClr val="tx1"/>
          </a:solidFill>
          <a:latin typeface="Trebuchet MS" pitchFamily="34" charset="0"/>
        </a:defRPr>
      </a:lvl2pPr>
      <a:lvl3pPr marL="1554163" indent="-1554163" algn="r" defTabSz="4440238" rtl="0" eaLnBrk="0" fontAlgn="base" hangingPunct="0">
        <a:spcBef>
          <a:spcPct val="0"/>
        </a:spcBef>
        <a:spcAft>
          <a:spcPct val="0"/>
        </a:spcAft>
        <a:buClr>
          <a:srgbClr val="C3260C"/>
        </a:buClr>
        <a:buSzPct val="128000"/>
        <a:buFont typeface="Georgia" charset="0"/>
        <a:buChar char="*"/>
        <a:defRPr sz="22300" b="1">
          <a:solidFill>
            <a:schemeClr val="tx1"/>
          </a:solidFill>
          <a:latin typeface="Trebuchet MS" pitchFamily="34" charset="0"/>
        </a:defRPr>
      </a:lvl3pPr>
      <a:lvl4pPr marL="1554163" indent="-1554163" algn="r" defTabSz="4440238" rtl="0" eaLnBrk="0" fontAlgn="base" hangingPunct="0">
        <a:spcBef>
          <a:spcPct val="0"/>
        </a:spcBef>
        <a:spcAft>
          <a:spcPct val="0"/>
        </a:spcAft>
        <a:buClr>
          <a:srgbClr val="C3260C"/>
        </a:buClr>
        <a:buSzPct val="128000"/>
        <a:buFont typeface="Georgia" charset="0"/>
        <a:buChar char="*"/>
        <a:defRPr sz="22300" b="1">
          <a:solidFill>
            <a:schemeClr val="tx1"/>
          </a:solidFill>
          <a:latin typeface="Trebuchet MS" pitchFamily="34" charset="0"/>
        </a:defRPr>
      </a:lvl4pPr>
      <a:lvl5pPr marL="1554163" indent="-1554163" algn="r" defTabSz="4440238" rtl="0" eaLnBrk="0" fontAlgn="base" hangingPunct="0">
        <a:spcBef>
          <a:spcPct val="0"/>
        </a:spcBef>
        <a:spcAft>
          <a:spcPct val="0"/>
        </a:spcAft>
        <a:buClr>
          <a:srgbClr val="C3260C"/>
        </a:buClr>
        <a:buSzPct val="128000"/>
        <a:buFont typeface="Georgia" charset="0"/>
        <a:buChar char="*"/>
        <a:defRPr sz="223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09663" indent="-887413" algn="l" defTabSz="4440238" rtl="0" eaLnBrk="0" fontAlgn="base" hangingPunct="0">
        <a:spcBef>
          <a:spcPct val="20000"/>
        </a:spcBef>
        <a:spcAft>
          <a:spcPts val="1463"/>
        </a:spcAft>
        <a:buClr>
          <a:srgbClr val="C3260C"/>
        </a:buClr>
        <a:buSzPct val="130000"/>
        <a:buFont typeface="Georgia" charset="0"/>
        <a:buChar char="*"/>
        <a:defRPr sz="10700" kern="1200">
          <a:solidFill>
            <a:srgbClr val="404040"/>
          </a:solidFill>
          <a:latin typeface="+mn-lt"/>
          <a:ea typeface="+mn-ea"/>
          <a:cs typeface="+mn-cs"/>
        </a:defRPr>
      </a:lvl1pPr>
      <a:lvl2pPr marL="2663825" indent="-887413" algn="l" defTabSz="4440238" rtl="0" eaLnBrk="0" fontAlgn="base" hangingPunct="0">
        <a:spcBef>
          <a:spcPct val="20000"/>
        </a:spcBef>
        <a:spcAft>
          <a:spcPts val="1463"/>
        </a:spcAft>
        <a:buClr>
          <a:srgbClr val="C3260C"/>
        </a:buClr>
        <a:buSzPct val="130000"/>
        <a:buFont typeface="Georgia" charset="0"/>
        <a:buChar char="*"/>
        <a:defRPr sz="9700" kern="1200">
          <a:solidFill>
            <a:srgbClr val="404040"/>
          </a:solidFill>
          <a:latin typeface="+mn-lt"/>
          <a:ea typeface="+mn-ea"/>
          <a:cs typeface="+mn-cs"/>
        </a:defRPr>
      </a:lvl2pPr>
      <a:lvl3pPr marL="3995738" indent="-887413" algn="l" defTabSz="4440238" rtl="0" eaLnBrk="0" fontAlgn="base" hangingPunct="0">
        <a:spcBef>
          <a:spcPct val="20000"/>
        </a:spcBef>
        <a:spcAft>
          <a:spcPts val="1463"/>
        </a:spcAft>
        <a:buClr>
          <a:srgbClr val="C3260C"/>
        </a:buClr>
        <a:buSzPct val="130000"/>
        <a:buFont typeface="Georgia" charset="0"/>
        <a:buChar char="*"/>
        <a:defRPr sz="8700" kern="1200">
          <a:solidFill>
            <a:srgbClr val="404040"/>
          </a:solidFill>
          <a:latin typeface="+mn-lt"/>
          <a:ea typeface="+mn-ea"/>
          <a:cs typeface="+mn-cs"/>
        </a:defRPr>
      </a:lvl3pPr>
      <a:lvl4pPr marL="5329238" indent="-887413" algn="l" defTabSz="4440238" rtl="0" eaLnBrk="0" fontAlgn="base" hangingPunct="0">
        <a:spcBef>
          <a:spcPct val="20000"/>
        </a:spcBef>
        <a:spcAft>
          <a:spcPts val="1463"/>
        </a:spcAft>
        <a:buClr>
          <a:srgbClr val="C3260C"/>
        </a:buClr>
        <a:buSzPct val="130000"/>
        <a:buFont typeface="Georgia" charset="0"/>
        <a:buChar char="*"/>
        <a:defRPr sz="7800" kern="1200">
          <a:solidFill>
            <a:srgbClr val="404040"/>
          </a:solidFill>
          <a:latin typeface="+mn-lt"/>
          <a:ea typeface="+mn-ea"/>
          <a:cs typeface="+mn-cs"/>
        </a:defRPr>
      </a:lvl4pPr>
      <a:lvl5pPr marL="6750050" indent="-887413" algn="l" defTabSz="4440238" rtl="0" eaLnBrk="0" fontAlgn="base" hangingPunct="0">
        <a:spcBef>
          <a:spcPct val="20000"/>
        </a:spcBef>
        <a:spcAft>
          <a:spcPts val="1463"/>
        </a:spcAft>
        <a:buClr>
          <a:srgbClr val="C3260C"/>
        </a:buClr>
        <a:buSzPct val="130000"/>
        <a:buFont typeface="Georgia" charset="0"/>
        <a:buChar char="*"/>
        <a:defRPr sz="6800" kern="1200">
          <a:solidFill>
            <a:srgbClr val="404040"/>
          </a:solidFill>
          <a:latin typeface="+mn-lt"/>
          <a:ea typeface="+mn-ea"/>
          <a:cs typeface="+mn-cs"/>
        </a:defRPr>
      </a:lvl5pPr>
      <a:lvl6pPr marL="8083225" indent="-888266" algn="l" defTabSz="4441332" rtl="0" eaLnBrk="1" latinLnBrk="0" hangingPunct="1">
        <a:spcBef>
          <a:spcPct val="20000"/>
        </a:spcBef>
        <a:spcAft>
          <a:spcPts val="1457"/>
        </a:spcAft>
        <a:buClr>
          <a:schemeClr val="accent6">
            <a:lumMod val="75000"/>
          </a:schemeClr>
        </a:buClr>
        <a:buSzPct val="130000"/>
        <a:buFont typeface="Georgia" pitchFamily="18" charset="0"/>
        <a:buChar char="*"/>
        <a:defRPr sz="6800" kern="1200">
          <a:solidFill>
            <a:schemeClr val="tx1">
              <a:lumMod val="75000"/>
              <a:lumOff val="25000"/>
            </a:schemeClr>
          </a:solidFill>
          <a:latin typeface="+mn-lt"/>
          <a:ea typeface="+mn-ea"/>
          <a:cs typeface="+mn-cs"/>
        </a:defRPr>
      </a:lvl6pPr>
      <a:lvl7pPr marL="9548864" indent="-888266" algn="l" defTabSz="4441332" rtl="0" eaLnBrk="1" latinLnBrk="0" hangingPunct="1">
        <a:spcBef>
          <a:spcPct val="20000"/>
        </a:spcBef>
        <a:spcAft>
          <a:spcPts val="1457"/>
        </a:spcAft>
        <a:buClr>
          <a:schemeClr val="accent6">
            <a:lumMod val="75000"/>
          </a:schemeClr>
        </a:buClr>
        <a:buSzPct val="130000"/>
        <a:buFont typeface="Georgia" pitchFamily="18" charset="0"/>
        <a:buChar char="*"/>
        <a:defRPr sz="6800" kern="1200">
          <a:solidFill>
            <a:schemeClr val="tx1">
              <a:lumMod val="75000"/>
              <a:lumOff val="25000"/>
            </a:schemeClr>
          </a:solidFill>
          <a:latin typeface="+mn-lt"/>
          <a:ea typeface="+mn-ea"/>
          <a:cs typeface="+mn-cs"/>
        </a:defRPr>
      </a:lvl7pPr>
      <a:lvl8pPr marL="11103331" indent="-888266" algn="l" defTabSz="4441332" rtl="0" eaLnBrk="1" latinLnBrk="0" hangingPunct="1">
        <a:spcBef>
          <a:spcPct val="20000"/>
        </a:spcBef>
        <a:spcAft>
          <a:spcPts val="1457"/>
        </a:spcAft>
        <a:buClr>
          <a:schemeClr val="accent6">
            <a:lumMod val="75000"/>
          </a:schemeClr>
        </a:buClr>
        <a:buSzPct val="130000"/>
        <a:buFont typeface="Georgia" pitchFamily="18" charset="0"/>
        <a:buChar char="*"/>
        <a:defRPr sz="6800" kern="1200">
          <a:solidFill>
            <a:schemeClr val="tx1">
              <a:lumMod val="75000"/>
              <a:lumOff val="25000"/>
            </a:schemeClr>
          </a:solidFill>
          <a:latin typeface="+mn-lt"/>
          <a:ea typeface="+mn-ea"/>
          <a:cs typeface="+mn-cs"/>
        </a:defRPr>
      </a:lvl8pPr>
      <a:lvl9pPr marL="12568970" indent="-888266" algn="l" defTabSz="4441332" rtl="0" eaLnBrk="1" latinLnBrk="0" hangingPunct="1">
        <a:spcBef>
          <a:spcPct val="20000"/>
        </a:spcBef>
        <a:spcAft>
          <a:spcPts val="1457"/>
        </a:spcAft>
        <a:buClr>
          <a:schemeClr val="accent6">
            <a:lumMod val="75000"/>
          </a:schemeClr>
        </a:buClr>
        <a:buSzPct val="130000"/>
        <a:buFont typeface="Georgia" pitchFamily="18" charset="0"/>
        <a:buChar char="*"/>
        <a:defRPr sz="6800" kern="1200">
          <a:solidFill>
            <a:schemeClr val="tx1">
              <a:lumMod val="75000"/>
              <a:lumOff val="25000"/>
            </a:schemeClr>
          </a:solidFill>
          <a:latin typeface="+mn-lt"/>
          <a:ea typeface="+mn-ea"/>
          <a:cs typeface="+mn-cs"/>
        </a:defRPr>
      </a:lvl9pPr>
    </p:bodyStyle>
    <p:otherStyle>
      <a:defPPr>
        <a:defRPr lang="en-US"/>
      </a:defPPr>
      <a:lvl1pPr marL="0" algn="l" defTabSz="4441332" rtl="0" eaLnBrk="1" latinLnBrk="0" hangingPunct="1">
        <a:defRPr sz="8700" kern="1200">
          <a:solidFill>
            <a:schemeClr val="tx1"/>
          </a:solidFill>
          <a:latin typeface="+mn-lt"/>
          <a:ea typeface="+mn-ea"/>
          <a:cs typeface="+mn-cs"/>
        </a:defRPr>
      </a:lvl1pPr>
      <a:lvl2pPr marL="2220666" algn="l" defTabSz="4441332" rtl="0" eaLnBrk="1" latinLnBrk="0" hangingPunct="1">
        <a:defRPr sz="8700" kern="1200">
          <a:solidFill>
            <a:schemeClr val="tx1"/>
          </a:solidFill>
          <a:latin typeface="+mn-lt"/>
          <a:ea typeface="+mn-ea"/>
          <a:cs typeface="+mn-cs"/>
        </a:defRPr>
      </a:lvl2pPr>
      <a:lvl3pPr marL="4441332" algn="l" defTabSz="4441332" rtl="0" eaLnBrk="1" latinLnBrk="0" hangingPunct="1">
        <a:defRPr sz="8700" kern="1200">
          <a:solidFill>
            <a:schemeClr val="tx1"/>
          </a:solidFill>
          <a:latin typeface="+mn-lt"/>
          <a:ea typeface="+mn-ea"/>
          <a:cs typeface="+mn-cs"/>
        </a:defRPr>
      </a:lvl3pPr>
      <a:lvl4pPr marL="6661998" algn="l" defTabSz="4441332" rtl="0" eaLnBrk="1" latinLnBrk="0" hangingPunct="1">
        <a:defRPr sz="8700" kern="1200">
          <a:solidFill>
            <a:schemeClr val="tx1"/>
          </a:solidFill>
          <a:latin typeface="+mn-lt"/>
          <a:ea typeface="+mn-ea"/>
          <a:cs typeface="+mn-cs"/>
        </a:defRPr>
      </a:lvl4pPr>
      <a:lvl5pPr marL="8882664" algn="l" defTabSz="4441332" rtl="0" eaLnBrk="1" latinLnBrk="0" hangingPunct="1">
        <a:defRPr sz="8700" kern="1200">
          <a:solidFill>
            <a:schemeClr val="tx1"/>
          </a:solidFill>
          <a:latin typeface="+mn-lt"/>
          <a:ea typeface="+mn-ea"/>
          <a:cs typeface="+mn-cs"/>
        </a:defRPr>
      </a:lvl5pPr>
      <a:lvl6pPr marL="11103331" algn="l" defTabSz="4441332" rtl="0" eaLnBrk="1" latinLnBrk="0" hangingPunct="1">
        <a:defRPr sz="8700" kern="1200">
          <a:solidFill>
            <a:schemeClr val="tx1"/>
          </a:solidFill>
          <a:latin typeface="+mn-lt"/>
          <a:ea typeface="+mn-ea"/>
          <a:cs typeface="+mn-cs"/>
        </a:defRPr>
      </a:lvl6pPr>
      <a:lvl7pPr marL="13323997" algn="l" defTabSz="4441332" rtl="0" eaLnBrk="1" latinLnBrk="0" hangingPunct="1">
        <a:defRPr sz="8700" kern="1200">
          <a:solidFill>
            <a:schemeClr val="tx1"/>
          </a:solidFill>
          <a:latin typeface="+mn-lt"/>
          <a:ea typeface="+mn-ea"/>
          <a:cs typeface="+mn-cs"/>
        </a:defRPr>
      </a:lvl7pPr>
      <a:lvl8pPr marL="15544663" algn="l" defTabSz="4441332" rtl="0" eaLnBrk="1" latinLnBrk="0" hangingPunct="1">
        <a:defRPr sz="8700" kern="1200">
          <a:solidFill>
            <a:schemeClr val="tx1"/>
          </a:solidFill>
          <a:latin typeface="+mn-lt"/>
          <a:ea typeface="+mn-ea"/>
          <a:cs typeface="+mn-cs"/>
        </a:defRPr>
      </a:lvl8pPr>
      <a:lvl9pPr marL="17765329" algn="l" defTabSz="4441332"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8.png"/><Relationship Id="rId18" Type="http://schemas.openxmlformats.org/officeDocument/2006/relationships/chart" Target="../charts/chart8.xml"/><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7.png"/><Relationship Id="rId17" Type="http://schemas.openxmlformats.org/officeDocument/2006/relationships/chart" Target="../charts/chart7.xml"/><Relationship Id="rId2" Type="http://schemas.openxmlformats.org/officeDocument/2006/relationships/notesSlide" Target="../notesSlides/notesSlide1.xml"/><Relationship Id="rId16" Type="http://schemas.openxmlformats.org/officeDocument/2006/relationships/chart" Target="../charts/chart6.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chart" Target="../charts/chart3.xml"/><Relationship Id="rId5" Type="http://schemas.openxmlformats.org/officeDocument/2006/relationships/image" Target="../media/image3.jpeg"/><Relationship Id="rId15" Type="http://schemas.openxmlformats.org/officeDocument/2006/relationships/chart" Target="../charts/chart5.xml"/><Relationship Id="rId10" Type="http://schemas.openxmlformats.org/officeDocument/2006/relationships/chart" Target="../charts/chart2.xml"/><Relationship Id="rId4" Type="http://schemas.openxmlformats.org/officeDocument/2006/relationships/image" Target="../media/image2.emf"/><Relationship Id="rId9" Type="http://schemas.openxmlformats.org/officeDocument/2006/relationships/chart" Target="../charts/chart1.xml"/><Relationship Id="rId14"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6"/>
          <p:cNvSpPr txBox="1">
            <a:spLocks noChangeArrowheads="1"/>
          </p:cNvSpPr>
          <p:nvPr/>
        </p:nvSpPr>
        <p:spPr bwMode="auto">
          <a:xfrm>
            <a:off x="3143249" y="48461"/>
            <a:ext cx="38393457" cy="403187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algn="ctr" eaLnBrk="1" hangingPunct="1">
              <a:spcBef>
                <a:spcPct val="0"/>
              </a:spcBef>
              <a:spcAft>
                <a:spcPct val="0"/>
              </a:spcAft>
              <a:buClrTx/>
              <a:buSzTx/>
              <a:buFontTx/>
              <a:buNone/>
            </a:pPr>
            <a:r>
              <a:rPr lang="en-US" altLang="en-US" sz="6600" b="1" dirty="0">
                <a:solidFill>
                  <a:srgbClr val="000066"/>
                </a:solidFill>
                <a:latin typeface="Verdana" charset="0"/>
              </a:rPr>
              <a:t> </a:t>
            </a:r>
            <a:r>
              <a:rPr lang="en-US" altLang="en-US" sz="6600" b="1" dirty="0" smtClean="0">
                <a:solidFill>
                  <a:srgbClr val="000066"/>
                </a:solidFill>
                <a:latin typeface="Verdana" charset="0"/>
              </a:rPr>
              <a:t>Investigating Linkages </a:t>
            </a:r>
            <a:r>
              <a:rPr lang="en-US" altLang="en-US" sz="6600" b="1" dirty="0">
                <a:solidFill>
                  <a:srgbClr val="000066"/>
                </a:solidFill>
                <a:latin typeface="Verdana" charset="0"/>
              </a:rPr>
              <a:t>between </a:t>
            </a:r>
            <a:r>
              <a:rPr lang="en-US" altLang="en-US" sz="6600" b="1" dirty="0" smtClean="0">
                <a:solidFill>
                  <a:srgbClr val="000066"/>
                </a:solidFill>
                <a:latin typeface="Verdana" charset="0"/>
              </a:rPr>
              <a:t>Iron, Manganese and </a:t>
            </a:r>
            <a:r>
              <a:rPr lang="en-US" altLang="en-US" sz="6600" b="1" dirty="0">
                <a:solidFill>
                  <a:srgbClr val="000066"/>
                </a:solidFill>
                <a:latin typeface="Verdana" charset="0"/>
              </a:rPr>
              <a:t>Arsenic </a:t>
            </a:r>
            <a:r>
              <a:rPr lang="en-US" altLang="en-US" sz="6600" b="1" dirty="0" smtClean="0">
                <a:solidFill>
                  <a:srgbClr val="000066"/>
                </a:solidFill>
                <a:latin typeface="Verdana" charset="0"/>
              </a:rPr>
              <a:t>Contents in Bedrock-hosted Groundwater </a:t>
            </a:r>
            <a:r>
              <a:rPr lang="en-US" altLang="en-US" sz="6600" b="1" dirty="0">
                <a:solidFill>
                  <a:srgbClr val="000066"/>
                </a:solidFill>
                <a:latin typeface="Verdana" charset="0"/>
              </a:rPr>
              <a:t>D</a:t>
            </a:r>
            <a:r>
              <a:rPr lang="en-US" altLang="en-US" sz="6600" b="1" dirty="0" smtClean="0">
                <a:solidFill>
                  <a:srgbClr val="000066"/>
                </a:solidFill>
                <a:latin typeface="Verdana" charset="0"/>
              </a:rPr>
              <a:t>rinking </a:t>
            </a:r>
            <a:r>
              <a:rPr lang="en-US" altLang="en-US" sz="6600" b="1" dirty="0">
                <a:solidFill>
                  <a:srgbClr val="000066"/>
                </a:solidFill>
                <a:latin typeface="Verdana" charset="0"/>
              </a:rPr>
              <a:t>S</a:t>
            </a:r>
            <a:r>
              <a:rPr lang="en-US" altLang="en-US" sz="6600" b="1" dirty="0" smtClean="0">
                <a:solidFill>
                  <a:srgbClr val="000066"/>
                </a:solidFill>
                <a:latin typeface="Verdana" charset="0"/>
              </a:rPr>
              <a:t>upplies </a:t>
            </a:r>
            <a:r>
              <a:rPr lang="en-US" altLang="en-US" sz="6600" b="1" dirty="0" smtClean="0">
                <a:solidFill>
                  <a:srgbClr val="000066"/>
                </a:solidFill>
                <a:latin typeface="Verdana" charset="0"/>
              </a:rPr>
              <a:t>in </a:t>
            </a:r>
            <a:r>
              <a:rPr lang="en-US" altLang="en-US" sz="6600" b="1" dirty="0">
                <a:solidFill>
                  <a:srgbClr val="000066"/>
                </a:solidFill>
                <a:latin typeface="Verdana" charset="0"/>
              </a:rPr>
              <a:t>New Hampshire</a:t>
            </a:r>
          </a:p>
          <a:p>
            <a:pPr algn="ctr" eaLnBrk="1" hangingPunct="1">
              <a:spcBef>
                <a:spcPts val="600"/>
              </a:spcBef>
              <a:spcAft>
                <a:spcPct val="0"/>
              </a:spcAft>
              <a:buClrTx/>
              <a:buSzTx/>
              <a:buNone/>
            </a:pPr>
            <a:r>
              <a:rPr lang="en-US" altLang="en-US" sz="6600" b="1" dirty="0">
                <a:solidFill>
                  <a:srgbClr val="008000"/>
                </a:solidFill>
                <a:latin typeface="Verdana" charset="0"/>
              </a:rPr>
              <a:t>Don Wason</a:t>
            </a:r>
            <a:r>
              <a:rPr lang="en-US" altLang="en-US" sz="6600" b="1" baseline="30000" dirty="0">
                <a:solidFill>
                  <a:srgbClr val="008000"/>
                </a:solidFill>
                <a:latin typeface="Verdana" charset="0"/>
              </a:rPr>
              <a:t>1</a:t>
            </a:r>
            <a:r>
              <a:rPr lang="en-US" altLang="en-US" sz="6600" b="1" dirty="0">
                <a:solidFill>
                  <a:srgbClr val="008000"/>
                </a:solidFill>
                <a:latin typeface="Verdana" charset="0"/>
              </a:rPr>
              <a:t>   </a:t>
            </a:r>
            <a:r>
              <a:rPr lang="en-US" altLang="en-US" sz="6600" b="1" dirty="0" smtClean="0">
                <a:solidFill>
                  <a:srgbClr val="008000"/>
                </a:solidFill>
                <a:latin typeface="Verdana" charset="0"/>
              </a:rPr>
              <a:t>  </a:t>
            </a:r>
            <a:r>
              <a:rPr lang="en-US" altLang="en-US" sz="6600" b="1" dirty="0" smtClean="0">
                <a:solidFill>
                  <a:srgbClr val="002060"/>
                </a:solidFill>
                <a:latin typeface="Verdana" charset="0"/>
              </a:rPr>
              <a:t>Florencia </a:t>
            </a:r>
            <a:r>
              <a:rPr lang="en-US" altLang="en-US" sz="6600" b="1" dirty="0">
                <a:solidFill>
                  <a:srgbClr val="002060"/>
                </a:solidFill>
                <a:latin typeface="Verdana" charset="0"/>
              </a:rPr>
              <a:t>Fahnestock</a:t>
            </a:r>
            <a:r>
              <a:rPr lang="en-US" altLang="en-US" sz="6600" b="1" baseline="30000" dirty="0">
                <a:solidFill>
                  <a:srgbClr val="002060"/>
                </a:solidFill>
                <a:latin typeface="Verdana" charset="0"/>
              </a:rPr>
              <a:t>2</a:t>
            </a:r>
            <a:r>
              <a:rPr lang="en-US" altLang="en-US" sz="6600" b="1" dirty="0">
                <a:solidFill>
                  <a:srgbClr val="008000"/>
                </a:solidFill>
                <a:latin typeface="Verdana" charset="0"/>
              </a:rPr>
              <a:t>  </a:t>
            </a:r>
            <a:r>
              <a:rPr lang="en-US" altLang="en-US" sz="6600" b="1" dirty="0" smtClean="0">
                <a:solidFill>
                  <a:srgbClr val="008000"/>
                </a:solidFill>
                <a:latin typeface="Verdana" charset="0"/>
              </a:rPr>
              <a:t>   </a:t>
            </a:r>
            <a:r>
              <a:rPr lang="en-US" altLang="en-US" sz="6600" b="1" dirty="0" smtClean="0">
                <a:solidFill>
                  <a:srgbClr val="002060"/>
                </a:solidFill>
                <a:latin typeface="Verdana" charset="0"/>
              </a:rPr>
              <a:t>Julie </a:t>
            </a:r>
            <a:r>
              <a:rPr lang="en-US" altLang="en-US" sz="6600" b="1" dirty="0">
                <a:solidFill>
                  <a:srgbClr val="002060"/>
                </a:solidFill>
                <a:latin typeface="Verdana" charset="0"/>
              </a:rPr>
              <a:t>Bryce</a:t>
            </a:r>
            <a:r>
              <a:rPr lang="en-US" altLang="en-US" sz="6600" b="1" baseline="30000" dirty="0">
                <a:solidFill>
                  <a:srgbClr val="002060"/>
                </a:solidFill>
                <a:latin typeface="Verdana" charset="0"/>
              </a:rPr>
              <a:t>2</a:t>
            </a:r>
            <a:r>
              <a:rPr lang="en-US" altLang="en-US" sz="6600" b="1" dirty="0">
                <a:solidFill>
                  <a:srgbClr val="002060"/>
                </a:solidFill>
                <a:latin typeface="Verdana" charset="0"/>
              </a:rPr>
              <a:t>   </a:t>
            </a:r>
            <a:r>
              <a:rPr lang="en-US" altLang="en-US" sz="6600" b="1" dirty="0" smtClean="0">
                <a:solidFill>
                  <a:srgbClr val="002060"/>
                </a:solidFill>
                <a:latin typeface="Verdana" charset="0"/>
              </a:rPr>
              <a:t>  </a:t>
            </a:r>
            <a:r>
              <a:rPr lang="en-US" altLang="en-US" sz="6600" b="1" dirty="0" smtClean="0">
                <a:solidFill>
                  <a:schemeClr val="tx1"/>
                </a:solidFill>
                <a:latin typeface="Verdana" charset="0"/>
              </a:rPr>
              <a:t>Joseph </a:t>
            </a:r>
            <a:r>
              <a:rPr lang="en-US" altLang="en-US" sz="6600" b="1" dirty="0" smtClean="0">
                <a:solidFill>
                  <a:schemeClr val="tx1"/>
                </a:solidFill>
                <a:latin typeface="Verdana" charset="0"/>
              </a:rPr>
              <a:t>Ayotte</a:t>
            </a:r>
            <a:r>
              <a:rPr lang="en-US" altLang="en-US" sz="6600" b="1" baseline="30000" dirty="0" smtClean="0">
                <a:solidFill>
                  <a:schemeClr val="tx1"/>
                </a:solidFill>
                <a:latin typeface="Verdana" charset="0"/>
              </a:rPr>
              <a:t>3</a:t>
            </a:r>
            <a:endParaRPr lang="en-US" altLang="en-US" sz="6600" b="1" dirty="0">
              <a:solidFill>
                <a:schemeClr val="tx1"/>
              </a:solidFill>
              <a:latin typeface="Verdana" charset="0"/>
            </a:endParaRPr>
          </a:p>
          <a:p>
            <a:pPr algn="ctr" eaLnBrk="1" hangingPunct="1">
              <a:spcBef>
                <a:spcPts val="600"/>
              </a:spcBef>
              <a:spcAft>
                <a:spcPct val="0"/>
              </a:spcAft>
              <a:buClrTx/>
              <a:buSzTx/>
              <a:buFont typeface="Georgia" charset="0"/>
              <a:buNone/>
            </a:pPr>
            <a:r>
              <a:rPr lang="en-US" altLang="en-US" sz="4800" b="1" baseline="30000" dirty="0">
                <a:solidFill>
                  <a:srgbClr val="008000"/>
                </a:solidFill>
                <a:latin typeface="Verdana" charset="0"/>
              </a:rPr>
              <a:t>1</a:t>
            </a:r>
            <a:r>
              <a:rPr lang="en-US" altLang="en-US" sz="4800" b="1" dirty="0">
                <a:solidFill>
                  <a:srgbClr val="008000"/>
                </a:solidFill>
                <a:latin typeface="Verdana" charset="0"/>
              </a:rPr>
              <a:t>Dover High School  </a:t>
            </a:r>
            <a:r>
              <a:rPr lang="en-US" altLang="en-US" sz="4800" b="1" dirty="0" smtClean="0">
                <a:solidFill>
                  <a:srgbClr val="008000"/>
                </a:solidFill>
                <a:latin typeface="Verdana" charset="0"/>
              </a:rPr>
              <a:t>  </a:t>
            </a:r>
            <a:r>
              <a:rPr lang="en-US" altLang="en-US" sz="4800" b="1" baseline="30000" dirty="0">
                <a:solidFill>
                  <a:srgbClr val="002060"/>
                </a:solidFill>
                <a:latin typeface="Verdana" charset="0"/>
              </a:rPr>
              <a:t>2</a:t>
            </a:r>
            <a:r>
              <a:rPr lang="en-US" altLang="en-US" sz="4800" b="1" dirty="0">
                <a:solidFill>
                  <a:srgbClr val="002060"/>
                </a:solidFill>
                <a:latin typeface="Verdana" charset="0"/>
              </a:rPr>
              <a:t>Department of Earth Sciences, </a:t>
            </a:r>
            <a:r>
              <a:rPr lang="en-US" altLang="en-US" sz="4800" b="1" dirty="0" smtClean="0">
                <a:solidFill>
                  <a:srgbClr val="002060"/>
                </a:solidFill>
                <a:latin typeface="Verdana" charset="0"/>
              </a:rPr>
              <a:t> University </a:t>
            </a:r>
            <a:r>
              <a:rPr lang="en-US" altLang="en-US" sz="4800" b="1" dirty="0">
                <a:solidFill>
                  <a:srgbClr val="002060"/>
                </a:solidFill>
                <a:latin typeface="Verdana" charset="0"/>
              </a:rPr>
              <a:t>of New Hampshire   </a:t>
            </a:r>
            <a:r>
              <a:rPr lang="en-US" altLang="en-US" sz="4800" b="1" dirty="0" smtClean="0">
                <a:solidFill>
                  <a:srgbClr val="002060"/>
                </a:solidFill>
                <a:latin typeface="Verdana" charset="0"/>
              </a:rPr>
              <a:t> </a:t>
            </a:r>
            <a:r>
              <a:rPr lang="en-US" altLang="en-US" sz="4800" b="1" baseline="30000" dirty="0" smtClean="0">
                <a:solidFill>
                  <a:schemeClr val="tx1"/>
                </a:solidFill>
                <a:latin typeface="Verdana" charset="0"/>
              </a:rPr>
              <a:t>3</a:t>
            </a:r>
            <a:r>
              <a:rPr lang="en-US" altLang="en-US" sz="4800" b="1" dirty="0" smtClean="0">
                <a:solidFill>
                  <a:schemeClr val="tx1"/>
                </a:solidFill>
                <a:latin typeface="Verdana" charset="0"/>
              </a:rPr>
              <a:t>USGS</a:t>
            </a:r>
            <a:r>
              <a:rPr lang="en-US" altLang="en-US" sz="4800" b="1" dirty="0">
                <a:solidFill>
                  <a:schemeClr val="tx1"/>
                </a:solidFill>
                <a:latin typeface="Verdana" charset="0"/>
              </a:rPr>
              <a:t>: Pembroke, NH</a:t>
            </a:r>
          </a:p>
        </p:txBody>
      </p:sp>
      <p:pic>
        <p:nvPicPr>
          <p:cNvPr id="5123" name="Picture 116" descr="NSF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86200" y="450056"/>
            <a:ext cx="3276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
          <p:cNvSpPr txBox="1">
            <a:spLocks noChangeArrowheads="1"/>
          </p:cNvSpPr>
          <p:nvPr/>
        </p:nvSpPr>
        <p:spPr bwMode="auto">
          <a:xfrm>
            <a:off x="47625" y="4080334"/>
            <a:ext cx="14859000"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None/>
            </a:pPr>
            <a:r>
              <a:rPr lang="en-US" altLang="en-US" sz="4000" b="1" dirty="0" smtClean="0">
                <a:solidFill>
                  <a:schemeClr val="tx1"/>
                </a:solidFill>
                <a:latin typeface="Times New Roman" charset="0"/>
              </a:rPr>
              <a:t>Objectives and Background: </a:t>
            </a:r>
            <a:r>
              <a:rPr lang="en-US" altLang="en-US" sz="2800" dirty="0" smtClean="0">
                <a:solidFill>
                  <a:schemeClr val="tx1"/>
                </a:solidFill>
                <a:latin typeface="Times New Roman" charset="0"/>
                <a:cs typeface="Times New Roman" charset="0"/>
              </a:rPr>
              <a:t>Unsafe </a:t>
            </a:r>
            <a:r>
              <a:rPr lang="en-US" altLang="en-US" sz="2800" dirty="0">
                <a:solidFill>
                  <a:schemeClr val="tx1"/>
                </a:solidFill>
                <a:latin typeface="Times New Roman" charset="0"/>
                <a:cs typeface="Times New Roman" charset="0"/>
              </a:rPr>
              <a:t>levels of </a:t>
            </a:r>
            <a:r>
              <a:rPr lang="en-US" altLang="en-US" sz="2800" dirty="0" smtClean="0">
                <a:solidFill>
                  <a:schemeClr val="tx1"/>
                </a:solidFill>
                <a:latin typeface="Times New Roman" charset="0"/>
                <a:cs typeface="Times New Roman" charset="0"/>
              </a:rPr>
              <a:t>arsenic (As) </a:t>
            </a:r>
            <a:r>
              <a:rPr lang="en-US" altLang="en-US" sz="2800" dirty="0">
                <a:solidFill>
                  <a:schemeClr val="tx1"/>
                </a:solidFill>
                <a:latin typeface="Times New Roman" charset="0"/>
                <a:cs typeface="Times New Roman" charset="0"/>
              </a:rPr>
              <a:t>(&gt;</a:t>
            </a:r>
            <a:r>
              <a:rPr lang="en-US" altLang="en-US" sz="2800" dirty="0" smtClean="0">
                <a:solidFill>
                  <a:schemeClr val="tx1"/>
                </a:solidFill>
                <a:latin typeface="Times New Roman" charset="0"/>
                <a:cs typeface="Times New Roman" charset="0"/>
              </a:rPr>
              <a:t>10ug/L) and other metals </a:t>
            </a:r>
            <a:r>
              <a:rPr lang="en-US" altLang="en-US" sz="2800" dirty="0">
                <a:solidFill>
                  <a:schemeClr val="tx1"/>
                </a:solidFill>
                <a:latin typeface="Times New Roman" charset="0"/>
                <a:cs typeface="Times New Roman" charset="0"/>
              </a:rPr>
              <a:t>in drinking water </a:t>
            </a:r>
            <a:r>
              <a:rPr lang="en-US" altLang="en-US" sz="2800" dirty="0" smtClean="0">
                <a:solidFill>
                  <a:schemeClr val="tx1"/>
                </a:solidFill>
                <a:latin typeface="Times New Roman" charset="0"/>
                <a:cs typeface="Times New Roman" charset="0"/>
              </a:rPr>
              <a:t>supplies are </a:t>
            </a:r>
            <a:r>
              <a:rPr lang="en-US" altLang="en-US" sz="2800" dirty="0">
                <a:solidFill>
                  <a:schemeClr val="tx1"/>
                </a:solidFill>
                <a:latin typeface="Times New Roman" charset="0"/>
                <a:cs typeface="Times New Roman" charset="0"/>
              </a:rPr>
              <a:t>a potential problem faced by New Hampshire residents</a:t>
            </a:r>
            <a:r>
              <a:rPr lang="en-US" altLang="en-US" sz="2800" dirty="0" smtClean="0">
                <a:solidFill>
                  <a:schemeClr val="tx1"/>
                </a:solidFill>
                <a:latin typeface="Times New Roman" charset="0"/>
                <a:cs typeface="Times New Roman" charset="0"/>
              </a:rPr>
              <a:t>, particularly the ca.  </a:t>
            </a:r>
            <a:r>
              <a:rPr lang="en-US" altLang="en-US" sz="2800" dirty="0">
                <a:solidFill>
                  <a:schemeClr val="tx1"/>
                </a:solidFill>
                <a:latin typeface="Times New Roman" charset="0"/>
                <a:cs typeface="Times New Roman" charset="0"/>
              </a:rPr>
              <a:t>400,000 people who rely on private </a:t>
            </a:r>
            <a:r>
              <a:rPr lang="en-US" altLang="en-US" sz="2800" dirty="0" smtClean="0">
                <a:solidFill>
                  <a:schemeClr val="tx1"/>
                </a:solidFill>
                <a:latin typeface="Times New Roman" charset="0"/>
                <a:cs typeface="Times New Roman" charset="0"/>
              </a:rPr>
              <a:t>bedrock-hosted </a:t>
            </a:r>
            <a:r>
              <a:rPr lang="en-US" altLang="en-US" sz="2800" dirty="0">
                <a:solidFill>
                  <a:schemeClr val="tx1"/>
                </a:solidFill>
                <a:latin typeface="Times New Roman" charset="0"/>
                <a:cs typeface="Times New Roman" charset="0"/>
              </a:rPr>
              <a:t>wells (Ayotte and others, 2011). This study will examine the links between </a:t>
            </a:r>
            <a:r>
              <a:rPr lang="en-US" altLang="en-US" sz="2800" dirty="0" smtClean="0">
                <a:solidFill>
                  <a:schemeClr val="tx1"/>
                </a:solidFill>
                <a:latin typeface="Times New Roman" charset="0"/>
                <a:cs typeface="Times New Roman" charset="0"/>
              </a:rPr>
              <a:t>iron (Fe), manganese (</a:t>
            </a:r>
            <a:r>
              <a:rPr lang="en-US" altLang="en-US" sz="2800" dirty="0" err="1" smtClean="0">
                <a:solidFill>
                  <a:schemeClr val="tx1"/>
                </a:solidFill>
                <a:latin typeface="Times New Roman" charset="0"/>
                <a:cs typeface="Times New Roman" charset="0"/>
              </a:rPr>
              <a:t>Mn</a:t>
            </a:r>
            <a:r>
              <a:rPr lang="en-US" altLang="en-US" sz="2800" dirty="0" smtClean="0">
                <a:solidFill>
                  <a:schemeClr val="tx1"/>
                </a:solidFill>
                <a:latin typeface="Times New Roman" charset="0"/>
                <a:cs typeface="Times New Roman" charset="0"/>
              </a:rPr>
              <a:t>) </a:t>
            </a:r>
            <a:r>
              <a:rPr lang="en-US" altLang="en-US" sz="2800" dirty="0">
                <a:solidFill>
                  <a:schemeClr val="tx1"/>
                </a:solidFill>
                <a:latin typeface="Times New Roman" charset="0"/>
                <a:cs typeface="Times New Roman" charset="0"/>
              </a:rPr>
              <a:t>and </a:t>
            </a:r>
            <a:r>
              <a:rPr lang="en-US" altLang="en-US" sz="2800" dirty="0" smtClean="0">
                <a:solidFill>
                  <a:schemeClr val="tx1"/>
                </a:solidFill>
                <a:latin typeface="Times New Roman" charset="0"/>
                <a:cs typeface="Times New Roman" charset="0"/>
              </a:rPr>
              <a:t>As</a:t>
            </a:r>
            <a:r>
              <a:rPr lang="en-US" altLang="en-US" sz="2800" dirty="0" smtClean="0">
                <a:solidFill>
                  <a:schemeClr val="tx1"/>
                </a:solidFill>
                <a:latin typeface="Times New Roman" charset="0"/>
                <a:cs typeface="Times New Roman" charset="0"/>
              </a:rPr>
              <a:t> </a:t>
            </a:r>
            <a:r>
              <a:rPr lang="en-US" altLang="en-US" sz="2800" dirty="0">
                <a:solidFill>
                  <a:schemeClr val="tx1"/>
                </a:solidFill>
                <a:latin typeface="Times New Roman" charset="0"/>
                <a:cs typeface="Times New Roman" charset="0"/>
              </a:rPr>
              <a:t>in a suite of water samples originally collected by the USGS from </a:t>
            </a:r>
            <a:r>
              <a:rPr lang="en-US" altLang="en-US" sz="2800" dirty="0" smtClean="0">
                <a:solidFill>
                  <a:schemeClr val="tx1"/>
                </a:solidFill>
                <a:latin typeface="Times New Roman" charset="0"/>
                <a:cs typeface="Times New Roman" charset="0"/>
              </a:rPr>
              <a:t>bedrock-hosted wells </a:t>
            </a:r>
            <a:r>
              <a:rPr lang="en-US" altLang="en-US" sz="2800" dirty="0">
                <a:solidFill>
                  <a:schemeClr val="tx1"/>
                </a:solidFill>
                <a:latin typeface="Times New Roman" charset="0"/>
                <a:cs typeface="Times New Roman" charset="0"/>
              </a:rPr>
              <a:t>throughout New Hampshire. </a:t>
            </a:r>
            <a:r>
              <a:rPr lang="en-US" altLang="en-US" sz="2800" dirty="0" smtClean="0">
                <a:solidFill>
                  <a:schemeClr val="tx1"/>
                </a:solidFill>
                <a:latin typeface="Times New Roman" charset="0"/>
                <a:cs typeface="Times New Roman" charset="0"/>
              </a:rPr>
              <a:t>A secondary objective of this work is to evaluate if these private water supplies also exceed Lifetime Health Advisory (LHA) concentrations for </a:t>
            </a:r>
            <a:r>
              <a:rPr lang="en-US" altLang="en-US" sz="2800" dirty="0" err="1" smtClean="0">
                <a:solidFill>
                  <a:schemeClr val="tx1"/>
                </a:solidFill>
                <a:latin typeface="Times New Roman" charset="0"/>
                <a:cs typeface="Times New Roman" charset="0"/>
              </a:rPr>
              <a:t>Mn</a:t>
            </a:r>
            <a:r>
              <a:rPr lang="en-US" altLang="en-US" sz="2800" dirty="0">
                <a:solidFill>
                  <a:schemeClr val="tx1"/>
                </a:solidFill>
                <a:latin typeface="Times New Roman" charset="0"/>
                <a:cs typeface="Times New Roman" charset="0"/>
              </a:rPr>
              <a:t> </a:t>
            </a:r>
            <a:r>
              <a:rPr lang="en-US" altLang="en-US" sz="2800" dirty="0" smtClean="0">
                <a:solidFill>
                  <a:schemeClr val="tx1"/>
                </a:solidFill>
                <a:latin typeface="Times New Roman" charset="0"/>
                <a:cs typeface="Times New Roman" charset="0"/>
              </a:rPr>
              <a:t>(300ug/L).</a:t>
            </a:r>
          </a:p>
        </p:txBody>
      </p:sp>
      <p:sp>
        <p:nvSpPr>
          <p:cNvPr id="5125" name="TextBox 14"/>
          <p:cNvSpPr txBox="1">
            <a:spLocks noChangeArrowheads="1"/>
          </p:cNvSpPr>
          <p:nvPr/>
        </p:nvSpPr>
        <p:spPr bwMode="auto">
          <a:xfrm>
            <a:off x="15111959" y="4169452"/>
            <a:ext cx="906145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 typeface="Georgia" charset="0"/>
              <a:buNone/>
            </a:pPr>
            <a:r>
              <a:rPr lang="en-US" altLang="en-US" sz="4000" b="1" dirty="0">
                <a:solidFill>
                  <a:schemeClr val="tx1"/>
                </a:solidFill>
                <a:latin typeface="Times New Roman" charset="0"/>
              </a:rPr>
              <a:t>This Study:</a:t>
            </a:r>
            <a:r>
              <a:rPr lang="en-US" altLang="en-US" sz="2800" dirty="0">
                <a:solidFill>
                  <a:schemeClr val="tx1"/>
                </a:solidFill>
                <a:latin typeface="Times New Roman" charset="0"/>
              </a:rPr>
              <a:t> </a:t>
            </a:r>
            <a:r>
              <a:rPr lang="en-US" altLang="en-US" sz="2800" dirty="0" smtClean="0">
                <a:solidFill>
                  <a:schemeClr val="tx1"/>
                </a:solidFill>
                <a:latin typeface="Times New Roman" charset="0"/>
              </a:rPr>
              <a:t>Water samples (n=75) </a:t>
            </a:r>
            <a:r>
              <a:rPr lang="en-US" altLang="en-US" sz="2800" dirty="0">
                <a:solidFill>
                  <a:schemeClr val="tx1"/>
                </a:solidFill>
                <a:latin typeface="Times New Roman" charset="0"/>
              </a:rPr>
              <a:t>were chosen from the </a:t>
            </a:r>
            <a:r>
              <a:rPr lang="en-US" altLang="en-US" sz="2800" dirty="0" smtClean="0">
                <a:solidFill>
                  <a:schemeClr val="tx1"/>
                </a:solidFill>
                <a:latin typeface="Times New Roman" charset="0"/>
              </a:rPr>
              <a:t>&gt;500 </a:t>
            </a:r>
            <a:r>
              <a:rPr lang="en-US" altLang="en-US" sz="2800" dirty="0">
                <a:solidFill>
                  <a:schemeClr val="tx1"/>
                </a:solidFill>
                <a:latin typeface="Times New Roman" charset="0"/>
              </a:rPr>
              <a:t>water samples </a:t>
            </a:r>
            <a:r>
              <a:rPr lang="en-US" altLang="en-US" sz="2800" dirty="0" smtClean="0">
                <a:solidFill>
                  <a:schemeClr val="tx1"/>
                </a:solidFill>
                <a:latin typeface="Times New Roman" charset="0"/>
              </a:rPr>
              <a:t>collected </a:t>
            </a:r>
            <a:r>
              <a:rPr lang="en-US" altLang="en-US" sz="2800" dirty="0">
                <a:solidFill>
                  <a:schemeClr val="tx1"/>
                </a:solidFill>
                <a:latin typeface="Times New Roman" charset="0"/>
              </a:rPr>
              <a:t>by the USGS in New Hampshire and previously analyzed </a:t>
            </a:r>
            <a:r>
              <a:rPr lang="en-US" altLang="en-US" sz="2800" dirty="0" smtClean="0">
                <a:solidFill>
                  <a:schemeClr val="tx1"/>
                </a:solidFill>
                <a:latin typeface="Times New Roman" charset="0"/>
              </a:rPr>
              <a:t>by UNH geochemists for </a:t>
            </a:r>
            <a:r>
              <a:rPr lang="en-US" altLang="en-US" sz="2800" dirty="0">
                <a:solidFill>
                  <a:schemeClr val="tx1"/>
                </a:solidFill>
                <a:latin typeface="Times New Roman" charset="0"/>
              </a:rPr>
              <a:t>As </a:t>
            </a:r>
            <a:r>
              <a:rPr lang="en-US" altLang="en-US" sz="2800" dirty="0" smtClean="0">
                <a:solidFill>
                  <a:schemeClr val="tx1"/>
                </a:solidFill>
                <a:latin typeface="Times New Roman" charset="0"/>
              </a:rPr>
              <a:t>concentration. </a:t>
            </a:r>
            <a:r>
              <a:rPr lang="en-US" altLang="en-US" sz="2800" dirty="0">
                <a:solidFill>
                  <a:schemeClr val="tx1"/>
                </a:solidFill>
                <a:latin typeface="Times New Roman" charset="0"/>
              </a:rPr>
              <a:t>Samples were chosen from every county (figure 4) reflecting a range in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concentration from very low (&lt;1.0 ppb) to in some cases, very high (&gt;100 ppb). When originally collected by the USGS, the dissolved oxygen, conductivity, temperature, pH, and rock unit for each  sample was recorded. All 75 samples were analyzed for Fe and </a:t>
            </a:r>
            <a:r>
              <a:rPr lang="en-US" altLang="en-US" sz="2800" dirty="0" err="1">
                <a:solidFill>
                  <a:schemeClr val="tx1"/>
                </a:solidFill>
                <a:latin typeface="Times New Roman" charset="0"/>
              </a:rPr>
              <a:t>Mn</a:t>
            </a:r>
            <a:r>
              <a:rPr lang="en-US" altLang="en-US" sz="2800" dirty="0">
                <a:solidFill>
                  <a:schemeClr val="tx1"/>
                </a:solidFill>
                <a:latin typeface="Times New Roman" charset="0"/>
              </a:rPr>
              <a:t> using the </a:t>
            </a:r>
            <a:r>
              <a:rPr lang="en-US" altLang="en-US" sz="2800" i="1" dirty="0">
                <a:solidFill>
                  <a:schemeClr val="tx1"/>
                </a:solidFill>
                <a:latin typeface="Times New Roman" charset="0"/>
              </a:rPr>
              <a:t>Nu Instruments </a:t>
            </a:r>
            <a:r>
              <a:rPr lang="en-US" altLang="en-US" sz="2800" dirty="0">
                <a:solidFill>
                  <a:schemeClr val="tx1"/>
                </a:solidFill>
                <a:latin typeface="Times New Roman" charset="0"/>
              </a:rPr>
              <a:t>Inductively Coupled Plasma Mass Spectrometer (ICP-MS) at UNH (figure 5). An Indium internal standard as well as a multi-element external standard were used to normalize for instrument drift. USGS Round Robin reference materials were used to asses precision and accuracy</a:t>
            </a:r>
            <a:endParaRPr lang="en-US" altLang="en-US" sz="4000" b="1" dirty="0">
              <a:solidFill>
                <a:schemeClr val="tx1"/>
              </a:solidFill>
              <a:latin typeface="Times New Roman" charset="0"/>
            </a:endParaRPr>
          </a:p>
        </p:txBody>
      </p:sp>
      <p:cxnSp>
        <p:nvCxnSpPr>
          <p:cNvPr id="4" name="Straight Connector 3"/>
          <p:cNvCxnSpPr/>
          <p:nvPr/>
        </p:nvCxnSpPr>
        <p:spPr>
          <a:xfrm flipV="1">
            <a:off x="15011400" y="4031873"/>
            <a:ext cx="0" cy="279721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30480000" y="4031873"/>
            <a:ext cx="0" cy="279721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29" name="TextBox 23"/>
          <p:cNvSpPr txBox="1">
            <a:spLocks noChangeArrowheads="1"/>
          </p:cNvSpPr>
          <p:nvPr/>
        </p:nvSpPr>
        <p:spPr bwMode="auto">
          <a:xfrm>
            <a:off x="30640337" y="19455429"/>
            <a:ext cx="15033625"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4000" b="1" dirty="0" smtClean="0">
                <a:solidFill>
                  <a:schemeClr val="tx1"/>
                </a:solidFill>
                <a:latin typeface="Times New Roman" charset="0"/>
              </a:rPr>
              <a:t>Conclusions: </a:t>
            </a:r>
            <a:r>
              <a:rPr lang="en-US" altLang="en-US" sz="2800" dirty="0" smtClean="0">
                <a:solidFill>
                  <a:schemeClr val="tx1"/>
                </a:solidFill>
                <a:latin typeface="Times New Roman" charset="0"/>
              </a:rPr>
              <a:t>This study suggests that multiple factors control links between </a:t>
            </a:r>
            <a:r>
              <a:rPr lang="en-US" altLang="en-US" sz="2800" dirty="0" smtClean="0">
                <a:solidFill>
                  <a:schemeClr val="tx1"/>
                </a:solidFill>
                <a:latin typeface="Times New Roman" charset="0"/>
              </a:rPr>
              <a:t>As, Fe </a:t>
            </a:r>
            <a:r>
              <a:rPr lang="en-US" altLang="en-US" sz="2800" dirty="0" smtClean="0">
                <a:solidFill>
                  <a:schemeClr val="tx1"/>
                </a:solidFill>
                <a:latin typeface="Times New Roman" charset="0"/>
              </a:rPr>
              <a:t>and </a:t>
            </a:r>
            <a:r>
              <a:rPr lang="en-US" altLang="en-US" sz="2800" dirty="0" err="1" smtClean="0">
                <a:solidFill>
                  <a:schemeClr val="tx1"/>
                </a:solidFill>
                <a:latin typeface="Times New Roman" charset="0"/>
              </a:rPr>
              <a:t>Mn</a:t>
            </a:r>
            <a:r>
              <a:rPr lang="en-US" altLang="en-US" sz="2800" dirty="0" smtClean="0">
                <a:solidFill>
                  <a:schemeClr val="tx1"/>
                </a:solidFill>
                <a:latin typeface="Times New Roman" charset="0"/>
              </a:rPr>
              <a:t>. While pH clearly influences both Fe and </a:t>
            </a:r>
            <a:r>
              <a:rPr lang="en-US" altLang="en-US" sz="2800" dirty="0" err="1" smtClean="0">
                <a:solidFill>
                  <a:schemeClr val="tx1"/>
                </a:solidFill>
                <a:latin typeface="Times New Roman" charset="0"/>
              </a:rPr>
              <a:t>Mn</a:t>
            </a:r>
            <a:r>
              <a:rPr lang="en-US" altLang="en-US" sz="2800" dirty="0" smtClean="0">
                <a:solidFill>
                  <a:schemeClr val="tx1"/>
                </a:solidFill>
                <a:latin typeface="Times New Roman" charset="0"/>
              </a:rPr>
              <a:t> concentrations it seems to have almost no influence </a:t>
            </a:r>
            <a:r>
              <a:rPr lang="en-US" altLang="en-US" sz="2800" dirty="0" smtClean="0">
                <a:solidFill>
                  <a:schemeClr val="tx1"/>
                </a:solidFill>
                <a:latin typeface="Times New Roman" charset="0"/>
              </a:rPr>
              <a:t>on As </a:t>
            </a:r>
            <a:r>
              <a:rPr lang="en-US" altLang="en-US" sz="2800" dirty="0" smtClean="0">
                <a:solidFill>
                  <a:schemeClr val="tx1"/>
                </a:solidFill>
                <a:latin typeface="Times New Roman" charset="0"/>
              </a:rPr>
              <a:t>concentrations, suggesting that groundwater matrices may be more complicated than those </a:t>
            </a:r>
            <a:r>
              <a:rPr lang="en-US" altLang="en-US" sz="2800" dirty="0" smtClean="0">
                <a:solidFill>
                  <a:schemeClr val="tx1"/>
                </a:solidFill>
                <a:latin typeface="Times New Roman" charset="0"/>
              </a:rPr>
              <a:t>studied experimentally. </a:t>
            </a:r>
            <a:r>
              <a:rPr lang="en-US" altLang="en-US" sz="2800" dirty="0" smtClean="0">
                <a:solidFill>
                  <a:schemeClr val="tx1"/>
                </a:solidFill>
                <a:latin typeface="Times New Roman" charset="0"/>
              </a:rPr>
              <a:t>Future studies should consider the role of mixing of waters as well as other aqueous species, including phosphate, sulfate, and even nitrate in the geochemical behavior of As in New Hampshire groundwater.  </a:t>
            </a:r>
          </a:p>
          <a:p>
            <a:pPr eaLnBrk="1" hangingPunct="1">
              <a:spcBef>
                <a:spcPct val="0"/>
              </a:spcBef>
              <a:spcAft>
                <a:spcPct val="0"/>
              </a:spcAft>
              <a:buClrTx/>
              <a:buSzTx/>
              <a:buFontTx/>
              <a:buNone/>
            </a:pPr>
            <a:r>
              <a:rPr lang="en-US" altLang="en-US" sz="2800" dirty="0" smtClean="0">
                <a:solidFill>
                  <a:schemeClr val="tx1"/>
                </a:solidFill>
                <a:latin typeface="Times New Roman" charset="0"/>
              </a:rPr>
              <a:t>     Elevated concentrations of  </a:t>
            </a:r>
            <a:r>
              <a:rPr lang="en-US" altLang="en-US" sz="2800" dirty="0" err="1" smtClean="0">
                <a:solidFill>
                  <a:schemeClr val="tx1"/>
                </a:solidFill>
                <a:latin typeface="Times New Roman" charset="0"/>
              </a:rPr>
              <a:t>Mn</a:t>
            </a:r>
            <a:r>
              <a:rPr lang="en-US" altLang="en-US" sz="2800" dirty="0" smtClean="0">
                <a:solidFill>
                  <a:schemeClr val="tx1"/>
                </a:solidFill>
                <a:latin typeface="Times New Roman" charset="0"/>
              </a:rPr>
              <a:t> and Fe as well as </a:t>
            </a:r>
            <a:r>
              <a:rPr lang="en-US" altLang="en-US" sz="2800" dirty="0" err="1" smtClean="0">
                <a:solidFill>
                  <a:schemeClr val="tx1"/>
                </a:solidFill>
                <a:latin typeface="Times New Roman" charset="0"/>
              </a:rPr>
              <a:t>As</a:t>
            </a:r>
            <a:r>
              <a:rPr lang="en-US" altLang="en-US" sz="2800" dirty="0" smtClean="0">
                <a:solidFill>
                  <a:schemeClr val="tx1"/>
                </a:solidFill>
                <a:latin typeface="Times New Roman" charset="0"/>
              </a:rPr>
              <a:t> may emerge as water quality problems in New Hampshire. While only 7% </a:t>
            </a:r>
            <a:r>
              <a:rPr lang="en-US" altLang="en-US" sz="2800" dirty="0" smtClean="0">
                <a:solidFill>
                  <a:schemeClr val="tx1"/>
                </a:solidFill>
                <a:latin typeface="Times New Roman" charset="0"/>
              </a:rPr>
              <a:t>(n=4) </a:t>
            </a:r>
            <a:r>
              <a:rPr lang="en-US" altLang="en-US" sz="2800" dirty="0" smtClean="0">
                <a:solidFill>
                  <a:schemeClr val="tx1"/>
                </a:solidFill>
                <a:latin typeface="Times New Roman" charset="0"/>
              </a:rPr>
              <a:t>exceeded the LHA for manganese (300 ppb), almost 40% </a:t>
            </a:r>
            <a:r>
              <a:rPr lang="en-US" altLang="en-US" sz="2800" dirty="0" smtClean="0">
                <a:solidFill>
                  <a:schemeClr val="tx1"/>
                </a:solidFill>
                <a:latin typeface="Times New Roman" charset="0"/>
              </a:rPr>
              <a:t>(n=29) </a:t>
            </a:r>
            <a:r>
              <a:rPr lang="en-US" altLang="en-US" sz="2800" dirty="0" smtClean="0">
                <a:solidFill>
                  <a:schemeClr val="tx1"/>
                </a:solidFill>
                <a:latin typeface="Times New Roman" charset="0"/>
              </a:rPr>
              <a:t>exceeded the Secondary Maximum Contaminant Level (SMCL) for </a:t>
            </a:r>
            <a:r>
              <a:rPr lang="en-US" altLang="en-US" sz="2800" dirty="0" err="1" smtClean="0">
                <a:solidFill>
                  <a:schemeClr val="tx1"/>
                </a:solidFill>
                <a:latin typeface="Times New Roman" charset="0"/>
              </a:rPr>
              <a:t>Mn</a:t>
            </a:r>
            <a:r>
              <a:rPr lang="en-US" altLang="en-US" sz="2800" dirty="0" smtClean="0">
                <a:solidFill>
                  <a:schemeClr val="tx1"/>
                </a:solidFill>
                <a:latin typeface="Times New Roman" charset="0"/>
              </a:rPr>
              <a:t> </a:t>
            </a:r>
            <a:r>
              <a:rPr lang="en-US" altLang="en-US" sz="2800" dirty="0" smtClean="0">
                <a:solidFill>
                  <a:schemeClr val="tx1"/>
                </a:solidFill>
                <a:latin typeface="Times New Roman" charset="0"/>
              </a:rPr>
              <a:t>(50 ppb), and </a:t>
            </a:r>
            <a:r>
              <a:rPr lang="en-US" altLang="en-US" sz="2800" dirty="0" smtClean="0">
                <a:solidFill>
                  <a:schemeClr val="tx1"/>
                </a:solidFill>
                <a:latin typeface="Times New Roman" charset="0"/>
              </a:rPr>
              <a:t>29 </a:t>
            </a:r>
            <a:r>
              <a:rPr lang="en-US" altLang="en-US" sz="2800" dirty="0" smtClean="0">
                <a:solidFill>
                  <a:schemeClr val="tx1"/>
                </a:solidFill>
                <a:latin typeface="Times New Roman" charset="0"/>
              </a:rPr>
              <a:t>other</a:t>
            </a:r>
            <a:r>
              <a:rPr lang="en-US" altLang="en-US" sz="2800" dirty="0" smtClean="0">
                <a:solidFill>
                  <a:schemeClr val="tx1"/>
                </a:solidFill>
                <a:latin typeface="Times New Roman" charset="0"/>
              </a:rPr>
              <a:t>s </a:t>
            </a:r>
            <a:r>
              <a:rPr lang="en-US" altLang="en-US" sz="2800" dirty="0" smtClean="0">
                <a:solidFill>
                  <a:schemeClr val="tx1"/>
                </a:solidFill>
                <a:latin typeface="Times New Roman" charset="0"/>
              </a:rPr>
              <a:t>exceeded the SMCL for </a:t>
            </a:r>
            <a:r>
              <a:rPr lang="en-US" altLang="en-US" sz="2800" dirty="0" smtClean="0">
                <a:solidFill>
                  <a:schemeClr val="tx1"/>
                </a:solidFill>
                <a:latin typeface="Times New Roman" charset="0"/>
              </a:rPr>
              <a:t>Fe </a:t>
            </a:r>
            <a:r>
              <a:rPr lang="en-US" altLang="en-US" sz="2800" dirty="0" smtClean="0">
                <a:solidFill>
                  <a:schemeClr val="tx1"/>
                </a:solidFill>
                <a:latin typeface="Times New Roman" charset="0"/>
              </a:rPr>
              <a:t>(300 ppb).</a:t>
            </a:r>
            <a:endParaRPr lang="en-US" altLang="en-US" sz="4000" dirty="0">
              <a:solidFill>
                <a:schemeClr val="tx1"/>
              </a:solidFill>
              <a:latin typeface="Times New Roman" charset="0"/>
            </a:endParaRPr>
          </a:p>
        </p:txBody>
      </p:sp>
      <p:sp>
        <p:nvSpPr>
          <p:cNvPr id="5130" name="TextBox 24"/>
          <p:cNvSpPr txBox="1">
            <a:spLocks noChangeArrowheads="1"/>
          </p:cNvSpPr>
          <p:nvPr/>
        </p:nvSpPr>
        <p:spPr bwMode="auto">
          <a:xfrm>
            <a:off x="30569692" y="23832979"/>
            <a:ext cx="15033625" cy="658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a:spcAft>
                <a:spcPct val="0"/>
              </a:spcAft>
              <a:buClrTx/>
              <a:buSzTx/>
              <a:buFontTx/>
              <a:buNone/>
            </a:pPr>
            <a:r>
              <a:rPr lang="en-US" altLang="en-US" sz="4000" b="1" dirty="0">
                <a:solidFill>
                  <a:schemeClr val="tx1"/>
                </a:solidFill>
                <a:latin typeface="Times New Roman" charset="0"/>
              </a:rPr>
              <a:t>References Cited</a:t>
            </a:r>
            <a:r>
              <a:rPr lang="en-US" altLang="en-US" sz="4000" b="1" dirty="0" smtClean="0">
                <a:solidFill>
                  <a:schemeClr val="tx1"/>
                </a:solidFill>
                <a:latin typeface="Times New Roman" charset="0"/>
              </a:rPr>
              <a:t>:</a:t>
            </a:r>
            <a:endParaRPr lang="en-US" altLang="en-US" sz="1000" dirty="0">
              <a:solidFill>
                <a:schemeClr val="tx1"/>
              </a:solidFill>
              <a:latin typeface="Times New Roman" charset="0"/>
            </a:endParaRPr>
          </a:p>
          <a:p>
            <a:pPr>
              <a:spcBef>
                <a:spcPct val="0"/>
              </a:spcBef>
              <a:spcAft>
                <a:spcPct val="0"/>
              </a:spcAft>
              <a:buClrTx/>
              <a:buSzTx/>
              <a:buFontTx/>
              <a:buNone/>
            </a:pPr>
            <a:r>
              <a:rPr lang="en-US" altLang="en-US" sz="2800" dirty="0">
                <a:solidFill>
                  <a:schemeClr val="tx1"/>
                </a:solidFill>
                <a:latin typeface="Times New Roman" charset="0"/>
              </a:rPr>
              <a:t>Ayotte, J.D., </a:t>
            </a:r>
            <a:r>
              <a:rPr lang="en-US" altLang="en-US" sz="2800" dirty="0" err="1">
                <a:solidFill>
                  <a:schemeClr val="tx1"/>
                </a:solidFill>
                <a:latin typeface="Times New Roman" charset="0"/>
              </a:rPr>
              <a:t>Cahillane</a:t>
            </a:r>
            <a:r>
              <a:rPr lang="en-US" altLang="en-US" sz="2800" dirty="0">
                <a:solidFill>
                  <a:schemeClr val="tx1"/>
                </a:solidFill>
                <a:latin typeface="Times New Roman" charset="0"/>
              </a:rPr>
              <a:t>, M., Hayes, L. and Robinson, K.W., 2011, Estimated Probability of  </a:t>
            </a:r>
            <a:r>
              <a:rPr lang="en-US" altLang="en-US" sz="2800" dirty="0" smtClean="0">
                <a:solidFill>
                  <a:schemeClr val="tx1"/>
                </a:solidFill>
                <a:latin typeface="Times New Roman" charset="0"/>
              </a:rPr>
              <a:t>Arsenic </a:t>
            </a:r>
            <a:r>
              <a:rPr lang="en-US" altLang="en-US" sz="2800" dirty="0">
                <a:solidFill>
                  <a:schemeClr val="tx1"/>
                </a:solidFill>
                <a:latin typeface="Times New Roman" charset="0"/>
              </a:rPr>
              <a:t>in </a:t>
            </a:r>
            <a:r>
              <a:rPr lang="en-US" altLang="en-US" sz="2800" dirty="0" smtClean="0">
                <a:solidFill>
                  <a:schemeClr val="tx1"/>
                </a:solidFill>
                <a:latin typeface="Times New Roman" charset="0"/>
              </a:rPr>
              <a:t> </a:t>
            </a:r>
          </a:p>
          <a:p>
            <a:pPr>
              <a:spcBef>
                <a:spcPct val="0"/>
              </a:spcBef>
              <a:spcAft>
                <a:spcPct val="0"/>
              </a:spcAft>
              <a:buClrTx/>
              <a:buSzTx/>
              <a:buFont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Groundwater </a:t>
            </a:r>
            <a:r>
              <a:rPr lang="en-US" altLang="en-US" sz="2800" dirty="0">
                <a:solidFill>
                  <a:schemeClr val="tx1"/>
                </a:solidFill>
                <a:latin typeface="Times New Roman" charset="0"/>
              </a:rPr>
              <a:t>from Bedrock Aquifers in New Hampshire: U.S. Geological Survey </a:t>
            </a:r>
            <a:r>
              <a:rPr lang="en-US" altLang="en-US" sz="2800" dirty="0" smtClean="0">
                <a:solidFill>
                  <a:schemeClr val="tx1"/>
                </a:solidFill>
                <a:latin typeface="Times New Roman" charset="0"/>
              </a:rPr>
              <a:t>Scientific </a:t>
            </a:r>
          </a:p>
          <a:p>
            <a:pPr>
              <a:spcBef>
                <a:spcPct val="0"/>
              </a:spcBef>
              <a:spcAft>
                <a:spcPct val="0"/>
              </a:spcAft>
              <a:buClrTx/>
              <a:buSzTx/>
              <a:buFont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Investigations </a:t>
            </a:r>
            <a:r>
              <a:rPr lang="en-US" altLang="en-US" sz="2800" dirty="0">
                <a:solidFill>
                  <a:schemeClr val="tx1"/>
                </a:solidFill>
                <a:latin typeface="Times New Roman" charset="0"/>
              </a:rPr>
              <a:t>Report 2012-5156, 25p.</a:t>
            </a:r>
          </a:p>
          <a:p>
            <a:pPr>
              <a:spcBef>
                <a:spcPct val="0"/>
              </a:spcBef>
              <a:spcAft>
                <a:spcPct val="0"/>
              </a:spcAft>
              <a:buClrTx/>
              <a:buSzTx/>
              <a:buFontTx/>
              <a:buNone/>
            </a:pPr>
            <a:endParaRPr lang="en-US" altLang="en-US" sz="800" dirty="0">
              <a:solidFill>
                <a:schemeClr val="tx1"/>
              </a:solidFill>
              <a:latin typeface="Times New Roman" charset="0"/>
            </a:endParaRPr>
          </a:p>
          <a:p>
            <a:pPr>
              <a:spcBef>
                <a:spcPct val="0"/>
              </a:spcBef>
              <a:spcAft>
                <a:spcPct val="0"/>
              </a:spcAft>
              <a:buClrTx/>
              <a:buSzTx/>
              <a:buFontTx/>
              <a:buNone/>
            </a:pPr>
            <a:r>
              <a:rPr lang="en-US" altLang="en-US" sz="2800" dirty="0">
                <a:solidFill>
                  <a:schemeClr val="tx1"/>
                </a:solidFill>
                <a:latin typeface="Times New Roman" charset="0"/>
              </a:rPr>
              <a:t>Montgomery, D.L., Ayotte, J.D., </a:t>
            </a:r>
            <a:r>
              <a:rPr lang="en-US" altLang="en-US" sz="2800" dirty="0" err="1">
                <a:solidFill>
                  <a:schemeClr val="tx1"/>
                </a:solidFill>
                <a:latin typeface="Times New Roman" charset="0"/>
              </a:rPr>
              <a:t>Caroll</a:t>
            </a:r>
            <a:r>
              <a:rPr lang="en-US" altLang="en-US" sz="2800" dirty="0">
                <a:solidFill>
                  <a:schemeClr val="tx1"/>
                </a:solidFill>
                <a:latin typeface="Times New Roman" charset="0"/>
              </a:rPr>
              <a:t>, P.R., and Hamlin, P., 2003, Arsenic Concentrations in </a:t>
            </a:r>
            <a:r>
              <a:rPr lang="en-US" altLang="en-US" sz="2800" dirty="0" smtClean="0">
                <a:solidFill>
                  <a:schemeClr val="tx1"/>
                </a:solidFill>
                <a:latin typeface="Times New Roman" charset="0"/>
              </a:rPr>
              <a:t>Private </a:t>
            </a:r>
          </a:p>
          <a:p>
            <a:pPr>
              <a:spcBef>
                <a:spcPct val="0"/>
              </a:spcBef>
              <a:spcAft>
                <a:spcPct val="0"/>
              </a:spcAft>
              <a:buClrTx/>
              <a:buSzTx/>
              <a:buFont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Bedrock </a:t>
            </a:r>
            <a:r>
              <a:rPr lang="en-US" altLang="en-US" sz="2800" dirty="0">
                <a:solidFill>
                  <a:schemeClr val="tx1"/>
                </a:solidFill>
                <a:latin typeface="Times New Roman" charset="0"/>
              </a:rPr>
              <a:t>in Southeastern New Hampshire: U.S. Geological Survey Fact Sheet </a:t>
            </a:r>
            <a:r>
              <a:rPr lang="en-US" altLang="en-US" sz="2800" dirty="0" smtClean="0">
                <a:solidFill>
                  <a:schemeClr val="tx1"/>
                </a:solidFill>
                <a:latin typeface="Times New Roman" charset="0"/>
              </a:rPr>
              <a:t>FS-051—03</a:t>
            </a:r>
            <a:r>
              <a:rPr lang="en-US" altLang="en-US" sz="2800" dirty="0">
                <a:solidFill>
                  <a:schemeClr val="tx1"/>
                </a:solidFill>
                <a:latin typeface="Times New Roman" charset="0"/>
              </a:rPr>
              <a:t>, 8p.</a:t>
            </a:r>
          </a:p>
          <a:p>
            <a:pPr>
              <a:spcBef>
                <a:spcPct val="0"/>
              </a:spcBef>
              <a:spcAft>
                <a:spcPct val="0"/>
              </a:spcAft>
              <a:buClrTx/>
              <a:buSzTx/>
              <a:buFontTx/>
              <a:buNone/>
            </a:pPr>
            <a:endParaRPr lang="en-US" altLang="en-US" sz="800" dirty="0">
              <a:solidFill>
                <a:schemeClr val="tx1"/>
              </a:solidFill>
              <a:latin typeface="Times New Roman" charset="0"/>
            </a:endParaRPr>
          </a:p>
          <a:p>
            <a:pPr>
              <a:spcBef>
                <a:spcPct val="0"/>
              </a:spcBef>
              <a:spcAft>
                <a:spcPct val="0"/>
              </a:spcAft>
              <a:buClrTx/>
              <a:buSzTx/>
              <a:buFontTx/>
              <a:buNone/>
            </a:pPr>
            <a:r>
              <a:rPr lang="en-US" altLang="en-US" sz="2800" dirty="0">
                <a:solidFill>
                  <a:schemeClr val="tx1"/>
                </a:solidFill>
                <a:latin typeface="Times New Roman" charset="0"/>
              </a:rPr>
              <a:t>Peters, S.C., and Blum, J.D., 2003, The Source and Transport of Arsenic in a Bedrock Aquifer, </a:t>
            </a:r>
          </a:p>
          <a:p>
            <a:pPr>
              <a:spcBef>
                <a:spcPct val="0"/>
              </a:spcBef>
              <a:spcAft>
                <a:spcPct val="0"/>
              </a:spcAft>
              <a:buClrTx/>
              <a:buSzTx/>
              <a:buFontTx/>
              <a:buNone/>
            </a:pPr>
            <a:r>
              <a:rPr lang="en-US" altLang="en-US" sz="2800" dirty="0">
                <a:solidFill>
                  <a:schemeClr val="tx1"/>
                </a:solidFill>
                <a:latin typeface="Times New Roman" charset="0"/>
              </a:rPr>
              <a:t>     New Hampshire, USA, Applied Geochemistry, v.18, p. 1773-1787.</a:t>
            </a:r>
          </a:p>
          <a:p>
            <a:pPr>
              <a:spcBef>
                <a:spcPct val="0"/>
              </a:spcBef>
              <a:spcAft>
                <a:spcPct val="0"/>
              </a:spcAft>
              <a:buClrTx/>
              <a:buSzTx/>
              <a:buFontTx/>
              <a:buNone/>
            </a:pPr>
            <a:endParaRPr lang="en-US" altLang="en-US" sz="800" dirty="0">
              <a:solidFill>
                <a:schemeClr val="tx1"/>
              </a:solidFill>
              <a:latin typeface="Times New Roman" charset="0"/>
            </a:endParaRPr>
          </a:p>
          <a:p>
            <a:pPr>
              <a:spcBef>
                <a:spcPct val="0"/>
              </a:spcBef>
              <a:spcAft>
                <a:spcPct val="0"/>
              </a:spcAft>
              <a:buClrTx/>
              <a:buSzTx/>
              <a:buFontTx/>
              <a:buNone/>
            </a:pPr>
            <a:r>
              <a:rPr lang="en-US" altLang="en-US" sz="2800" dirty="0">
                <a:solidFill>
                  <a:schemeClr val="tx1"/>
                </a:solidFill>
                <a:latin typeface="Times New Roman" charset="0"/>
              </a:rPr>
              <a:t>Peters, S.C., Blum, J.D., </a:t>
            </a:r>
            <a:r>
              <a:rPr lang="en-US" altLang="en-US" sz="2800" dirty="0" err="1">
                <a:solidFill>
                  <a:schemeClr val="tx1"/>
                </a:solidFill>
                <a:latin typeface="Times New Roman" charset="0"/>
              </a:rPr>
              <a:t>Karagas</a:t>
            </a:r>
            <a:r>
              <a:rPr lang="en-US" altLang="en-US" sz="2800" dirty="0">
                <a:solidFill>
                  <a:schemeClr val="tx1"/>
                </a:solidFill>
                <a:latin typeface="Times New Roman" charset="0"/>
              </a:rPr>
              <a:t>, M.R., Chamberlain, C.P., and </a:t>
            </a:r>
            <a:r>
              <a:rPr lang="en-US" altLang="en-US" sz="2800" dirty="0" err="1">
                <a:solidFill>
                  <a:schemeClr val="tx1"/>
                </a:solidFill>
                <a:latin typeface="Times New Roman" charset="0"/>
              </a:rPr>
              <a:t>Sjostrom</a:t>
            </a:r>
            <a:r>
              <a:rPr lang="en-US" altLang="en-US" sz="2800" dirty="0">
                <a:solidFill>
                  <a:schemeClr val="tx1"/>
                </a:solidFill>
                <a:latin typeface="Times New Roman" charset="0"/>
              </a:rPr>
              <a:t>, D.J., 2006, Sources and </a:t>
            </a:r>
          </a:p>
          <a:p>
            <a:pPr>
              <a:spcBef>
                <a:spcPct val="0"/>
              </a:spcBef>
              <a:spcAft>
                <a:spcPct val="0"/>
              </a:spcAft>
              <a:buClrTx/>
              <a:buSzTx/>
              <a:buFontTx/>
              <a:buNone/>
            </a:pPr>
            <a:r>
              <a:rPr lang="en-US" altLang="en-US" sz="2800" dirty="0">
                <a:solidFill>
                  <a:schemeClr val="tx1"/>
                </a:solidFill>
                <a:latin typeface="Times New Roman" charset="0"/>
              </a:rPr>
              <a:t>     Exposure of the New Hampshire Population to Arsenic in Public and Private Drinking Water </a:t>
            </a:r>
          </a:p>
          <a:p>
            <a:pPr>
              <a:spcBef>
                <a:spcPct val="0"/>
              </a:spcBef>
              <a:spcAft>
                <a:spcPct val="0"/>
              </a:spcAft>
              <a:buClrTx/>
              <a:buSzTx/>
              <a:buFontTx/>
              <a:buNone/>
            </a:pPr>
            <a:r>
              <a:rPr lang="en-US" altLang="en-US" sz="2800" dirty="0">
                <a:solidFill>
                  <a:schemeClr val="tx1"/>
                </a:solidFill>
                <a:latin typeface="Times New Roman" charset="0"/>
              </a:rPr>
              <a:t>     Supplies: Chemical Geology, v.228, p.72-84.</a:t>
            </a:r>
          </a:p>
          <a:p>
            <a:pPr>
              <a:spcBef>
                <a:spcPct val="0"/>
              </a:spcBef>
              <a:spcAft>
                <a:spcPct val="0"/>
              </a:spcAft>
              <a:buClrTx/>
              <a:buSzTx/>
              <a:buFontTx/>
              <a:buNone/>
            </a:pPr>
            <a:endParaRPr lang="en-US" altLang="en-US" sz="800" dirty="0">
              <a:solidFill>
                <a:schemeClr val="tx1"/>
              </a:solidFill>
              <a:latin typeface="Times New Roman" charset="0"/>
            </a:endParaRPr>
          </a:p>
          <a:p>
            <a:pPr>
              <a:spcBef>
                <a:spcPct val="0"/>
              </a:spcBef>
              <a:spcAft>
                <a:spcPct val="0"/>
              </a:spcAft>
              <a:buClrTx/>
              <a:buSzTx/>
              <a:buFontTx/>
              <a:buNone/>
            </a:pPr>
            <a:r>
              <a:rPr lang="en-US" altLang="en-US" sz="2800" dirty="0">
                <a:solidFill>
                  <a:schemeClr val="tx1"/>
                </a:solidFill>
                <a:latin typeface="Times New Roman" charset="0"/>
              </a:rPr>
              <a:t>Smedley, P.L., and </a:t>
            </a:r>
            <a:r>
              <a:rPr lang="en-US" altLang="en-US" sz="2800" dirty="0" err="1">
                <a:solidFill>
                  <a:schemeClr val="tx1"/>
                </a:solidFill>
                <a:latin typeface="Times New Roman" charset="0"/>
              </a:rPr>
              <a:t>Kinniburgh</a:t>
            </a:r>
            <a:r>
              <a:rPr lang="en-US" altLang="en-US" sz="2800" dirty="0">
                <a:solidFill>
                  <a:schemeClr val="tx1"/>
                </a:solidFill>
                <a:latin typeface="Times New Roman" charset="0"/>
              </a:rPr>
              <a:t>, D.G., 2002, A Review of the Source, </a:t>
            </a:r>
            <a:r>
              <a:rPr lang="en-US" altLang="en-US" sz="2800" dirty="0" err="1">
                <a:solidFill>
                  <a:schemeClr val="tx1"/>
                </a:solidFill>
                <a:latin typeface="Times New Roman" charset="0"/>
              </a:rPr>
              <a:t>Behaviour</a:t>
            </a:r>
            <a:r>
              <a:rPr lang="en-US" altLang="en-US" sz="2800" dirty="0">
                <a:solidFill>
                  <a:schemeClr val="tx1"/>
                </a:solidFill>
                <a:latin typeface="Times New Roman" charset="0"/>
              </a:rPr>
              <a:t> and Distribution of </a:t>
            </a:r>
          </a:p>
          <a:p>
            <a:pPr>
              <a:spcBef>
                <a:spcPct val="0"/>
              </a:spcBef>
              <a:spcAft>
                <a:spcPct val="0"/>
              </a:spcAft>
              <a:buClrTx/>
              <a:buSzTx/>
              <a:buFontTx/>
              <a:buNone/>
            </a:pPr>
            <a:r>
              <a:rPr lang="en-US" altLang="en-US" sz="2800" dirty="0">
                <a:solidFill>
                  <a:schemeClr val="tx1"/>
                </a:solidFill>
                <a:latin typeface="Times New Roman" charset="0"/>
              </a:rPr>
              <a:t>     Arsenic in Natural Waters, Applied Geochemistry, v.17, p. 517-568.</a:t>
            </a:r>
          </a:p>
        </p:txBody>
      </p:sp>
      <p:sp>
        <p:nvSpPr>
          <p:cNvPr id="5131" name="TextBox 25"/>
          <p:cNvSpPr txBox="1">
            <a:spLocks noChangeArrowheads="1"/>
          </p:cNvSpPr>
          <p:nvPr/>
        </p:nvSpPr>
        <p:spPr bwMode="auto">
          <a:xfrm>
            <a:off x="30659388" y="30169001"/>
            <a:ext cx="1485423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4000" b="1" dirty="0" smtClean="0">
                <a:solidFill>
                  <a:schemeClr val="tx1"/>
                </a:solidFill>
                <a:latin typeface="Times New Roman" charset="0"/>
              </a:rPr>
              <a:t>Acknowledgments</a:t>
            </a:r>
            <a:r>
              <a:rPr lang="en-US" altLang="en-US" sz="4000" b="1" dirty="0">
                <a:solidFill>
                  <a:schemeClr val="tx1"/>
                </a:solidFill>
                <a:latin typeface="Times New Roman" charset="0"/>
              </a:rPr>
              <a:t>: </a:t>
            </a:r>
            <a:r>
              <a:rPr lang="en-US" altLang="en-US" sz="2800" dirty="0">
                <a:solidFill>
                  <a:schemeClr val="tx1"/>
                </a:solidFill>
                <a:latin typeface="Times New Roman" charset="0"/>
              </a:rPr>
              <a:t>Thanks goes to Stephen Hale and the </a:t>
            </a:r>
            <a:r>
              <a:rPr lang="en-US" altLang="en-US" sz="2800" dirty="0" err="1">
                <a:solidFill>
                  <a:schemeClr val="tx1"/>
                </a:solidFill>
                <a:latin typeface="Times New Roman" charset="0"/>
              </a:rPr>
              <a:t>Leitzel</a:t>
            </a:r>
            <a:r>
              <a:rPr lang="en-US" altLang="en-US" sz="2800" dirty="0">
                <a:solidFill>
                  <a:schemeClr val="tx1"/>
                </a:solidFill>
                <a:latin typeface="Times New Roman" charset="0"/>
              </a:rPr>
              <a:t> Center at UNH for making this research experience a </a:t>
            </a:r>
            <a:r>
              <a:rPr lang="en-US" altLang="en-US" sz="2800" dirty="0" smtClean="0">
                <a:solidFill>
                  <a:schemeClr val="tx1"/>
                </a:solidFill>
                <a:latin typeface="Times New Roman" charset="0"/>
              </a:rPr>
              <a:t>reality. This </a:t>
            </a:r>
            <a:r>
              <a:rPr lang="en-US" altLang="en-US" sz="2800" dirty="0">
                <a:solidFill>
                  <a:schemeClr val="tx1"/>
                </a:solidFill>
                <a:latin typeface="Times New Roman" charset="0"/>
              </a:rPr>
              <a:t>research was supported with funding from the National Science Foundation’s grant to NH </a:t>
            </a:r>
            <a:r>
              <a:rPr lang="en-US" altLang="en-US" sz="2800" dirty="0" err="1">
                <a:solidFill>
                  <a:schemeClr val="tx1"/>
                </a:solidFill>
                <a:latin typeface="Times New Roman" charset="0"/>
              </a:rPr>
              <a:t>EPSCoR</a:t>
            </a:r>
            <a:r>
              <a:rPr lang="en-US" altLang="en-US" sz="2800" dirty="0">
                <a:solidFill>
                  <a:schemeClr val="tx1"/>
                </a:solidFill>
                <a:latin typeface="Times New Roman" charset="0"/>
              </a:rPr>
              <a:t> (ENG-1101245).</a:t>
            </a:r>
          </a:p>
        </p:txBody>
      </p:sp>
      <p:pic>
        <p:nvPicPr>
          <p:cNvPr id="5132" name="Picture 14" descr="lc_lthdfull"/>
          <p:cNvPicPr>
            <a:picLocks noChangeAspect="1" noChangeArrowheads="1"/>
          </p:cNvPicPr>
          <p:nvPr/>
        </p:nvPicPr>
        <p:blipFill>
          <a:blip r:embed="rId4">
            <a:extLst>
              <a:ext uri="{28A0092B-C50C-407E-A947-70E740481C1C}">
                <a14:useLocalDpi xmlns:a14="http://schemas.microsoft.com/office/drawing/2010/main" val="0"/>
              </a:ext>
            </a:extLst>
          </a:blip>
          <a:srcRect r="92435" b="60323"/>
          <a:stretch>
            <a:fillRect/>
          </a:stretch>
        </p:blipFill>
        <p:spPr bwMode="auto">
          <a:xfrm>
            <a:off x="0" y="616994"/>
            <a:ext cx="2743200" cy="337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2875" y="28727400"/>
            <a:ext cx="3000375"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31601" y="4080334"/>
            <a:ext cx="6054786" cy="9472154"/>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135" name="TextBox 1"/>
          <p:cNvSpPr txBox="1">
            <a:spLocks noChangeArrowheads="1"/>
          </p:cNvSpPr>
          <p:nvPr/>
        </p:nvSpPr>
        <p:spPr bwMode="auto">
          <a:xfrm>
            <a:off x="24231599" y="13552488"/>
            <a:ext cx="617061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b="1" dirty="0">
                <a:solidFill>
                  <a:schemeClr val="tx1"/>
                </a:solidFill>
                <a:latin typeface="Times New Roman" charset="0"/>
              </a:rPr>
              <a:t>Figure 4. </a:t>
            </a:r>
            <a:r>
              <a:rPr lang="en-US" altLang="en-US" sz="2400" dirty="0">
                <a:solidFill>
                  <a:schemeClr val="tx1"/>
                </a:solidFill>
                <a:latin typeface="Times New Roman" charset="0"/>
              </a:rPr>
              <a:t>Map of New Hampshire showing the location of the ten counties and the number of water samples  from each county used in this study.( modified from </a:t>
            </a:r>
            <a:r>
              <a:rPr lang="en-US" altLang="en-US" sz="2400" dirty="0">
                <a:solidFill>
                  <a:srgbClr val="0070C0"/>
                </a:solidFill>
                <a:latin typeface="Times New Roman" charset="0"/>
              </a:rPr>
              <a:t>http://geology.com/state-map/maps/new-hampshire-physical-map.gif</a:t>
            </a:r>
            <a:r>
              <a:rPr lang="en-US" altLang="en-US" sz="2400" dirty="0">
                <a:solidFill>
                  <a:schemeClr val="tx1"/>
                </a:solidFill>
                <a:latin typeface="Times New Roman" charset="0"/>
              </a:rPr>
              <a:t>)</a:t>
            </a:r>
          </a:p>
        </p:txBody>
      </p:sp>
      <p:pic>
        <p:nvPicPr>
          <p:cNvPr id="5136"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03488" y="10782362"/>
            <a:ext cx="8799512" cy="4714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137" name="TextBox 2"/>
          <p:cNvSpPr txBox="1">
            <a:spLocks noChangeArrowheads="1"/>
          </p:cNvSpPr>
          <p:nvPr/>
        </p:nvSpPr>
        <p:spPr bwMode="auto">
          <a:xfrm>
            <a:off x="16597313" y="14498638"/>
            <a:ext cx="609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b="1" dirty="0">
                <a:solidFill>
                  <a:srgbClr val="FFFF00"/>
                </a:solidFill>
                <a:latin typeface="Times New Roman" charset="0"/>
              </a:rPr>
              <a:t>Figure 5:</a:t>
            </a:r>
            <a:r>
              <a:rPr lang="en-US" altLang="en-US" sz="2400" dirty="0">
                <a:solidFill>
                  <a:srgbClr val="FFFF00"/>
                </a:solidFill>
                <a:latin typeface="Times New Roman" charset="0"/>
              </a:rPr>
              <a:t> </a:t>
            </a:r>
            <a:r>
              <a:rPr lang="en-US" altLang="en-US" sz="2400" i="1" dirty="0">
                <a:solidFill>
                  <a:srgbClr val="FFFF00"/>
                </a:solidFill>
                <a:latin typeface="Times New Roman" charset="0"/>
              </a:rPr>
              <a:t>Nu Instruments </a:t>
            </a:r>
            <a:r>
              <a:rPr lang="en-US" altLang="en-US" sz="2400" dirty="0">
                <a:solidFill>
                  <a:srgbClr val="FFFF00"/>
                </a:solidFill>
                <a:latin typeface="Times New Roman" charset="0"/>
              </a:rPr>
              <a:t>Inductively Coupled Plasma Mass Spectrometer (ICP-MS) at UNH</a:t>
            </a:r>
          </a:p>
        </p:txBody>
      </p:sp>
      <p:pic>
        <p:nvPicPr>
          <p:cNvPr id="5139" name="Picture 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86800" y="7084429"/>
            <a:ext cx="6086475" cy="6655682"/>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140" name="TextBox 6"/>
          <p:cNvSpPr txBox="1">
            <a:spLocks noChangeArrowheads="1"/>
          </p:cNvSpPr>
          <p:nvPr/>
        </p:nvSpPr>
        <p:spPr bwMode="auto">
          <a:xfrm>
            <a:off x="8686799" y="13740111"/>
            <a:ext cx="62198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dirty="0">
                <a:solidFill>
                  <a:schemeClr val="tx1"/>
                </a:solidFill>
                <a:latin typeface="Times New Roman" charset="0"/>
              </a:rPr>
              <a:t>Figure 1. Calculated increase in As concentration as pH increases under closed-system conditions </a:t>
            </a:r>
            <a:r>
              <a:rPr lang="en-US" altLang="en-US" sz="2400" dirty="0" smtClean="0">
                <a:solidFill>
                  <a:schemeClr val="tx1"/>
                </a:solidFill>
                <a:latin typeface="Times New Roman" charset="0"/>
              </a:rPr>
              <a:t>(Smedley </a:t>
            </a:r>
            <a:r>
              <a:rPr lang="en-US" altLang="en-US" sz="2400" dirty="0">
                <a:solidFill>
                  <a:schemeClr val="tx1"/>
                </a:solidFill>
                <a:latin typeface="Times New Roman" charset="0"/>
              </a:rPr>
              <a:t>and </a:t>
            </a:r>
            <a:r>
              <a:rPr lang="en-US" altLang="en-US" sz="2400" dirty="0" err="1">
                <a:solidFill>
                  <a:schemeClr val="tx1"/>
                </a:solidFill>
                <a:latin typeface="Times New Roman" charset="0"/>
              </a:rPr>
              <a:t>Kinniburgh</a:t>
            </a:r>
            <a:r>
              <a:rPr lang="en-US" altLang="en-US" sz="2400" dirty="0">
                <a:solidFill>
                  <a:schemeClr val="tx1"/>
                </a:solidFill>
                <a:latin typeface="Times New Roman" charset="0"/>
              </a:rPr>
              <a:t>, </a:t>
            </a:r>
            <a:r>
              <a:rPr lang="en-US" altLang="en-US" sz="2400" dirty="0" smtClean="0">
                <a:solidFill>
                  <a:schemeClr val="tx1"/>
                </a:solidFill>
                <a:latin typeface="Times New Roman" charset="0"/>
              </a:rPr>
              <a:t>2002).</a:t>
            </a:r>
            <a:endParaRPr lang="en-US" altLang="en-US" sz="2400" dirty="0">
              <a:solidFill>
                <a:schemeClr val="tx1"/>
              </a:solidFill>
              <a:latin typeface="Times New Roman" charset="0"/>
            </a:endParaRPr>
          </a:p>
        </p:txBody>
      </p:sp>
      <p:sp>
        <p:nvSpPr>
          <p:cNvPr id="5141" name="TextBox 9"/>
          <p:cNvSpPr txBox="1">
            <a:spLocks noChangeArrowheads="1"/>
          </p:cNvSpPr>
          <p:nvPr/>
        </p:nvSpPr>
        <p:spPr bwMode="auto">
          <a:xfrm>
            <a:off x="15111958" y="26895140"/>
            <a:ext cx="15290253"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None/>
            </a:pPr>
            <a:r>
              <a:rPr lang="en-US" altLang="en-US" sz="4000" b="1" dirty="0" smtClean="0">
                <a:solidFill>
                  <a:schemeClr val="tx1"/>
                </a:solidFill>
                <a:latin typeface="Times New Roman" charset="0"/>
              </a:rPr>
              <a:t>Iron-Arsenic Links: </a:t>
            </a:r>
            <a:r>
              <a:rPr lang="en-US" altLang="en-US" sz="2800" dirty="0" smtClean="0">
                <a:solidFill>
                  <a:schemeClr val="tx1"/>
                </a:solidFill>
                <a:latin typeface="Times New Roman" charset="0"/>
              </a:rPr>
              <a:t>Arsenic-iron </a:t>
            </a:r>
            <a:r>
              <a:rPr lang="en-US" altLang="en-US" sz="2800" dirty="0">
                <a:solidFill>
                  <a:schemeClr val="tx1"/>
                </a:solidFill>
                <a:latin typeface="Times New Roman" charset="0"/>
              </a:rPr>
              <a:t>concentration </a:t>
            </a:r>
            <a:r>
              <a:rPr lang="en-US" altLang="en-US" sz="2800" dirty="0" smtClean="0">
                <a:solidFill>
                  <a:schemeClr val="tx1"/>
                </a:solidFill>
                <a:latin typeface="Times New Roman" charset="0"/>
              </a:rPr>
              <a:t>links in water </a:t>
            </a:r>
            <a:r>
              <a:rPr lang="en-US" altLang="en-US" sz="2800" dirty="0">
                <a:solidFill>
                  <a:schemeClr val="tx1"/>
                </a:solidFill>
                <a:latin typeface="Times New Roman" charset="0"/>
              </a:rPr>
              <a:t>samples </a:t>
            </a:r>
            <a:r>
              <a:rPr lang="en-US" altLang="en-US" sz="2800" dirty="0" smtClean="0">
                <a:solidFill>
                  <a:schemeClr val="tx1"/>
                </a:solidFill>
                <a:latin typeface="Times New Roman" charset="0"/>
              </a:rPr>
              <a:t>studied here do </a:t>
            </a:r>
            <a:r>
              <a:rPr lang="en-US" altLang="en-US" sz="2800" dirty="0">
                <a:solidFill>
                  <a:schemeClr val="tx1"/>
                </a:solidFill>
                <a:latin typeface="Times New Roman" charset="0"/>
              </a:rPr>
              <a:t>not reflect the simple systematic relationship with pH suggested </a:t>
            </a:r>
            <a:r>
              <a:rPr lang="en-US" altLang="en-US" sz="2800" dirty="0" smtClean="0">
                <a:solidFill>
                  <a:schemeClr val="tx1"/>
                </a:solidFill>
                <a:latin typeface="Times New Roman" charset="0"/>
              </a:rPr>
              <a:t>by </a:t>
            </a:r>
            <a:r>
              <a:rPr lang="en-US" altLang="en-US" sz="2800" dirty="0" smtClean="0">
                <a:solidFill>
                  <a:schemeClr val="tx1"/>
                </a:solidFill>
                <a:latin typeface="Times New Roman" charset="0"/>
              </a:rPr>
              <a:t>experimental </a:t>
            </a:r>
            <a:r>
              <a:rPr lang="en-US" altLang="en-US" sz="2800" dirty="0">
                <a:solidFill>
                  <a:schemeClr val="tx1"/>
                </a:solidFill>
                <a:latin typeface="Times New Roman" charset="0"/>
              </a:rPr>
              <a:t>data </a:t>
            </a:r>
            <a:r>
              <a:rPr lang="en-US" altLang="en-US" sz="2800" dirty="0" smtClean="0">
                <a:solidFill>
                  <a:schemeClr val="tx1"/>
                </a:solidFill>
                <a:latin typeface="Times New Roman" charset="0"/>
              </a:rPr>
              <a:t>(Peters </a:t>
            </a:r>
            <a:r>
              <a:rPr lang="en-US" altLang="en-US" sz="2800" dirty="0">
                <a:solidFill>
                  <a:schemeClr val="tx1"/>
                </a:solidFill>
                <a:latin typeface="Times New Roman" charset="0"/>
              </a:rPr>
              <a:t>and </a:t>
            </a:r>
            <a:r>
              <a:rPr lang="en-US" altLang="en-US" sz="2800" dirty="0" smtClean="0">
                <a:solidFill>
                  <a:schemeClr val="tx1"/>
                </a:solidFill>
                <a:latin typeface="Times New Roman" charset="0"/>
              </a:rPr>
              <a:t>Blum, 2003 </a:t>
            </a:r>
            <a:r>
              <a:rPr lang="en-US" altLang="en-US" sz="2800" dirty="0">
                <a:solidFill>
                  <a:schemeClr val="tx1"/>
                </a:solidFill>
                <a:latin typeface="Times New Roman" charset="0"/>
              </a:rPr>
              <a:t>and Smedley and </a:t>
            </a:r>
            <a:r>
              <a:rPr lang="en-US" altLang="en-US" sz="2800" dirty="0" err="1">
                <a:solidFill>
                  <a:schemeClr val="tx1"/>
                </a:solidFill>
                <a:latin typeface="Times New Roman" charset="0"/>
              </a:rPr>
              <a:t>Kinniburgh</a:t>
            </a: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2002). </a:t>
            </a:r>
            <a:endParaRPr lang="en-US" altLang="en-US" sz="2800" dirty="0" smtClean="0">
              <a:solidFill>
                <a:schemeClr val="tx1"/>
              </a:solidFill>
              <a:latin typeface="Times New Roman" charset="0"/>
            </a:endParaRPr>
          </a:p>
          <a:p>
            <a:pPr eaLnBrk="1" hangingPunct="1">
              <a:spcBef>
                <a:spcPct val="0"/>
              </a:spcBef>
              <a:spcAft>
                <a:spcPct val="0"/>
              </a:spcAft>
              <a:buClrTx/>
              <a:buSzTx/>
              <a:buFont typeface="Georgia" charset="0"/>
              <a:buNone/>
            </a:pPr>
            <a:r>
              <a:rPr lang="en-US" altLang="en-US" sz="2800" dirty="0" smtClean="0">
                <a:solidFill>
                  <a:schemeClr val="tx1"/>
                </a:solidFill>
                <a:latin typeface="Times New Roman" charset="0"/>
              </a:rPr>
              <a:t>	</a:t>
            </a:r>
            <a:r>
              <a:rPr lang="en-US" altLang="en-US" sz="2800" b="1" dirty="0" smtClean="0">
                <a:solidFill>
                  <a:schemeClr val="tx1"/>
                </a:solidFill>
                <a:latin typeface="Times New Roman" charset="0"/>
              </a:rPr>
              <a:t>-</a:t>
            </a:r>
            <a:r>
              <a:rPr lang="en-US" altLang="en-US" sz="2800" dirty="0" smtClean="0">
                <a:solidFill>
                  <a:schemeClr val="tx1"/>
                </a:solidFill>
                <a:latin typeface="Times New Roman" charset="0"/>
              </a:rPr>
              <a:t> Of </a:t>
            </a:r>
            <a:r>
              <a:rPr lang="en-US" altLang="en-US" sz="2800" dirty="0">
                <a:solidFill>
                  <a:schemeClr val="tx1"/>
                </a:solidFill>
                <a:latin typeface="Times New Roman" charset="0"/>
              </a:rPr>
              <a:t>the 16 samples with low pH (figure 6b), most had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concentrations less than 25 ppb, but </a:t>
            </a:r>
            <a:r>
              <a:rPr lang="en-US" altLang="en-US" sz="2800" dirty="0" smtClean="0">
                <a:solidFill>
                  <a:schemeClr val="tx1"/>
                </a:solidFill>
                <a:latin typeface="Times New Roman" charset="0"/>
              </a:rPr>
              <a:t>                        </a:t>
            </a:r>
          </a:p>
          <a:p>
            <a:pPr eaLnBrk="1" hangingPunct="1">
              <a:spcBef>
                <a:spcPct val="0"/>
              </a:spcBef>
              <a:spcAft>
                <a:spcPct val="0"/>
              </a:spcAft>
              <a:buClrTx/>
              <a:buSzTx/>
              <a:buFont typeface="Georgia" charset="0"/>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4 </a:t>
            </a:r>
            <a:r>
              <a:rPr lang="en-US" altLang="en-US" sz="2800" dirty="0">
                <a:solidFill>
                  <a:schemeClr val="tx1"/>
                </a:solidFill>
                <a:latin typeface="Times New Roman" charset="0"/>
              </a:rPr>
              <a:t>had concentrations greater than 25 ppb, one of which contained 77.3 ppb. </a:t>
            </a:r>
          </a:p>
          <a:p>
            <a:pPr eaLnBrk="1" hangingPunct="1">
              <a:spcBef>
                <a:spcPct val="0"/>
              </a:spcBef>
              <a:spcAft>
                <a:spcPct val="0"/>
              </a:spcAft>
              <a:buClrTx/>
              <a:buSzTx/>
              <a:buFont typeface="Georgia" charset="0"/>
              <a:buNone/>
            </a:pPr>
            <a:r>
              <a:rPr lang="en-US" altLang="en-US" sz="2800" dirty="0" smtClean="0">
                <a:solidFill>
                  <a:schemeClr val="tx1"/>
                </a:solidFill>
                <a:latin typeface="Times New Roman" charset="0"/>
              </a:rPr>
              <a:t>          </a:t>
            </a:r>
            <a:r>
              <a:rPr lang="en-US" altLang="en-US" sz="2800" b="1" dirty="0" smtClean="0">
                <a:solidFill>
                  <a:schemeClr val="tx1"/>
                </a:solidFill>
                <a:latin typeface="Times New Roman" charset="0"/>
              </a:rPr>
              <a:t>-</a:t>
            </a:r>
            <a:r>
              <a:rPr lang="en-US" altLang="en-US" sz="2800" dirty="0" smtClean="0">
                <a:solidFill>
                  <a:schemeClr val="tx1"/>
                </a:solidFill>
                <a:latin typeface="Times New Roman" charset="0"/>
              </a:rPr>
              <a:t> Iron </a:t>
            </a:r>
            <a:r>
              <a:rPr lang="en-US" altLang="en-US" sz="2800" dirty="0">
                <a:solidFill>
                  <a:schemeClr val="tx1"/>
                </a:solidFill>
                <a:latin typeface="Times New Roman" charset="0"/>
              </a:rPr>
              <a:t>concentrations certainly could be described as variable with 12 of the 16 samples having </a:t>
            </a:r>
            <a:r>
              <a:rPr lang="en-US" altLang="en-US" sz="2800" dirty="0" smtClean="0">
                <a:solidFill>
                  <a:schemeClr val="tx1"/>
                </a:solidFill>
                <a:latin typeface="Times New Roman" charset="0"/>
              </a:rPr>
              <a:t>Fe </a:t>
            </a:r>
          </a:p>
          <a:p>
            <a:pPr eaLnBrk="1" hangingPunct="1">
              <a:spcBef>
                <a:spcPct val="0"/>
              </a:spcBef>
              <a:spcAft>
                <a:spcPct val="0"/>
              </a:spcAft>
              <a:buClrTx/>
              <a:buSzTx/>
              <a:buFont typeface="Georgia" charset="0"/>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a:t>
            </a:r>
            <a:r>
              <a:rPr lang="en-US" altLang="en-US" sz="2800" dirty="0" smtClean="0">
                <a:solidFill>
                  <a:schemeClr val="tx1"/>
                </a:solidFill>
                <a:latin typeface="Times New Roman" charset="0"/>
              </a:rPr>
              <a:t>abundances</a:t>
            </a:r>
            <a:r>
              <a:rPr lang="en-US" altLang="en-US" sz="2800" dirty="0" smtClean="0">
                <a:solidFill>
                  <a:schemeClr val="tx1"/>
                </a:solidFill>
                <a:latin typeface="Times New Roman" charset="0"/>
              </a:rPr>
              <a:t> </a:t>
            </a:r>
            <a:r>
              <a:rPr lang="en-US" altLang="en-US" sz="2800" dirty="0">
                <a:solidFill>
                  <a:schemeClr val="tx1"/>
                </a:solidFill>
                <a:latin typeface="Times New Roman" charset="0"/>
              </a:rPr>
              <a:t>less than 2,000 ppb,  the other 4 ranged between </a:t>
            </a:r>
            <a:r>
              <a:rPr lang="en-US" altLang="en-US" sz="2800" dirty="0" smtClean="0">
                <a:solidFill>
                  <a:schemeClr val="tx1"/>
                </a:solidFill>
                <a:latin typeface="Times New Roman" charset="0"/>
              </a:rPr>
              <a:t>4.7 </a:t>
            </a:r>
            <a:r>
              <a:rPr lang="en-US" altLang="en-US" sz="2800" dirty="0">
                <a:solidFill>
                  <a:schemeClr val="tx1"/>
                </a:solidFill>
                <a:latin typeface="Times New Roman" charset="0"/>
              </a:rPr>
              <a:t>and </a:t>
            </a:r>
            <a:r>
              <a:rPr lang="en-US" altLang="en-US" sz="2800" dirty="0" smtClean="0">
                <a:solidFill>
                  <a:schemeClr val="tx1"/>
                </a:solidFill>
                <a:latin typeface="Times New Roman" charset="0"/>
              </a:rPr>
              <a:t>12 </a:t>
            </a:r>
            <a:r>
              <a:rPr lang="en-US" altLang="en-US" sz="2800" dirty="0" smtClean="0">
                <a:solidFill>
                  <a:schemeClr val="tx1"/>
                </a:solidFill>
                <a:latin typeface="Times New Roman" charset="0"/>
              </a:rPr>
              <a:t>ppb. </a:t>
            </a:r>
            <a:endParaRPr lang="en-US" altLang="en-US" sz="2800" dirty="0" smtClean="0">
              <a:solidFill>
                <a:schemeClr val="tx1"/>
              </a:solidFill>
              <a:latin typeface="Times New Roman" charset="0"/>
            </a:endParaRPr>
          </a:p>
          <a:p>
            <a:pPr eaLnBrk="1" hangingPunct="1">
              <a:spcBef>
                <a:spcPct val="0"/>
              </a:spcBef>
              <a:spcAft>
                <a:spcPct val="0"/>
              </a:spcAft>
              <a:buClrTx/>
              <a:buSz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For pH between </a:t>
            </a:r>
            <a:r>
              <a:rPr lang="en-US" altLang="en-US" sz="2800" dirty="0">
                <a:solidFill>
                  <a:schemeClr val="tx1"/>
                </a:solidFill>
                <a:latin typeface="Times New Roman" charset="0"/>
              </a:rPr>
              <a:t>7 and 8 (figure 6c</a:t>
            </a:r>
            <a:r>
              <a:rPr lang="en-US" altLang="en-US" sz="2800" dirty="0" smtClean="0">
                <a:solidFill>
                  <a:schemeClr val="tx1"/>
                </a:solidFill>
                <a:latin typeface="Times New Roman" charset="0"/>
              </a:rPr>
              <a:t>), Fe concentrations were quite variable but fewer than 3 of  </a:t>
            </a:r>
          </a:p>
          <a:p>
            <a:pPr eaLnBrk="1" hangingPunct="1">
              <a:spcBef>
                <a:spcPct val="0"/>
              </a:spcBef>
              <a:spcAft>
                <a:spcPct val="0"/>
              </a:spcAft>
              <a:buClrTx/>
              <a:buSz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the 38 water </a:t>
            </a:r>
            <a:r>
              <a:rPr lang="en-US" altLang="en-US" sz="2800" dirty="0">
                <a:solidFill>
                  <a:schemeClr val="tx1"/>
                </a:solidFill>
                <a:latin typeface="Times New Roman" charset="0"/>
              </a:rPr>
              <a:t>samples had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concentrations greater than 50 ppb. </a:t>
            </a:r>
          </a:p>
          <a:p>
            <a:pPr eaLnBrk="1" hangingPunct="1">
              <a:spcBef>
                <a:spcPct val="0"/>
              </a:spcBef>
              <a:spcAft>
                <a:spcPct val="0"/>
              </a:spcAft>
              <a:buClrTx/>
              <a:buSzTx/>
              <a:buNone/>
            </a:pPr>
            <a:r>
              <a:rPr lang="en-US" altLang="en-US" sz="2800" dirty="0" smtClean="0">
                <a:solidFill>
                  <a:schemeClr val="tx1"/>
                </a:solidFill>
                <a:latin typeface="Times New Roman" charset="0"/>
              </a:rPr>
              <a:t>	- For pH &gt; 8 </a:t>
            </a:r>
            <a:r>
              <a:rPr lang="en-US" altLang="en-US" sz="2800" dirty="0">
                <a:solidFill>
                  <a:schemeClr val="tx1"/>
                </a:solidFill>
                <a:latin typeface="Times New Roman" charset="0"/>
              </a:rPr>
              <a:t>(figure 6d), both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and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concentrations were much lower, all but one sample </a:t>
            </a:r>
            <a:endParaRPr lang="en-US" altLang="en-US" sz="2800" dirty="0" smtClean="0">
              <a:solidFill>
                <a:schemeClr val="tx1"/>
              </a:solidFill>
              <a:latin typeface="Times New Roman" charset="0"/>
            </a:endParaRPr>
          </a:p>
          <a:p>
            <a:pPr eaLnBrk="1" hangingPunct="1">
              <a:spcBef>
                <a:spcPct val="0"/>
              </a:spcBef>
              <a:spcAft>
                <a:spcPct val="0"/>
              </a:spcAft>
              <a:buClrTx/>
              <a:buSzTx/>
              <a:buNone/>
            </a:pPr>
            <a:r>
              <a:rPr lang="en-US" altLang="en-US" sz="2800" dirty="0">
                <a:solidFill>
                  <a:schemeClr val="tx1"/>
                </a:solidFill>
                <a:latin typeface="Times New Roman" charset="0"/>
              </a:rPr>
              <a:t> </a:t>
            </a:r>
            <a:r>
              <a:rPr lang="en-US" altLang="en-US" sz="2800" dirty="0" smtClean="0">
                <a:solidFill>
                  <a:schemeClr val="tx1"/>
                </a:solidFill>
                <a:latin typeface="Times New Roman" charset="0"/>
              </a:rPr>
              <a:t>            had As </a:t>
            </a:r>
            <a:r>
              <a:rPr lang="en-US" altLang="en-US" sz="2800" dirty="0">
                <a:solidFill>
                  <a:schemeClr val="tx1"/>
                </a:solidFill>
                <a:latin typeface="Times New Roman" charset="0"/>
              </a:rPr>
              <a:t>concentrations less than 25 ppb and most had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concentrations less than 500 ppb.   </a:t>
            </a:r>
          </a:p>
        </p:txBody>
      </p:sp>
      <p:graphicFrame>
        <p:nvGraphicFramePr>
          <p:cNvPr id="32" name="Chart 31"/>
          <p:cNvGraphicFramePr>
            <a:graphicFrameLocks/>
          </p:cNvGraphicFramePr>
          <p:nvPr>
            <p:extLst>
              <p:ext uri="{D42A27DB-BD31-4B8C-83A1-F6EECF244321}">
                <p14:modId xmlns:p14="http://schemas.microsoft.com/office/powerpoint/2010/main" val="3222377340"/>
              </p:ext>
            </p:extLst>
          </p:nvPr>
        </p:nvGraphicFramePr>
        <p:xfrm>
          <a:off x="22694105" y="15621000"/>
          <a:ext cx="7647784" cy="54102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Chart 32"/>
          <p:cNvGraphicFramePr>
            <a:graphicFrameLocks/>
          </p:cNvGraphicFramePr>
          <p:nvPr>
            <p:extLst>
              <p:ext uri="{D42A27DB-BD31-4B8C-83A1-F6EECF244321}">
                <p14:modId xmlns:p14="http://schemas.microsoft.com/office/powerpoint/2010/main" val="1018772233"/>
              </p:ext>
            </p:extLst>
          </p:nvPr>
        </p:nvGraphicFramePr>
        <p:xfrm>
          <a:off x="15170942" y="21183600"/>
          <a:ext cx="7155658" cy="48006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4" name="Chart 33"/>
          <p:cNvGraphicFramePr>
            <a:graphicFrameLocks/>
          </p:cNvGraphicFramePr>
          <p:nvPr>
            <p:extLst>
              <p:ext uri="{D42A27DB-BD31-4B8C-83A1-F6EECF244321}">
                <p14:modId xmlns:p14="http://schemas.microsoft.com/office/powerpoint/2010/main" val="1088031549"/>
              </p:ext>
            </p:extLst>
          </p:nvPr>
        </p:nvGraphicFramePr>
        <p:xfrm>
          <a:off x="22694105" y="21196361"/>
          <a:ext cx="7674771" cy="4864039"/>
        </p:xfrm>
        <a:graphic>
          <a:graphicData uri="http://schemas.openxmlformats.org/drawingml/2006/chart">
            <c:chart xmlns:c="http://schemas.openxmlformats.org/drawingml/2006/chart" xmlns:r="http://schemas.openxmlformats.org/officeDocument/2006/relationships" r:id="rId11"/>
          </a:graphicData>
        </a:graphic>
      </p:graphicFrame>
      <p:sp>
        <p:nvSpPr>
          <p:cNvPr id="5145" name="TextBox 10"/>
          <p:cNvSpPr txBox="1">
            <a:spLocks noChangeArrowheads="1"/>
          </p:cNvSpPr>
          <p:nvPr/>
        </p:nvSpPr>
        <p:spPr bwMode="auto">
          <a:xfrm>
            <a:off x="15203488" y="26042938"/>
            <a:ext cx="151796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b="1" dirty="0">
                <a:solidFill>
                  <a:schemeClr val="tx1"/>
                </a:solidFill>
                <a:latin typeface="Times New Roman" charset="0"/>
              </a:rPr>
              <a:t>Figure 6.</a:t>
            </a:r>
            <a:r>
              <a:rPr lang="en-US" altLang="en-US" sz="2400" dirty="0">
                <a:solidFill>
                  <a:schemeClr val="tx1"/>
                </a:solidFill>
                <a:latin typeface="Times New Roman" charset="0"/>
              </a:rPr>
              <a:t> (a) Concentration of </a:t>
            </a:r>
            <a:r>
              <a:rPr lang="en-US" altLang="en-US" sz="2400" dirty="0" smtClean="0">
                <a:solidFill>
                  <a:schemeClr val="tx1"/>
                </a:solidFill>
                <a:latin typeface="Times New Roman" charset="0"/>
              </a:rPr>
              <a:t>As </a:t>
            </a:r>
            <a:r>
              <a:rPr lang="en-US" altLang="en-US" sz="2400" dirty="0">
                <a:solidFill>
                  <a:schemeClr val="tx1"/>
                </a:solidFill>
                <a:latin typeface="Times New Roman" charset="0"/>
              </a:rPr>
              <a:t>vs. pH (b) Concentration of </a:t>
            </a:r>
            <a:r>
              <a:rPr lang="en-US" altLang="en-US" sz="2400" dirty="0" smtClean="0">
                <a:solidFill>
                  <a:schemeClr val="tx1"/>
                </a:solidFill>
                <a:latin typeface="Times New Roman" charset="0"/>
              </a:rPr>
              <a:t>As </a:t>
            </a:r>
            <a:r>
              <a:rPr lang="en-US" altLang="en-US" sz="2400" dirty="0" err="1" smtClean="0">
                <a:solidFill>
                  <a:schemeClr val="tx1"/>
                </a:solidFill>
                <a:latin typeface="Times New Roman" charset="0"/>
              </a:rPr>
              <a:t>vs.Fe</a:t>
            </a:r>
            <a:r>
              <a:rPr lang="en-US" altLang="en-US" sz="2400" dirty="0" smtClean="0">
                <a:solidFill>
                  <a:schemeClr val="tx1"/>
                </a:solidFill>
                <a:latin typeface="Times New Roman" charset="0"/>
              </a:rPr>
              <a:t> at </a:t>
            </a:r>
            <a:r>
              <a:rPr lang="en-US" altLang="en-US" sz="2400" dirty="0" smtClean="0">
                <a:solidFill>
                  <a:schemeClr val="tx1"/>
                </a:solidFill>
                <a:latin typeface="Times New Roman" charset="0"/>
              </a:rPr>
              <a:t>pH = 5-7,  </a:t>
            </a:r>
            <a:r>
              <a:rPr lang="en-US" altLang="en-US" sz="2400" dirty="0">
                <a:solidFill>
                  <a:schemeClr val="tx1"/>
                </a:solidFill>
                <a:latin typeface="Times New Roman" charset="0"/>
              </a:rPr>
              <a:t>(c) Concentration of </a:t>
            </a:r>
            <a:r>
              <a:rPr lang="en-US" altLang="en-US" sz="2400" dirty="0" smtClean="0">
                <a:solidFill>
                  <a:schemeClr val="tx1"/>
                </a:solidFill>
                <a:latin typeface="Times New Roman" charset="0"/>
              </a:rPr>
              <a:t>As </a:t>
            </a:r>
            <a:r>
              <a:rPr lang="en-US" altLang="en-US" sz="2400" dirty="0">
                <a:solidFill>
                  <a:schemeClr val="tx1"/>
                </a:solidFill>
                <a:latin typeface="Times New Roman" charset="0"/>
              </a:rPr>
              <a:t>vs. </a:t>
            </a:r>
            <a:r>
              <a:rPr lang="en-US" altLang="en-US" sz="2400" dirty="0" smtClean="0">
                <a:solidFill>
                  <a:schemeClr val="tx1"/>
                </a:solidFill>
                <a:latin typeface="Times New Roman" charset="0"/>
              </a:rPr>
              <a:t>Fe </a:t>
            </a:r>
            <a:r>
              <a:rPr lang="en-US" altLang="en-US" sz="2400" dirty="0" smtClean="0">
                <a:solidFill>
                  <a:schemeClr val="tx1"/>
                </a:solidFill>
                <a:latin typeface="Times New Roman" charset="0"/>
              </a:rPr>
              <a:t>at </a:t>
            </a:r>
            <a:r>
              <a:rPr lang="en-US" altLang="en-US" sz="2400" dirty="0">
                <a:solidFill>
                  <a:schemeClr val="tx1"/>
                </a:solidFill>
                <a:latin typeface="Times New Roman" charset="0"/>
              </a:rPr>
              <a:t>pH </a:t>
            </a:r>
            <a:r>
              <a:rPr lang="en-US" altLang="en-US" sz="2400" dirty="0" smtClean="0">
                <a:solidFill>
                  <a:schemeClr val="tx1"/>
                </a:solidFill>
                <a:latin typeface="Times New Roman" charset="0"/>
              </a:rPr>
              <a:t>= 7-8, </a:t>
            </a:r>
            <a:r>
              <a:rPr lang="en-US" altLang="en-US" sz="2400" dirty="0">
                <a:solidFill>
                  <a:schemeClr val="tx1"/>
                </a:solidFill>
                <a:latin typeface="Times New Roman" charset="0"/>
              </a:rPr>
              <a:t>and (d) Concentration of </a:t>
            </a:r>
            <a:r>
              <a:rPr lang="en-US" altLang="en-US" sz="2400" dirty="0" smtClean="0">
                <a:solidFill>
                  <a:schemeClr val="tx1"/>
                </a:solidFill>
                <a:latin typeface="Times New Roman" charset="0"/>
              </a:rPr>
              <a:t>As </a:t>
            </a:r>
            <a:r>
              <a:rPr lang="en-US" altLang="en-US" sz="2400" dirty="0">
                <a:solidFill>
                  <a:schemeClr val="tx1"/>
                </a:solidFill>
                <a:latin typeface="Times New Roman" charset="0"/>
              </a:rPr>
              <a:t>vs. </a:t>
            </a:r>
            <a:r>
              <a:rPr lang="en-US" altLang="en-US" sz="2400" dirty="0" smtClean="0">
                <a:solidFill>
                  <a:schemeClr val="tx1"/>
                </a:solidFill>
                <a:latin typeface="Times New Roman" charset="0"/>
              </a:rPr>
              <a:t>Fe </a:t>
            </a:r>
            <a:r>
              <a:rPr lang="en-US" altLang="en-US" sz="2400" dirty="0" smtClean="0">
                <a:solidFill>
                  <a:schemeClr val="tx1"/>
                </a:solidFill>
                <a:latin typeface="Times New Roman" charset="0"/>
              </a:rPr>
              <a:t>at pH &gt;8</a:t>
            </a:r>
            <a:r>
              <a:rPr lang="en-US" altLang="en-US" sz="2400" dirty="0">
                <a:solidFill>
                  <a:schemeClr val="tx1"/>
                </a:solidFill>
                <a:latin typeface="Times New Roman" charset="0"/>
              </a:rPr>
              <a:t>.</a:t>
            </a:r>
          </a:p>
        </p:txBody>
      </p:sp>
      <p:sp>
        <p:nvSpPr>
          <p:cNvPr id="5146" name="TextBox 2"/>
          <p:cNvSpPr txBox="1">
            <a:spLocks noChangeArrowheads="1"/>
          </p:cNvSpPr>
          <p:nvPr/>
        </p:nvSpPr>
        <p:spPr bwMode="auto">
          <a:xfrm>
            <a:off x="33338" y="7673956"/>
            <a:ext cx="8482012" cy="587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4000" b="1" dirty="0" smtClean="0">
                <a:solidFill>
                  <a:schemeClr val="tx1"/>
                </a:solidFill>
                <a:latin typeface="Times New Roman" charset="0"/>
              </a:rPr>
              <a:t>Geochemical Framework: </a:t>
            </a:r>
            <a:r>
              <a:rPr lang="en-US" altLang="en-US" sz="2800" dirty="0" smtClean="0">
                <a:solidFill>
                  <a:schemeClr val="tx1"/>
                </a:solidFill>
                <a:latin typeface="Times New Roman" charset="0"/>
              </a:rPr>
              <a:t>Peters </a:t>
            </a:r>
            <a:r>
              <a:rPr lang="en-US" altLang="en-US" sz="2800" dirty="0">
                <a:solidFill>
                  <a:schemeClr val="tx1"/>
                </a:solidFill>
                <a:latin typeface="Times New Roman" charset="0"/>
              </a:rPr>
              <a:t>and Blum (2003) and Smedley and </a:t>
            </a:r>
            <a:r>
              <a:rPr lang="en-US" altLang="en-US" sz="2800" dirty="0" err="1">
                <a:solidFill>
                  <a:schemeClr val="tx1"/>
                </a:solidFill>
                <a:latin typeface="Times New Roman" charset="0"/>
              </a:rPr>
              <a:t>Kinniburgh</a:t>
            </a:r>
            <a:r>
              <a:rPr lang="en-US" altLang="en-US" sz="2800" dirty="0">
                <a:solidFill>
                  <a:schemeClr val="tx1"/>
                </a:solidFill>
                <a:latin typeface="Times New Roman" charset="0"/>
              </a:rPr>
              <a:t> (2002) suggest that dissolved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and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concentrations in bedrock aquifers is pH dependent (figure 1). They suggest waters with lower </a:t>
            </a:r>
            <a:r>
              <a:rPr lang="en-US" altLang="en-US" sz="2800" dirty="0" smtClean="0">
                <a:solidFill>
                  <a:schemeClr val="tx1"/>
                </a:solidFill>
                <a:latin typeface="Times New Roman" charset="0"/>
              </a:rPr>
              <a:t>As</a:t>
            </a:r>
            <a:r>
              <a:rPr lang="en-US" altLang="en-US" sz="2800" dirty="0" smtClean="0">
                <a:solidFill>
                  <a:schemeClr val="tx1"/>
                </a:solidFill>
                <a:latin typeface="Times New Roman" charset="0"/>
              </a:rPr>
              <a:t> </a:t>
            </a:r>
            <a:r>
              <a:rPr lang="en-US" altLang="en-US" sz="2800" dirty="0">
                <a:solidFill>
                  <a:schemeClr val="tx1"/>
                </a:solidFill>
                <a:latin typeface="Times New Roman" charset="0"/>
              </a:rPr>
              <a:t>concentrations (&lt;25 ppb) have variable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concentrations and  low pH (&lt;7) (figure 2), and that waters with high concentrations of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(&gt;50 ppb) have very low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concentrations (&lt;1 ppb) and high pH (&gt;7) (figure 3). Peters and Blum (2003) suggest that pH-dependent (and dissolved oxygen dependent) formation of </a:t>
            </a:r>
            <a:r>
              <a:rPr lang="en-US" altLang="en-US" sz="2800" dirty="0" smtClean="0">
                <a:solidFill>
                  <a:schemeClr val="tx1"/>
                </a:solidFill>
                <a:latin typeface="Times New Roman" charset="0"/>
              </a:rPr>
              <a:t>Fe-oxyhydroxide </a:t>
            </a:r>
            <a:r>
              <a:rPr lang="en-US" altLang="en-US" sz="2800" dirty="0">
                <a:solidFill>
                  <a:schemeClr val="tx1"/>
                </a:solidFill>
                <a:latin typeface="Times New Roman" charset="0"/>
              </a:rPr>
              <a:t>with corresponding adsorption of </a:t>
            </a:r>
            <a:r>
              <a:rPr lang="en-US" altLang="en-US" sz="2800" dirty="0" smtClean="0">
                <a:solidFill>
                  <a:schemeClr val="tx1"/>
                </a:solidFill>
                <a:latin typeface="Times New Roman" charset="0"/>
              </a:rPr>
              <a:t>Fe </a:t>
            </a:r>
            <a:r>
              <a:rPr lang="en-US" altLang="en-US" sz="2800" dirty="0">
                <a:solidFill>
                  <a:schemeClr val="tx1"/>
                </a:solidFill>
                <a:latin typeface="Times New Roman" charset="0"/>
              </a:rPr>
              <a:t>can explain the variation of </a:t>
            </a:r>
            <a:r>
              <a:rPr lang="en-US" altLang="en-US" sz="2800" dirty="0" smtClean="0">
                <a:solidFill>
                  <a:schemeClr val="tx1"/>
                </a:solidFill>
                <a:latin typeface="Times New Roman" charset="0"/>
              </a:rPr>
              <a:t>As </a:t>
            </a:r>
            <a:r>
              <a:rPr lang="en-US" altLang="en-US" sz="2800" dirty="0">
                <a:solidFill>
                  <a:schemeClr val="tx1"/>
                </a:solidFill>
                <a:latin typeface="Times New Roman" charset="0"/>
              </a:rPr>
              <a:t>concentration in New Hampshire groundwater.</a:t>
            </a:r>
            <a:r>
              <a:rPr lang="en-US" altLang="en-US" sz="2800" b="1" dirty="0">
                <a:solidFill>
                  <a:schemeClr val="tx1"/>
                </a:solidFill>
                <a:latin typeface="Times New Roman" charset="0"/>
              </a:rPr>
              <a:t> </a:t>
            </a:r>
          </a:p>
        </p:txBody>
      </p:sp>
      <p:pic>
        <p:nvPicPr>
          <p:cNvPr id="5147" name="Picture 3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2388" y="15328900"/>
            <a:ext cx="10644187" cy="7456487"/>
          </a:xfrm>
          <a:prstGeom prst="rect">
            <a:avLst/>
          </a:prstGeom>
          <a:noFill/>
          <a:ln w="38100">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pic>
        <p:nvPicPr>
          <p:cNvPr id="5148" name="Picture 3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26420" y="23106979"/>
            <a:ext cx="10746855" cy="7312418"/>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149" name="TextBox 4"/>
          <p:cNvSpPr txBox="1">
            <a:spLocks noChangeArrowheads="1"/>
          </p:cNvSpPr>
          <p:nvPr/>
        </p:nvSpPr>
        <p:spPr bwMode="auto">
          <a:xfrm>
            <a:off x="10953750" y="16383000"/>
            <a:ext cx="381952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b="1" dirty="0">
                <a:solidFill>
                  <a:schemeClr val="tx1"/>
                </a:solidFill>
                <a:latin typeface="Times New Roman" charset="0"/>
              </a:rPr>
              <a:t>Figure 2.</a:t>
            </a:r>
            <a:r>
              <a:rPr lang="en-US" altLang="en-US" sz="2400" dirty="0">
                <a:solidFill>
                  <a:schemeClr val="tx1"/>
                </a:solidFill>
                <a:latin typeface="Times New Roman" charset="0"/>
              </a:rPr>
              <a:t> </a:t>
            </a:r>
            <a:r>
              <a:rPr lang="en-US" altLang="en-US" sz="2400" dirty="0" smtClean="0">
                <a:solidFill>
                  <a:schemeClr val="tx1"/>
                </a:solidFill>
                <a:latin typeface="Times New Roman" charset="0"/>
              </a:rPr>
              <a:t>Cartoon depicting arsenic behavior </a:t>
            </a:r>
            <a:r>
              <a:rPr lang="en-US" altLang="en-US" sz="2400" dirty="0" smtClean="0">
                <a:solidFill>
                  <a:schemeClr val="tx1"/>
                </a:solidFill>
                <a:latin typeface="Times New Roman" charset="0"/>
              </a:rPr>
              <a:t>around Fe and </a:t>
            </a:r>
            <a:r>
              <a:rPr lang="en-US" altLang="en-US" sz="2400" dirty="0" err="1" smtClean="0">
                <a:solidFill>
                  <a:schemeClr val="tx1"/>
                </a:solidFill>
                <a:latin typeface="Times New Roman" charset="0"/>
              </a:rPr>
              <a:t>Mn</a:t>
            </a:r>
            <a:r>
              <a:rPr lang="en-US" altLang="en-US" sz="2400" dirty="0" smtClean="0">
                <a:solidFill>
                  <a:schemeClr val="tx1"/>
                </a:solidFill>
                <a:latin typeface="Times New Roman" charset="0"/>
              </a:rPr>
              <a:t> </a:t>
            </a:r>
            <a:r>
              <a:rPr lang="en-US" altLang="en-US" sz="2400" dirty="0" smtClean="0">
                <a:solidFill>
                  <a:schemeClr val="tx1"/>
                </a:solidFill>
                <a:latin typeface="Times New Roman" charset="0"/>
              </a:rPr>
              <a:t>in bedrock aquifers </a:t>
            </a:r>
            <a:r>
              <a:rPr lang="en-US" altLang="en-US" sz="2400" dirty="0">
                <a:solidFill>
                  <a:schemeClr val="tx1"/>
                </a:solidFill>
                <a:latin typeface="Times New Roman" charset="0"/>
              </a:rPr>
              <a:t>at low pH (5-7). As </a:t>
            </a:r>
            <a:r>
              <a:rPr lang="en-US" altLang="en-US" sz="2400" dirty="0" smtClean="0">
                <a:solidFill>
                  <a:schemeClr val="tx1"/>
                </a:solidFill>
                <a:latin typeface="Times New Roman" charset="0"/>
              </a:rPr>
              <a:t>Fe </a:t>
            </a:r>
            <a:r>
              <a:rPr lang="en-US" altLang="en-US" sz="2400" dirty="0">
                <a:solidFill>
                  <a:schemeClr val="tx1"/>
                </a:solidFill>
                <a:latin typeface="Times New Roman" charset="0"/>
              </a:rPr>
              <a:t>and </a:t>
            </a:r>
            <a:r>
              <a:rPr lang="en-US" altLang="en-US" sz="2400" dirty="0" err="1" smtClean="0">
                <a:solidFill>
                  <a:schemeClr val="tx1"/>
                </a:solidFill>
                <a:latin typeface="Times New Roman" charset="0"/>
              </a:rPr>
              <a:t>Mn-oxyhydroxides</a:t>
            </a:r>
            <a:r>
              <a:rPr lang="en-US" altLang="en-US" sz="2400" dirty="0" smtClean="0">
                <a:solidFill>
                  <a:schemeClr val="tx1"/>
                </a:solidFill>
                <a:latin typeface="Times New Roman" charset="0"/>
              </a:rPr>
              <a:t> </a:t>
            </a:r>
            <a:r>
              <a:rPr lang="en-US" altLang="en-US" sz="2400" dirty="0">
                <a:solidFill>
                  <a:schemeClr val="tx1"/>
                </a:solidFill>
                <a:latin typeface="Times New Roman" charset="0"/>
              </a:rPr>
              <a:t>form and precipitate, </a:t>
            </a:r>
            <a:r>
              <a:rPr lang="en-US" altLang="en-US" sz="2400" dirty="0" smtClean="0">
                <a:solidFill>
                  <a:schemeClr val="tx1"/>
                </a:solidFill>
                <a:latin typeface="Times New Roman" charset="0"/>
              </a:rPr>
              <a:t>As </a:t>
            </a:r>
            <a:r>
              <a:rPr lang="en-US" altLang="en-US" sz="2400" dirty="0">
                <a:solidFill>
                  <a:schemeClr val="tx1"/>
                </a:solidFill>
                <a:latin typeface="Times New Roman" charset="0"/>
              </a:rPr>
              <a:t>is adsorbed onto the charged surfaces leaving low </a:t>
            </a:r>
            <a:r>
              <a:rPr lang="en-US" altLang="en-US" sz="2400" dirty="0" smtClean="0">
                <a:solidFill>
                  <a:schemeClr val="tx1"/>
                </a:solidFill>
                <a:latin typeface="Times New Roman" charset="0"/>
              </a:rPr>
              <a:t>As </a:t>
            </a:r>
            <a:r>
              <a:rPr lang="en-US" altLang="en-US" sz="2400" dirty="0">
                <a:solidFill>
                  <a:schemeClr val="tx1"/>
                </a:solidFill>
                <a:latin typeface="Times New Roman" charset="0"/>
              </a:rPr>
              <a:t>concentrations in solution. </a:t>
            </a:r>
          </a:p>
        </p:txBody>
      </p:sp>
      <p:sp>
        <p:nvSpPr>
          <p:cNvPr id="5150" name="TextBox 5"/>
          <p:cNvSpPr txBox="1">
            <a:spLocks noChangeArrowheads="1"/>
          </p:cNvSpPr>
          <p:nvPr/>
        </p:nvSpPr>
        <p:spPr bwMode="auto">
          <a:xfrm>
            <a:off x="142875" y="24433143"/>
            <a:ext cx="369455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ts val="1463"/>
              </a:spcAft>
              <a:buClr>
                <a:srgbClr val="C3260C"/>
              </a:buClr>
              <a:buSzPct val="130000"/>
              <a:buFont typeface="Georgia" charset="0"/>
              <a:buChar char="*"/>
              <a:defRPr sz="10700">
                <a:solidFill>
                  <a:srgbClr val="404040"/>
                </a:solidFill>
                <a:latin typeface="Trebuchet MS" charset="0"/>
              </a:defRPr>
            </a:lvl1pPr>
            <a:lvl2pPr marL="742950" indent="-285750" eaLnBrk="0" hangingPunct="0">
              <a:spcBef>
                <a:spcPct val="20000"/>
              </a:spcBef>
              <a:spcAft>
                <a:spcPts val="1463"/>
              </a:spcAft>
              <a:buClr>
                <a:srgbClr val="C3260C"/>
              </a:buClr>
              <a:buSzPct val="130000"/>
              <a:buFont typeface="Georgia" charset="0"/>
              <a:buChar char="*"/>
              <a:defRPr sz="9700">
                <a:solidFill>
                  <a:srgbClr val="404040"/>
                </a:solidFill>
                <a:latin typeface="Trebuchet MS" charset="0"/>
              </a:defRPr>
            </a:lvl2pPr>
            <a:lvl3pPr marL="1143000" indent="-228600" eaLnBrk="0" hangingPunct="0">
              <a:spcBef>
                <a:spcPct val="20000"/>
              </a:spcBef>
              <a:spcAft>
                <a:spcPts val="1463"/>
              </a:spcAft>
              <a:buClr>
                <a:srgbClr val="C3260C"/>
              </a:buClr>
              <a:buSzPct val="130000"/>
              <a:buFont typeface="Georgia" charset="0"/>
              <a:buChar char="*"/>
              <a:defRPr sz="8700">
                <a:solidFill>
                  <a:srgbClr val="404040"/>
                </a:solidFill>
                <a:latin typeface="Trebuchet MS" charset="0"/>
              </a:defRPr>
            </a:lvl3pPr>
            <a:lvl4pPr marL="1600200" indent="-228600" eaLnBrk="0" hangingPunct="0">
              <a:spcBef>
                <a:spcPct val="20000"/>
              </a:spcBef>
              <a:spcAft>
                <a:spcPts val="1463"/>
              </a:spcAft>
              <a:buClr>
                <a:srgbClr val="C3260C"/>
              </a:buClr>
              <a:buSzPct val="130000"/>
              <a:buFont typeface="Georgia" charset="0"/>
              <a:buChar char="*"/>
              <a:defRPr sz="7800">
                <a:solidFill>
                  <a:srgbClr val="404040"/>
                </a:solidFill>
                <a:latin typeface="Trebuchet MS" charset="0"/>
              </a:defRPr>
            </a:lvl4pPr>
            <a:lvl5pPr marL="2057400" indent="-228600" eaLnBrk="0"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5pPr>
            <a:lvl6pPr marL="25146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6pPr>
            <a:lvl7pPr marL="29718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7pPr>
            <a:lvl8pPr marL="34290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8pPr>
            <a:lvl9pPr marL="3886200" indent="-228600" eaLnBrk="0" fontAlgn="base" hangingPunct="0">
              <a:spcBef>
                <a:spcPct val="20000"/>
              </a:spcBef>
              <a:spcAft>
                <a:spcPts val="1463"/>
              </a:spcAft>
              <a:buClr>
                <a:srgbClr val="C3260C"/>
              </a:buClr>
              <a:buSzPct val="130000"/>
              <a:buFont typeface="Georgia" charset="0"/>
              <a:buChar char="*"/>
              <a:defRPr sz="6800">
                <a:solidFill>
                  <a:srgbClr val="404040"/>
                </a:solidFill>
                <a:latin typeface="Trebuchet MS" charset="0"/>
              </a:defRPr>
            </a:lvl9pPr>
          </a:lstStyle>
          <a:p>
            <a:pPr eaLnBrk="1" hangingPunct="1">
              <a:spcBef>
                <a:spcPct val="0"/>
              </a:spcBef>
              <a:spcAft>
                <a:spcPct val="0"/>
              </a:spcAft>
              <a:buClrTx/>
              <a:buSzTx/>
              <a:buFontTx/>
              <a:buNone/>
            </a:pPr>
            <a:r>
              <a:rPr lang="en-US" altLang="en-US" sz="2400" b="1" dirty="0">
                <a:solidFill>
                  <a:schemeClr val="tx1"/>
                </a:solidFill>
                <a:latin typeface="Times New Roman" charset="0"/>
              </a:rPr>
              <a:t>Figure 3.</a:t>
            </a:r>
            <a:r>
              <a:rPr lang="en-US" altLang="en-US" sz="2400" dirty="0">
                <a:solidFill>
                  <a:schemeClr val="tx1"/>
                </a:solidFill>
                <a:latin typeface="Times New Roman" charset="0"/>
              </a:rPr>
              <a:t> Bedrock aquifer at high pH (&gt;7). </a:t>
            </a:r>
            <a:r>
              <a:rPr lang="en-US" altLang="en-US" sz="2400" dirty="0" smtClean="0">
                <a:solidFill>
                  <a:schemeClr val="tx1"/>
                </a:solidFill>
                <a:latin typeface="Times New Roman" charset="0"/>
              </a:rPr>
              <a:t>Arsenic less preferentially adsorbs </a:t>
            </a:r>
            <a:r>
              <a:rPr lang="en-US" altLang="en-US" sz="2400" dirty="0">
                <a:solidFill>
                  <a:schemeClr val="tx1"/>
                </a:solidFill>
                <a:latin typeface="Times New Roman" charset="0"/>
              </a:rPr>
              <a:t>to </a:t>
            </a:r>
            <a:r>
              <a:rPr lang="en-US" altLang="en-US" sz="2400" dirty="0" smtClean="0">
                <a:solidFill>
                  <a:schemeClr val="tx1"/>
                </a:solidFill>
                <a:latin typeface="Times New Roman" charset="0"/>
              </a:rPr>
              <a:t>Fe </a:t>
            </a:r>
            <a:r>
              <a:rPr lang="en-US" altLang="en-US" sz="2400" dirty="0">
                <a:solidFill>
                  <a:schemeClr val="tx1"/>
                </a:solidFill>
                <a:latin typeface="Times New Roman" charset="0"/>
              </a:rPr>
              <a:t>and </a:t>
            </a:r>
            <a:r>
              <a:rPr lang="en-US" altLang="en-US" sz="2400" dirty="0" err="1" smtClean="0">
                <a:solidFill>
                  <a:schemeClr val="tx1"/>
                </a:solidFill>
                <a:latin typeface="Times New Roman" charset="0"/>
              </a:rPr>
              <a:t>Mn</a:t>
            </a:r>
            <a:r>
              <a:rPr lang="en-US" altLang="en-US" sz="2400" dirty="0" err="1">
                <a:solidFill>
                  <a:schemeClr val="tx1"/>
                </a:solidFill>
                <a:latin typeface="Times New Roman" charset="0"/>
              </a:rPr>
              <a:t>-</a:t>
            </a:r>
            <a:r>
              <a:rPr lang="en-US" altLang="en-US" sz="2400" dirty="0" err="1" smtClean="0">
                <a:solidFill>
                  <a:schemeClr val="tx1"/>
                </a:solidFill>
                <a:latin typeface="Times New Roman" charset="0"/>
              </a:rPr>
              <a:t>oxyhydroxides</a:t>
            </a:r>
            <a:r>
              <a:rPr lang="en-US" altLang="en-US" sz="2400" dirty="0" smtClean="0">
                <a:solidFill>
                  <a:schemeClr val="tx1"/>
                </a:solidFill>
                <a:latin typeface="Times New Roman" charset="0"/>
              </a:rPr>
              <a:t> (shown </a:t>
            </a:r>
            <a:r>
              <a:rPr lang="en-US" altLang="en-US" sz="2400" dirty="0" smtClean="0">
                <a:solidFill>
                  <a:schemeClr val="tx1"/>
                </a:solidFill>
                <a:latin typeface="Times New Roman" charset="0"/>
              </a:rPr>
              <a:t>experimentally to desorb, resulting </a:t>
            </a:r>
            <a:r>
              <a:rPr lang="en-US" altLang="en-US" sz="2400" dirty="0">
                <a:solidFill>
                  <a:schemeClr val="tx1"/>
                </a:solidFill>
                <a:latin typeface="Times New Roman" charset="0"/>
              </a:rPr>
              <a:t>in </a:t>
            </a:r>
            <a:r>
              <a:rPr lang="en-US" altLang="en-US" sz="2400" dirty="0" smtClean="0">
                <a:solidFill>
                  <a:schemeClr val="tx1"/>
                </a:solidFill>
                <a:latin typeface="Times New Roman" charset="0"/>
              </a:rPr>
              <a:t>elevated </a:t>
            </a:r>
            <a:r>
              <a:rPr lang="en-US" altLang="en-US" sz="2400" dirty="0" smtClean="0">
                <a:solidFill>
                  <a:schemeClr val="tx1"/>
                </a:solidFill>
                <a:latin typeface="Times New Roman" charset="0"/>
              </a:rPr>
              <a:t>As </a:t>
            </a:r>
            <a:r>
              <a:rPr lang="en-US" altLang="en-US" sz="2400" dirty="0" smtClean="0">
                <a:solidFill>
                  <a:schemeClr val="tx1"/>
                </a:solidFill>
                <a:latin typeface="Times New Roman" charset="0"/>
              </a:rPr>
              <a:t>groundwater </a:t>
            </a:r>
            <a:r>
              <a:rPr lang="en-US" altLang="en-US" sz="2400" dirty="0" smtClean="0">
                <a:solidFill>
                  <a:schemeClr val="tx1"/>
                </a:solidFill>
                <a:latin typeface="Times New Roman" charset="0"/>
              </a:rPr>
              <a:t>concentrations).  </a:t>
            </a:r>
            <a:endParaRPr lang="en-US" altLang="en-US" sz="2400" dirty="0">
              <a:solidFill>
                <a:schemeClr val="tx1"/>
              </a:solidFill>
              <a:latin typeface="Times New Roman" charset="0"/>
            </a:endParaRPr>
          </a:p>
        </p:txBody>
      </p:sp>
      <p:graphicFrame>
        <p:nvGraphicFramePr>
          <p:cNvPr id="36" name="Chart 35"/>
          <p:cNvGraphicFramePr>
            <a:graphicFrameLocks/>
          </p:cNvGraphicFramePr>
          <p:nvPr>
            <p:extLst>
              <p:ext uri="{D42A27DB-BD31-4B8C-83A1-F6EECF244321}">
                <p14:modId xmlns:p14="http://schemas.microsoft.com/office/powerpoint/2010/main" val="1543058214"/>
              </p:ext>
            </p:extLst>
          </p:nvPr>
        </p:nvGraphicFramePr>
        <p:xfrm>
          <a:off x="15170942" y="15621000"/>
          <a:ext cx="7182645" cy="5403057"/>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35" name="Chart 34"/>
          <p:cNvGraphicFramePr/>
          <p:nvPr>
            <p:extLst>
              <p:ext uri="{D42A27DB-BD31-4B8C-83A1-F6EECF244321}">
                <p14:modId xmlns:p14="http://schemas.microsoft.com/office/powerpoint/2010/main" val="3373325409"/>
              </p:ext>
            </p:extLst>
          </p:nvPr>
        </p:nvGraphicFramePr>
        <p:xfrm>
          <a:off x="38307579" y="4208338"/>
          <a:ext cx="7206046" cy="4859462"/>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37" name="Chart 36"/>
          <p:cNvGraphicFramePr/>
          <p:nvPr>
            <p:extLst>
              <p:ext uri="{D42A27DB-BD31-4B8C-83A1-F6EECF244321}">
                <p14:modId xmlns:p14="http://schemas.microsoft.com/office/powerpoint/2010/main" val="3912038358"/>
              </p:ext>
            </p:extLst>
          </p:nvPr>
        </p:nvGraphicFramePr>
        <p:xfrm>
          <a:off x="30709969" y="9296400"/>
          <a:ext cx="7427118" cy="4842201"/>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38" name="Chart 37"/>
          <p:cNvGraphicFramePr>
            <a:graphicFrameLocks/>
          </p:cNvGraphicFramePr>
          <p:nvPr>
            <p:extLst>
              <p:ext uri="{D42A27DB-BD31-4B8C-83A1-F6EECF244321}">
                <p14:modId xmlns:p14="http://schemas.microsoft.com/office/powerpoint/2010/main" val="556125448"/>
              </p:ext>
            </p:extLst>
          </p:nvPr>
        </p:nvGraphicFramePr>
        <p:xfrm>
          <a:off x="30678438" y="4169452"/>
          <a:ext cx="7408068" cy="4898348"/>
        </p:xfrm>
        <a:graphic>
          <a:graphicData uri="http://schemas.openxmlformats.org/drawingml/2006/chart">
            <c:chart xmlns:c="http://schemas.openxmlformats.org/drawingml/2006/chart" xmlns:r="http://schemas.openxmlformats.org/officeDocument/2006/relationships" r:id="rId17"/>
          </a:graphicData>
        </a:graphic>
      </p:graphicFrame>
      <p:graphicFrame>
        <p:nvGraphicFramePr>
          <p:cNvPr id="39" name="Chart 38"/>
          <p:cNvGraphicFramePr/>
          <p:nvPr>
            <p:extLst>
              <p:ext uri="{D42A27DB-BD31-4B8C-83A1-F6EECF244321}">
                <p14:modId xmlns:p14="http://schemas.microsoft.com/office/powerpoint/2010/main" val="2624292492"/>
              </p:ext>
            </p:extLst>
          </p:nvPr>
        </p:nvGraphicFramePr>
        <p:xfrm>
          <a:off x="38232584" y="9296400"/>
          <a:ext cx="7315200" cy="4876800"/>
        </p:xfrm>
        <a:graphic>
          <a:graphicData uri="http://schemas.openxmlformats.org/drawingml/2006/chart">
            <c:chart xmlns:c="http://schemas.openxmlformats.org/drawingml/2006/chart" xmlns:r="http://schemas.openxmlformats.org/officeDocument/2006/relationships" r:id="rId18"/>
          </a:graphicData>
        </a:graphic>
      </p:graphicFrame>
      <p:sp>
        <p:nvSpPr>
          <p:cNvPr id="2" name="TextBox 1"/>
          <p:cNvSpPr txBox="1"/>
          <p:nvPr/>
        </p:nvSpPr>
        <p:spPr>
          <a:xfrm>
            <a:off x="15224509" y="20220057"/>
            <a:ext cx="646112" cy="707886"/>
          </a:xfrm>
          <a:prstGeom prst="rect">
            <a:avLst/>
          </a:prstGeom>
          <a:noFill/>
        </p:spPr>
        <p:txBody>
          <a:bodyPr wrap="square" rtlCol="0">
            <a:spAutoFit/>
          </a:bodyPr>
          <a:lstStyle/>
          <a:p>
            <a:r>
              <a:rPr lang="en-US" sz="4000" b="1" dirty="0" smtClean="0"/>
              <a:t>a</a:t>
            </a:r>
            <a:endParaRPr lang="en-US" sz="4000" b="1" dirty="0"/>
          </a:p>
        </p:txBody>
      </p:sp>
      <p:sp>
        <p:nvSpPr>
          <p:cNvPr id="3" name="TextBox 2"/>
          <p:cNvSpPr txBox="1"/>
          <p:nvPr/>
        </p:nvSpPr>
        <p:spPr>
          <a:xfrm>
            <a:off x="22860282" y="20204291"/>
            <a:ext cx="852488" cy="707886"/>
          </a:xfrm>
          <a:prstGeom prst="rect">
            <a:avLst/>
          </a:prstGeom>
          <a:noFill/>
        </p:spPr>
        <p:txBody>
          <a:bodyPr wrap="square" rtlCol="0">
            <a:spAutoFit/>
          </a:bodyPr>
          <a:lstStyle/>
          <a:p>
            <a:r>
              <a:rPr lang="en-US" sz="4000" b="1" dirty="0" smtClean="0"/>
              <a:t>b</a:t>
            </a:r>
            <a:endParaRPr lang="en-US" sz="4000" b="1" dirty="0"/>
          </a:p>
        </p:txBody>
      </p:sp>
      <p:sp>
        <p:nvSpPr>
          <p:cNvPr id="5" name="TextBox 4"/>
          <p:cNvSpPr txBox="1"/>
          <p:nvPr/>
        </p:nvSpPr>
        <p:spPr>
          <a:xfrm>
            <a:off x="15367575" y="25248751"/>
            <a:ext cx="1006091" cy="707886"/>
          </a:xfrm>
          <a:prstGeom prst="rect">
            <a:avLst/>
          </a:prstGeom>
          <a:noFill/>
        </p:spPr>
        <p:txBody>
          <a:bodyPr wrap="square" rtlCol="0">
            <a:spAutoFit/>
          </a:bodyPr>
          <a:lstStyle/>
          <a:p>
            <a:r>
              <a:rPr lang="en-US" sz="4000" b="1" dirty="0" smtClean="0"/>
              <a:t>c</a:t>
            </a:r>
            <a:endParaRPr lang="en-US" sz="4000" b="1" dirty="0"/>
          </a:p>
        </p:txBody>
      </p:sp>
      <p:sp>
        <p:nvSpPr>
          <p:cNvPr id="6" name="TextBox 5"/>
          <p:cNvSpPr txBox="1"/>
          <p:nvPr/>
        </p:nvSpPr>
        <p:spPr>
          <a:xfrm>
            <a:off x="22814897" y="25396607"/>
            <a:ext cx="943258" cy="646331"/>
          </a:xfrm>
          <a:prstGeom prst="rect">
            <a:avLst/>
          </a:prstGeom>
          <a:noFill/>
        </p:spPr>
        <p:txBody>
          <a:bodyPr wrap="square" rtlCol="0">
            <a:spAutoFit/>
          </a:bodyPr>
          <a:lstStyle/>
          <a:p>
            <a:r>
              <a:rPr lang="en-US" sz="3600" b="1" dirty="0" smtClean="0"/>
              <a:t>d</a:t>
            </a:r>
            <a:endParaRPr lang="en-US" sz="3600" b="1" dirty="0"/>
          </a:p>
        </p:txBody>
      </p:sp>
      <p:sp>
        <p:nvSpPr>
          <p:cNvPr id="7" name="TextBox 6"/>
          <p:cNvSpPr txBox="1"/>
          <p:nvPr/>
        </p:nvSpPr>
        <p:spPr>
          <a:xfrm>
            <a:off x="30678438" y="14070133"/>
            <a:ext cx="14835187" cy="830997"/>
          </a:xfrm>
          <a:prstGeom prst="rect">
            <a:avLst/>
          </a:prstGeom>
          <a:noFill/>
        </p:spPr>
        <p:txBody>
          <a:bodyPr wrap="square" rtlCol="0">
            <a:spAutoFit/>
          </a:bodyPr>
          <a:lstStyle/>
          <a:p>
            <a:r>
              <a:rPr lang="en-US" altLang="en-US" b="1" dirty="0"/>
              <a:t>Figure </a:t>
            </a:r>
            <a:r>
              <a:rPr lang="en-US" altLang="en-US" b="1" dirty="0" smtClean="0"/>
              <a:t>7.</a:t>
            </a:r>
            <a:r>
              <a:rPr lang="en-US" altLang="en-US" dirty="0" smtClean="0"/>
              <a:t> </a:t>
            </a:r>
            <a:r>
              <a:rPr lang="en-US" altLang="en-US" dirty="0"/>
              <a:t>(a) Concentration of </a:t>
            </a:r>
            <a:r>
              <a:rPr lang="en-US" altLang="en-US" dirty="0" err="1" smtClean="0"/>
              <a:t>Mn</a:t>
            </a:r>
            <a:r>
              <a:rPr lang="en-US" altLang="en-US" dirty="0" smtClean="0"/>
              <a:t> </a:t>
            </a:r>
            <a:r>
              <a:rPr lang="en-US" altLang="en-US" dirty="0"/>
              <a:t>vs. </a:t>
            </a:r>
            <a:r>
              <a:rPr lang="en-US" altLang="en-US" dirty="0" smtClean="0"/>
              <a:t>Fe </a:t>
            </a:r>
            <a:r>
              <a:rPr lang="en-US" altLang="en-US" dirty="0"/>
              <a:t>(b) Concentration of </a:t>
            </a:r>
            <a:r>
              <a:rPr lang="en-US" altLang="en-US" dirty="0" smtClean="0"/>
              <a:t>As </a:t>
            </a:r>
            <a:r>
              <a:rPr lang="en-US" altLang="en-US" dirty="0"/>
              <a:t>vs. </a:t>
            </a:r>
            <a:r>
              <a:rPr lang="en-US" altLang="en-US" dirty="0" err="1" smtClean="0"/>
              <a:t>Mn</a:t>
            </a:r>
            <a:r>
              <a:rPr lang="en-US" altLang="en-US" dirty="0" smtClean="0"/>
              <a:t> </a:t>
            </a:r>
            <a:r>
              <a:rPr lang="en-US" altLang="en-US" dirty="0" smtClean="0"/>
              <a:t>at </a:t>
            </a:r>
            <a:r>
              <a:rPr lang="en-US" altLang="en-US" dirty="0"/>
              <a:t>pH </a:t>
            </a:r>
            <a:r>
              <a:rPr lang="en-US" altLang="en-US" dirty="0" smtClean="0"/>
              <a:t>= 5-7,  </a:t>
            </a:r>
            <a:r>
              <a:rPr lang="en-US" altLang="en-US" dirty="0"/>
              <a:t>(c) Concentration of </a:t>
            </a:r>
            <a:r>
              <a:rPr lang="en-US" altLang="en-US" dirty="0" smtClean="0"/>
              <a:t>As </a:t>
            </a:r>
            <a:r>
              <a:rPr lang="en-US" altLang="en-US" dirty="0"/>
              <a:t>vs. </a:t>
            </a:r>
            <a:r>
              <a:rPr lang="en-US" altLang="en-US" dirty="0" err="1" smtClean="0"/>
              <a:t>Mn</a:t>
            </a:r>
            <a:r>
              <a:rPr lang="en-US" altLang="en-US" dirty="0" smtClean="0"/>
              <a:t> </a:t>
            </a:r>
            <a:r>
              <a:rPr lang="en-US" altLang="en-US" dirty="0" smtClean="0"/>
              <a:t>at </a:t>
            </a:r>
            <a:r>
              <a:rPr lang="en-US" altLang="en-US" dirty="0"/>
              <a:t>pH </a:t>
            </a:r>
            <a:r>
              <a:rPr lang="en-US" altLang="en-US" dirty="0" smtClean="0"/>
              <a:t>= 7-8, </a:t>
            </a:r>
            <a:r>
              <a:rPr lang="en-US" altLang="en-US" dirty="0"/>
              <a:t>and (d) Concentration of </a:t>
            </a:r>
            <a:r>
              <a:rPr lang="en-US" altLang="en-US" dirty="0" smtClean="0"/>
              <a:t>As </a:t>
            </a:r>
            <a:r>
              <a:rPr lang="en-US" altLang="en-US" dirty="0"/>
              <a:t>vs. </a:t>
            </a:r>
            <a:r>
              <a:rPr lang="en-US" altLang="en-US" dirty="0" err="1" smtClean="0"/>
              <a:t>Mn</a:t>
            </a:r>
            <a:r>
              <a:rPr lang="en-US" altLang="en-US" dirty="0" smtClean="0"/>
              <a:t> </a:t>
            </a:r>
            <a:r>
              <a:rPr lang="en-US" altLang="en-US" dirty="0" smtClean="0"/>
              <a:t>at pH &gt;8.</a:t>
            </a:r>
            <a:endParaRPr lang="en-US" altLang="en-US" dirty="0"/>
          </a:p>
        </p:txBody>
      </p:sp>
      <p:sp>
        <p:nvSpPr>
          <p:cNvPr id="8" name="TextBox 7"/>
          <p:cNvSpPr txBox="1"/>
          <p:nvPr/>
        </p:nvSpPr>
        <p:spPr>
          <a:xfrm>
            <a:off x="30880050" y="8305800"/>
            <a:ext cx="685800" cy="707886"/>
          </a:xfrm>
          <a:prstGeom prst="rect">
            <a:avLst/>
          </a:prstGeom>
          <a:noFill/>
        </p:spPr>
        <p:txBody>
          <a:bodyPr wrap="square" rtlCol="0">
            <a:spAutoFit/>
          </a:bodyPr>
          <a:lstStyle/>
          <a:p>
            <a:r>
              <a:rPr lang="en-US" sz="4000" b="1" dirty="0" smtClean="0"/>
              <a:t>a</a:t>
            </a:r>
            <a:endParaRPr lang="en-US" sz="4000" b="1" dirty="0"/>
          </a:p>
        </p:txBody>
      </p:sp>
      <p:sp>
        <p:nvSpPr>
          <p:cNvPr id="9" name="TextBox 8"/>
          <p:cNvSpPr txBox="1"/>
          <p:nvPr/>
        </p:nvSpPr>
        <p:spPr>
          <a:xfrm>
            <a:off x="38481000" y="8305800"/>
            <a:ext cx="685800" cy="707886"/>
          </a:xfrm>
          <a:prstGeom prst="rect">
            <a:avLst/>
          </a:prstGeom>
          <a:noFill/>
        </p:spPr>
        <p:txBody>
          <a:bodyPr wrap="square" rtlCol="0">
            <a:spAutoFit/>
          </a:bodyPr>
          <a:lstStyle/>
          <a:p>
            <a:r>
              <a:rPr lang="en-US" sz="4000" b="1" dirty="0" smtClean="0"/>
              <a:t>b</a:t>
            </a:r>
            <a:endParaRPr lang="en-US" sz="4000" b="1" dirty="0"/>
          </a:p>
        </p:txBody>
      </p:sp>
      <p:sp>
        <p:nvSpPr>
          <p:cNvPr id="10" name="TextBox 9"/>
          <p:cNvSpPr txBox="1"/>
          <p:nvPr/>
        </p:nvSpPr>
        <p:spPr>
          <a:xfrm>
            <a:off x="30849888" y="13386168"/>
            <a:ext cx="715962" cy="707886"/>
          </a:xfrm>
          <a:prstGeom prst="rect">
            <a:avLst/>
          </a:prstGeom>
          <a:noFill/>
        </p:spPr>
        <p:txBody>
          <a:bodyPr wrap="square" rtlCol="0">
            <a:spAutoFit/>
          </a:bodyPr>
          <a:lstStyle/>
          <a:p>
            <a:r>
              <a:rPr lang="en-US" sz="4000" b="1" dirty="0" smtClean="0"/>
              <a:t>c</a:t>
            </a:r>
            <a:endParaRPr lang="en-US" sz="4000" b="1" dirty="0"/>
          </a:p>
        </p:txBody>
      </p:sp>
      <p:sp>
        <p:nvSpPr>
          <p:cNvPr id="11" name="TextBox 10"/>
          <p:cNvSpPr txBox="1"/>
          <p:nvPr/>
        </p:nvSpPr>
        <p:spPr>
          <a:xfrm>
            <a:off x="38347650" y="13386168"/>
            <a:ext cx="609600" cy="707886"/>
          </a:xfrm>
          <a:prstGeom prst="rect">
            <a:avLst/>
          </a:prstGeom>
          <a:noFill/>
        </p:spPr>
        <p:txBody>
          <a:bodyPr wrap="square" rtlCol="0">
            <a:spAutoFit/>
          </a:bodyPr>
          <a:lstStyle/>
          <a:p>
            <a:r>
              <a:rPr lang="en-US" sz="4000" b="1" dirty="0"/>
              <a:t>d</a:t>
            </a:r>
          </a:p>
        </p:txBody>
      </p:sp>
      <p:sp>
        <p:nvSpPr>
          <p:cNvPr id="12" name="TextBox 11"/>
          <p:cNvSpPr txBox="1"/>
          <p:nvPr/>
        </p:nvSpPr>
        <p:spPr>
          <a:xfrm>
            <a:off x="30569692" y="14869558"/>
            <a:ext cx="15033625" cy="4585871"/>
          </a:xfrm>
          <a:prstGeom prst="rect">
            <a:avLst/>
          </a:prstGeom>
          <a:noFill/>
        </p:spPr>
        <p:txBody>
          <a:bodyPr wrap="square" rtlCol="0">
            <a:spAutoFit/>
          </a:bodyPr>
          <a:lstStyle/>
          <a:p>
            <a:r>
              <a:rPr lang="en-US" altLang="en-US" sz="4000" b="1" dirty="0" smtClean="0"/>
              <a:t>Manganese-Arsenic Links</a:t>
            </a:r>
            <a:r>
              <a:rPr lang="en-US" altLang="en-US" sz="3600" b="1" dirty="0" smtClean="0"/>
              <a:t>: </a:t>
            </a:r>
            <a:r>
              <a:rPr lang="en-US" altLang="en-US" sz="2800" dirty="0" smtClean="0"/>
              <a:t>Manganese concentrations appear to correlate roughly with </a:t>
            </a:r>
            <a:r>
              <a:rPr lang="en-US" altLang="en-US" sz="2800" dirty="0" smtClean="0"/>
              <a:t>Fe, </a:t>
            </a:r>
            <a:r>
              <a:rPr lang="en-US" altLang="en-US" sz="2800" dirty="0" smtClean="0"/>
              <a:t>although </a:t>
            </a:r>
            <a:r>
              <a:rPr lang="en-US" altLang="en-US" sz="2800" dirty="0" err="1" smtClean="0"/>
              <a:t>Mn</a:t>
            </a:r>
            <a:r>
              <a:rPr lang="en-US" altLang="en-US" sz="2800" dirty="0" smtClean="0"/>
              <a:t> occurs in much smaller concentrations (figure 7a).  Arsenic-manganese </a:t>
            </a:r>
            <a:r>
              <a:rPr lang="en-US" altLang="en-US" sz="2800" dirty="0"/>
              <a:t>concentration links in water samples studied here </a:t>
            </a:r>
            <a:r>
              <a:rPr lang="en-US" altLang="en-US" sz="2800" dirty="0" smtClean="0"/>
              <a:t>also do </a:t>
            </a:r>
            <a:r>
              <a:rPr lang="en-US" altLang="en-US" sz="2800" dirty="0"/>
              <a:t>not reflect the simple systematic relationship with pH </a:t>
            </a:r>
            <a:r>
              <a:rPr lang="en-US" altLang="en-US" sz="2800" dirty="0" smtClean="0"/>
              <a:t>implied </a:t>
            </a:r>
            <a:r>
              <a:rPr lang="en-US" altLang="en-US" sz="2800" dirty="0"/>
              <a:t>by the experimental </a:t>
            </a:r>
            <a:r>
              <a:rPr lang="en-US" altLang="en-US" sz="2800" dirty="0" smtClean="0"/>
              <a:t>data</a:t>
            </a:r>
            <a:r>
              <a:rPr lang="en-US" altLang="en-US" sz="2800" dirty="0"/>
              <a:t>(Peters and Blum, 2003 and Smedley and </a:t>
            </a:r>
            <a:r>
              <a:rPr lang="en-US" altLang="en-US" sz="2800" dirty="0" err="1"/>
              <a:t>Kinniburgh</a:t>
            </a:r>
            <a:r>
              <a:rPr lang="en-US" altLang="en-US" sz="2800" dirty="0"/>
              <a:t> , 2002). </a:t>
            </a:r>
            <a:r>
              <a:rPr lang="en-US" altLang="en-US" sz="2800" dirty="0" smtClean="0"/>
              <a:t> </a:t>
            </a:r>
            <a:endParaRPr lang="en-US" altLang="en-US" sz="2800" dirty="0"/>
          </a:p>
          <a:p>
            <a:r>
              <a:rPr lang="en-US" altLang="en-US" sz="2800" dirty="0" smtClean="0"/>
              <a:t>         </a:t>
            </a:r>
            <a:r>
              <a:rPr lang="en-US" altLang="en-US" sz="2800" b="1" dirty="0" smtClean="0"/>
              <a:t> - </a:t>
            </a:r>
            <a:r>
              <a:rPr lang="en-US" altLang="en-US" sz="2800" dirty="0" smtClean="0"/>
              <a:t>At low pH (&lt;7) </a:t>
            </a:r>
            <a:r>
              <a:rPr lang="en-US" altLang="en-US" sz="2800" dirty="0" err="1" smtClean="0"/>
              <a:t>Mn</a:t>
            </a:r>
            <a:r>
              <a:rPr lang="en-US" altLang="en-US" sz="2800" dirty="0" smtClean="0"/>
              <a:t> concentrations are highly variable (</a:t>
            </a:r>
            <a:r>
              <a:rPr lang="en-US" altLang="en-US" sz="2800" dirty="0" smtClean="0"/>
              <a:t>ranging from </a:t>
            </a:r>
            <a:r>
              <a:rPr lang="en-US" altLang="en-US" sz="2800" dirty="0" smtClean="0"/>
              <a:t>0 </a:t>
            </a:r>
            <a:r>
              <a:rPr lang="en-US" altLang="en-US" sz="2800" dirty="0" smtClean="0"/>
              <a:t>to</a:t>
            </a:r>
            <a:r>
              <a:rPr lang="en-US" altLang="en-US" sz="2800" dirty="0" smtClean="0"/>
              <a:t> 800 ppb</a:t>
            </a:r>
            <a:r>
              <a:rPr lang="en-US" altLang="en-US" sz="2800" dirty="0" smtClean="0"/>
              <a:t>) and have no </a:t>
            </a:r>
            <a:endParaRPr lang="en-US" altLang="en-US" sz="2800" dirty="0" smtClean="0"/>
          </a:p>
          <a:p>
            <a:r>
              <a:rPr lang="en-US" altLang="en-US" sz="2800" dirty="0"/>
              <a:t> </a:t>
            </a:r>
            <a:r>
              <a:rPr lang="en-US" altLang="en-US" sz="2800" dirty="0" smtClean="0"/>
              <a:t>            </a:t>
            </a:r>
            <a:r>
              <a:rPr lang="en-US" altLang="en-US" sz="2800" dirty="0" smtClean="0"/>
              <a:t>apparent </a:t>
            </a:r>
            <a:r>
              <a:rPr lang="en-US" altLang="en-US" sz="2800" dirty="0" smtClean="0"/>
              <a:t>links with As concentration </a:t>
            </a:r>
            <a:r>
              <a:rPr lang="en-US" altLang="en-US" sz="2800" dirty="0"/>
              <a:t>(figure 7b</a:t>
            </a:r>
            <a:r>
              <a:rPr lang="en-US" altLang="en-US" sz="2800" dirty="0" smtClean="0"/>
              <a:t>). </a:t>
            </a:r>
            <a:endParaRPr lang="en-US" altLang="en-US" sz="2800" dirty="0"/>
          </a:p>
          <a:p>
            <a:r>
              <a:rPr lang="en-US" altLang="en-US" sz="2800" dirty="0" smtClean="0"/>
              <a:t>          - </a:t>
            </a:r>
            <a:r>
              <a:rPr lang="en-US" altLang="en-US" sz="2800" dirty="0"/>
              <a:t>For pH between 7 and 8 (figure </a:t>
            </a:r>
            <a:r>
              <a:rPr lang="en-US" altLang="en-US" sz="2800" dirty="0" smtClean="0"/>
              <a:t>7c), </a:t>
            </a:r>
            <a:r>
              <a:rPr lang="en-US" altLang="en-US" sz="2800" dirty="0" err="1" smtClean="0"/>
              <a:t>Mn</a:t>
            </a:r>
            <a:r>
              <a:rPr lang="en-US" altLang="en-US" sz="2800" dirty="0" smtClean="0"/>
              <a:t> concentrations, with one exception </a:t>
            </a:r>
            <a:r>
              <a:rPr lang="en-US" altLang="en-US" sz="2800" dirty="0" smtClean="0"/>
              <a:t>of  </a:t>
            </a:r>
            <a:r>
              <a:rPr lang="en-US" altLang="en-US" sz="2800" dirty="0" smtClean="0"/>
              <a:t>[</a:t>
            </a:r>
            <a:r>
              <a:rPr lang="en-US" altLang="en-US" sz="2800" dirty="0" err="1" smtClean="0"/>
              <a:t>Mn</a:t>
            </a:r>
            <a:r>
              <a:rPr lang="en-US" altLang="en-US" sz="2800" dirty="0" smtClean="0"/>
              <a:t>]=4386 ppb) </a:t>
            </a:r>
            <a:endParaRPr lang="en-US" altLang="en-US" sz="2800" dirty="0" smtClean="0"/>
          </a:p>
          <a:p>
            <a:r>
              <a:rPr lang="en-US" altLang="en-US" sz="2800" dirty="0"/>
              <a:t> </a:t>
            </a:r>
            <a:r>
              <a:rPr lang="en-US" altLang="en-US" sz="2800" dirty="0" smtClean="0"/>
              <a:t>            </a:t>
            </a:r>
            <a:r>
              <a:rPr lang="en-US" altLang="en-US" sz="2800" dirty="0" smtClean="0"/>
              <a:t>were </a:t>
            </a:r>
            <a:r>
              <a:rPr lang="en-US" altLang="en-US" sz="2800" dirty="0" smtClean="0"/>
              <a:t>generally less than 200 </a:t>
            </a:r>
            <a:r>
              <a:rPr lang="en-US" altLang="en-US" sz="2800" dirty="0" smtClean="0"/>
              <a:t>ppb. </a:t>
            </a:r>
            <a:endParaRPr lang="en-US" altLang="en-US" sz="2800" dirty="0" smtClean="0"/>
          </a:p>
          <a:p>
            <a:r>
              <a:rPr lang="en-US" altLang="en-US" sz="2800" dirty="0"/>
              <a:t> </a:t>
            </a:r>
            <a:r>
              <a:rPr lang="en-US" altLang="en-US" sz="2800" dirty="0" smtClean="0"/>
              <a:t>         - </a:t>
            </a:r>
            <a:r>
              <a:rPr lang="en-US" altLang="en-US" sz="2800" dirty="0"/>
              <a:t>For pH &gt; 8 (figure </a:t>
            </a:r>
            <a:r>
              <a:rPr lang="en-US" altLang="en-US" sz="2800" dirty="0" smtClean="0"/>
              <a:t>7d</a:t>
            </a:r>
            <a:r>
              <a:rPr lang="en-US" altLang="en-US" sz="2800" dirty="0"/>
              <a:t>), both </a:t>
            </a:r>
            <a:r>
              <a:rPr lang="en-US" altLang="en-US" sz="2800" dirty="0" smtClean="0"/>
              <a:t>As </a:t>
            </a:r>
            <a:r>
              <a:rPr lang="en-US" altLang="en-US" sz="2800" dirty="0"/>
              <a:t>and </a:t>
            </a:r>
            <a:r>
              <a:rPr lang="en-US" altLang="en-US" sz="2800" dirty="0" err="1" smtClean="0"/>
              <a:t>Mn</a:t>
            </a:r>
            <a:r>
              <a:rPr lang="en-US" altLang="en-US" sz="2800" dirty="0" smtClean="0"/>
              <a:t> </a:t>
            </a:r>
            <a:r>
              <a:rPr lang="en-US" altLang="en-US" sz="2800" dirty="0"/>
              <a:t>concentrations were much </a:t>
            </a:r>
            <a:r>
              <a:rPr lang="en-US" altLang="en-US" sz="2800" dirty="0" smtClean="0"/>
              <a:t>lower; </a:t>
            </a:r>
            <a:r>
              <a:rPr lang="en-US" altLang="en-US" sz="2800" dirty="0"/>
              <a:t>all but </a:t>
            </a:r>
            <a:endParaRPr lang="en-US" altLang="en-US" sz="2800" dirty="0" smtClean="0"/>
          </a:p>
          <a:p>
            <a:r>
              <a:rPr lang="en-US" altLang="en-US" sz="2800" dirty="0"/>
              <a:t> </a:t>
            </a:r>
            <a:r>
              <a:rPr lang="en-US" altLang="en-US" sz="2800" dirty="0" smtClean="0"/>
              <a:t>            one sample had </a:t>
            </a:r>
            <a:r>
              <a:rPr lang="en-US" altLang="en-US" sz="2800" dirty="0" err="1" smtClean="0"/>
              <a:t>Mn</a:t>
            </a:r>
            <a:r>
              <a:rPr lang="en-US" altLang="en-US" sz="2800" dirty="0" smtClean="0"/>
              <a:t> concentrations much less </a:t>
            </a:r>
            <a:r>
              <a:rPr lang="en-US" altLang="en-US" sz="2800" dirty="0"/>
              <a:t>than </a:t>
            </a:r>
            <a:r>
              <a:rPr lang="en-US" altLang="en-US" sz="2800" dirty="0" smtClean="0"/>
              <a:t>200 ppb.   </a:t>
            </a:r>
            <a:endParaRPr lang="en-US" altLang="en-US"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Override>
</file>

<file path=ppt/theme/themeOverride2.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Override>
</file>

<file path=ppt/theme/themeOverride3.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Override>
</file>

<file path=ppt/theme/themeOverride4.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Override>
</file>

<file path=docProps/app.xml><?xml version="1.0" encoding="utf-8"?>
<Properties xmlns="http://schemas.openxmlformats.org/officeDocument/2006/extended-properties" xmlns:vt="http://schemas.openxmlformats.org/officeDocument/2006/docPropsVTypes">
  <Template>Slipstream</Template>
  <TotalTime>3362</TotalTime>
  <Words>1458</Words>
  <Application>Microsoft Office PowerPoint</Application>
  <PresentationFormat>Custom</PresentationFormat>
  <Paragraphs>89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Slipstream</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dwason</cp:lastModifiedBy>
  <cp:revision>278</cp:revision>
  <dcterms:created xsi:type="dcterms:W3CDTF">2007-12-07T15:49:51Z</dcterms:created>
  <dcterms:modified xsi:type="dcterms:W3CDTF">2016-08-04T23:29:30Z</dcterms:modified>
</cp:coreProperties>
</file>