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315200" cy="9601200"/>
  <p:defaultTextStyle>
    <a:defPPr>
      <a:defRPr lang="en-US"/>
    </a:defPPr>
    <a:lvl1pPr algn="l" rtl="0" fontAlgn="base">
      <a:spcBef>
        <a:spcPct val="0"/>
      </a:spcBef>
      <a:spcAft>
        <a:spcPct val="0"/>
      </a:spcAft>
      <a:defRPr sz="2400" kern="1200">
        <a:solidFill>
          <a:schemeClr val="tx1"/>
        </a:solidFill>
        <a:latin typeface="Calibri" panose="020F0502020204030204" pitchFamily="34" charset="0"/>
        <a:ea typeface="+mn-ea"/>
        <a:cs typeface="+mn-cs"/>
      </a:defRPr>
    </a:lvl1pPr>
    <a:lvl2pPr marL="457200" algn="l" rtl="0" fontAlgn="base">
      <a:spcBef>
        <a:spcPct val="0"/>
      </a:spcBef>
      <a:spcAft>
        <a:spcPct val="0"/>
      </a:spcAft>
      <a:defRPr sz="2400" kern="1200">
        <a:solidFill>
          <a:schemeClr val="tx1"/>
        </a:solidFill>
        <a:latin typeface="Calibri" panose="020F0502020204030204" pitchFamily="34" charset="0"/>
        <a:ea typeface="+mn-ea"/>
        <a:cs typeface="+mn-cs"/>
      </a:defRPr>
    </a:lvl2pPr>
    <a:lvl3pPr marL="914400" algn="l" rtl="0" fontAlgn="base">
      <a:spcBef>
        <a:spcPct val="0"/>
      </a:spcBef>
      <a:spcAft>
        <a:spcPct val="0"/>
      </a:spcAft>
      <a:defRPr sz="2400" kern="1200">
        <a:solidFill>
          <a:schemeClr val="tx1"/>
        </a:solidFill>
        <a:latin typeface="Calibri" panose="020F0502020204030204" pitchFamily="34" charset="0"/>
        <a:ea typeface="+mn-ea"/>
        <a:cs typeface="+mn-cs"/>
      </a:defRPr>
    </a:lvl3pPr>
    <a:lvl4pPr marL="1371600" algn="l" rtl="0" fontAlgn="base">
      <a:spcBef>
        <a:spcPct val="0"/>
      </a:spcBef>
      <a:spcAft>
        <a:spcPct val="0"/>
      </a:spcAft>
      <a:defRPr sz="2400" kern="1200">
        <a:solidFill>
          <a:schemeClr val="tx1"/>
        </a:solidFill>
        <a:latin typeface="Calibri" panose="020F0502020204030204" pitchFamily="34" charset="0"/>
        <a:ea typeface="+mn-ea"/>
        <a:cs typeface="+mn-cs"/>
      </a:defRPr>
    </a:lvl4pPr>
    <a:lvl5pPr marL="1828800" algn="l" rtl="0" fontAlgn="base">
      <a:spcBef>
        <a:spcPct val="0"/>
      </a:spcBef>
      <a:spcAft>
        <a:spcPct val="0"/>
      </a:spcAft>
      <a:defRPr sz="2400" kern="1200">
        <a:solidFill>
          <a:schemeClr val="tx1"/>
        </a:solidFill>
        <a:latin typeface="Calibri" panose="020F0502020204030204" pitchFamily="34" charset="0"/>
        <a:ea typeface="+mn-ea"/>
        <a:cs typeface="+mn-cs"/>
      </a:defRPr>
    </a:lvl5pPr>
    <a:lvl6pPr marL="2286000" algn="l" defTabSz="914400" rtl="0" eaLnBrk="1" latinLnBrk="0" hangingPunct="1">
      <a:defRPr sz="2400" kern="1200">
        <a:solidFill>
          <a:schemeClr val="tx1"/>
        </a:solidFill>
        <a:latin typeface="Calibri" panose="020F0502020204030204" pitchFamily="34" charset="0"/>
        <a:ea typeface="+mn-ea"/>
        <a:cs typeface="+mn-cs"/>
      </a:defRPr>
    </a:lvl6pPr>
    <a:lvl7pPr marL="2743200" algn="l" defTabSz="914400" rtl="0" eaLnBrk="1" latinLnBrk="0" hangingPunct="1">
      <a:defRPr sz="2400" kern="1200">
        <a:solidFill>
          <a:schemeClr val="tx1"/>
        </a:solidFill>
        <a:latin typeface="Calibri" panose="020F0502020204030204" pitchFamily="34" charset="0"/>
        <a:ea typeface="+mn-ea"/>
        <a:cs typeface="+mn-cs"/>
      </a:defRPr>
    </a:lvl7pPr>
    <a:lvl8pPr marL="3200400" algn="l" defTabSz="914400" rtl="0" eaLnBrk="1" latinLnBrk="0" hangingPunct="1">
      <a:defRPr sz="2400" kern="1200">
        <a:solidFill>
          <a:schemeClr val="tx1"/>
        </a:solidFill>
        <a:latin typeface="Calibri" panose="020F0502020204030204" pitchFamily="34" charset="0"/>
        <a:ea typeface="+mn-ea"/>
        <a:cs typeface="+mn-cs"/>
      </a:defRPr>
    </a:lvl8pPr>
    <a:lvl9pPr marL="3657600" algn="l" defTabSz="914400" rtl="0" eaLnBrk="1" latinLnBrk="0" hangingPunct="1">
      <a:defRPr sz="2400"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73CE"/>
    <a:srgbClr val="6364F8"/>
    <a:srgbClr val="6B6BE9"/>
    <a:srgbClr val="7F6000"/>
    <a:srgbClr val="FF0000"/>
    <a:srgbClr val="FFC000"/>
    <a:srgbClr val="FFFF00"/>
    <a:srgbClr val="70AD47"/>
    <a:srgbClr val="5B9BD5"/>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426" autoAdjust="0"/>
    <p:restoredTop sz="92883" autoAdjust="0"/>
  </p:normalViewPr>
  <p:slideViewPr>
    <p:cSldViewPr>
      <p:cViewPr varScale="1">
        <p:scale>
          <a:sx n="24" d="100"/>
          <a:sy n="24" d="100"/>
        </p:scale>
        <p:origin x="2184" y="4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4144963" y="0"/>
            <a:ext cx="3170237" cy="479425"/>
          </a:xfrm>
          <a:prstGeom prst="rect">
            <a:avLst/>
          </a:prstGeom>
          <a:noFill/>
          <a:ln w="9525">
            <a:noFill/>
            <a:miter lim="800000"/>
            <a:headEnd/>
            <a:tailEnd/>
          </a:ln>
          <a:effectLst/>
        </p:spPr>
        <p:txBody>
          <a:bodyPr vert="horz" wrap="square" lIns="96651" tIns="48326" rIns="96651" bIns="48326" numCol="1" anchor="t" anchorCtr="0" compatLnSpc="1">
            <a:prstTxWarp prst="textNoShape">
              <a:avLst/>
            </a:prstTxWarp>
          </a:bodyPr>
          <a:lstStyle>
            <a:lvl1pPr algn="r" defTabSz="966788">
              <a:defRPr sz="1300">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9121775"/>
            <a:ext cx="3170238"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defTabSz="966788">
              <a:defRPr sz="1300">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4144963" y="9121775"/>
            <a:ext cx="3170237" cy="479425"/>
          </a:xfrm>
          <a:prstGeom prst="rect">
            <a:avLst/>
          </a:prstGeom>
          <a:noFill/>
          <a:ln w="9525">
            <a:noFill/>
            <a:miter lim="800000"/>
            <a:headEnd/>
            <a:tailEnd/>
          </a:ln>
          <a:effectLst/>
        </p:spPr>
        <p:txBody>
          <a:bodyPr vert="horz" wrap="square" lIns="96651" tIns="48326" rIns="96651" bIns="48326" numCol="1" anchor="b" anchorCtr="0" compatLnSpc="1">
            <a:prstTxWarp prst="textNoShape">
              <a:avLst/>
            </a:prstTxWarp>
          </a:bodyPr>
          <a:lstStyle>
            <a:lvl1pPr algn="r" defTabSz="966788">
              <a:defRPr sz="1300">
                <a:latin typeface="Times New Roman" panose="02020603050405020304" pitchFamily="18" charset="0"/>
              </a:defRPr>
            </a:lvl1pPr>
          </a:lstStyle>
          <a:p>
            <a:fld id="{2717B551-3FBC-47A8-93EE-A600B9FC2EF7}" type="slidenum">
              <a:rPr lang="en-US" altLang="en-US"/>
              <a:pPr/>
              <a:t>‹#›</a:t>
            </a:fld>
            <a:endParaRPr lang="en-US" altLang="en-US"/>
          </a:p>
        </p:txBody>
      </p:sp>
    </p:spTree>
    <p:extLst>
      <p:ext uri="{BB962C8B-B14F-4D97-AF65-F5344CB8AC3E}">
        <p14:creationId xmlns:p14="http://schemas.microsoft.com/office/powerpoint/2010/main" val="2386316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176588"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3" name="Rectangle 1027"/>
          <p:cNvSpPr>
            <a:spLocks noGrp="1" noChangeArrowheads="1"/>
          </p:cNvSpPr>
          <p:nvPr>
            <p:ph type="dt" idx="1"/>
          </p:nvPr>
        </p:nvSpPr>
        <p:spPr bwMode="auto">
          <a:xfrm>
            <a:off x="4138613" y="0"/>
            <a:ext cx="3176587" cy="488950"/>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lvl1pPr algn="r" defTabSz="203200">
              <a:defRPr sz="300">
                <a:latin typeface="Times New Roman" pitchFamily="18" charset="0"/>
              </a:defRPr>
            </a:lvl1pPr>
          </a:lstStyle>
          <a:p>
            <a:pPr>
              <a:defRPr/>
            </a:pPr>
            <a:endParaRPr lang="en-US"/>
          </a:p>
        </p:txBody>
      </p:sp>
      <p:sp>
        <p:nvSpPr>
          <p:cNvPr id="3076" name="Rectangle 1028"/>
          <p:cNvSpPr>
            <a:spLocks noGrp="1" noRot="1" noChangeAspect="1" noChangeArrowheads="1" noTextEdit="1"/>
          </p:cNvSpPr>
          <p:nvPr>
            <p:ph type="sldImg" idx="2"/>
          </p:nvPr>
        </p:nvSpPr>
        <p:spPr bwMode="auto">
          <a:xfrm>
            <a:off x="1265238" y="723900"/>
            <a:ext cx="4786312" cy="3589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1029"/>
          <p:cNvSpPr>
            <a:spLocks noGrp="1" noChangeArrowheads="1"/>
          </p:cNvSpPr>
          <p:nvPr>
            <p:ph type="body" sz="quarter" idx="3"/>
          </p:nvPr>
        </p:nvSpPr>
        <p:spPr bwMode="auto">
          <a:xfrm>
            <a:off x="979488" y="4565650"/>
            <a:ext cx="5356225" cy="4313238"/>
          </a:xfrm>
          <a:prstGeom prst="rect">
            <a:avLst/>
          </a:prstGeom>
          <a:noFill/>
          <a:ln w="9525">
            <a:noFill/>
            <a:miter lim="800000"/>
            <a:headEnd/>
            <a:tailEnd/>
          </a:ln>
          <a:effectLst/>
        </p:spPr>
        <p:txBody>
          <a:bodyPr vert="horz" wrap="square" lIns="20382" tIns="10191" rIns="20382" bIns="10191"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126" name="Rectangle 1030"/>
          <p:cNvSpPr>
            <a:spLocks noGrp="1" noChangeArrowheads="1"/>
          </p:cNvSpPr>
          <p:nvPr>
            <p:ph type="ftr" sz="quarter" idx="4"/>
          </p:nvPr>
        </p:nvSpPr>
        <p:spPr bwMode="auto">
          <a:xfrm>
            <a:off x="0" y="9115425"/>
            <a:ext cx="3176588"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defTabSz="203200">
              <a:defRPr sz="300">
                <a:latin typeface="Times New Roman" pitchFamily="18" charset="0"/>
              </a:defRPr>
            </a:lvl1pPr>
          </a:lstStyle>
          <a:p>
            <a:pPr>
              <a:defRPr/>
            </a:pPr>
            <a:endParaRPr lang="en-US"/>
          </a:p>
        </p:txBody>
      </p:sp>
      <p:sp>
        <p:nvSpPr>
          <p:cNvPr id="5127" name="Rectangle 1031"/>
          <p:cNvSpPr>
            <a:spLocks noGrp="1" noChangeArrowheads="1"/>
          </p:cNvSpPr>
          <p:nvPr>
            <p:ph type="sldNum" sz="quarter" idx="5"/>
          </p:nvPr>
        </p:nvSpPr>
        <p:spPr bwMode="auto">
          <a:xfrm>
            <a:off x="4138613" y="9115425"/>
            <a:ext cx="3176587" cy="488950"/>
          </a:xfrm>
          <a:prstGeom prst="rect">
            <a:avLst/>
          </a:prstGeom>
          <a:noFill/>
          <a:ln w="9525">
            <a:noFill/>
            <a:miter lim="800000"/>
            <a:headEnd/>
            <a:tailEnd/>
          </a:ln>
          <a:effectLst/>
        </p:spPr>
        <p:txBody>
          <a:bodyPr vert="horz" wrap="square" lIns="20382" tIns="10191" rIns="20382" bIns="10191" numCol="1" anchor="b" anchorCtr="0" compatLnSpc="1">
            <a:prstTxWarp prst="textNoShape">
              <a:avLst/>
            </a:prstTxWarp>
          </a:bodyPr>
          <a:lstStyle>
            <a:lvl1pPr algn="r" defTabSz="203200">
              <a:defRPr sz="300">
                <a:latin typeface="Times New Roman" panose="02020603050405020304" pitchFamily="18" charset="0"/>
              </a:defRPr>
            </a:lvl1pPr>
          </a:lstStyle>
          <a:p>
            <a:fld id="{897667AA-1A2D-4C2C-8BD8-683E2B261E9F}" type="slidenum">
              <a:rPr lang="en-US" altLang="en-US"/>
              <a:pPr/>
              <a:t>‹#›</a:t>
            </a:fld>
            <a:endParaRPr lang="en-US" altLang="en-US"/>
          </a:p>
        </p:txBody>
      </p:sp>
    </p:spTree>
    <p:extLst>
      <p:ext uri="{BB962C8B-B14F-4D97-AF65-F5344CB8AC3E}">
        <p14:creationId xmlns:p14="http://schemas.microsoft.com/office/powerpoint/2010/main" val="38636082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203200" eaLnBrk="0" hangingPunct="0">
              <a:defRPr sz="2400">
                <a:solidFill>
                  <a:schemeClr val="tx1"/>
                </a:solidFill>
                <a:latin typeface="Calibri" panose="020F0502020204030204" pitchFamily="34" charset="0"/>
              </a:defRPr>
            </a:lvl1pPr>
            <a:lvl2pPr marL="742950" indent="-285750" defTabSz="203200" eaLnBrk="0" hangingPunct="0">
              <a:defRPr sz="2400">
                <a:solidFill>
                  <a:schemeClr val="tx1"/>
                </a:solidFill>
                <a:latin typeface="Calibri" panose="020F0502020204030204" pitchFamily="34" charset="0"/>
              </a:defRPr>
            </a:lvl2pPr>
            <a:lvl3pPr marL="1143000" indent="-228600" defTabSz="203200" eaLnBrk="0" hangingPunct="0">
              <a:defRPr sz="2400">
                <a:solidFill>
                  <a:schemeClr val="tx1"/>
                </a:solidFill>
                <a:latin typeface="Calibri" panose="020F0502020204030204" pitchFamily="34" charset="0"/>
              </a:defRPr>
            </a:lvl3pPr>
            <a:lvl4pPr marL="1600200" indent="-228600" defTabSz="203200" eaLnBrk="0" hangingPunct="0">
              <a:defRPr sz="2400">
                <a:solidFill>
                  <a:schemeClr val="tx1"/>
                </a:solidFill>
                <a:latin typeface="Calibri" panose="020F0502020204030204" pitchFamily="34" charset="0"/>
              </a:defRPr>
            </a:lvl4pPr>
            <a:lvl5pPr marL="2057400" indent="-228600" defTabSz="203200" eaLnBrk="0" hangingPunct="0">
              <a:defRPr sz="2400">
                <a:solidFill>
                  <a:schemeClr val="tx1"/>
                </a:solidFill>
                <a:latin typeface="Calibri" panose="020F0502020204030204" pitchFamily="34" charset="0"/>
              </a:defRPr>
            </a:lvl5pPr>
            <a:lvl6pPr marL="2514600" indent="-228600" defTabSz="203200" eaLnBrk="0" fontAlgn="base" hangingPunct="0">
              <a:spcBef>
                <a:spcPct val="0"/>
              </a:spcBef>
              <a:spcAft>
                <a:spcPct val="0"/>
              </a:spcAft>
              <a:defRPr sz="2400">
                <a:solidFill>
                  <a:schemeClr val="tx1"/>
                </a:solidFill>
                <a:latin typeface="Calibri" panose="020F0502020204030204" pitchFamily="34" charset="0"/>
              </a:defRPr>
            </a:lvl6pPr>
            <a:lvl7pPr marL="2971800" indent="-228600" defTabSz="203200" eaLnBrk="0" fontAlgn="base" hangingPunct="0">
              <a:spcBef>
                <a:spcPct val="0"/>
              </a:spcBef>
              <a:spcAft>
                <a:spcPct val="0"/>
              </a:spcAft>
              <a:defRPr sz="2400">
                <a:solidFill>
                  <a:schemeClr val="tx1"/>
                </a:solidFill>
                <a:latin typeface="Calibri" panose="020F0502020204030204" pitchFamily="34" charset="0"/>
              </a:defRPr>
            </a:lvl7pPr>
            <a:lvl8pPr marL="3429000" indent="-228600" defTabSz="203200" eaLnBrk="0" fontAlgn="base" hangingPunct="0">
              <a:spcBef>
                <a:spcPct val="0"/>
              </a:spcBef>
              <a:spcAft>
                <a:spcPct val="0"/>
              </a:spcAft>
              <a:defRPr sz="2400">
                <a:solidFill>
                  <a:schemeClr val="tx1"/>
                </a:solidFill>
                <a:latin typeface="Calibri" panose="020F0502020204030204" pitchFamily="34" charset="0"/>
              </a:defRPr>
            </a:lvl8pPr>
            <a:lvl9pPr marL="3886200" indent="-228600" defTabSz="2032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fld id="{DBB57E2B-2254-4767-9774-86BCCF1D61A5}" type="slidenum">
              <a:rPr lang="en-US" altLang="en-US" sz="300">
                <a:latin typeface="Times New Roman" panose="02020603050405020304" pitchFamily="18" charset="0"/>
              </a:rPr>
              <a:pPr eaLnBrk="1" hangingPunct="1"/>
              <a:t>1</a:t>
            </a:fld>
            <a:endParaRPr lang="en-US" altLang="en-US" sz="300">
              <a:latin typeface="Times New Roman" panose="02020603050405020304" pitchFamily="18" charset="0"/>
            </a:endParaRPr>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546253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a:t>Click to edit Master title style</a:t>
            </a:r>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CE96102-4E27-477D-88A0-F1E244B1FB03}" type="slidenum">
              <a:rPr lang="en-US" altLang="en-US"/>
              <a:pPr/>
              <a:t>‹#›</a:t>
            </a:fld>
            <a:endParaRPr lang="en-US" altLang="en-US"/>
          </a:p>
        </p:txBody>
      </p:sp>
    </p:spTree>
    <p:extLst>
      <p:ext uri="{BB962C8B-B14F-4D97-AF65-F5344CB8AC3E}">
        <p14:creationId xmlns:p14="http://schemas.microsoft.com/office/powerpoint/2010/main" val="3046285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6D252911-BFCF-47C1-9D9F-B160E9B130B4}" type="slidenum">
              <a:rPr lang="en-US" altLang="en-US"/>
              <a:pPr/>
              <a:t>‹#›</a:t>
            </a:fld>
            <a:endParaRPr lang="en-US" altLang="en-US"/>
          </a:p>
        </p:txBody>
      </p:sp>
    </p:spTree>
    <p:extLst>
      <p:ext uri="{BB962C8B-B14F-4D97-AF65-F5344CB8AC3E}">
        <p14:creationId xmlns:p14="http://schemas.microsoft.com/office/powerpoint/2010/main" val="1617576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1AE98F-AF43-4921-A611-C5A041531B39}" type="slidenum">
              <a:rPr lang="en-US" altLang="en-US"/>
              <a:pPr/>
              <a:t>‹#›</a:t>
            </a:fld>
            <a:endParaRPr lang="en-US" altLang="en-US"/>
          </a:p>
        </p:txBody>
      </p:sp>
    </p:spTree>
    <p:extLst>
      <p:ext uri="{BB962C8B-B14F-4D97-AF65-F5344CB8AC3E}">
        <p14:creationId xmlns:p14="http://schemas.microsoft.com/office/powerpoint/2010/main" val="3158923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19EB94E1-ECEC-4D25-B576-3A9F18861B86}" type="slidenum">
              <a:rPr lang="en-US" altLang="en-US"/>
              <a:pPr/>
              <a:t>‹#›</a:t>
            </a:fld>
            <a:endParaRPr lang="en-US" altLang="en-US"/>
          </a:p>
        </p:txBody>
      </p:sp>
    </p:spTree>
    <p:extLst>
      <p:ext uri="{BB962C8B-B14F-4D97-AF65-F5344CB8AC3E}">
        <p14:creationId xmlns:p14="http://schemas.microsoft.com/office/powerpoint/2010/main" val="1663662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C43CFAFD-5BD5-462C-ACC5-CFB1CE2F18FA}" type="slidenum">
              <a:rPr lang="en-US" altLang="en-US"/>
              <a:pPr/>
              <a:t>‹#›</a:t>
            </a:fld>
            <a:endParaRPr lang="en-US" altLang="en-US"/>
          </a:p>
        </p:txBody>
      </p:sp>
    </p:spTree>
    <p:extLst>
      <p:ext uri="{BB962C8B-B14F-4D97-AF65-F5344CB8AC3E}">
        <p14:creationId xmlns:p14="http://schemas.microsoft.com/office/powerpoint/2010/main" val="1539174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1743205C-3F10-490D-890A-70E772790853}" type="slidenum">
              <a:rPr lang="en-US" altLang="en-US"/>
              <a:pPr/>
              <a:t>‹#›</a:t>
            </a:fld>
            <a:endParaRPr lang="en-US" altLang="en-US"/>
          </a:p>
        </p:txBody>
      </p:sp>
    </p:spTree>
    <p:extLst>
      <p:ext uri="{BB962C8B-B14F-4D97-AF65-F5344CB8AC3E}">
        <p14:creationId xmlns:p14="http://schemas.microsoft.com/office/powerpoint/2010/main" val="1187452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05012094-360C-455A-B783-0DB580390783}" type="slidenum">
              <a:rPr lang="en-US" altLang="en-US"/>
              <a:pPr/>
              <a:t>‹#›</a:t>
            </a:fld>
            <a:endParaRPr lang="en-US" altLang="en-US"/>
          </a:p>
        </p:txBody>
      </p:sp>
    </p:spTree>
    <p:extLst>
      <p:ext uri="{BB962C8B-B14F-4D97-AF65-F5344CB8AC3E}">
        <p14:creationId xmlns:p14="http://schemas.microsoft.com/office/powerpoint/2010/main" val="3748012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E9E93D6-37D2-4198-876D-AB40F8180609}" type="slidenum">
              <a:rPr lang="en-US" altLang="en-US"/>
              <a:pPr/>
              <a:t>‹#›</a:t>
            </a:fld>
            <a:endParaRPr lang="en-US" altLang="en-US"/>
          </a:p>
        </p:txBody>
      </p:sp>
    </p:spTree>
    <p:extLst>
      <p:ext uri="{BB962C8B-B14F-4D97-AF65-F5344CB8AC3E}">
        <p14:creationId xmlns:p14="http://schemas.microsoft.com/office/powerpoint/2010/main" val="3411201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DC674A91-225C-4381-8BD6-25345E802599}" type="slidenum">
              <a:rPr lang="en-US" altLang="en-US"/>
              <a:pPr/>
              <a:t>‹#›</a:t>
            </a:fld>
            <a:endParaRPr lang="en-US" altLang="en-US"/>
          </a:p>
        </p:txBody>
      </p:sp>
    </p:spTree>
    <p:extLst>
      <p:ext uri="{BB962C8B-B14F-4D97-AF65-F5344CB8AC3E}">
        <p14:creationId xmlns:p14="http://schemas.microsoft.com/office/powerpoint/2010/main" val="1784861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3D0CE534-E966-4D8D-9C34-8E311D7B1F07}" type="slidenum">
              <a:rPr lang="en-US" altLang="en-US"/>
              <a:pPr/>
              <a:t>‹#›</a:t>
            </a:fld>
            <a:endParaRPr lang="en-US" altLang="en-US"/>
          </a:p>
        </p:txBody>
      </p:sp>
    </p:spTree>
    <p:extLst>
      <p:ext uri="{BB962C8B-B14F-4D97-AF65-F5344CB8AC3E}">
        <p14:creationId xmlns:p14="http://schemas.microsoft.com/office/powerpoint/2010/main" val="2170277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F0271AF-CB0B-46BE-9B85-E4AAFA2B219E}" type="slidenum">
              <a:rPr lang="en-US" altLang="en-US"/>
              <a:pPr/>
              <a:t>‹#›</a:t>
            </a:fld>
            <a:endParaRPr lang="en-US" altLang="en-US"/>
          </a:p>
        </p:txBody>
      </p:sp>
    </p:spTree>
    <p:extLst>
      <p:ext uri="{BB962C8B-B14F-4D97-AF65-F5344CB8AC3E}">
        <p14:creationId xmlns:p14="http://schemas.microsoft.com/office/powerpoint/2010/main" val="3414988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38912" tIns="219456" rIns="438912" bIns="21945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smtClean="0">
                <a:latin typeface="Times New Roman" pitchFamily="18" charset="0"/>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smtClean="0">
                <a:latin typeface="Times New Roman" pitchFamily="18" charset="0"/>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anose="02020603050405020304" pitchFamily="18" charset="0"/>
              </a:defRPr>
            </a:lvl1pPr>
          </a:lstStyle>
          <a:p>
            <a:fld id="{2B5B950C-2C4E-44E2-8117-88DED9B9C24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18" Type="http://schemas.openxmlformats.org/officeDocument/2006/relationships/image" Target="../media/image16.emf"/><Relationship Id="rId3" Type="http://schemas.openxmlformats.org/officeDocument/2006/relationships/image" Target="../media/image1.emf"/><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emf"/><Relationship Id="rId2" Type="http://schemas.openxmlformats.org/officeDocument/2006/relationships/notesSlide" Target="../notesSlides/notesSlide1.xml"/><Relationship Id="rId16" Type="http://schemas.openxmlformats.org/officeDocument/2006/relationships/image" Target="../media/image14.emf"/><Relationship Id="rId20" Type="http://schemas.openxmlformats.org/officeDocument/2006/relationships/image" Target="../media/image18.emf"/><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JPG"/><Relationship Id="rId5" Type="http://schemas.openxmlformats.org/officeDocument/2006/relationships/image" Target="../media/image3.png"/><Relationship Id="rId15" Type="http://schemas.openxmlformats.org/officeDocument/2006/relationships/image" Target="../media/image13.emf"/><Relationship Id="rId10" Type="http://schemas.openxmlformats.org/officeDocument/2006/relationships/image" Target="../media/image8.emf"/><Relationship Id="rId19" Type="http://schemas.openxmlformats.org/officeDocument/2006/relationships/image" Target="../media/image17.emf"/><Relationship Id="rId4" Type="http://schemas.openxmlformats.org/officeDocument/2006/relationships/image" Target="../media/image2.png"/><Relationship Id="rId9" Type="http://schemas.openxmlformats.org/officeDocument/2006/relationships/image" Target="../media/image7.emf"/><Relationship Id="rId14" Type="http://schemas.openxmlformats.org/officeDocument/2006/relationships/image" Target="../media/image12.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1B50"/>
        </a:solidFill>
        <a:effectLst/>
      </p:bgPr>
    </p:bg>
    <p:spTree>
      <p:nvGrpSpPr>
        <p:cNvPr id="1" name=""/>
        <p:cNvGrpSpPr/>
        <p:nvPr/>
      </p:nvGrpSpPr>
      <p:grpSpPr>
        <a:xfrm>
          <a:off x="0" y="0"/>
          <a:ext cx="0" cy="0"/>
          <a:chOff x="0" y="0"/>
          <a:chExt cx="0" cy="0"/>
        </a:xfrm>
      </p:grpSpPr>
      <p:sp>
        <p:nvSpPr>
          <p:cNvPr id="323" name="Rectangle 243"/>
          <p:cNvSpPr>
            <a:spLocks noChangeArrowheads="1"/>
          </p:cNvSpPr>
          <p:nvPr/>
        </p:nvSpPr>
        <p:spPr bwMode="auto">
          <a:xfrm rot="16200000">
            <a:off x="16713618" y="19877496"/>
            <a:ext cx="10821611" cy="14119700"/>
          </a:xfrm>
          <a:prstGeom prst="rect">
            <a:avLst/>
          </a:prstGeom>
          <a:solidFill>
            <a:schemeClr val="accent3"/>
          </a:solidFill>
          <a:ln w="19050">
            <a:solidFill>
              <a:srgbClr val="000000"/>
            </a:solidFill>
            <a:miter lim="800000"/>
            <a:headEnd/>
            <a:tailEnd/>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pic>
        <p:nvPicPr>
          <p:cNvPr id="272" name="Picture 271"/>
          <p:cNvPicPr>
            <a:picLocks noChangeAspect="1"/>
          </p:cNvPicPr>
          <p:nvPr/>
        </p:nvPicPr>
        <p:blipFill>
          <a:blip r:embed="rId3"/>
          <a:stretch>
            <a:fillRect/>
          </a:stretch>
        </p:blipFill>
        <p:spPr>
          <a:xfrm>
            <a:off x="16068528" y="22451490"/>
            <a:ext cx="9500443" cy="2845801"/>
          </a:xfrm>
          <a:prstGeom prst="rect">
            <a:avLst/>
          </a:prstGeom>
        </p:spPr>
      </p:pic>
      <p:sp>
        <p:nvSpPr>
          <p:cNvPr id="102" name="Rectangle 243"/>
          <p:cNvSpPr>
            <a:spLocks noChangeArrowheads="1"/>
          </p:cNvSpPr>
          <p:nvPr/>
        </p:nvSpPr>
        <p:spPr bwMode="auto">
          <a:xfrm rot="16200000">
            <a:off x="32854160" y="10279647"/>
            <a:ext cx="7218472" cy="13109803"/>
          </a:xfrm>
          <a:prstGeom prst="rect">
            <a:avLst/>
          </a:prstGeom>
          <a:solidFill>
            <a:schemeClr val="bg1"/>
          </a:solidFill>
          <a:ln w="19050">
            <a:solidFill>
              <a:srgbClr val="000000"/>
            </a:solidFill>
            <a:miter lim="800000"/>
            <a:headEnd/>
            <a:tailEnd/>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03" name="Text Box 288"/>
          <p:cNvSpPr txBox="1">
            <a:spLocks noChangeArrowheads="1"/>
          </p:cNvSpPr>
          <p:nvPr/>
        </p:nvSpPr>
        <p:spPr bwMode="auto">
          <a:xfrm>
            <a:off x="30060894" y="13411200"/>
            <a:ext cx="12811458"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Data Model Comparison</a:t>
            </a:r>
            <a:endParaRPr lang="en-US" altLang="en-US" sz="4400" b="1" dirty="0">
              <a:solidFill>
                <a:schemeClr val="bg1"/>
              </a:solidFill>
            </a:endParaRPr>
          </a:p>
        </p:txBody>
      </p:sp>
      <p:sp>
        <p:nvSpPr>
          <p:cNvPr id="154" name="Rectangle 243"/>
          <p:cNvSpPr>
            <a:spLocks noChangeArrowheads="1"/>
          </p:cNvSpPr>
          <p:nvPr/>
        </p:nvSpPr>
        <p:spPr bwMode="auto">
          <a:xfrm rot="16200000">
            <a:off x="3722155" y="8765983"/>
            <a:ext cx="7397365" cy="1348740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118" name="Rectangle 243"/>
          <p:cNvSpPr>
            <a:spLocks noChangeArrowheads="1"/>
          </p:cNvSpPr>
          <p:nvPr/>
        </p:nvSpPr>
        <p:spPr bwMode="auto">
          <a:xfrm rot="16200000">
            <a:off x="32704809" y="2211911"/>
            <a:ext cx="7593390" cy="13109803"/>
          </a:xfrm>
          <a:prstGeom prst="rect">
            <a:avLst/>
          </a:prstGeom>
          <a:solidFill>
            <a:schemeClr val="bg1"/>
          </a:solidFill>
          <a:ln w="19050">
            <a:solidFill>
              <a:srgbClr val="000000"/>
            </a:solidFill>
            <a:miter lim="800000"/>
            <a:headEnd/>
            <a:tailEnd/>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09" name="Rectangle 243"/>
          <p:cNvSpPr>
            <a:spLocks noChangeArrowheads="1"/>
          </p:cNvSpPr>
          <p:nvPr/>
        </p:nvSpPr>
        <p:spPr bwMode="auto">
          <a:xfrm rot="16200000">
            <a:off x="4659314" y="22800349"/>
            <a:ext cx="5619868" cy="13511570"/>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sp>
        <p:nvSpPr>
          <p:cNvPr id="149" name="Rectangle 243"/>
          <p:cNvSpPr>
            <a:spLocks noChangeArrowheads="1"/>
          </p:cNvSpPr>
          <p:nvPr/>
        </p:nvSpPr>
        <p:spPr bwMode="auto">
          <a:xfrm rot="16200000">
            <a:off x="4080296" y="16273815"/>
            <a:ext cx="6715836" cy="13487406"/>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4000" dirty="0"/>
          </a:p>
        </p:txBody>
      </p:sp>
      <p:sp>
        <p:nvSpPr>
          <p:cNvPr id="2054" name="Text Box 2"/>
          <p:cNvSpPr txBox="1">
            <a:spLocks noChangeArrowheads="1"/>
          </p:cNvSpPr>
          <p:nvPr/>
        </p:nvSpPr>
        <p:spPr bwMode="auto">
          <a:xfrm>
            <a:off x="748857" y="204419"/>
            <a:ext cx="41846943"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r>
              <a:rPr lang="en-US" sz="8000" dirty="0">
                <a:solidFill>
                  <a:schemeClr val="bg1"/>
                </a:solidFill>
              </a:rPr>
              <a:t>Comparison of carbon flux estimates using 10 years of eddy covariance data and plot-level biometric measurements from the Bartlett Experimental Forest, New Hampshire</a:t>
            </a:r>
          </a:p>
        </p:txBody>
      </p:sp>
      <p:sp>
        <p:nvSpPr>
          <p:cNvPr id="2243" name="Rectangle 243"/>
          <p:cNvSpPr>
            <a:spLocks noChangeArrowheads="1"/>
          </p:cNvSpPr>
          <p:nvPr/>
        </p:nvSpPr>
        <p:spPr bwMode="auto">
          <a:xfrm rot="16200000">
            <a:off x="14114603" y="5944605"/>
            <a:ext cx="16019641" cy="14102698"/>
          </a:xfrm>
          <a:prstGeom prst="rect">
            <a:avLst/>
          </a:prstGeom>
          <a:solidFill>
            <a:schemeClr val="accent3"/>
          </a:solidFill>
          <a:ln>
            <a:noFill/>
          </a:ln>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a:p>
        </p:txBody>
      </p:sp>
      <p:sp>
        <p:nvSpPr>
          <p:cNvPr id="2331" name="Rectangle 243"/>
          <p:cNvSpPr>
            <a:spLocks noChangeArrowheads="1"/>
          </p:cNvSpPr>
          <p:nvPr/>
        </p:nvSpPr>
        <p:spPr bwMode="auto">
          <a:xfrm rot="16200000">
            <a:off x="4180251" y="1467262"/>
            <a:ext cx="6515927" cy="13487403"/>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800" dirty="0"/>
          </a:p>
        </p:txBody>
      </p:sp>
      <p:sp>
        <p:nvSpPr>
          <p:cNvPr id="2330" name="Text Box 282"/>
          <p:cNvSpPr txBox="1">
            <a:spLocks noChangeArrowheads="1"/>
          </p:cNvSpPr>
          <p:nvPr/>
        </p:nvSpPr>
        <p:spPr bwMode="auto">
          <a:xfrm>
            <a:off x="819473" y="5854818"/>
            <a:ext cx="12948796"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dirty="0" smtClean="0"/>
              <a:t>     In </a:t>
            </a:r>
            <a:r>
              <a:rPr lang="en-US" sz="2000" dirty="0"/>
              <a:t>the northeastern United States, forest regrowth following 19</a:t>
            </a:r>
            <a:r>
              <a:rPr lang="en-US" sz="2000" baseline="30000" dirty="0"/>
              <a:t>th</a:t>
            </a:r>
            <a:r>
              <a:rPr lang="en-US" sz="2000" dirty="0"/>
              <a:t> and 20</a:t>
            </a:r>
            <a:r>
              <a:rPr lang="en-US" sz="2000" baseline="30000" dirty="0"/>
              <a:t>th</a:t>
            </a:r>
            <a:r>
              <a:rPr lang="en-US" sz="2000" dirty="0"/>
              <a:t> century agricultural abandonment represents an important carbon (C) sink. The ability of these secondary forests to continue sequestering C as they mature is unclear.  Given uncertainties in eddy covariance estimates and forest inventory measurements, efforts to derive C budgets using multiple approaches are needed.  Thus far, the number of forested sites reporting enough information to compare top down and bottom up approaches of C flux estimates has been limited and often lack a complete assessment of the uncertainties associated with each approach.  </a:t>
            </a:r>
          </a:p>
          <a:p>
            <a:r>
              <a:rPr lang="en-US" sz="2000" dirty="0" smtClean="0"/>
              <a:t>     Here </a:t>
            </a:r>
            <a:r>
              <a:rPr lang="en-US" sz="2000" dirty="0"/>
              <a:t>we compare estimates of ecosystem C fluxes from a 100-125 year old forest at the Bartlett Experimental Forest, NH using 3 approaches: (1) eddy covariance, (2) biometric estimates of net primary production (NPP) and heterotrophic respiration, and (3) a carbon inventory approach for 10 years (2004-2014) of plot-level data.  We include estimates of uncertainty for all three approaches.</a:t>
            </a:r>
          </a:p>
          <a:p>
            <a:r>
              <a:rPr lang="en-US" sz="2000" dirty="0" smtClean="0"/>
              <a:t>      Ten </a:t>
            </a:r>
            <a:r>
              <a:rPr lang="en-US" sz="2000" dirty="0"/>
              <a:t>year mean estimates of net ecosystem production (NEP) compared well among all three methods (ranging from 133-141 g C/m</a:t>
            </a:r>
            <a:r>
              <a:rPr lang="en-US" sz="2000" baseline="30000" dirty="0"/>
              <a:t>2</a:t>
            </a:r>
            <a:r>
              <a:rPr lang="en-US" sz="2000" dirty="0"/>
              <a:t>/</a:t>
            </a:r>
            <a:r>
              <a:rPr lang="en-US" sz="2000" dirty="0" err="1"/>
              <a:t>yr</a:t>
            </a:r>
            <a:r>
              <a:rPr lang="en-US" sz="2000" dirty="0"/>
              <a:t>), and indicate that this aging deciduous stand is still acting as a moderate C sink.  The largest uncertainty in eddy covariance C flux estimates was associated with the selection of an appropriate </a:t>
            </a:r>
            <a:r>
              <a:rPr lang="en-US" sz="2000" dirty="0" err="1"/>
              <a:t>ustar</a:t>
            </a:r>
            <a:r>
              <a:rPr lang="en-US" sz="2000" dirty="0"/>
              <a:t> filter, while uncertainties in biometric approaches were dominated by belowground C fluxes (fine root and mycorrhizal production).  Comparisons of </a:t>
            </a:r>
            <a:r>
              <a:rPr lang="en-US" sz="2000" dirty="0" err="1"/>
              <a:t>interannual</a:t>
            </a:r>
            <a:r>
              <a:rPr lang="en-US" sz="2000" dirty="0"/>
              <a:t> variations in biometric and eddy covariance C fluxes highlight a lack of correlation between wood growth and NEP or GPP, suggesting that source limitation (C supply) may not be controlling rates of wood production.  The application of all 3 approaches helped place constraints on difficult to measure C fluxes and provided a comprehensive C budget for future model-data comparisons.</a:t>
            </a:r>
          </a:p>
        </p:txBody>
      </p:sp>
      <p:sp>
        <p:nvSpPr>
          <p:cNvPr id="2332" name="Text Box 284"/>
          <p:cNvSpPr txBox="1">
            <a:spLocks noChangeArrowheads="1"/>
          </p:cNvSpPr>
          <p:nvPr/>
        </p:nvSpPr>
        <p:spPr bwMode="auto">
          <a:xfrm>
            <a:off x="845319" y="5078324"/>
            <a:ext cx="13187362" cy="762000"/>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a:solidFill>
                  <a:schemeClr val="bg1"/>
                </a:solidFill>
              </a:rPr>
              <a:t>Abstract</a:t>
            </a:r>
          </a:p>
        </p:txBody>
      </p:sp>
      <p:sp>
        <p:nvSpPr>
          <p:cNvPr id="2336" name="Text Box 288"/>
          <p:cNvSpPr txBox="1">
            <a:spLocks noChangeArrowheads="1"/>
          </p:cNvSpPr>
          <p:nvPr/>
        </p:nvSpPr>
        <p:spPr bwMode="auto">
          <a:xfrm>
            <a:off x="15161158" y="5097792"/>
            <a:ext cx="13964709"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Carbon Fluxes: 10 year mean</a:t>
            </a:r>
            <a:endParaRPr lang="en-US" altLang="en-US" sz="4400" b="1" dirty="0">
              <a:solidFill>
                <a:schemeClr val="bg1"/>
              </a:solidFill>
            </a:endParaRPr>
          </a:p>
        </p:txBody>
      </p:sp>
      <p:sp>
        <p:nvSpPr>
          <p:cNvPr id="134" name="Rectangle 3"/>
          <p:cNvSpPr>
            <a:spLocks noChangeArrowheads="1"/>
          </p:cNvSpPr>
          <p:nvPr/>
        </p:nvSpPr>
        <p:spPr bwMode="auto">
          <a:xfrm>
            <a:off x="845316" y="2981859"/>
            <a:ext cx="2636701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sz="4400" dirty="0">
                <a:solidFill>
                  <a:schemeClr val="bg1"/>
                </a:solidFill>
                <a:cs typeface="Times New Roman" panose="02020603050405020304" pitchFamily="18" charset="0"/>
              </a:rPr>
              <a:t>Andrew </a:t>
            </a:r>
            <a:r>
              <a:rPr lang="en-US" altLang="en-US" sz="4400" dirty="0" smtClean="0">
                <a:solidFill>
                  <a:schemeClr val="bg1"/>
                </a:solidFill>
                <a:cs typeface="Times New Roman" panose="02020603050405020304" pitchFamily="18" charset="0"/>
              </a:rPr>
              <a:t>Ouimette*, Scott </a:t>
            </a:r>
            <a:r>
              <a:rPr lang="en-US" altLang="en-US" sz="4400" dirty="0">
                <a:solidFill>
                  <a:schemeClr val="bg1"/>
                </a:solidFill>
                <a:cs typeface="Times New Roman" panose="02020603050405020304" pitchFamily="18" charset="0"/>
              </a:rPr>
              <a:t>Ollinger, </a:t>
            </a:r>
            <a:r>
              <a:rPr lang="en-US" altLang="en-US" sz="4400" dirty="0" smtClean="0">
                <a:solidFill>
                  <a:schemeClr val="bg1"/>
                </a:solidFill>
                <a:cs typeface="Times New Roman" panose="02020603050405020304" pitchFamily="18" charset="0"/>
              </a:rPr>
              <a:t>Andrew Richardson, Dave Hollinger, Trevor Keenan, Lucie </a:t>
            </a:r>
            <a:r>
              <a:rPr lang="en-US" altLang="en-US" sz="4400" dirty="0" err="1" smtClean="0">
                <a:solidFill>
                  <a:schemeClr val="bg1"/>
                </a:solidFill>
                <a:cs typeface="Times New Roman" panose="02020603050405020304" pitchFamily="18" charset="0"/>
              </a:rPr>
              <a:t>Lepine</a:t>
            </a:r>
            <a:r>
              <a:rPr lang="en-US" altLang="en-US" sz="4400" dirty="0" smtClean="0">
                <a:solidFill>
                  <a:schemeClr val="bg1"/>
                </a:solidFill>
                <a:cs typeface="Times New Roman" panose="02020603050405020304" pitchFamily="18" charset="0"/>
              </a:rPr>
              <a:t>, Zaixing Zhou</a:t>
            </a:r>
            <a:endParaRPr lang="en-US" altLang="en-US" sz="4400" dirty="0">
              <a:solidFill>
                <a:schemeClr val="bg1"/>
              </a:solidFill>
              <a:cs typeface="Times New Roman" panose="02020603050405020304" pitchFamily="18" charset="0"/>
            </a:endParaRPr>
          </a:p>
        </p:txBody>
      </p:sp>
      <p:sp>
        <p:nvSpPr>
          <p:cNvPr id="152" name="Text Box 285"/>
          <p:cNvSpPr txBox="1">
            <a:spLocks noChangeArrowheads="1"/>
          </p:cNvSpPr>
          <p:nvPr/>
        </p:nvSpPr>
        <p:spPr bwMode="auto">
          <a:xfrm>
            <a:off x="803804" y="19798679"/>
            <a:ext cx="13216996"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Biometric Measurements</a:t>
            </a:r>
            <a:endParaRPr lang="en-US" altLang="en-US" sz="4400" b="1" dirty="0">
              <a:solidFill>
                <a:schemeClr val="bg1"/>
              </a:solidFill>
            </a:endParaRPr>
          </a:p>
        </p:txBody>
      </p:sp>
      <p:sp>
        <p:nvSpPr>
          <p:cNvPr id="116" name="Rectangle 243"/>
          <p:cNvSpPr>
            <a:spLocks noChangeArrowheads="1"/>
          </p:cNvSpPr>
          <p:nvPr/>
        </p:nvSpPr>
        <p:spPr bwMode="auto">
          <a:xfrm rot="16200000">
            <a:off x="32904076" y="18061823"/>
            <a:ext cx="7117989" cy="13109802"/>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rot="10800000"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r>
              <a:rPr lang="en-US" altLang="en-US" dirty="0"/>
              <a:t>r</a:t>
            </a:r>
          </a:p>
        </p:txBody>
      </p:sp>
      <p:sp>
        <p:nvSpPr>
          <p:cNvPr id="117" name="Text Box 288"/>
          <p:cNvSpPr txBox="1">
            <a:spLocks noChangeArrowheads="1"/>
          </p:cNvSpPr>
          <p:nvPr/>
        </p:nvSpPr>
        <p:spPr bwMode="auto">
          <a:xfrm>
            <a:off x="30035235" y="21229478"/>
            <a:ext cx="12808435" cy="792322"/>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Conclusions and Future Directions </a:t>
            </a:r>
          </a:p>
        </p:txBody>
      </p:sp>
      <p:sp>
        <p:nvSpPr>
          <p:cNvPr id="120" name="Text Box 288"/>
          <p:cNvSpPr txBox="1">
            <a:spLocks noChangeArrowheads="1"/>
          </p:cNvSpPr>
          <p:nvPr/>
        </p:nvSpPr>
        <p:spPr bwMode="auto">
          <a:xfrm>
            <a:off x="30099000" y="5098231"/>
            <a:ext cx="12853338"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err="1" smtClean="0">
                <a:solidFill>
                  <a:schemeClr val="bg1"/>
                </a:solidFill>
              </a:rPr>
              <a:t>Interannual</a:t>
            </a:r>
            <a:r>
              <a:rPr lang="en-US" altLang="en-US" sz="4400" b="1" dirty="0" smtClean="0">
                <a:solidFill>
                  <a:schemeClr val="bg1"/>
                </a:solidFill>
              </a:rPr>
              <a:t> Variation in Carbon Fluxes</a:t>
            </a:r>
            <a:endParaRPr lang="en-US" altLang="en-US" sz="4400" b="1" dirty="0">
              <a:solidFill>
                <a:schemeClr val="bg1"/>
              </a:solidFill>
            </a:endParaRPr>
          </a:p>
        </p:txBody>
      </p:sp>
      <p:sp>
        <p:nvSpPr>
          <p:cNvPr id="28" name="TextBox 27"/>
          <p:cNvSpPr txBox="1"/>
          <p:nvPr/>
        </p:nvSpPr>
        <p:spPr>
          <a:xfrm>
            <a:off x="30155340" y="19131142"/>
            <a:ext cx="12831053" cy="1200329"/>
          </a:xfrm>
          <a:prstGeom prst="rect">
            <a:avLst/>
          </a:prstGeom>
          <a:noFill/>
        </p:spPr>
        <p:txBody>
          <a:bodyPr wrap="square" rtlCol="0">
            <a:spAutoFit/>
          </a:bodyPr>
          <a:lstStyle/>
          <a:p>
            <a:r>
              <a:rPr lang="en-US" sz="1800" b="1" dirty="0"/>
              <a:t>Figure </a:t>
            </a:r>
            <a:r>
              <a:rPr lang="en-US" sz="1800" b="1" dirty="0" smtClean="0"/>
              <a:t>7: (a)</a:t>
            </a:r>
            <a:r>
              <a:rPr lang="en-US" sz="1800" dirty="0" smtClean="0"/>
              <a:t> The difference in C fluxes between predictions from an uncalibrated ecosystem model (</a:t>
            </a:r>
            <a:r>
              <a:rPr lang="en-US" sz="1800" dirty="0" err="1" smtClean="0"/>
              <a:t>PnET</a:t>
            </a:r>
            <a:r>
              <a:rPr lang="en-US" sz="1800" dirty="0" smtClean="0"/>
              <a:t>-SOM) and biometric data (</a:t>
            </a:r>
            <a:r>
              <a:rPr lang="en-US" sz="1800" dirty="0" err="1" smtClean="0"/>
              <a:t>PnET</a:t>
            </a:r>
            <a:r>
              <a:rPr lang="en-US" sz="1800" dirty="0" smtClean="0"/>
              <a:t> – data).  Compared to the biometric data, </a:t>
            </a:r>
            <a:r>
              <a:rPr lang="en-US" sz="1800" dirty="0" err="1" smtClean="0"/>
              <a:t>PnET</a:t>
            </a:r>
            <a:r>
              <a:rPr lang="en-US" sz="1800" dirty="0" smtClean="0"/>
              <a:t> overestimates C allocation aboveground (wood, foliage, respiration), and underestimates belowground C allocation to fine roots/mycorrhizal fungi and soil respiration. </a:t>
            </a:r>
            <a:r>
              <a:rPr lang="en-US" sz="1800" b="1" dirty="0"/>
              <a:t>(b</a:t>
            </a:r>
            <a:r>
              <a:rPr lang="en-US" sz="1800" b="1" dirty="0" smtClean="0"/>
              <a:t>)</a:t>
            </a:r>
            <a:r>
              <a:rPr lang="en-US" sz="1800" dirty="0" smtClean="0"/>
              <a:t> Time series of annual NEP from </a:t>
            </a:r>
            <a:r>
              <a:rPr lang="en-US" sz="1800" dirty="0" err="1" smtClean="0"/>
              <a:t>PnET</a:t>
            </a:r>
            <a:r>
              <a:rPr lang="en-US" sz="1800" dirty="0" smtClean="0"/>
              <a:t> and the EC tower.   The model performs well at capturing </a:t>
            </a:r>
            <a:r>
              <a:rPr lang="en-US" sz="1800" dirty="0" err="1" smtClean="0"/>
              <a:t>interannual</a:t>
            </a:r>
            <a:r>
              <a:rPr lang="en-US" sz="1800" dirty="0" smtClean="0"/>
              <a:t> variations in NEP but may be too sensitive to water stress . </a:t>
            </a:r>
            <a:endParaRPr lang="en-US" sz="1800" dirty="0"/>
          </a:p>
        </p:txBody>
      </p:sp>
      <p:sp>
        <p:nvSpPr>
          <p:cNvPr id="2" name="TextBox 1"/>
          <p:cNvSpPr txBox="1"/>
          <p:nvPr/>
        </p:nvSpPr>
        <p:spPr>
          <a:xfrm>
            <a:off x="887545" y="25452106"/>
            <a:ext cx="13019357" cy="646331"/>
          </a:xfrm>
          <a:prstGeom prst="rect">
            <a:avLst/>
          </a:prstGeom>
          <a:noFill/>
        </p:spPr>
        <p:txBody>
          <a:bodyPr wrap="square" rtlCol="0">
            <a:spAutoFit/>
          </a:bodyPr>
          <a:lstStyle/>
          <a:p>
            <a:r>
              <a:rPr lang="en-US" sz="1800" b="1" dirty="0" smtClean="0"/>
              <a:t>Figure 2: </a:t>
            </a:r>
            <a:r>
              <a:rPr lang="en-US" sz="1800" dirty="0" smtClean="0"/>
              <a:t>Layout of the biometric plots around the eddy flux tower at Bartlett Experimental Forest.  The plots were established in 2004 as part of the North American Carbon Program following the FIA nested plot design.  </a:t>
            </a:r>
            <a:endParaRPr lang="en-US" sz="1800" dirty="0"/>
          </a:p>
        </p:txBody>
      </p:sp>
      <p:sp>
        <p:nvSpPr>
          <p:cNvPr id="157" name="Text Box 285"/>
          <p:cNvSpPr txBox="1">
            <a:spLocks noChangeArrowheads="1"/>
          </p:cNvSpPr>
          <p:nvPr/>
        </p:nvSpPr>
        <p:spPr bwMode="auto">
          <a:xfrm>
            <a:off x="795265" y="11945305"/>
            <a:ext cx="13216996"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Site: Bartlett Experimental Forest</a:t>
            </a:r>
            <a:endParaRPr lang="en-US" altLang="en-US" sz="4400" b="1" dirty="0">
              <a:solidFill>
                <a:schemeClr val="bg1"/>
              </a:solidFill>
            </a:endParaRPr>
          </a:p>
        </p:txBody>
      </p:sp>
      <p:sp>
        <p:nvSpPr>
          <p:cNvPr id="86" name="TextBox 85"/>
          <p:cNvSpPr txBox="1"/>
          <p:nvPr/>
        </p:nvSpPr>
        <p:spPr>
          <a:xfrm>
            <a:off x="795264" y="18530127"/>
            <a:ext cx="13308151" cy="646331"/>
          </a:xfrm>
          <a:prstGeom prst="rect">
            <a:avLst/>
          </a:prstGeom>
          <a:noFill/>
        </p:spPr>
        <p:txBody>
          <a:bodyPr wrap="square" rtlCol="0">
            <a:spAutoFit/>
          </a:bodyPr>
          <a:lstStyle/>
          <a:p>
            <a:r>
              <a:rPr lang="en-US" sz="1800" b="1" dirty="0"/>
              <a:t>Figure 1:  </a:t>
            </a:r>
            <a:r>
              <a:rPr lang="en-US" sz="1800" b="1" dirty="0" smtClean="0"/>
              <a:t>(a) </a:t>
            </a:r>
            <a:r>
              <a:rPr lang="en-US" sz="1800" dirty="0" smtClean="0"/>
              <a:t>Map of New England showing location of Bartlett Experimental Forest in relation to other eddy flux towers. </a:t>
            </a:r>
            <a:r>
              <a:rPr lang="en-US" sz="1800" b="1" dirty="0" smtClean="0"/>
              <a:t>(b)</a:t>
            </a:r>
            <a:r>
              <a:rPr lang="en-US" sz="1800" dirty="0" smtClean="0"/>
              <a:t> Species composition map of Bartlett Exp. Forest showing location of flux tower.  Square outline indicates location of biometric plots in this study.</a:t>
            </a:r>
            <a:endParaRPr lang="en-US" sz="1800" dirty="0"/>
          </a:p>
        </p:txBody>
      </p:sp>
      <p:sp>
        <p:nvSpPr>
          <p:cNvPr id="101" name="TextBox 100"/>
          <p:cNvSpPr txBox="1"/>
          <p:nvPr/>
        </p:nvSpPr>
        <p:spPr>
          <a:xfrm>
            <a:off x="35931687" y="9459867"/>
            <a:ext cx="6746160" cy="2585323"/>
          </a:xfrm>
          <a:prstGeom prst="rect">
            <a:avLst/>
          </a:prstGeom>
          <a:noFill/>
        </p:spPr>
        <p:txBody>
          <a:bodyPr wrap="square" rtlCol="0">
            <a:spAutoFit/>
          </a:bodyPr>
          <a:lstStyle/>
          <a:p>
            <a:r>
              <a:rPr lang="en-US" sz="1800" b="1" dirty="0"/>
              <a:t>Figure </a:t>
            </a:r>
            <a:r>
              <a:rPr lang="en-US" sz="1800" b="1" dirty="0" smtClean="0"/>
              <a:t>6: </a:t>
            </a:r>
            <a:r>
              <a:rPr lang="en-US" sz="1800" dirty="0" smtClean="0"/>
              <a:t> Time series of </a:t>
            </a:r>
            <a:r>
              <a:rPr lang="en-US" sz="1800" b="1" dirty="0" smtClean="0"/>
              <a:t>(a)</a:t>
            </a:r>
            <a:r>
              <a:rPr lang="en-US" sz="1800" dirty="0" smtClean="0"/>
              <a:t> biometric wood NPP and eddy covariance (EC) NEP, </a:t>
            </a:r>
            <a:r>
              <a:rPr lang="en-US" sz="1800" b="1" dirty="0" smtClean="0"/>
              <a:t>(b)</a:t>
            </a:r>
            <a:r>
              <a:rPr lang="en-US" sz="1800" dirty="0" smtClean="0"/>
              <a:t> wood NPP and EC GPP, and </a:t>
            </a:r>
            <a:r>
              <a:rPr lang="en-US" sz="1800" b="1" dirty="0" smtClean="0"/>
              <a:t>(c)</a:t>
            </a:r>
            <a:r>
              <a:rPr lang="en-US" sz="1800" dirty="0" smtClean="0"/>
              <a:t> wood NPP and annual air temperature.  Wood growth is uncorrelated to either current or previous year NEP and GPP, but more strongly correlated to climate variables such as early season (winter through early summer) temperatures.  The lack of correlation with C supply suggests wood growth may be more “sink” than “source” driven.  </a:t>
            </a:r>
            <a:r>
              <a:rPr lang="en-US" sz="1800" dirty="0" err="1" smtClean="0"/>
              <a:t>Interannual</a:t>
            </a:r>
            <a:r>
              <a:rPr lang="en-US" sz="1800" dirty="0" smtClean="0"/>
              <a:t> variations in wood growth can be nearly 100% between years, but are much smaller than the observed range of NEP </a:t>
            </a:r>
            <a:r>
              <a:rPr lang="en-US" sz="1800" b="1" dirty="0" smtClean="0"/>
              <a:t>(a)</a:t>
            </a:r>
            <a:r>
              <a:rPr lang="en-US" sz="1800" dirty="0" smtClean="0"/>
              <a:t>.    </a:t>
            </a:r>
            <a:r>
              <a:rPr lang="en-US" sz="1800" b="1" dirty="0" smtClean="0"/>
              <a:t> </a:t>
            </a:r>
            <a:endParaRPr lang="en-US" sz="1800" dirty="0"/>
          </a:p>
        </p:txBody>
      </p:sp>
      <p:sp>
        <p:nvSpPr>
          <p:cNvPr id="114" name="TextBox 113"/>
          <p:cNvSpPr txBox="1"/>
          <p:nvPr/>
        </p:nvSpPr>
        <p:spPr>
          <a:xfrm>
            <a:off x="32764791" y="3245009"/>
            <a:ext cx="10889615" cy="1077218"/>
          </a:xfrm>
          <a:prstGeom prst="rect">
            <a:avLst/>
          </a:prstGeom>
          <a:noFill/>
          <a:ln>
            <a:noFill/>
          </a:ln>
        </p:spPr>
        <p:txBody>
          <a:bodyPr wrap="square" rtlCol="0">
            <a:spAutoFit/>
          </a:bodyPr>
          <a:lstStyle/>
          <a:p>
            <a:pPr algn="ctr"/>
            <a:r>
              <a:rPr lang="en-US" sz="3200" dirty="0">
                <a:solidFill>
                  <a:schemeClr val="bg1"/>
                </a:solidFill>
                <a:latin typeface="Arial" panose="020B0604020202020204" pitchFamily="34" charset="0"/>
              </a:rPr>
              <a:t>Earth Systems Research Center</a:t>
            </a:r>
          </a:p>
          <a:p>
            <a:pPr algn="ctr"/>
            <a:r>
              <a:rPr lang="en-US" sz="3200" dirty="0">
                <a:solidFill>
                  <a:schemeClr val="bg1"/>
                </a:solidFill>
                <a:latin typeface="Arial" panose="020B0604020202020204" pitchFamily="34" charset="0"/>
              </a:rPr>
              <a:t>Institute for the Study of Earth, Oceans, and Space </a:t>
            </a:r>
          </a:p>
        </p:txBody>
      </p:sp>
      <p:sp>
        <p:nvSpPr>
          <p:cNvPr id="111" name="TextBox 110"/>
          <p:cNvSpPr txBox="1"/>
          <p:nvPr/>
        </p:nvSpPr>
        <p:spPr>
          <a:xfrm>
            <a:off x="30155339" y="22098000"/>
            <a:ext cx="12688331" cy="6001643"/>
          </a:xfrm>
          <a:prstGeom prst="rect">
            <a:avLst/>
          </a:prstGeom>
          <a:noFill/>
        </p:spPr>
        <p:txBody>
          <a:bodyPr wrap="square" rtlCol="0">
            <a:spAutoFit/>
          </a:bodyPr>
          <a:lstStyle/>
          <a:p>
            <a:pPr marL="342900" indent="-342900">
              <a:buFont typeface="Arial" panose="020B0604020202020204" pitchFamily="34" charset="0"/>
              <a:buChar char="•"/>
            </a:pPr>
            <a:r>
              <a:rPr lang="en-US" dirty="0" smtClean="0"/>
              <a:t>We present 10 years of eddy covariance (EC) and biometric carbon flux data with uncertainties including belowground C fluxes</a:t>
            </a:r>
          </a:p>
          <a:p>
            <a:pPr marL="342900" indent="-342900">
              <a:buFont typeface="Arial" panose="020B0604020202020204" pitchFamily="34" charset="0"/>
              <a:buChar char="•"/>
            </a:pPr>
            <a:r>
              <a:rPr lang="en-US" dirty="0" smtClean="0"/>
              <a:t>10 year mean estimates of NEP, GPP, and Re agree reasonably well between top down (EC) and bottom up (biometric) approaches. </a:t>
            </a:r>
          </a:p>
          <a:p>
            <a:pPr marL="342900" indent="-342900">
              <a:buFont typeface="Arial" panose="020B0604020202020204" pitchFamily="34" charset="0"/>
              <a:buChar char="•"/>
            </a:pPr>
            <a:r>
              <a:rPr lang="en-US" dirty="0" smtClean="0"/>
              <a:t>Largest uncertainty in EC data was choice of </a:t>
            </a:r>
            <a:r>
              <a:rPr lang="en-US" dirty="0" err="1" smtClean="0"/>
              <a:t>ustar</a:t>
            </a:r>
            <a:r>
              <a:rPr lang="en-US" dirty="0" smtClean="0"/>
              <a:t> filter.</a:t>
            </a:r>
          </a:p>
          <a:p>
            <a:pPr marL="342900" indent="-342900">
              <a:buFont typeface="Arial" panose="020B0604020202020204" pitchFamily="34" charset="0"/>
              <a:buChar char="•"/>
            </a:pPr>
            <a:r>
              <a:rPr lang="en-US" dirty="0" smtClean="0"/>
              <a:t>Belowground allocation to fine roots and mycorrhizal fungi dominate the uncertainty in biometric measurements and have similar C fluxes to aboveground foliage and wood</a:t>
            </a:r>
          </a:p>
          <a:p>
            <a:pPr marL="342900" indent="-342900">
              <a:buFont typeface="Arial" panose="020B0604020202020204" pitchFamily="34" charset="0"/>
              <a:buChar char="•"/>
            </a:pPr>
            <a:r>
              <a:rPr lang="en-US" dirty="0" smtClean="0"/>
              <a:t>Wood growth was not correlated to GPP or NEP but more strongly correlated to climate (temperature).  Suggests “sink” driven rather than “source” driven.</a:t>
            </a:r>
          </a:p>
          <a:p>
            <a:pPr marL="342900" indent="-342900">
              <a:buFont typeface="Arial" panose="020B0604020202020204" pitchFamily="34" charset="0"/>
              <a:buChar char="•"/>
            </a:pPr>
            <a:r>
              <a:rPr lang="en-US" dirty="0" smtClean="0"/>
              <a:t>NEP and GPP are weakly or negatively correlated to temperature and more strongly related to phenology?</a:t>
            </a:r>
          </a:p>
          <a:p>
            <a:pPr marL="342900" indent="-342900">
              <a:buFont typeface="Arial" panose="020B0604020202020204" pitchFamily="34" charset="0"/>
              <a:buChar char="•"/>
            </a:pPr>
            <a:r>
              <a:rPr lang="en-US" dirty="0" smtClean="0"/>
              <a:t>An ecosystem model, </a:t>
            </a:r>
            <a:r>
              <a:rPr lang="en-US" dirty="0" err="1" smtClean="0"/>
              <a:t>PnET</a:t>
            </a:r>
            <a:r>
              <a:rPr lang="en-US" dirty="0" smtClean="0"/>
              <a:t>-SOM, does well at predicting C fluxes but underestimates belowground allocation to fine roots/mycorrhizae and soil respiration while overestimating aboveground NPP and autotrophic respiration</a:t>
            </a:r>
          </a:p>
          <a:p>
            <a:pPr marL="342900" indent="-342900">
              <a:buFont typeface="Arial" panose="020B0604020202020204" pitchFamily="34" charset="0"/>
              <a:buChar char="•"/>
            </a:pPr>
            <a:r>
              <a:rPr lang="en-US" dirty="0" err="1" smtClean="0"/>
              <a:t>PnET</a:t>
            </a:r>
            <a:r>
              <a:rPr lang="en-US" dirty="0" smtClean="0"/>
              <a:t>-SOM captures </a:t>
            </a:r>
            <a:r>
              <a:rPr lang="en-US" dirty="0" err="1" smtClean="0"/>
              <a:t>interannual</a:t>
            </a:r>
            <a:r>
              <a:rPr lang="en-US" dirty="0" smtClean="0"/>
              <a:t> variations well but may be too sensitive to dry conditions (2007 and 2011) and not sensitive enough to cooler growing season temperatures (2009).  </a:t>
            </a:r>
          </a:p>
        </p:txBody>
      </p:sp>
      <p:sp>
        <p:nvSpPr>
          <p:cNvPr id="115" name="Rectangle 280"/>
          <p:cNvSpPr>
            <a:spLocks noChangeArrowheads="1"/>
          </p:cNvSpPr>
          <p:nvPr/>
        </p:nvSpPr>
        <p:spPr bwMode="auto">
          <a:xfrm>
            <a:off x="29908008" y="28529547"/>
            <a:ext cx="13148396" cy="3818605"/>
          </a:xfrm>
          <a:prstGeom prst="rect">
            <a:avLst/>
          </a:prstGeom>
          <a:solidFill>
            <a:schemeClr val="bg1"/>
          </a:solidFill>
          <a:ln>
            <a:noFill/>
          </a:ln>
          <a:extLst>
            <a:ext uri="{91240B29-F687-4F45-9708-019B960494DF}">
              <a14:hiddenLine xmlns:a14="http://schemas.microsoft.com/office/drawing/2010/main" w="19050">
                <a:solidFill>
                  <a:srgbClr val="000000"/>
                </a:solidFill>
                <a:miter lim="800000"/>
                <a:headEnd/>
                <a:tailEnd/>
              </a14:hiddenLine>
            </a:ext>
          </a:extLst>
        </p:spPr>
        <p:txBody>
          <a:bodyPr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dirty="0"/>
          </a:p>
        </p:txBody>
      </p:sp>
      <p:pic>
        <p:nvPicPr>
          <p:cNvPr id="2232" name="Picture 184" descr="ecosystems_and_society_lo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84233" y="29505474"/>
            <a:ext cx="1828800" cy="1626417"/>
          </a:xfrm>
          <a:prstGeom prst="rect">
            <a:avLst/>
          </a:prstGeom>
          <a:noFill/>
          <a:extLst>
            <a:ext uri="{909E8E84-426E-40DD-AFC4-6F175D3DCCD1}">
              <a14:hiddenFill xmlns:a14="http://schemas.microsoft.com/office/drawing/2010/main">
                <a:solidFill>
                  <a:srgbClr val="FFFFFF"/>
                </a:solidFill>
              </a14:hiddenFill>
            </a:ext>
          </a:extLst>
        </p:spPr>
      </p:pic>
      <p:pic>
        <p:nvPicPr>
          <p:cNvPr id="2252" name="Picture 204" descr="NSF_lo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63392" y="29483230"/>
            <a:ext cx="1752600" cy="17713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0681881" y="31331454"/>
            <a:ext cx="11744920" cy="923330"/>
          </a:xfrm>
          <a:prstGeom prst="rect">
            <a:avLst/>
          </a:prstGeom>
          <a:solidFill>
            <a:schemeClr val="bg1"/>
          </a:solidFill>
          <a:ln>
            <a:noFill/>
          </a:ln>
        </p:spPr>
        <p:txBody>
          <a:bodyPr wrap="square" rtlCol="0">
            <a:spAutoFit/>
          </a:bodyPr>
          <a:lstStyle/>
          <a:p>
            <a:r>
              <a:rPr lang="en-US" sz="1800" dirty="0"/>
              <a:t>This study is supported by </a:t>
            </a:r>
            <a:r>
              <a:rPr lang="en-US" sz="1800" dirty="0" smtClean="0"/>
              <a:t>Northeastern States Research Cooperative (NSRC) </a:t>
            </a:r>
            <a:r>
              <a:rPr lang="en-US" sz="1800" dirty="0"/>
              <a:t>(award </a:t>
            </a:r>
            <a:r>
              <a:rPr lang="en-US" sz="1800" dirty="0" smtClean="0"/>
              <a:t>numbers #15DG11242307053, #12DG11242307065) </a:t>
            </a:r>
            <a:r>
              <a:rPr lang="en-US" sz="1800" dirty="0"/>
              <a:t>and the NH </a:t>
            </a:r>
            <a:r>
              <a:rPr lang="en-US" sz="1800" dirty="0" err="1"/>
              <a:t>EPSCoR</a:t>
            </a:r>
            <a:r>
              <a:rPr lang="en-US" sz="1800" dirty="0"/>
              <a:t> Program.  Support for the NH </a:t>
            </a:r>
            <a:r>
              <a:rPr lang="en-US" sz="1800" dirty="0" err="1"/>
              <a:t>EPSCoR</a:t>
            </a:r>
            <a:r>
              <a:rPr lang="en-US" sz="1800" dirty="0"/>
              <a:t> Program is provided by the National Science Foundation's Research Infrastructure Improvement Award # EPS 1101245. </a:t>
            </a:r>
          </a:p>
        </p:txBody>
      </p:sp>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571493" y="29793513"/>
            <a:ext cx="3000794" cy="1104891"/>
          </a:xfrm>
          <a:prstGeom prst="rect">
            <a:avLst/>
          </a:prstGeom>
        </p:spPr>
      </p:pic>
      <p:pic>
        <p:nvPicPr>
          <p:cNvPr id="10" name="Picture 9"/>
          <p:cNvPicPr>
            <a:picLocks noChangeAspect="1"/>
          </p:cNvPicPr>
          <p:nvPr/>
        </p:nvPicPr>
        <p:blipFill rotWithShape="1">
          <a:blip r:embed="rId7">
            <a:extLst>
              <a:ext uri="{28A0092B-C50C-407E-A947-70E740481C1C}">
                <a14:useLocalDpi xmlns:a14="http://schemas.microsoft.com/office/drawing/2010/main" val="0"/>
              </a:ext>
            </a:extLst>
          </a:blip>
          <a:srcRect l="15562"/>
          <a:stretch/>
        </p:blipFill>
        <p:spPr>
          <a:xfrm>
            <a:off x="33223200" y="1719250"/>
            <a:ext cx="10124442" cy="1950705"/>
          </a:xfrm>
          <a:prstGeom prst="rect">
            <a:avLst/>
          </a:prstGeom>
        </p:spPr>
      </p:pic>
      <p:sp>
        <p:nvSpPr>
          <p:cNvPr id="121" name="Text Box 288"/>
          <p:cNvSpPr txBox="1">
            <a:spLocks noChangeArrowheads="1"/>
          </p:cNvSpPr>
          <p:nvPr/>
        </p:nvSpPr>
        <p:spPr bwMode="auto">
          <a:xfrm>
            <a:off x="30037010" y="28643759"/>
            <a:ext cx="12915328"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Acknowledgements</a:t>
            </a:r>
          </a:p>
        </p:txBody>
      </p:sp>
      <p:sp>
        <p:nvSpPr>
          <p:cNvPr id="16" name="TextBox 15"/>
          <p:cNvSpPr txBox="1"/>
          <p:nvPr/>
        </p:nvSpPr>
        <p:spPr>
          <a:xfrm>
            <a:off x="39952353" y="4414025"/>
            <a:ext cx="3938847" cy="463459"/>
          </a:xfrm>
          <a:prstGeom prst="rect">
            <a:avLst/>
          </a:prstGeom>
          <a:noFill/>
        </p:spPr>
        <p:txBody>
          <a:bodyPr wrap="square" rtlCol="0">
            <a:spAutoFit/>
          </a:bodyPr>
          <a:lstStyle/>
          <a:p>
            <a:r>
              <a:rPr lang="en-US" dirty="0" err="1" smtClean="0">
                <a:solidFill>
                  <a:schemeClr val="bg1"/>
                </a:solidFill>
              </a:rPr>
              <a:t>Ameriflux</a:t>
            </a:r>
            <a:r>
              <a:rPr lang="en-US" dirty="0" smtClean="0">
                <a:solidFill>
                  <a:schemeClr val="bg1"/>
                </a:solidFill>
              </a:rPr>
              <a:t> </a:t>
            </a:r>
            <a:r>
              <a:rPr lang="en-US" dirty="0" err="1" smtClean="0">
                <a:solidFill>
                  <a:schemeClr val="bg1"/>
                </a:solidFill>
              </a:rPr>
              <a:t>Spet</a:t>
            </a:r>
            <a:r>
              <a:rPr lang="en-US" dirty="0" smtClean="0">
                <a:solidFill>
                  <a:schemeClr val="bg1"/>
                </a:solidFill>
              </a:rPr>
              <a:t> 21-24, 2016</a:t>
            </a:r>
            <a:endParaRPr lang="en-US" dirty="0">
              <a:solidFill>
                <a:schemeClr val="bg1"/>
              </a:solidFill>
            </a:endParaRPr>
          </a:p>
        </p:txBody>
      </p:sp>
      <p:grpSp>
        <p:nvGrpSpPr>
          <p:cNvPr id="106" name="Group 105"/>
          <p:cNvGrpSpPr>
            <a:grpSpLocks noChangeAspect="1"/>
          </p:cNvGrpSpPr>
          <p:nvPr/>
        </p:nvGrpSpPr>
        <p:grpSpPr>
          <a:xfrm>
            <a:off x="845317" y="12877659"/>
            <a:ext cx="5586276" cy="5449538"/>
            <a:chOff x="1159477" y="13401675"/>
            <a:chExt cx="4774598" cy="4657725"/>
          </a:xfrm>
        </p:grpSpPr>
        <p:pic>
          <p:nvPicPr>
            <p:cNvPr id="108" name="Picture 928" descr="BEF_Figure1"/>
            <p:cNvPicPr>
              <a:picLocks noChangeAspect="1" noChangeArrowheads="1"/>
            </p:cNvPicPr>
            <p:nvPr/>
          </p:nvPicPr>
          <p:blipFill rotWithShape="1">
            <a:blip r:embed="rId8" cstate="print"/>
            <a:srcRect l="5840" t="10437" r="53094" b="52475"/>
            <a:stretch/>
          </p:blipFill>
          <p:spPr bwMode="auto">
            <a:xfrm>
              <a:off x="1266825" y="13401675"/>
              <a:ext cx="4667250" cy="4657725"/>
            </a:xfrm>
            <a:prstGeom prst="rect">
              <a:avLst/>
            </a:prstGeom>
            <a:noFill/>
            <a:ln w="9525">
              <a:solidFill>
                <a:schemeClr val="bg1"/>
              </a:solidFill>
              <a:miter lim="800000"/>
              <a:headEnd/>
              <a:tailEnd/>
            </a:ln>
          </p:spPr>
        </p:pic>
        <p:sp>
          <p:nvSpPr>
            <p:cNvPr id="119" name="Oval 118"/>
            <p:cNvSpPr/>
            <p:nvPr/>
          </p:nvSpPr>
          <p:spPr>
            <a:xfrm>
              <a:off x="2773891" y="15319639"/>
              <a:ext cx="135467" cy="110067"/>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Oval 121"/>
            <p:cNvSpPr/>
            <p:nvPr/>
          </p:nvSpPr>
          <p:spPr>
            <a:xfrm>
              <a:off x="2985559" y="15821289"/>
              <a:ext cx="135467" cy="110067"/>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Rectangle 123"/>
            <p:cNvSpPr/>
            <p:nvPr/>
          </p:nvSpPr>
          <p:spPr>
            <a:xfrm>
              <a:off x="3518958" y="15958872"/>
              <a:ext cx="1007534" cy="3012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5" name="Straight Arrow Connector 124"/>
            <p:cNvCxnSpPr/>
            <p:nvPr/>
          </p:nvCxnSpPr>
          <p:spPr>
            <a:xfrm flipH="1" flipV="1">
              <a:off x="3121026" y="15958872"/>
              <a:ext cx="508000" cy="292788"/>
            </a:xfrm>
            <a:prstGeom prst="straightConnector1">
              <a:avLst/>
            </a:prstGeom>
            <a:ln w="15875">
              <a:solidFill>
                <a:schemeClr val="tx1"/>
              </a:solidFill>
              <a:tailEnd type="triangle" w="lg" len="lg"/>
            </a:ln>
          </p:spPr>
          <p:style>
            <a:lnRef idx="3">
              <a:schemeClr val="dk1"/>
            </a:lnRef>
            <a:fillRef idx="0">
              <a:schemeClr val="dk1"/>
            </a:fillRef>
            <a:effectRef idx="2">
              <a:schemeClr val="dk1"/>
            </a:effectRef>
            <a:fontRef idx="minor">
              <a:schemeClr val="tx1"/>
            </a:fontRef>
          </p:style>
        </p:cxnSp>
        <p:sp>
          <p:nvSpPr>
            <p:cNvPr id="126" name="TextBox 125"/>
            <p:cNvSpPr txBox="1"/>
            <p:nvPr/>
          </p:nvSpPr>
          <p:spPr>
            <a:xfrm>
              <a:off x="3579184" y="16079638"/>
              <a:ext cx="1265090" cy="492443"/>
            </a:xfrm>
            <a:prstGeom prst="rect">
              <a:avLst/>
            </a:prstGeom>
            <a:noFill/>
          </p:spPr>
          <p:txBody>
            <a:bodyPr wrap="none" rtlCol="0">
              <a:spAutoFit/>
            </a:bodyPr>
            <a:lstStyle/>
            <a:p>
              <a:r>
                <a:rPr lang="en-US" sz="1300" dirty="0" smtClean="0">
                  <a:latin typeface="Aharoni" panose="02010803020104030203" pitchFamily="2" charset="-79"/>
                  <a:cs typeface="Aharoni" panose="02010803020104030203" pitchFamily="2" charset="-79"/>
                </a:rPr>
                <a:t>Durham Flux </a:t>
              </a:r>
            </a:p>
            <a:p>
              <a:r>
                <a:rPr lang="en-US" sz="1300" dirty="0" smtClean="0">
                  <a:latin typeface="Aharoni" panose="02010803020104030203" pitchFamily="2" charset="-79"/>
                  <a:cs typeface="Aharoni" panose="02010803020104030203" pitchFamily="2" charset="-79"/>
                </a:rPr>
                <a:t>Tower Cluster</a:t>
              </a:r>
              <a:endParaRPr lang="en-US" sz="1300" dirty="0">
                <a:latin typeface="Aharoni" panose="02010803020104030203" pitchFamily="2" charset="-79"/>
                <a:cs typeface="Aharoni" panose="02010803020104030203" pitchFamily="2" charset="-79"/>
              </a:endParaRPr>
            </a:p>
          </p:txBody>
        </p:sp>
        <p:sp>
          <p:nvSpPr>
            <p:cNvPr id="127" name="Rectangle 126"/>
            <p:cNvSpPr/>
            <p:nvPr/>
          </p:nvSpPr>
          <p:spPr>
            <a:xfrm>
              <a:off x="3121026" y="14801850"/>
              <a:ext cx="1041399"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extBox 127"/>
            <p:cNvSpPr txBox="1"/>
            <p:nvPr/>
          </p:nvSpPr>
          <p:spPr>
            <a:xfrm>
              <a:off x="2017785" y="13751939"/>
              <a:ext cx="1783145" cy="523220"/>
            </a:xfrm>
            <a:prstGeom prst="rect">
              <a:avLst/>
            </a:prstGeom>
            <a:noFill/>
          </p:spPr>
          <p:txBody>
            <a:bodyPr wrap="square" rtlCol="0">
              <a:spAutoFit/>
            </a:bodyPr>
            <a:lstStyle/>
            <a:p>
              <a:r>
                <a:rPr lang="en-US" sz="1400" dirty="0" smtClean="0">
                  <a:latin typeface="Aharoni" panose="02010803020104030203" pitchFamily="2" charset="-79"/>
                  <a:cs typeface="Aharoni" panose="02010803020104030203" pitchFamily="2" charset="-79"/>
                </a:rPr>
                <a:t>Bartlett Exp. Forest &amp; </a:t>
              </a:r>
              <a:r>
                <a:rPr lang="en-US" sz="1400" dirty="0" err="1" smtClean="0">
                  <a:latin typeface="Aharoni" panose="02010803020104030203" pitchFamily="2" charset="-79"/>
                  <a:cs typeface="Aharoni" panose="02010803020104030203" pitchFamily="2" charset="-79"/>
                </a:rPr>
                <a:t>Ameriflux</a:t>
              </a:r>
              <a:r>
                <a:rPr lang="en-US" sz="1400" dirty="0" smtClean="0">
                  <a:latin typeface="Aharoni" panose="02010803020104030203" pitchFamily="2" charset="-79"/>
                  <a:cs typeface="Aharoni" panose="02010803020104030203" pitchFamily="2" charset="-79"/>
                </a:rPr>
                <a:t> Site</a:t>
              </a:r>
              <a:endParaRPr lang="en-US" sz="1400" dirty="0">
                <a:latin typeface="Aharoni" panose="02010803020104030203" pitchFamily="2" charset="-79"/>
                <a:cs typeface="Aharoni" panose="02010803020104030203" pitchFamily="2" charset="-79"/>
              </a:endParaRPr>
            </a:p>
          </p:txBody>
        </p:sp>
        <p:sp>
          <p:nvSpPr>
            <p:cNvPr id="129" name="Rectangle 128"/>
            <p:cNvSpPr/>
            <p:nvPr/>
          </p:nvSpPr>
          <p:spPr>
            <a:xfrm>
              <a:off x="1409700" y="13401675"/>
              <a:ext cx="2460626"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Oval 135"/>
            <p:cNvSpPr>
              <a:spLocks noChangeAspect="1"/>
            </p:cNvSpPr>
            <p:nvPr/>
          </p:nvSpPr>
          <p:spPr>
            <a:xfrm>
              <a:off x="3208399" y="15656050"/>
              <a:ext cx="167959" cy="13448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Oval 138"/>
            <p:cNvSpPr>
              <a:spLocks noChangeAspect="1"/>
            </p:cNvSpPr>
            <p:nvPr/>
          </p:nvSpPr>
          <p:spPr>
            <a:xfrm>
              <a:off x="4259961" y="14878812"/>
              <a:ext cx="167959" cy="134487"/>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ectangle 157"/>
            <p:cNvSpPr/>
            <p:nvPr/>
          </p:nvSpPr>
          <p:spPr>
            <a:xfrm>
              <a:off x="1349376" y="14244381"/>
              <a:ext cx="1859023" cy="3479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9" name="TextBox 158"/>
            <p:cNvSpPr txBox="1"/>
            <p:nvPr/>
          </p:nvSpPr>
          <p:spPr>
            <a:xfrm>
              <a:off x="1159477" y="14187508"/>
              <a:ext cx="1586296" cy="461665"/>
            </a:xfrm>
            <a:prstGeom prst="rect">
              <a:avLst/>
            </a:prstGeom>
            <a:noFill/>
          </p:spPr>
          <p:txBody>
            <a:bodyPr wrap="square" rtlCol="0">
              <a:spAutoFit/>
            </a:bodyPr>
            <a:lstStyle/>
            <a:p>
              <a:r>
                <a:rPr lang="en-US" sz="1200" dirty="0" err="1" smtClean="0">
                  <a:latin typeface="Aharoni" panose="02010803020104030203" pitchFamily="2" charset="-79"/>
                  <a:cs typeface="Aharoni" panose="02010803020104030203" pitchFamily="2" charset="-79"/>
                </a:rPr>
                <a:t>Hubbar</a:t>
              </a:r>
              <a:r>
                <a:rPr lang="en-US" sz="1200" dirty="0" smtClean="0">
                  <a:latin typeface="Aharoni" panose="02010803020104030203" pitchFamily="2" charset="-79"/>
                  <a:cs typeface="Aharoni" panose="02010803020104030203" pitchFamily="2" charset="-79"/>
                </a:rPr>
                <a:t> Brook </a:t>
              </a:r>
            </a:p>
            <a:p>
              <a:r>
                <a:rPr lang="en-US" sz="1200" dirty="0" smtClean="0">
                  <a:latin typeface="Aharoni" panose="02010803020104030203" pitchFamily="2" charset="-79"/>
                  <a:cs typeface="Aharoni" panose="02010803020104030203" pitchFamily="2" charset="-79"/>
                </a:rPr>
                <a:t>LTER &amp; Exp. Forest</a:t>
              </a:r>
              <a:endParaRPr lang="en-US" sz="1200" dirty="0">
                <a:latin typeface="Aharoni" panose="02010803020104030203" pitchFamily="2" charset="-79"/>
                <a:cs typeface="Aharoni" panose="02010803020104030203" pitchFamily="2" charset="-79"/>
              </a:endParaRPr>
            </a:p>
          </p:txBody>
        </p:sp>
        <p:cxnSp>
          <p:nvCxnSpPr>
            <p:cNvPr id="160" name="Straight Arrow Connector 159"/>
            <p:cNvCxnSpPr/>
            <p:nvPr/>
          </p:nvCxnSpPr>
          <p:spPr>
            <a:xfrm flipH="1">
              <a:off x="2841624" y="14244381"/>
              <a:ext cx="67734" cy="1032792"/>
            </a:xfrm>
            <a:prstGeom prst="straightConnector1">
              <a:avLst/>
            </a:prstGeom>
            <a:ln w="25400">
              <a:solidFill>
                <a:srgbClr val="FF0000"/>
              </a:solidFill>
              <a:tailEnd type="triangle" w="lg" len="lg"/>
            </a:ln>
          </p:spPr>
          <p:style>
            <a:lnRef idx="3">
              <a:schemeClr val="dk1"/>
            </a:lnRef>
            <a:fillRef idx="0">
              <a:schemeClr val="dk1"/>
            </a:fillRef>
            <a:effectRef idx="2">
              <a:schemeClr val="dk1"/>
            </a:effectRef>
            <a:fontRef idx="minor">
              <a:schemeClr val="tx1"/>
            </a:fontRef>
          </p:style>
        </p:cxnSp>
        <p:sp>
          <p:nvSpPr>
            <p:cNvPr id="161" name="Rectangle 160"/>
            <p:cNvSpPr/>
            <p:nvPr/>
          </p:nvSpPr>
          <p:spPr>
            <a:xfrm>
              <a:off x="3053292" y="15106650"/>
              <a:ext cx="554862" cy="3000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Rectangle 161"/>
            <p:cNvSpPr/>
            <p:nvPr/>
          </p:nvSpPr>
          <p:spPr>
            <a:xfrm>
              <a:off x="4462992" y="15297414"/>
              <a:ext cx="1156758" cy="5238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Rectangle 162"/>
            <p:cNvSpPr/>
            <p:nvPr/>
          </p:nvSpPr>
          <p:spPr>
            <a:xfrm>
              <a:off x="4334415" y="15025687"/>
              <a:ext cx="171450" cy="1428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4" name="Straight Connector 163"/>
            <p:cNvCxnSpPr/>
            <p:nvPr/>
          </p:nvCxnSpPr>
          <p:spPr>
            <a:xfrm flipH="1" flipV="1">
              <a:off x="4462992" y="15168562"/>
              <a:ext cx="63500" cy="151077"/>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65" name="Rectangle 164"/>
            <p:cNvSpPr/>
            <p:nvPr/>
          </p:nvSpPr>
          <p:spPr>
            <a:xfrm>
              <a:off x="3460751" y="15782288"/>
              <a:ext cx="819150" cy="2155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3" name="Picture 22"/>
          <p:cNvPicPr>
            <a:picLocks noChangeAspect="1"/>
          </p:cNvPicPr>
          <p:nvPr/>
        </p:nvPicPr>
        <p:blipFill>
          <a:blip r:embed="rId9"/>
          <a:stretch>
            <a:fillRect/>
          </a:stretch>
        </p:blipFill>
        <p:spPr>
          <a:xfrm>
            <a:off x="961072" y="27432000"/>
            <a:ext cx="5873573" cy="3760200"/>
          </a:xfrm>
          <a:prstGeom prst="rect">
            <a:avLst/>
          </a:prstGeom>
        </p:spPr>
      </p:pic>
      <p:pic>
        <p:nvPicPr>
          <p:cNvPr id="27" name="Picture 26"/>
          <p:cNvPicPr>
            <a:picLocks noChangeAspect="1"/>
          </p:cNvPicPr>
          <p:nvPr/>
        </p:nvPicPr>
        <p:blipFill>
          <a:blip r:embed="rId10"/>
          <a:stretch>
            <a:fillRect/>
          </a:stretch>
        </p:blipFill>
        <p:spPr>
          <a:xfrm>
            <a:off x="7640433" y="27713680"/>
            <a:ext cx="5911709" cy="3299720"/>
          </a:xfrm>
          <a:prstGeom prst="rect">
            <a:avLst/>
          </a:prstGeom>
        </p:spPr>
      </p:pic>
      <p:pic>
        <p:nvPicPr>
          <p:cNvPr id="31" name="Picture 3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594997" y="9156278"/>
            <a:ext cx="9208832" cy="10168994"/>
          </a:xfrm>
          <a:prstGeom prst="rect">
            <a:avLst/>
          </a:prstGeom>
        </p:spPr>
      </p:pic>
      <p:cxnSp>
        <p:nvCxnSpPr>
          <p:cNvPr id="2255" name="Straight Connector 2254"/>
          <p:cNvCxnSpPr/>
          <p:nvPr/>
        </p:nvCxnSpPr>
        <p:spPr>
          <a:xfrm flipV="1">
            <a:off x="15073072" y="15892364"/>
            <a:ext cx="14052796" cy="8464"/>
          </a:xfrm>
          <a:prstGeom prst="line">
            <a:avLst/>
          </a:prstGeom>
          <a:ln w="50800">
            <a:solidFill>
              <a:srgbClr val="9F5E1D"/>
            </a:solidFill>
          </a:ln>
        </p:spPr>
        <p:style>
          <a:lnRef idx="1">
            <a:schemeClr val="accent1"/>
          </a:lnRef>
          <a:fillRef idx="0">
            <a:schemeClr val="accent1"/>
          </a:fillRef>
          <a:effectRef idx="0">
            <a:schemeClr val="accent1"/>
          </a:effectRef>
          <a:fontRef idx="minor">
            <a:schemeClr val="tx1"/>
          </a:fontRef>
        </p:style>
      </p:cxnSp>
      <p:grpSp>
        <p:nvGrpSpPr>
          <p:cNvPr id="2262" name="Group 2261"/>
          <p:cNvGrpSpPr/>
          <p:nvPr/>
        </p:nvGrpSpPr>
        <p:grpSpPr>
          <a:xfrm>
            <a:off x="25143856" y="15262129"/>
            <a:ext cx="2362043" cy="673961"/>
            <a:chOff x="25592122" y="15106692"/>
            <a:chExt cx="2362043" cy="673961"/>
          </a:xfrm>
        </p:grpSpPr>
        <p:pic>
          <p:nvPicPr>
            <p:cNvPr id="2256" name="Picture 2255"/>
            <p:cNvPicPr>
              <a:picLocks noChangeAspect="1"/>
            </p:cNvPicPr>
            <p:nvPr/>
          </p:nvPicPr>
          <p:blipFill rotWithShape="1">
            <a:blip r:embed="rId12"/>
            <a:srcRect t="3000" r="933" b="70500"/>
            <a:stretch/>
          </p:blipFill>
          <p:spPr>
            <a:xfrm>
              <a:off x="25592122" y="15106692"/>
              <a:ext cx="2362043" cy="673961"/>
            </a:xfrm>
            <a:prstGeom prst="rect">
              <a:avLst/>
            </a:prstGeom>
          </p:spPr>
        </p:pic>
        <p:sp>
          <p:nvSpPr>
            <p:cNvPr id="2260" name="Rectangle 2259"/>
            <p:cNvSpPr/>
            <p:nvPr/>
          </p:nvSpPr>
          <p:spPr>
            <a:xfrm>
              <a:off x="25908000" y="15194028"/>
              <a:ext cx="1752600" cy="42697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61" name="Rectangle 2260"/>
            <p:cNvSpPr/>
            <p:nvPr/>
          </p:nvSpPr>
          <p:spPr>
            <a:xfrm>
              <a:off x="25647302" y="15487716"/>
              <a:ext cx="76200" cy="76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47" name="Rectangle 2246"/>
          <p:cNvSpPr/>
          <p:nvPr/>
        </p:nvSpPr>
        <p:spPr>
          <a:xfrm>
            <a:off x="15064115" y="15900827"/>
            <a:ext cx="14111657" cy="5132033"/>
          </a:xfrm>
          <a:prstGeom prst="rect">
            <a:avLst/>
          </a:prstGeom>
          <a:solidFill>
            <a:srgbClr val="996633">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1" name="Rectangle 2250"/>
          <p:cNvSpPr/>
          <p:nvPr/>
        </p:nvSpPr>
        <p:spPr>
          <a:xfrm>
            <a:off x="15011948" y="5906486"/>
            <a:ext cx="14163824" cy="10011194"/>
          </a:xfrm>
          <a:prstGeom prst="rect">
            <a:avLst/>
          </a:prstGeom>
          <a:solidFill>
            <a:srgbClr val="000099">
              <a:alpha val="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grpSp>
        <p:nvGrpSpPr>
          <p:cNvPr id="2056" name="Group 2055"/>
          <p:cNvGrpSpPr/>
          <p:nvPr/>
        </p:nvGrpSpPr>
        <p:grpSpPr>
          <a:xfrm>
            <a:off x="7002732" y="12840256"/>
            <a:ext cx="7000011" cy="4953000"/>
            <a:chOff x="6697599" y="13001478"/>
            <a:chExt cx="7000011" cy="4953000"/>
          </a:xfrm>
        </p:grpSpPr>
        <p:pic>
          <p:nvPicPr>
            <p:cNvPr id="2266" name="Picture 2265"/>
            <p:cNvPicPr>
              <a:picLocks noChangeAspect="1"/>
            </p:cNvPicPr>
            <p:nvPr/>
          </p:nvPicPr>
          <p:blipFill rotWithShape="1">
            <a:blip r:embed="rId13">
              <a:extLst>
                <a:ext uri="{28A0092B-C50C-407E-A947-70E740481C1C}">
                  <a14:useLocalDpi xmlns:a14="http://schemas.microsoft.com/office/drawing/2010/main" val="0"/>
                </a:ext>
              </a:extLst>
            </a:blip>
            <a:srcRect l="1791" t="1880" r="8196" b="9091"/>
            <a:stretch/>
          </p:blipFill>
          <p:spPr>
            <a:xfrm>
              <a:off x="6697599" y="13001478"/>
              <a:ext cx="6705600" cy="4953000"/>
            </a:xfrm>
            <a:prstGeom prst="rect">
              <a:avLst/>
            </a:prstGeom>
          </p:spPr>
        </p:pic>
        <p:sp>
          <p:nvSpPr>
            <p:cNvPr id="2268" name="Rectangle 2267"/>
            <p:cNvSpPr/>
            <p:nvPr/>
          </p:nvSpPr>
          <p:spPr>
            <a:xfrm>
              <a:off x="12033034" y="13010826"/>
              <a:ext cx="1664576" cy="26863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69" name="Rectangle 2268"/>
            <p:cNvSpPr/>
            <p:nvPr/>
          </p:nvSpPr>
          <p:spPr>
            <a:xfrm>
              <a:off x="13030200" y="17221200"/>
              <a:ext cx="422903"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55" name="Group 2054"/>
          <p:cNvGrpSpPr/>
          <p:nvPr/>
        </p:nvGrpSpPr>
        <p:grpSpPr>
          <a:xfrm>
            <a:off x="7589625" y="17700540"/>
            <a:ext cx="6392259" cy="516443"/>
            <a:chOff x="7361974" y="17894769"/>
            <a:chExt cx="6392259" cy="516443"/>
          </a:xfrm>
        </p:grpSpPr>
        <p:cxnSp>
          <p:nvCxnSpPr>
            <p:cNvPr id="2049" name="Straight Connector 2048"/>
            <p:cNvCxnSpPr/>
            <p:nvPr/>
          </p:nvCxnSpPr>
          <p:spPr>
            <a:xfrm>
              <a:off x="7505415" y="18411212"/>
              <a:ext cx="5469520" cy="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51" name="Straight Connector 2050"/>
            <p:cNvCxnSpPr/>
            <p:nvPr/>
          </p:nvCxnSpPr>
          <p:spPr>
            <a:xfrm flipV="1">
              <a:off x="7525512" y="18228332"/>
              <a:ext cx="0" cy="18288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a:xfrm flipV="1">
              <a:off x="10245321" y="18228332"/>
              <a:ext cx="0" cy="18288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flipV="1">
              <a:off x="8895436" y="18228332"/>
              <a:ext cx="0" cy="18288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flipV="1">
              <a:off x="12966192" y="18228332"/>
              <a:ext cx="0" cy="18288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flipV="1">
              <a:off x="11572693" y="18228332"/>
              <a:ext cx="0" cy="182880"/>
            </a:xfrm>
            <a:prstGeom prst="line">
              <a:avLst/>
            </a:prstGeom>
            <a:ln w="34925">
              <a:solidFill>
                <a:schemeClr val="tx1"/>
              </a:solidFill>
            </a:ln>
          </p:spPr>
          <p:style>
            <a:lnRef idx="1">
              <a:schemeClr val="accent1"/>
            </a:lnRef>
            <a:fillRef idx="0">
              <a:schemeClr val="accent1"/>
            </a:fillRef>
            <a:effectRef idx="0">
              <a:schemeClr val="accent1"/>
            </a:effectRef>
            <a:fontRef idx="minor">
              <a:schemeClr val="tx1"/>
            </a:fontRef>
          </p:style>
        </p:cxnSp>
        <p:sp>
          <p:nvSpPr>
            <p:cNvPr id="2052" name="TextBox 2051"/>
            <p:cNvSpPr txBox="1"/>
            <p:nvPr/>
          </p:nvSpPr>
          <p:spPr>
            <a:xfrm>
              <a:off x="7361974" y="17894769"/>
              <a:ext cx="352637" cy="369332"/>
            </a:xfrm>
            <a:prstGeom prst="rect">
              <a:avLst/>
            </a:prstGeom>
            <a:noFill/>
          </p:spPr>
          <p:txBody>
            <a:bodyPr wrap="square" rtlCol="0">
              <a:spAutoFit/>
            </a:bodyPr>
            <a:lstStyle/>
            <a:p>
              <a:r>
                <a:rPr lang="en-US" sz="1800" dirty="0" smtClean="0"/>
                <a:t>0</a:t>
              </a:r>
              <a:endParaRPr lang="en-US" sz="1800" dirty="0"/>
            </a:p>
          </p:txBody>
        </p:sp>
        <p:sp>
          <p:nvSpPr>
            <p:cNvPr id="175" name="TextBox 174"/>
            <p:cNvSpPr txBox="1"/>
            <p:nvPr/>
          </p:nvSpPr>
          <p:spPr>
            <a:xfrm>
              <a:off x="12840862" y="17894769"/>
              <a:ext cx="352637" cy="369332"/>
            </a:xfrm>
            <a:prstGeom prst="rect">
              <a:avLst/>
            </a:prstGeom>
            <a:noFill/>
          </p:spPr>
          <p:txBody>
            <a:bodyPr wrap="square" rtlCol="0">
              <a:spAutoFit/>
            </a:bodyPr>
            <a:lstStyle/>
            <a:p>
              <a:r>
                <a:rPr lang="en-US" sz="1800" dirty="0" smtClean="0"/>
                <a:t>5</a:t>
              </a:r>
              <a:endParaRPr lang="en-US" sz="1800" dirty="0"/>
            </a:p>
          </p:txBody>
        </p:sp>
        <p:sp>
          <p:nvSpPr>
            <p:cNvPr id="177" name="TextBox 176"/>
            <p:cNvSpPr txBox="1"/>
            <p:nvPr/>
          </p:nvSpPr>
          <p:spPr>
            <a:xfrm>
              <a:off x="9999810" y="17894769"/>
              <a:ext cx="751245" cy="369332"/>
            </a:xfrm>
            <a:prstGeom prst="rect">
              <a:avLst/>
            </a:prstGeom>
            <a:noFill/>
          </p:spPr>
          <p:txBody>
            <a:bodyPr wrap="square" rtlCol="0">
              <a:spAutoFit/>
            </a:bodyPr>
            <a:lstStyle/>
            <a:p>
              <a:r>
                <a:rPr lang="en-US" sz="1800" dirty="0" smtClean="0"/>
                <a:t>2.5</a:t>
              </a:r>
              <a:endParaRPr lang="en-US" sz="1800" dirty="0"/>
            </a:p>
          </p:txBody>
        </p:sp>
        <p:sp>
          <p:nvSpPr>
            <p:cNvPr id="2053" name="TextBox 2052"/>
            <p:cNvSpPr txBox="1"/>
            <p:nvPr/>
          </p:nvSpPr>
          <p:spPr>
            <a:xfrm>
              <a:off x="13115228" y="17910158"/>
              <a:ext cx="639005" cy="338554"/>
            </a:xfrm>
            <a:prstGeom prst="rect">
              <a:avLst/>
            </a:prstGeom>
            <a:noFill/>
          </p:spPr>
          <p:txBody>
            <a:bodyPr wrap="square" rtlCol="0">
              <a:spAutoFit/>
            </a:bodyPr>
            <a:lstStyle/>
            <a:p>
              <a:r>
                <a:rPr lang="en-US" sz="1600" dirty="0" smtClean="0"/>
                <a:t>km</a:t>
              </a:r>
              <a:endParaRPr lang="en-US" sz="1600" dirty="0"/>
            </a:p>
          </p:txBody>
        </p:sp>
      </p:grpSp>
      <p:sp>
        <p:nvSpPr>
          <p:cNvPr id="2059" name="5-Point Star 2058"/>
          <p:cNvSpPr>
            <a:spLocks noChangeAspect="1"/>
          </p:cNvSpPr>
          <p:nvPr/>
        </p:nvSpPr>
        <p:spPr>
          <a:xfrm>
            <a:off x="11076872" y="15002025"/>
            <a:ext cx="307697" cy="275058"/>
          </a:xfrm>
          <a:prstGeom prst="star5">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p:cNvSpPr/>
          <p:nvPr/>
        </p:nvSpPr>
        <p:spPr>
          <a:xfrm>
            <a:off x="10756783" y="14694172"/>
            <a:ext cx="944165" cy="916860"/>
          </a:xfrm>
          <a:prstGeom prst="rect">
            <a:avLst/>
          </a:prstGeom>
          <a:noFill/>
          <a:ln w="444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 name="Text Box 90"/>
          <p:cNvSpPr txBox="1">
            <a:spLocks noChangeArrowheads="1"/>
          </p:cNvSpPr>
          <p:nvPr/>
        </p:nvSpPr>
        <p:spPr bwMode="auto">
          <a:xfrm>
            <a:off x="9160222" y="20591905"/>
            <a:ext cx="4448693" cy="5386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3200" b="1" u="sng" dirty="0"/>
              <a:t>Bartlett Tower Site:</a:t>
            </a:r>
          </a:p>
          <a:p>
            <a:r>
              <a:rPr lang="en-US" altLang="en-US" dirty="0"/>
              <a:t>12 plots (100  x 100 m)</a:t>
            </a:r>
          </a:p>
          <a:p>
            <a:r>
              <a:rPr lang="en-US" altLang="en-US" dirty="0"/>
              <a:t>48 subplots (10 m rad</a:t>
            </a:r>
            <a:r>
              <a:rPr lang="en-US" altLang="en-US" dirty="0" smtClean="0"/>
              <a:t>.)</a:t>
            </a:r>
          </a:p>
          <a:p>
            <a:r>
              <a:rPr lang="en-US" altLang="en-US" dirty="0" smtClean="0"/>
              <a:t>96 litter baskets</a:t>
            </a:r>
          </a:p>
          <a:p>
            <a:r>
              <a:rPr lang="en-US" altLang="en-US" dirty="0" smtClean="0"/>
              <a:t>96 soil respiration collars</a:t>
            </a:r>
          </a:p>
          <a:p>
            <a:r>
              <a:rPr lang="en-US" altLang="en-US" dirty="0" smtClean="0"/>
              <a:t>48 branchfall tarps</a:t>
            </a:r>
          </a:p>
          <a:p>
            <a:r>
              <a:rPr lang="en-US" altLang="en-US" dirty="0" smtClean="0"/>
              <a:t>1000+ trees for DBH</a:t>
            </a:r>
          </a:p>
          <a:p>
            <a:r>
              <a:rPr lang="en-US" altLang="en-US" dirty="0" smtClean="0"/>
              <a:t>150+ trees for foliar %N</a:t>
            </a:r>
          </a:p>
          <a:p>
            <a:r>
              <a:rPr lang="en-US" altLang="en-US" dirty="0" smtClean="0"/>
              <a:t>90+ year long ingrowth root cores</a:t>
            </a:r>
          </a:p>
          <a:p>
            <a:r>
              <a:rPr lang="en-US" altLang="en-US" dirty="0" smtClean="0"/>
              <a:t>36+ pairs (open/closed) fungal ingrowth cores</a:t>
            </a:r>
          </a:p>
          <a:p>
            <a:endParaRPr lang="en-US" altLang="en-US" dirty="0" smtClean="0"/>
          </a:p>
          <a:p>
            <a:endParaRPr lang="en-US" altLang="en-US" dirty="0" smtClean="0"/>
          </a:p>
          <a:p>
            <a:endParaRPr lang="en-US" altLang="en-US" dirty="0"/>
          </a:p>
        </p:txBody>
      </p:sp>
      <p:grpSp>
        <p:nvGrpSpPr>
          <p:cNvPr id="71" name="Group 70"/>
          <p:cNvGrpSpPr/>
          <p:nvPr/>
        </p:nvGrpSpPr>
        <p:grpSpPr>
          <a:xfrm>
            <a:off x="717190" y="20730145"/>
            <a:ext cx="4557718" cy="4461982"/>
            <a:chOff x="806701" y="22040648"/>
            <a:chExt cx="4557718" cy="4461982"/>
          </a:xfrm>
        </p:grpSpPr>
        <p:sp>
          <p:nvSpPr>
            <p:cNvPr id="180" name="AutoShape 4"/>
            <p:cNvSpPr>
              <a:spLocks/>
            </p:cNvSpPr>
            <p:nvPr/>
          </p:nvSpPr>
          <p:spPr bwMode="auto">
            <a:xfrm rot="10800000">
              <a:off x="2579405" y="24332391"/>
              <a:ext cx="67370" cy="808426"/>
            </a:xfrm>
            <a:prstGeom prst="rightBrace">
              <a:avLst>
                <a:gd name="adj1" fmla="val 100000"/>
                <a:gd name="adj2" fmla="val 50000"/>
              </a:avLst>
            </a:prstGeom>
            <a:noFill/>
            <a:ln w="317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1" name="AutoShape 5"/>
            <p:cNvSpPr>
              <a:spLocks/>
            </p:cNvSpPr>
            <p:nvPr/>
          </p:nvSpPr>
          <p:spPr bwMode="auto">
            <a:xfrm rot="16265396">
              <a:off x="4197481" y="23622609"/>
              <a:ext cx="64963" cy="512491"/>
            </a:xfrm>
            <a:prstGeom prst="rightBrace">
              <a:avLst>
                <a:gd name="adj1" fmla="val 65741"/>
                <a:gd name="adj2" fmla="val 44292"/>
              </a:avLst>
            </a:prstGeom>
            <a:noFill/>
            <a:ln w="317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2" name="Text Box 6"/>
            <p:cNvSpPr txBox="1">
              <a:spLocks noChangeArrowheads="1"/>
            </p:cNvSpPr>
            <p:nvPr/>
          </p:nvSpPr>
          <p:spPr bwMode="auto">
            <a:xfrm rot="16192573">
              <a:off x="1774508" y="24427444"/>
              <a:ext cx="122100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t>200 m</a:t>
              </a:r>
            </a:p>
          </p:txBody>
        </p:sp>
        <p:sp>
          <p:nvSpPr>
            <p:cNvPr id="183" name="Text Box 7"/>
            <p:cNvSpPr txBox="1">
              <a:spLocks noChangeArrowheads="1"/>
            </p:cNvSpPr>
            <p:nvPr/>
          </p:nvSpPr>
          <p:spPr bwMode="auto">
            <a:xfrm>
              <a:off x="3853563" y="23434633"/>
              <a:ext cx="120513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t>120 m</a:t>
              </a:r>
            </a:p>
          </p:txBody>
        </p:sp>
        <p:sp>
          <p:nvSpPr>
            <p:cNvPr id="184" name="Oval 8"/>
            <p:cNvSpPr>
              <a:spLocks noChangeArrowheads="1"/>
            </p:cNvSpPr>
            <p:nvPr/>
          </p:nvSpPr>
          <p:spPr bwMode="auto">
            <a:xfrm>
              <a:off x="3271148" y="23876449"/>
              <a:ext cx="83009" cy="83008"/>
            </a:xfrm>
            <a:prstGeom prst="ellipse">
              <a:avLst/>
            </a:prstGeom>
            <a:solidFill>
              <a:srgbClr val="FFFF00"/>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 name="Oval 12"/>
            <p:cNvSpPr>
              <a:spLocks noChangeArrowheads="1"/>
            </p:cNvSpPr>
            <p:nvPr/>
          </p:nvSpPr>
          <p:spPr bwMode="auto">
            <a:xfrm>
              <a:off x="4635383" y="22837044"/>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 name="Oval 13"/>
            <p:cNvSpPr>
              <a:spLocks noChangeArrowheads="1"/>
            </p:cNvSpPr>
            <p:nvPr/>
          </p:nvSpPr>
          <p:spPr bwMode="auto">
            <a:xfrm>
              <a:off x="4495832"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0" name="Oval 14"/>
            <p:cNvSpPr>
              <a:spLocks noChangeArrowheads="1"/>
            </p:cNvSpPr>
            <p:nvPr/>
          </p:nvSpPr>
          <p:spPr bwMode="auto">
            <a:xfrm>
              <a:off x="4766513"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1" name="Oval 15"/>
            <p:cNvSpPr>
              <a:spLocks noChangeArrowheads="1"/>
            </p:cNvSpPr>
            <p:nvPr/>
          </p:nvSpPr>
          <p:spPr bwMode="auto">
            <a:xfrm>
              <a:off x="4635383" y="2269147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2" name="Rectangle 16"/>
            <p:cNvSpPr>
              <a:spLocks noChangeArrowheads="1"/>
            </p:cNvSpPr>
            <p:nvPr/>
          </p:nvSpPr>
          <p:spPr bwMode="auto">
            <a:xfrm>
              <a:off x="4465756" y="22655388"/>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4" name="Oval 18"/>
            <p:cNvSpPr>
              <a:spLocks noChangeArrowheads="1"/>
            </p:cNvSpPr>
            <p:nvPr/>
          </p:nvSpPr>
          <p:spPr bwMode="auto">
            <a:xfrm>
              <a:off x="3719878" y="22837044"/>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5" name="Oval 19"/>
            <p:cNvSpPr>
              <a:spLocks noChangeArrowheads="1"/>
            </p:cNvSpPr>
            <p:nvPr/>
          </p:nvSpPr>
          <p:spPr bwMode="auto">
            <a:xfrm>
              <a:off x="3580327"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6" name="Oval 20"/>
            <p:cNvSpPr>
              <a:spLocks noChangeArrowheads="1"/>
            </p:cNvSpPr>
            <p:nvPr/>
          </p:nvSpPr>
          <p:spPr bwMode="auto">
            <a:xfrm>
              <a:off x="3851008"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7" name="Oval 21"/>
            <p:cNvSpPr>
              <a:spLocks noChangeArrowheads="1"/>
            </p:cNvSpPr>
            <p:nvPr/>
          </p:nvSpPr>
          <p:spPr bwMode="auto">
            <a:xfrm>
              <a:off x="3719878" y="2269147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8" name="Rectangle 22"/>
            <p:cNvSpPr>
              <a:spLocks noChangeArrowheads="1"/>
            </p:cNvSpPr>
            <p:nvPr/>
          </p:nvSpPr>
          <p:spPr bwMode="auto">
            <a:xfrm>
              <a:off x="3550250" y="22655388"/>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0" name="Oval 24"/>
            <p:cNvSpPr>
              <a:spLocks noChangeArrowheads="1"/>
            </p:cNvSpPr>
            <p:nvPr/>
          </p:nvSpPr>
          <p:spPr bwMode="auto">
            <a:xfrm>
              <a:off x="2816402" y="22837044"/>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1" name="Oval 25"/>
            <p:cNvSpPr>
              <a:spLocks noChangeArrowheads="1"/>
            </p:cNvSpPr>
            <p:nvPr/>
          </p:nvSpPr>
          <p:spPr bwMode="auto">
            <a:xfrm>
              <a:off x="2676851"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2" name="Oval 26"/>
            <p:cNvSpPr>
              <a:spLocks noChangeArrowheads="1"/>
            </p:cNvSpPr>
            <p:nvPr/>
          </p:nvSpPr>
          <p:spPr bwMode="auto">
            <a:xfrm>
              <a:off x="2947532"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3" name="Oval 27"/>
            <p:cNvSpPr>
              <a:spLocks noChangeArrowheads="1"/>
            </p:cNvSpPr>
            <p:nvPr/>
          </p:nvSpPr>
          <p:spPr bwMode="auto">
            <a:xfrm>
              <a:off x="2816402" y="2269147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4" name="Rectangle 28"/>
            <p:cNvSpPr>
              <a:spLocks noChangeArrowheads="1"/>
            </p:cNvSpPr>
            <p:nvPr/>
          </p:nvSpPr>
          <p:spPr bwMode="auto">
            <a:xfrm>
              <a:off x="2646775" y="22655388"/>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6" name="Oval 30"/>
            <p:cNvSpPr>
              <a:spLocks noChangeArrowheads="1"/>
            </p:cNvSpPr>
            <p:nvPr/>
          </p:nvSpPr>
          <p:spPr bwMode="auto">
            <a:xfrm>
              <a:off x="1908115" y="22837044"/>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7" name="Oval 31"/>
            <p:cNvSpPr>
              <a:spLocks noChangeArrowheads="1"/>
            </p:cNvSpPr>
            <p:nvPr/>
          </p:nvSpPr>
          <p:spPr bwMode="auto">
            <a:xfrm>
              <a:off x="1768564"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8" name="Oval 32"/>
            <p:cNvSpPr>
              <a:spLocks noChangeArrowheads="1"/>
            </p:cNvSpPr>
            <p:nvPr/>
          </p:nvSpPr>
          <p:spPr bwMode="auto">
            <a:xfrm>
              <a:off x="2039245" y="229080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9" name="Oval 33"/>
            <p:cNvSpPr>
              <a:spLocks noChangeArrowheads="1"/>
            </p:cNvSpPr>
            <p:nvPr/>
          </p:nvSpPr>
          <p:spPr bwMode="auto">
            <a:xfrm>
              <a:off x="1908115" y="2269147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0" name="Rectangle 34"/>
            <p:cNvSpPr>
              <a:spLocks noChangeArrowheads="1"/>
            </p:cNvSpPr>
            <p:nvPr/>
          </p:nvSpPr>
          <p:spPr bwMode="auto">
            <a:xfrm>
              <a:off x="1738488" y="22655388"/>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2" name="Oval 36"/>
            <p:cNvSpPr>
              <a:spLocks noChangeArrowheads="1"/>
            </p:cNvSpPr>
            <p:nvPr/>
          </p:nvSpPr>
          <p:spPr bwMode="auto">
            <a:xfrm>
              <a:off x="3721081" y="24084570"/>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3" name="Oval 37"/>
            <p:cNvSpPr>
              <a:spLocks noChangeArrowheads="1"/>
            </p:cNvSpPr>
            <p:nvPr/>
          </p:nvSpPr>
          <p:spPr bwMode="auto">
            <a:xfrm>
              <a:off x="3581529" y="2415554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4" name="Oval 38"/>
            <p:cNvSpPr>
              <a:spLocks noChangeArrowheads="1"/>
            </p:cNvSpPr>
            <p:nvPr/>
          </p:nvSpPr>
          <p:spPr bwMode="auto">
            <a:xfrm>
              <a:off x="3852210" y="2415554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5" name="Oval 39"/>
            <p:cNvSpPr>
              <a:spLocks noChangeArrowheads="1"/>
            </p:cNvSpPr>
            <p:nvPr/>
          </p:nvSpPr>
          <p:spPr bwMode="auto">
            <a:xfrm>
              <a:off x="3721081" y="23939006"/>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6" name="Rectangle 40"/>
            <p:cNvSpPr>
              <a:spLocks noChangeArrowheads="1"/>
            </p:cNvSpPr>
            <p:nvPr/>
          </p:nvSpPr>
          <p:spPr bwMode="auto">
            <a:xfrm>
              <a:off x="3551453" y="23902915"/>
              <a:ext cx="423466" cy="417446"/>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8" name="Oval 42"/>
            <p:cNvSpPr>
              <a:spLocks noChangeArrowheads="1"/>
            </p:cNvSpPr>
            <p:nvPr/>
          </p:nvSpPr>
          <p:spPr bwMode="auto">
            <a:xfrm>
              <a:off x="2816402" y="2409299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 name="Oval 43"/>
            <p:cNvSpPr>
              <a:spLocks noChangeArrowheads="1"/>
            </p:cNvSpPr>
            <p:nvPr/>
          </p:nvSpPr>
          <p:spPr bwMode="auto">
            <a:xfrm>
              <a:off x="2676851" y="2416396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0" name="Oval 44"/>
            <p:cNvSpPr>
              <a:spLocks noChangeArrowheads="1"/>
            </p:cNvSpPr>
            <p:nvPr/>
          </p:nvSpPr>
          <p:spPr bwMode="auto">
            <a:xfrm>
              <a:off x="2947532" y="2416396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1" name="Oval 45"/>
            <p:cNvSpPr>
              <a:spLocks noChangeArrowheads="1"/>
            </p:cNvSpPr>
            <p:nvPr/>
          </p:nvSpPr>
          <p:spPr bwMode="auto">
            <a:xfrm>
              <a:off x="2816402" y="23947426"/>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2" name="Rectangle 46"/>
            <p:cNvSpPr>
              <a:spLocks noChangeArrowheads="1"/>
            </p:cNvSpPr>
            <p:nvPr/>
          </p:nvSpPr>
          <p:spPr bwMode="auto">
            <a:xfrm>
              <a:off x="2646775" y="23911336"/>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4" name="Oval 48"/>
            <p:cNvSpPr>
              <a:spLocks noChangeArrowheads="1"/>
            </p:cNvSpPr>
            <p:nvPr/>
          </p:nvSpPr>
          <p:spPr bwMode="auto">
            <a:xfrm>
              <a:off x="1908115" y="24077352"/>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5" name="Oval 49"/>
            <p:cNvSpPr>
              <a:spLocks noChangeArrowheads="1"/>
            </p:cNvSpPr>
            <p:nvPr/>
          </p:nvSpPr>
          <p:spPr bwMode="auto">
            <a:xfrm>
              <a:off x="1768564" y="24148330"/>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6" name="Oval 50"/>
            <p:cNvSpPr>
              <a:spLocks noChangeArrowheads="1"/>
            </p:cNvSpPr>
            <p:nvPr/>
          </p:nvSpPr>
          <p:spPr bwMode="auto">
            <a:xfrm>
              <a:off x="2039245" y="24148330"/>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7" name="Oval 51"/>
            <p:cNvSpPr>
              <a:spLocks noChangeArrowheads="1"/>
            </p:cNvSpPr>
            <p:nvPr/>
          </p:nvSpPr>
          <p:spPr bwMode="auto">
            <a:xfrm>
              <a:off x="1908115" y="23931787"/>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8" name="Rectangle 52"/>
            <p:cNvSpPr>
              <a:spLocks noChangeArrowheads="1"/>
            </p:cNvSpPr>
            <p:nvPr/>
          </p:nvSpPr>
          <p:spPr bwMode="auto">
            <a:xfrm>
              <a:off x="1738488" y="23895697"/>
              <a:ext cx="423466" cy="417446"/>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0" name="Oval 54"/>
            <p:cNvSpPr>
              <a:spLocks noChangeArrowheads="1"/>
            </p:cNvSpPr>
            <p:nvPr/>
          </p:nvSpPr>
          <p:spPr bwMode="auto">
            <a:xfrm>
              <a:off x="4635383" y="24096600"/>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1" name="Oval 55"/>
            <p:cNvSpPr>
              <a:spLocks noChangeArrowheads="1"/>
            </p:cNvSpPr>
            <p:nvPr/>
          </p:nvSpPr>
          <p:spPr bwMode="auto">
            <a:xfrm>
              <a:off x="4495832" y="2416757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2" name="Oval 56"/>
            <p:cNvSpPr>
              <a:spLocks noChangeArrowheads="1"/>
            </p:cNvSpPr>
            <p:nvPr/>
          </p:nvSpPr>
          <p:spPr bwMode="auto">
            <a:xfrm>
              <a:off x="4766513" y="2416757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3" name="Oval 57"/>
            <p:cNvSpPr>
              <a:spLocks noChangeArrowheads="1"/>
            </p:cNvSpPr>
            <p:nvPr/>
          </p:nvSpPr>
          <p:spPr bwMode="auto">
            <a:xfrm>
              <a:off x="4635383" y="23951036"/>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4" name="Rectangle 58"/>
            <p:cNvSpPr>
              <a:spLocks noChangeArrowheads="1"/>
            </p:cNvSpPr>
            <p:nvPr/>
          </p:nvSpPr>
          <p:spPr bwMode="auto">
            <a:xfrm>
              <a:off x="4465756" y="23914945"/>
              <a:ext cx="423466" cy="417446"/>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6" name="Oval 60"/>
            <p:cNvSpPr>
              <a:spLocks noChangeArrowheads="1"/>
            </p:cNvSpPr>
            <p:nvPr/>
          </p:nvSpPr>
          <p:spPr bwMode="auto">
            <a:xfrm>
              <a:off x="4635383" y="253417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7" name="Oval 61"/>
            <p:cNvSpPr>
              <a:spLocks noChangeArrowheads="1"/>
            </p:cNvSpPr>
            <p:nvPr/>
          </p:nvSpPr>
          <p:spPr bwMode="auto">
            <a:xfrm>
              <a:off x="4495832" y="2541269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8" name="Oval 62"/>
            <p:cNvSpPr>
              <a:spLocks noChangeArrowheads="1"/>
            </p:cNvSpPr>
            <p:nvPr/>
          </p:nvSpPr>
          <p:spPr bwMode="auto">
            <a:xfrm>
              <a:off x="4766513" y="2541269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9" name="Oval 63"/>
            <p:cNvSpPr>
              <a:spLocks noChangeArrowheads="1"/>
            </p:cNvSpPr>
            <p:nvPr/>
          </p:nvSpPr>
          <p:spPr bwMode="auto">
            <a:xfrm>
              <a:off x="4635383" y="25196156"/>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0" name="Rectangle 64"/>
            <p:cNvSpPr>
              <a:spLocks noChangeArrowheads="1"/>
            </p:cNvSpPr>
            <p:nvPr/>
          </p:nvSpPr>
          <p:spPr bwMode="auto">
            <a:xfrm>
              <a:off x="4465756" y="25160065"/>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2" name="Oval 66"/>
            <p:cNvSpPr>
              <a:spLocks noChangeArrowheads="1"/>
            </p:cNvSpPr>
            <p:nvPr/>
          </p:nvSpPr>
          <p:spPr bwMode="auto">
            <a:xfrm>
              <a:off x="3721081" y="25341721"/>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3" name="Oval 67"/>
            <p:cNvSpPr>
              <a:spLocks noChangeArrowheads="1"/>
            </p:cNvSpPr>
            <p:nvPr/>
          </p:nvSpPr>
          <p:spPr bwMode="auto">
            <a:xfrm>
              <a:off x="3581529" y="2541269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4" name="Oval 68"/>
            <p:cNvSpPr>
              <a:spLocks noChangeArrowheads="1"/>
            </p:cNvSpPr>
            <p:nvPr/>
          </p:nvSpPr>
          <p:spPr bwMode="auto">
            <a:xfrm>
              <a:off x="3852210" y="2541269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5" name="Oval 69"/>
            <p:cNvSpPr>
              <a:spLocks noChangeArrowheads="1"/>
            </p:cNvSpPr>
            <p:nvPr/>
          </p:nvSpPr>
          <p:spPr bwMode="auto">
            <a:xfrm>
              <a:off x="3721081" y="25196156"/>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6" name="Rectangle 70"/>
            <p:cNvSpPr>
              <a:spLocks noChangeArrowheads="1"/>
            </p:cNvSpPr>
            <p:nvPr/>
          </p:nvSpPr>
          <p:spPr bwMode="auto">
            <a:xfrm>
              <a:off x="3551453" y="25160065"/>
              <a:ext cx="423466" cy="417447"/>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8" name="Oval 72"/>
            <p:cNvSpPr>
              <a:spLocks noChangeArrowheads="1"/>
            </p:cNvSpPr>
            <p:nvPr/>
          </p:nvSpPr>
          <p:spPr bwMode="auto">
            <a:xfrm>
              <a:off x="2816402" y="25321269"/>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9" name="Oval 73"/>
            <p:cNvSpPr>
              <a:spLocks noChangeArrowheads="1"/>
            </p:cNvSpPr>
            <p:nvPr/>
          </p:nvSpPr>
          <p:spPr bwMode="auto">
            <a:xfrm>
              <a:off x="2676851" y="2539224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0" name="Oval 74"/>
            <p:cNvSpPr>
              <a:spLocks noChangeArrowheads="1"/>
            </p:cNvSpPr>
            <p:nvPr/>
          </p:nvSpPr>
          <p:spPr bwMode="auto">
            <a:xfrm>
              <a:off x="2947532" y="25392248"/>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1" name="Oval 75"/>
            <p:cNvSpPr>
              <a:spLocks noChangeArrowheads="1"/>
            </p:cNvSpPr>
            <p:nvPr/>
          </p:nvSpPr>
          <p:spPr bwMode="auto">
            <a:xfrm>
              <a:off x="2816402" y="25175705"/>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2" name="Rectangle 76"/>
            <p:cNvSpPr>
              <a:spLocks noChangeArrowheads="1"/>
            </p:cNvSpPr>
            <p:nvPr/>
          </p:nvSpPr>
          <p:spPr bwMode="auto">
            <a:xfrm>
              <a:off x="2646775" y="25139614"/>
              <a:ext cx="423466" cy="417446"/>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4" name="Oval 78"/>
            <p:cNvSpPr>
              <a:spLocks noChangeArrowheads="1"/>
            </p:cNvSpPr>
            <p:nvPr/>
          </p:nvSpPr>
          <p:spPr bwMode="auto">
            <a:xfrm>
              <a:off x="2283461" y="25723076"/>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5" name="Oval 79"/>
            <p:cNvSpPr>
              <a:spLocks noChangeArrowheads="1"/>
            </p:cNvSpPr>
            <p:nvPr/>
          </p:nvSpPr>
          <p:spPr bwMode="auto">
            <a:xfrm>
              <a:off x="2143909" y="25794055"/>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6" name="Oval 80"/>
            <p:cNvSpPr>
              <a:spLocks noChangeArrowheads="1"/>
            </p:cNvSpPr>
            <p:nvPr/>
          </p:nvSpPr>
          <p:spPr bwMode="auto">
            <a:xfrm>
              <a:off x="2414591" y="25794055"/>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7" name="Oval 81"/>
            <p:cNvSpPr>
              <a:spLocks noChangeArrowheads="1"/>
            </p:cNvSpPr>
            <p:nvPr/>
          </p:nvSpPr>
          <p:spPr bwMode="auto">
            <a:xfrm>
              <a:off x="2283461" y="25577512"/>
              <a:ext cx="98648" cy="108271"/>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8" name="Rectangle 82"/>
            <p:cNvSpPr>
              <a:spLocks noChangeArrowheads="1"/>
            </p:cNvSpPr>
            <p:nvPr/>
          </p:nvSpPr>
          <p:spPr bwMode="auto">
            <a:xfrm>
              <a:off x="2113833" y="25541421"/>
              <a:ext cx="423466" cy="417446"/>
            </a:xfrm>
            <a:prstGeom prst="rect">
              <a:avLst/>
            </a:prstGeom>
            <a:noFill/>
            <a:ln w="317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9" name="Oval 83"/>
            <p:cNvSpPr>
              <a:spLocks noChangeAspect="1" noChangeArrowheads="1"/>
            </p:cNvSpPr>
            <p:nvPr/>
          </p:nvSpPr>
          <p:spPr bwMode="auto">
            <a:xfrm>
              <a:off x="3166484" y="23800658"/>
              <a:ext cx="193688" cy="190076"/>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0" name="Rectangle 84"/>
            <p:cNvSpPr>
              <a:spLocks noChangeArrowheads="1"/>
            </p:cNvSpPr>
            <p:nvPr/>
          </p:nvSpPr>
          <p:spPr bwMode="auto">
            <a:xfrm>
              <a:off x="1274119" y="22040648"/>
              <a:ext cx="4090300" cy="4141980"/>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1" name="Text Box 85"/>
            <p:cNvSpPr txBox="1">
              <a:spLocks noChangeArrowheads="1"/>
            </p:cNvSpPr>
            <p:nvPr/>
          </p:nvSpPr>
          <p:spPr bwMode="auto">
            <a:xfrm>
              <a:off x="2833245" y="26224734"/>
              <a:ext cx="726630" cy="277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b="1"/>
                <a:t>1000 m</a:t>
              </a:r>
            </a:p>
          </p:txBody>
        </p:sp>
        <p:sp>
          <p:nvSpPr>
            <p:cNvPr id="262" name="Text Box 86"/>
            <p:cNvSpPr txBox="1">
              <a:spLocks noChangeArrowheads="1"/>
            </p:cNvSpPr>
            <p:nvPr/>
          </p:nvSpPr>
          <p:spPr bwMode="auto">
            <a:xfrm rot="16200000">
              <a:off x="375351" y="23708173"/>
              <a:ext cx="132436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dirty="0"/>
                <a:t>1000 m</a:t>
              </a:r>
            </a:p>
          </p:txBody>
        </p:sp>
        <p:sp>
          <p:nvSpPr>
            <p:cNvPr id="268" name="Rectangle 267"/>
            <p:cNvSpPr/>
            <p:nvPr/>
          </p:nvSpPr>
          <p:spPr>
            <a:xfrm>
              <a:off x="3168943" y="23777801"/>
              <a:ext cx="227906" cy="23579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3" name="5-Point Star 2062"/>
            <p:cNvSpPr/>
            <p:nvPr/>
          </p:nvSpPr>
          <p:spPr>
            <a:xfrm>
              <a:off x="3119810" y="23732086"/>
              <a:ext cx="303305" cy="281505"/>
            </a:xfrm>
            <a:prstGeom prst="star5">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p:cNvGrpSpPr/>
          <p:nvPr/>
        </p:nvGrpSpPr>
        <p:grpSpPr>
          <a:xfrm>
            <a:off x="5544096" y="20676644"/>
            <a:ext cx="3925997" cy="968371"/>
            <a:chOff x="7325773" y="26530033"/>
            <a:chExt cx="3925997" cy="968371"/>
          </a:xfrm>
        </p:grpSpPr>
        <p:sp>
          <p:nvSpPr>
            <p:cNvPr id="186" name="Text Box 10"/>
            <p:cNvSpPr txBox="1">
              <a:spLocks noChangeArrowheads="1"/>
            </p:cNvSpPr>
            <p:nvPr/>
          </p:nvSpPr>
          <p:spPr bwMode="auto">
            <a:xfrm>
              <a:off x="7699161" y="27036739"/>
              <a:ext cx="25013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b="1" dirty="0"/>
                <a:t>Flux tower</a:t>
              </a:r>
            </a:p>
          </p:txBody>
        </p:sp>
        <p:sp>
          <p:nvSpPr>
            <p:cNvPr id="264" name="Oval 88"/>
            <p:cNvSpPr>
              <a:spLocks noChangeArrowheads="1"/>
            </p:cNvSpPr>
            <p:nvPr/>
          </p:nvSpPr>
          <p:spPr bwMode="auto">
            <a:xfrm>
              <a:off x="7443573" y="26686733"/>
              <a:ext cx="152400" cy="1524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5" name="Text Box 89"/>
            <p:cNvSpPr txBox="1">
              <a:spLocks noChangeArrowheads="1"/>
            </p:cNvSpPr>
            <p:nvPr/>
          </p:nvSpPr>
          <p:spPr bwMode="auto">
            <a:xfrm>
              <a:off x="7672173" y="26530033"/>
              <a:ext cx="357959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b="1" dirty="0"/>
                <a:t>10 m </a:t>
              </a:r>
              <a:r>
                <a:rPr lang="en-US" altLang="en-US" b="1" dirty="0" smtClean="0"/>
                <a:t>radius </a:t>
              </a:r>
              <a:r>
                <a:rPr lang="en-US" altLang="en-US" b="1" dirty="0"/>
                <a:t>subplots</a:t>
              </a:r>
            </a:p>
          </p:txBody>
        </p:sp>
        <p:sp>
          <p:nvSpPr>
            <p:cNvPr id="267" name="5-Point Star 266"/>
            <p:cNvSpPr/>
            <p:nvPr/>
          </p:nvSpPr>
          <p:spPr>
            <a:xfrm>
              <a:off x="7325773" y="27099787"/>
              <a:ext cx="400237" cy="328803"/>
            </a:xfrm>
            <a:prstGeom prst="star5">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69" name="Picture 268"/>
          <p:cNvPicPr>
            <a:picLocks noChangeAspect="1"/>
          </p:cNvPicPr>
          <p:nvPr/>
        </p:nvPicPr>
        <p:blipFill rotWithShape="1">
          <a:blip r:embed="rId7">
            <a:extLst>
              <a:ext uri="{28A0092B-C50C-407E-A947-70E740481C1C}">
                <a14:useLocalDpi xmlns:a14="http://schemas.microsoft.com/office/drawing/2010/main" val="0"/>
              </a:ext>
            </a:extLst>
          </a:blip>
          <a:srcRect r="84438"/>
          <a:stretch/>
        </p:blipFill>
        <p:spPr>
          <a:xfrm>
            <a:off x="31413661" y="2438400"/>
            <a:ext cx="1865886" cy="1950705"/>
          </a:xfrm>
          <a:prstGeom prst="rect">
            <a:avLst/>
          </a:prstGeom>
        </p:spPr>
      </p:pic>
      <p:sp>
        <p:nvSpPr>
          <p:cNvPr id="2067" name="TextBox 2066"/>
          <p:cNvSpPr txBox="1"/>
          <p:nvPr/>
        </p:nvSpPr>
        <p:spPr>
          <a:xfrm>
            <a:off x="914056" y="4045923"/>
            <a:ext cx="19685454" cy="1077218"/>
          </a:xfrm>
          <a:prstGeom prst="rect">
            <a:avLst/>
          </a:prstGeom>
          <a:noFill/>
        </p:spPr>
        <p:txBody>
          <a:bodyPr wrap="none" rtlCol="0">
            <a:spAutoFit/>
          </a:bodyPr>
          <a:lstStyle/>
          <a:p>
            <a:r>
              <a:rPr lang="en-US" altLang="en-US" sz="3200" dirty="0" smtClean="0">
                <a:solidFill>
                  <a:schemeClr val="bg1"/>
                </a:solidFill>
                <a:cs typeface="Times New Roman" panose="02020603050405020304" pitchFamily="18" charset="0"/>
              </a:rPr>
              <a:t>*Andrew.Ouimette@unh.edu </a:t>
            </a:r>
            <a:r>
              <a:rPr lang="en-US" altLang="en-US" sz="3200" dirty="0">
                <a:solidFill>
                  <a:schemeClr val="bg1"/>
                </a:solidFill>
                <a:cs typeface="Times New Roman" panose="02020603050405020304" pitchFamily="18" charset="0"/>
              </a:rPr>
              <a:t>Earth Systems Research Center, University of New Hampshire, Durham, NH 03824, USA</a:t>
            </a:r>
          </a:p>
          <a:p>
            <a:endParaRPr lang="en-US" sz="3200" dirty="0">
              <a:solidFill>
                <a:schemeClr val="bg1"/>
              </a:solidFill>
            </a:endParaRPr>
          </a:p>
        </p:txBody>
      </p:sp>
      <p:sp>
        <p:nvSpPr>
          <p:cNvPr id="2069" name="TextBox 2068"/>
          <p:cNvSpPr txBox="1"/>
          <p:nvPr/>
        </p:nvSpPr>
        <p:spPr>
          <a:xfrm>
            <a:off x="16198040" y="8596756"/>
            <a:ext cx="2609417" cy="830997"/>
          </a:xfrm>
          <a:prstGeom prst="rect">
            <a:avLst/>
          </a:prstGeom>
          <a:solidFill>
            <a:schemeClr val="bg1"/>
          </a:solidFill>
          <a:ln>
            <a:solidFill>
              <a:schemeClr val="tx1"/>
            </a:solidFill>
          </a:ln>
        </p:spPr>
        <p:txBody>
          <a:bodyPr wrap="square" rtlCol="0">
            <a:spAutoFit/>
          </a:bodyPr>
          <a:lstStyle/>
          <a:p>
            <a:r>
              <a:rPr lang="en-US" dirty="0" smtClean="0"/>
              <a:t>EC:  	1250 ± 75</a:t>
            </a:r>
          </a:p>
          <a:p>
            <a:r>
              <a:rPr lang="en-US" dirty="0" smtClean="0"/>
              <a:t>Bio: 	1325 ± 149</a:t>
            </a:r>
            <a:endParaRPr lang="en-US" dirty="0"/>
          </a:p>
        </p:txBody>
      </p:sp>
      <p:sp>
        <p:nvSpPr>
          <p:cNvPr id="2070" name="TextBox 2069"/>
          <p:cNvSpPr txBox="1"/>
          <p:nvPr/>
        </p:nvSpPr>
        <p:spPr>
          <a:xfrm>
            <a:off x="16198040" y="8135091"/>
            <a:ext cx="2609417" cy="461665"/>
          </a:xfrm>
          <a:prstGeom prst="rect">
            <a:avLst/>
          </a:prstGeom>
          <a:solidFill>
            <a:schemeClr val="bg1">
              <a:lumMod val="65000"/>
            </a:schemeClr>
          </a:solidFill>
          <a:ln>
            <a:solidFill>
              <a:schemeClr val="tx1"/>
            </a:solidFill>
          </a:ln>
        </p:spPr>
        <p:txBody>
          <a:bodyPr wrap="square" rtlCol="0">
            <a:spAutoFit/>
          </a:bodyPr>
          <a:lstStyle/>
          <a:p>
            <a:pPr algn="ctr"/>
            <a:r>
              <a:rPr lang="en-US" b="1" dirty="0" smtClean="0"/>
              <a:t>GPP</a:t>
            </a:r>
            <a:endParaRPr lang="en-US" b="1" dirty="0"/>
          </a:p>
        </p:txBody>
      </p:sp>
      <p:sp>
        <p:nvSpPr>
          <p:cNvPr id="273" name="TextBox 272"/>
          <p:cNvSpPr txBox="1"/>
          <p:nvPr/>
        </p:nvSpPr>
        <p:spPr>
          <a:xfrm>
            <a:off x="26234265" y="16531063"/>
            <a:ext cx="2758478" cy="646331"/>
          </a:xfrm>
          <a:prstGeom prst="rect">
            <a:avLst/>
          </a:prstGeom>
          <a:solidFill>
            <a:schemeClr val="bg1"/>
          </a:solidFill>
          <a:ln>
            <a:solidFill>
              <a:schemeClr val="tx1"/>
            </a:solidFill>
          </a:ln>
        </p:spPr>
        <p:txBody>
          <a:bodyPr wrap="square" rtlCol="0">
            <a:spAutoFit/>
          </a:bodyPr>
          <a:lstStyle/>
          <a:p>
            <a:r>
              <a:rPr lang="en-US" sz="1800" dirty="0" smtClean="0"/>
              <a:t>N) Heterotrophic:  454 </a:t>
            </a:r>
            <a:r>
              <a:rPr lang="en-US" sz="1800" dirty="0"/>
              <a:t>± </a:t>
            </a:r>
            <a:r>
              <a:rPr lang="en-US" sz="1800" dirty="0" smtClean="0"/>
              <a:t>50 </a:t>
            </a:r>
          </a:p>
          <a:p>
            <a:r>
              <a:rPr lang="en-US" sz="1800" dirty="0" smtClean="0"/>
              <a:t>O) Autotrophic:      372 ± 50</a:t>
            </a:r>
          </a:p>
        </p:txBody>
      </p:sp>
      <p:sp>
        <p:nvSpPr>
          <p:cNvPr id="274" name="TextBox 273"/>
          <p:cNvSpPr txBox="1"/>
          <p:nvPr/>
        </p:nvSpPr>
        <p:spPr>
          <a:xfrm>
            <a:off x="26234264" y="16126721"/>
            <a:ext cx="2760937" cy="400110"/>
          </a:xfrm>
          <a:prstGeom prst="rect">
            <a:avLst/>
          </a:prstGeom>
          <a:solidFill>
            <a:schemeClr val="bg1">
              <a:lumMod val="65000"/>
            </a:schemeClr>
          </a:solidFill>
          <a:ln>
            <a:solidFill>
              <a:schemeClr val="tx1"/>
            </a:solidFill>
          </a:ln>
        </p:spPr>
        <p:txBody>
          <a:bodyPr wrap="square" rtlCol="0">
            <a:spAutoFit/>
          </a:bodyPr>
          <a:lstStyle/>
          <a:p>
            <a:r>
              <a:rPr lang="en-US" sz="2000" dirty="0" smtClean="0"/>
              <a:t>Soil Respiration</a:t>
            </a:r>
            <a:endParaRPr lang="en-US" sz="2000" dirty="0"/>
          </a:p>
        </p:txBody>
      </p:sp>
      <p:sp>
        <p:nvSpPr>
          <p:cNvPr id="275" name="TextBox 274"/>
          <p:cNvSpPr txBox="1"/>
          <p:nvPr/>
        </p:nvSpPr>
        <p:spPr>
          <a:xfrm>
            <a:off x="20616207" y="6564184"/>
            <a:ext cx="2609417" cy="1200329"/>
          </a:xfrm>
          <a:prstGeom prst="rect">
            <a:avLst/>
          </a:prstGeom>
          <a:solidFill>
            <a:schemeClr val="bg1"/>
          </a:solidFill>
          <a:ln>
            <a:solidFill>
              <a:schemeClr val="tx1"/>
            </a:solidFill>
          </a:ln>
        </p:spPr>
        <p:txBody>
          <a:bodyPr wrap="square" rtlCol="0">
            <a:spAutoFit/>
          </a:bodyPr>
          <a:lstStyle/>
          <a:p>
            <a:r>
              <a:rPr lang="en-US" dirty="0" smtClean="0"/>
              <a:t>EC: 	136 ± 50</a:t>
            </a:r>
          </a:p>
          <a:p>
            <a:r>
              <a:rPr lang="en-US" dirty="0" smtClean="0"/>
              <a:t>Bio:	141 ± 149</a:t>
            </a:r>
          </a:p>
          <a:p>
            <a:r>
              <a:rPr lang="en-US" dirty="0" smtClean="0"/>
              <a:t>∆C:	136 </a:t>
            </a:r>
            <a:r>
              <a:rPr lang="en-US" dirty="0"/>
              <a:t>± </a:t>
            </a:r>
            <a:r>
              <a:rPr lang="en-US" dirty="0" smtClean="0"/>
              <a:t>34</a:t>
            </a:r>
            <a:endParaRPr lang="en-US" dirty="0"/>
          </a:p>
        </p:txBody>
      </p:sp>
      <p:sp>
        <p:nvSpPr>
          <p:cNvPr id="276" name="TextBox 275"/>
          <p:cNvSpPr txBox="1"/>
          <p:nvPr/>
        </p:nvSpPr>
        <p:spPr>
          <a:xfrm>
            <a:off x="20616207" y="6102519"/>
            <a:ext cx="2609417" cy="461665"/>
          </a:xfrm>
          <a:prstGeom prst="rect">
            <a:avLst/>
          </a:prstGeom>
          <a:solidFill>
            <a:schemeClr val="bg1">
              <a:lumMod val="65000"/>
            </a:schemeClr>
          </a:solidFill>
          <a:ln>
            <a:solidFill>
              <a:schemeClr val="tx1"/>
            </a:solidFill>
          </a:ln>
        </p:spPr>
        <p:txBody>
          <a:bodyPr wrap="square" rtlCol="0">
            <a:spAutoFit/>
          </a:bodyPr>
          <a:lstStyle/>
          <a:p>
            <a:pPr algn="ctr"/>
            <a:r>
              <a:rPr lang="en-US" b="1" dirty="0" smtClean="0"/>
              <a:t>NEP</a:t>
            </a:r>
            <a:endParaRPr lang="en-US" b="1" dirty="0"/>
          </a:p>
        </p:txBody>
      </p:sp>
      <p:sp>
        <p:nvSpPr>
          <p:cNvPr id="277" name="TextBox 276"/>
          <p:cNvSpPr txBox="1"/>
          <p:nvPr/>
        </p:nvSpPr>
        <p:spPr>
          <a:xfrm>
            <a:off x="25152789" y="11934078"/>
            <a:ext cx="2888786" cy="1200329"/>
          </a:xfrm>
          <a:prstGeom prst="rect">
            <a:avLst/>
          </a:prstGeom>
          <a:solidFill>
            <a:schemeClr val="bg1"/>
          </a:solidFill>
          <a:ln>
            <a:solidFill>
              <a:schemeClr val="tx1"/>
            </a:solidFill>
          </a:ln>
        </p:spPr>
        <p:txBody>
          <a:bodyPr wrap="square" rtlCol="0">
            <a:spAutoFit/>
          </a:bodyPr>
          <a:lstStyle/>
          <a:p>
            <a:r>
              <a:rPr lang="en-US" sz="1800" dirty="0" smtClean="0"/>
              <a:t>J) CWD:                         5 ± 5 </a:t>
            </a:r>
          </a:p>
          <a:p>
            <a:r>
              <a:rPr lang="en-US" sz="1800" dirty="0" smtClean="0"/>
              <a:t>K) Standing Dead:     56 </a:t>
            </a:r>
            <a:r>
              <a:rPr lang="en-US" sz="1800" dirty="0"/>
              <a:t>± </a:t>
            </a:r>
            <a:r>
              <a:rPr lang="en-US" sz="1800" dirty="0" smtClean="0"/>
              <a:t>15</a:t>
            </a:r>
          </a:p>
          <a:p>
            <a:r>
              <a:rPr lang="en-US" sz="1800" dirty="0" smtClean="0"/>
              <a:t>L) Live Wood:           146 ± 75</a:t>
            </a:r>
          </a:p>
          <a:p>
            <a:r>
              <a:rPr lang="en-US" sz="1800" dirty="0" smtClean="0"/>
              <a:t>M) Live Foliage:       152 ± 50</a:t>
            </a:r>
          </a:p>
        </p:txBody>
      </p:sp>
      <p:sp>
        <p:nvSpPr>
          <p:cNvPr id="278" name="TextBox 277"/>
          <p:cNvSpPr txBox="1"/>
          <p:nvPr/>
        </p:nvSpPr>
        <p:spPr>
          <a:xfrm>
            <a:off x="25152789" y="11540767"/>
            <a:ext cx="2888786" cy="400110"/>
          </a:xfrm>
          <a:prstGeom prst="rect">
            <a:avLst/>
          </a:prstGeom>
          <a:solidFill>
            <a:schemeClr val="bg1">
              <a:lumMod val="65000"/>
            </a:schemeClr>
          </a:solidFill>
          <a:ln>
            <a:solidFill>
              <a:schemeClr val="tx1"/>
            </a:solidFill>
          </a:ln>
        </p:spPr>
        <p:txBody>
          <a:bodyPr wrap="square" rtlCol="0">
            <a:spAutoFit/>
          </a:bodyPr>
          <a:lstStyle/>
          <a:p>
            <a:r>
              <a:rPr lang="en-US" sz="2000" dirty="0" smtClean="0"/>
              <a:t>Aboveground Respiration</a:t>
            </a:r>
            <a:endParaRPr lang="en-US" sz="2000" dirty="0"/>
          </a:p>
        </p:txBody>
      </p:sp>
      <p:sp>
        <p:nvSpPr>
          <p:cNvPr id="279" name="TextBox 278"/>
          <p:cNvSpPr txBox="1"/>
          <p:nvPr/>
        </p:nvSpPr>
        <p:spPr>
          <a:xfrm>
            <a:off x="15646471" y="12510308"/>
            <a:ext cx="3067020" cy="1754326"/>
          </a:xfrm>
          <a:prstGeom prst="rect">
            <a:avLst/>
          </a:prstGeom>
          <a:solidFill>
            <a:schemeClr val="bg1"/>
          </a:solidFill>
          <a:ln>
            <a:solidFill>
              <a:schemeClr val="tx1"/>
            </a:solidFill>
          </a:ln>
        </p:spPr>
        <p:txBody>
          <a:bodyPr wrap="square" rtlCol="0">
            <a:spAutoFit/>
          </a:bodyPr>
          <a:lstStyle/>
          <a:p>
            <a:r>
              <a:rPr lang="en-US" sz="1800" dirty="0" smtClean="0"/>
              <a:t>A) Wood</a:t>
            </a:r>
          </a:p>
          <a:p>
            <a:r>
              <a:rPr lang="en-US" sz="1800" dirty="0" smtClean="0"/>
              <a:t>       </a:t>
            </a:r>
            <a:r>
              <a:rPr lang="en-US" sz="1800" dirty="0" err="1" smtClean="0"/>
              <a:t>i</a:t>
            </a:r>
            <a:r>
              <a:rPr lang="en-US" sz="1800" dirty="0" smtClean="0"/>
              <a:t>) Large trees:        150 </a:t>
            </a:r>
            <a:r>
              <a:rPr lang="en-US" sz="1800" dirty="0"/>
              <a:t>±</a:t>
            </a:r>
            <a:r>
              <a:rPr lang="en-US" sz="1800" dirty="0" smtClean="0"/>
              <a:t> 20</a:t>
            </a:r>
          </a:p>
          <a:p>
            <a:r>
              <a:rPr lang="en-US" sz="1800" dirty="0"/>
              <a:t> </a:t>
            </a:r>
            <a:r>
              <a:rPr lang="en-US" sz="1800" dirty="0" smtClean="0"/>
              <a:t>     ii) Small trees:          30 ± 5</a:t>
            </a:r>
          </a:p>
          <a:p>
            <a:r>
              <a:rPr lang="en-US" sz="1800" dirty="0"/>
              <a:t> </a:t>
            </a:r>
            <a:r>
              <a:rPr lang="en-US" sz="1800" dirty="0" smtClean="0"/>
              <a:t>    iii) Branchfall:            31 ± 21</a:t>
            </a:r>
          </a:p>
          <a:p>
            <a:r>
              <a:rPr lang="en-US" sz="1800" dirty="0" smtClean="0"/>
              <a:t>B) Foliage/Fruit:           123 ± 11</a:t>
            </a:r>
          </a:p>
          <a:p>
            <a:r>
              <a:rPr lang="en-US" sz="1800" dirty="0" smtClean="0"/>
              <a:t>C) Understory/</a:t>
            </a:r>
            <a:r>
              <a:rPr lang="en-US" sz="1800" dirty="0" err="1" smtClean="0"/>
              <a:t>herbiv</a:t>
            </a:r>
            <a:r>
              <a:rPr lang="en-US" sz="1800" dirty="0" smtClean="0"/>
              <a:t>:   20 </a:t>
            </a:r>
            <a:r>
              <a:rPr lang="en-US" sz="1800" dirty="0"/>
              <a:t>±</a:t>
            </a:r>
            <a:r>
              <a:rPr lang="en-US" sz="1800" dirty="0" smtClean="0"/>
              <a:t> 10</a:t>
            </a:r>
          </a:p>
        </p:txBody>
      </p:sp>
      <p:sp>
        <p:nvSpPr>
          <p:cNvPr id="280" name="TextBox 279"/>
          <p:cNvSpPr txBox="1"/>
          <p:nvPr/>
        </p:nvSpPr>
        <p:spPr>
          <a:xfrm>
            <a:off x="15646471" y="12163398"/>
            <a:ext cx="3067020" cy="400110"/>
          </a:xfrm>
          <a:prstGeom prst="rect">
            <a:avLst/>
          </a:prstGeom>
          <a:solidFill>
            <a:schemeClr val="bg1">
              <a:lumMod val="65000"/>
            </a:schemeClr>
          </a:solidFill>
          <a:ln>
            <a:solidFill>
              <a:schemeClr val="tx1"/>
            </a:solidFill>
          </a:ln>
        </p:spPr>
        <p:txBody>
          <a:bodyPr wrap="square" rtlCol="0">
            <a:spAutoFit/>
          </a:bodyPr>
          <a:lstStyle/>
          <a:p>
            <a:r>
              <a:rPr lang="en-US" sz="2000" dirty="0" smtClean="0"/>
              <a:t>Aboveground NPP</a:t>
            </a:r>
            <a:endParaRPr lang="en-US" sz="2000" dirty="0"/>
          </a:p>
        </p:txBody>
      </p:sp>
      <p:sp>
        <p:nvSpPr>
          <p:cNvPr id="281" name="TextBox 280"/>
          <p:cNvSpPr txBox="1"/>
          <p:nvPr/>
        </p:nvSpPr>
        <p:spPr>
          <a:xfrm>
            <a:off x="16082248" y="16469350"/>
            <a:ext cx="2825373" cy="923330"/>
          </a:xfrm>
          <a:prstGeom prst="rect">
            <a:avLst/>
          </a:prstGeom>
          <a:solidFill>
            <a:schemeClr val="bg1"/>
          </a:solidFill>
          <a:ln>
            <a:solidFill>
              <a:schemeClr val="tx1"/>
            </a:solidFill>
          </a:ln>
        </p:spPr>
        <p:txBody>
          <a:bodyPr wrap="square" rtlCol="0">
            <a:spAutoFit/>
          </a:bodyPr>
          <a:lstStyle/>
          <a:p>
            <a:r>
              <a:rPr lang="en-US" sz="1800" dirty="0" smtClean="0"/>
              <a:t>D) Coarse Roots:    34 </a:t>
            </a:r>
            <a:r>
              <a:rPr lang="en-US" sz="1800" dirty="0"/>
              <a:t>± </a:t>
            </a:r>
            <a:r>
              <a:rPr lang="en-US" sz="1800" dirty="0" smtClean="0"/>
              <a:t>7</a:t>
            </a:r>
          </a:p>
          <a:p>
            <a:r>
              <a:rPr lang="en-US" sz="1800" dirty="0" smtClean="0"/>
              <a:t>E) Fine Roots:       110 </a:t>
            </a:r>
            <a:r>
              <a:rPr lang="en-US" sz="1800" dirty="0"/>
              <a:t>± </a:t>
            </a:r>
            <a:r>
              <a:rPr lang="en-US" sz="1800" dirty="0" smtClean="0"/>
              <a:t>64</a:t>
            </a:r>
          </a:p>
          <a:p>
            <a:r>
              <a:rPr lang="en-US" sz="1800" dirty="0" smtClean="0"/>
              <a:t>F) </a:t>
            </a:r>
            <a:r>
              <a:rPr lang="en-US" sz="1800" dirty="0" err="1" smtClean="0"/>
              <a:t>Myco</a:t>
            </a:r>
            <a:r>
              <a:rPr lang="en-US" sz="1800" dirty="0" smtClean="0"/>
              <a:t> Fungi:     158 </a:t>
            </a:r>
            <a:r>
              <a:rPr lang="en-US" sz="1800" dirty="0"/>
              <a:t>± </a:t>
            </a:r>
            <a:r>
              <a:rPr lang="en-US" sz="1800" dirty="0" smtClean="0"/>
              <a:t>119</a:t>
            </a:r>
          </a:p>
        </p:txBody>
      </p:sp>
      <p:sp>
        <p:nvSpPr>
          <p:cNvPr id="282" name="TextBox 281"/>
          <p:cNvSpPr txBox="1"/>
          <p:nvPr/>
        </p:nvSpPr>
        <p:spPr>
          <a:xfrm>
            <a:off x="16082248" y="16066646"/>
            <a:ext cx="2825373" cy="400110"/>
          </a:xfrm>
          <a:prstGeom prst="rect">
            <a:avLst/>
          </a:prstGeom>
          <a:solidFill>
            <a:schemeClr val="bg1">
              <a:lumMod val="65000"/>
            </a:schemeClr>
          </a:solidFill>
          <a:ln>
            <a:solidFill>
              <a:schemeClr val="tx1"/>
            </a:solidFill>
          </a:ln>
        </p:spPr>
        <p:txBody>
          <a:bodyPr wrap="square" rtlCol="0">
            <a:spAutoFit/>
          </a:bodyPr>
          <a:lstStyle/>
          <a:p>
            <a:r>
              <a:rPr lang="en-US" sz="2000" dirty="0" smtClean="0"/>
              <a:t>Belowground NPP</a:t>
            </a:r>
            <a:endParaRPr lang="en-US" sz="2000" dirty="0"/>
          </a:p>
        </p:txBody>
      </p:sp>
      <p:sp>
        <p:nvSpPr>
          <p:cNvPr id="283" name="TextBox 282"/>
          <p:cNvSpPr txBox="1"/>
          <p:nvPr/>
        </p:nvSpPr>
        <p:spPr>
          <a:xfrm>
            <a:off x="24732660" y="8593380"/>
            <a:ext cx="3156540" cy="830997"/>
          </a:xfrm>
          <a:prstGeom prst="rect">
            <a:avLst/>
          </a:prstGeom>
          <a:solidFill>
            <a:schemeClr val="bg1"/>
          </a:solidFill>
          <a:ln>
            <a:solidFill>
              <a:schemeClr val="tx1"/>
            </a:solidFill>
          </a:ln>
        </p:spPr>
        <p:txBody>
          <a:bodyPr wrap="square" rtlCol="0">
            <a:spAutoFit/>
          </a:bodyPr>
          <a:lstStyle/>
          <a:p>
            <a:r>
              <a:rPr lang="en-US" dirty="0" smtClean="0"/>
              <a:t>EC:  	1114 ± 75</a:t>
            </a:r>
          </a:p>
          <a:p>
            <a:r>
              <a:rPr lang="en-US" dirty="0" smtClean="0"/>
              <a:t>Bio: 	1184 ± 149</a:t>
            </a:r>
            <a:endParaRPr lang="en-US" dirty="0"/>
          </a:p>
        </p:txBody>
      </p:sp>
      <p:sp>
        <p:nvSpPr>
          <p:cNvPr id="284" name="TextBox 283"/>
          <p:cNvSpPr txBox="1"/>
          <p:nvPr/>
        </p:nvSpPr>
        <p:spPr>
          <a:xfrm>
            <a:off x="24732660" y="8131715"/>
            <a:ext cx="3156540" cy="461665"/>
          </a:xfrm>
          <a:prstGeom prst="rect">
            <a:avLst/>
          </a:prstGeom>
          <a:solidFill>
            <a:schemeClr val="bg1">
              <a:lumMod val="65000"/>
            </a:schemeClr>
          </a:solidFill>
          <a:ln>
            <a:solidFill>
              <a:schemeClr val="tx1"/>
            </a:solidFill>
          </a:ln>
        </p:spPr>
        <p:txBody>
          <a:bodyPr wrap="square" rtlCol="0">
            <a:spAutoFit/>
          </a:bodyPr>
          <a:lstStyle/>
          <a:p>
            <a:pPr algn="ctr"/>
            <a:r>
              <a:rPr lang="en-US" b="1" dirty="0" smtClean="0"/>
              <a:t>Ecosystem Respiration</a:t>
            </a:r>
            <a:endParaRPr lang="en-US" b="1" dirty="0"/>
          </a:p>
        </p:txBody>
      </p:sp>
      <p:sp>
        <p:nvSpPr>
          <p:cNvPr id="2073" name="Freeform 2072"/>
          <p:cNvSpPr/>
          <p:nvPr/>
        </p:nvSpPr>
        <p:spPr>
          <a:xfrm>
            <a:off x="18317856" y="7001832"/>
            <a:ext cx="2038783" cy="1023764"/>
          </a:xfrm>
          <a:custGeom>
            <a:avLst/>
            <a:gdLst>
              <a:gd name="connsiteX0" fmla="*/ 2057400 w 2057400"/>
              <a:gd name="connsiteY0" fmla="*/ 0 h 723900"/>
              <a:gd name="connsiteX1" fmla="*/ 857250 w 2057400"/>
              <a:gd name="connsiteY1" fmla="*/ 247650 h 723900"/>
              <a:gd name="connsiteX2" fmla="*/ 0 w 2057400"/>
              <a:gd name="connsiteY2" fmla="*/ 723900 h 723900"/>
              <a:gd name="connsiteX3" fmla="*/ 0 w 2057400"/>
              <a:gd name="connsiteY3" fmla="*/ 723900 h 723900"/>
            </a:gdLst>
            <a:ahLst/>
            <a:cxnLst>
              <a:cxn ang="0">
                <a:pos x="connsiteX0" y="connsiteY0"/>
              </a:cxn>
              <a:cxn ang="0">
                <a:pos x="connsiteX1" y="connsiteY1"/>
              </a:cxn>
              <a:cxn ang="0">
                <a:pos x="connsiteX2" y="connsiteY2"/>
              </a:cxn>
              <a:cxn ang="0">
                <a:pos x="connsiteX3" y="connsiteY3"/>
              </a:cxn>
            </a:cxnLst>
            <a:rect l="l" t="t" r="r" b="b"/>
            <a:pathLst>
              <a:path w="2057400" h="723900">
                <a:moveTo>
                  <a:pt x="2057400" y="0"/>
                </a:moveTo>
                <a:cubicBezTo>
                  <a:pt x="1628775" y="63500"/>
                  <a:pt x="1200150" y="127000"/>
                  <a:pt x="857250" y="247650"/>
                </a:cubicBezTo>
                <a:cubicBezTo>
                  <a:pt x="514350" y="368300"/>
                  <a:pt x="0" y="723900"/>
                  <a:pt x="0" y="723900"/>
                </a:cubicBezTo>
                <a:lnTo>
                  <a:pt x="0" y="723900"/>
                </a:ln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Freeform 293"/>
          <p:cNvSpPr/>
          <p:nvPr/>
        </p:nvSpPr>
        <p:spPr>
          <a:xfrm rot="6556280">
            <a:off x="24867158" y="11360096"/>
            <a:ext cx="5996229" cy="2946416"/>
          </a:xfrm>
          <a:custGeom>
            <a:avLst/>
            <a:gdLst>
              <a:gd name="connsiteX0" fmla="*/ 2057400 w 2057400"/>
              <a:gd name="connsiteY0" fmla="*/ 0 h 723900"/>
              <a:gd name="connsiteX1" fmla="*/ 857250 w 2057400"/>
              <a:gd name="connsiteY1" fmla="*/ 247650 h 723900"/>
              <a:gd name="connsiteX2" fmla="*/ 0 w 2057400"/>
              <a:gd name="connsiteY2" fmla="*/ 723900 h 723900"/>
              <a:gd name="connsiteX3" fmla="*/ 0 w 2057400"/>
              <a:gd name="connsiteY3" fmla="*/ 723900 h 723900"/>
            </a:gdLst>
            <a:ahLst/>
            <a:cxnLst>
              <a:cxn ang="0">
                <a:pos x="connsiteX0" y="connsiteY0"/>
              </a:cxn>
              <a:cxn ang="0">
                <a:pos x="connsiteX1" y="connsiteY1"/>
              </a:cxn>
              <a:cxn ang="0">
                <a:pos x="connsiteX2" y="connsiteY2"/>
              </a:cxn>
              <a:cxn ang="0">
                <a:pos x="connsiteX3" y="connsiteY3"/>
              </a:cxn>
            </a:cxnLst>
            <a:rect l="l" t="t" r="r" b="b"/>
            <a:pathLst>
              <a:path w="2057400" h="723900">
                <a:moveTo>
                  <a:pt x="2057400" y="0"/>
                </a:moveTo>
                <a:cubicBezTo>
                  <a:pt x="1628775" y="63500"/>
                  <a:pt x="1200150" y="127000"/>
                  <a:pt x="857250" y="247650"/>
                </a:cubicBezTo>
                <a:cubicBezTo>
                  <a:pt x="514350" y="368300"/>
                  <a:pt x="0" y="723900"/>
                  <a:pt x="0" y="723900"/>
                </a:cubicBezTo>
                <a:lnTo>
                  <a:pt x="0" y="723900"/>
                </a:ln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Freeform 294"/>
          <p:cNvSpPr/>
          <p:nvPr/>
        </p:nvSpPr>
        <p:spPr>
          <a:xfrm rot="2672345">
            <a:off x="23672335" y="7115746"/>
            <a:ext cx="2038783" cy="1023764"/>
          </a:xfrm>
          <a:custGeom>
            <a:avLst/>
            <a:gdLst>
              <a:gd name="connsiteX0" fmla="*/ 2057400 w 2057400"/>
              <a:gd name="connsiteY0" fmla="*/ 0 h 723900"/>
              <a:gd name="connsiteX1" fmla="*/ 857250 w 2057400"/>
              <a:gd name="connsiteY1" fmla="*/ 247650 h 723900"/>
              <a:gd name="connsiteX2" fmla="*/ 0 w 2057400"/>
              <a:gd name="connsiteY2" fmla="*/ 723900 h 723900"/>
              <a:gd name="connsiteX3" fmla="*/ 0 w 2057400"/>
              <a:gd name="connsiteY3" fmla="*/ 723900 h 723900"/>
            </a:gdLst>
            <a:ahLst/>
            <a:cxnLst>
              <a:cxn ang="0">
                <a:pos x="connsiteX0" y="connsiteY0"/>
              </a:cxn>
              <a:cxn ang="0">
                <a:pos x="connsiteX1" y="connsiteY1"/>
              </a:cxn>
              <a:cxn ang="0">
                <a:pos x="connsiteX2" y="connsiteY2"/>
              </a:cxn>
              <a:cxn ang="0">
                <a:pos x="connsiteX3" y="connsiteY3"/>
              </a:cxn>
            </a:cxnLst>
            <a:rect l="l" t="t" r="r" b="b"/>
            <a:pathLst>
              <a:path w="2057400" h="723900">
                <a:moveTo>
                  <a:pt x="2057400" y="0"/>
                </a:moveTo>
                <a:cubicBezTo>
                  <a:pt x="1628775" y="63500"/>
                  <a:pt x="1200150" y="127000"/>
                  <a:pt x="857250" y="247650"/>
                </a:cubicBezTo>
                <a:cubicBezTo>
                  <a:pt x="514350" y="368300"/>
                  <a:pt x="0" y="723900"/>
                  <a:pt x="0" y="723900"/>
                </a:cubicBezTo>
                <a:lnTo>
                  <a:pt x="0" y="723900"/>
                </a:ln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Freeform 296"/>
          <p:cNvSpPr/>
          <p:nvPr/>
        </p:nvSpPr>
        <p:spPr>
          <a:xfrm flipH="1">
            <a:off x="18747311" y="9152048"/>
            <a:ext cx="2166767" cy="1465641"/>
          </a:xfrm>
          <a:custGeom>
            <a:avLst/>
            <a:gdLst>
              <a:gd name="connsiteX0" fmla="*/ 2057400 w 2057400"/>
              <a:gd name="connsiteY0" fmla="*/ 0 h 723900"/>
              <a:gd name="connsiteX1" fmla="*/ 857250 w 2057400"/>
              <a:gd name="connsiteY1" fmla="*/ 247650 h 723900"/>
              <a:gd name="connsiteX2" fmla="*/ 0 w 2057400"/>
              <a:gd name="connsiteY2" fmla="*/ 723900 h 723900"/>
              <a:gd name="connsiteX3" fmla="*/ 0 w 2057400"/>
              <a:gd name="connsiteY3" fmla="*/ 723900 h 723900"/>
            </a:gdLst>
            <a:ahLst/>
            <a:cxnLst>
              <a:cxn ang="0">
                <a:pos x="connsiteX0" y="connsiteY0"/>
              </a:cxn>
              <a:cxn ang="0">
                <a:pos x="connsiteX1" y="connsiteY1"/>
              </a:cxn>
              <a:cxn ang="0">
                <a:pos x="connsiteX2" y="connsiteY2"/>
              </a:cxn>
              <a:cxn ang="0">
                <a:pos x="connsiteX3" y="connsiteY3"/>
              </a:cxn>
            </a:cxnLst>
            <a:rect l="l" t="t" r="r" b="b"/>
            <a:pathLst>
              <a:path w="2057400" h="723900">
                <a:moveTo>
                  <a:pt x="2057400" y="0"/>
                </a:moveTo>
                <a:cubicBezTo>
                  <a:pt x="1628775" y="63500"/>
                  <a:pt x="1200150" y="127000"/>
                  <a:pt x="857250" y="247650"/>
                </a:cubicBezTo>
                <a:cubicBezTo>
                  <a:pt x="514350" y="368300"/>
                  <a:pt x="0" y="723900"/>
                  <a:pt x="0" y="723900"/>
                </a:cubicBezTo>
                <a:lnTo>
                  <a:pt x="0" y="723900"/>
                </a:ln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Freeform 297"/>
          <p:cNvSpPr/>
          <p:nvPr/>
        </p:nvSpPr>
        <p:spPr>
          <a:xfrm>
            <a:off x="18747310" y="11557898"/>
            <a:ext cx="1445689" cy="504476"/>
          </a:xfrm>
          <a:custGeom>
            <a:avLst/>
            <a:gdLst>
              <a:gd name="connsiteX0" fmla="*/ 2057400 w 2057400"/>
              <a:gd name="connsiteY0" fmla="*/ 0 h 723900"/>
              <a:gd name="connsiteX1" fmla="*/ 857250 w 2057400"/>
              <a:gd name="connsiteY1" fmla="*/ 247650 h 723900"/>
              <a:gd name="connsiteX2" fmla="*/ 0 w 2057400"/>
              <a:gd name="connsiteY2" fmla="*/ 723900 h 723900"/>
              <a:gd name="connsiteX3" fmla="*/ 0 w 2057400"/>
              <a:gd name="connsiteY3" fmla="*/ 723900 h 723900"/>
            </a:gdLst>
            <a:ahLst/>
            <a:cxnLst>
              <a:cxn ang="0">
                <a:pos x="connsiteX0" y="connsiteY0"/>
              </a:cxn>
              <a:cxn ang="0">
                <a:pos x="connsiteX1" y="connsiteY1"/>
              </a:cxn>
              <a:cxn ang="0">
                <a:pos x="connsiteX2" y="connsiteY2"/>
              </a:cxn>
              <a:cxn ang="0">
                <a:pos x="connsiteX3" y="connsiteY3"/>
              </a:cxn>
            </a:cxnLst>
            <a:rect l="l" t="t" r="r" b="b"/>
            <a:pathLst>
              <a:path w="2057400" h="723900">
                <a:moveTo>
                  <a:pt x="2057400" y="0"/>
                </a:moveTo>
                <a:cubicBezTo>
                  <a:pt x="1628775" y="63500"/>
                  <a:pt x="1200150" y="127000"/>
                  <a:pt x="857250" y="247650"/>
                </a:cubicBezTo>
                <a:cubicBezTo>
                  <a:pt x="514350" y="368300"/>
                  <a:pt x="0" y="723900"/>
                  <a:pt x="0" y="723900"/>
                </a:cubicBezTo>
                <a:lnTo>
                  <a:pt x="0" y="723900"/>
                </a:ln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Freeform 298"/>
          <p:cNvSpPr/>
          <p:nvPr/>
        </p:nvSpPr>
        <p:spPr>
          <a:xfrm rot="4273398" flipH="1">
            <a:off x="18894003" y="13314432"/>
            <a:ext cx="1298811" cy="3041850"/>
          </a:xfrm>
          <a:custGeom>
            <a:avLst/>
            <a:gdLst>
              <a:gd name="connsiteX0" fmla="*/ 2057400 w 2057400"/>
              <a:gd name="connsiteY0" fmla="*/ 0 h 723900"/>
              <a:gd name="connsiteX1" fmla="*/ 857250 w 2057400"/>
              <a:gd name="connsiteY1" fmla="*/ 247650 h 723900"/>
              <a:gd name="connsiteX2" fmla="*/ 0 w 2057400"/>
              <a:gd name="connsiteY2" fmla="*/ 723900 h 723900"/>
              <a:gd name="connsiteX3" fmla="*/ 0 w 2057400"/>
              <a:gd name="connsiteY3" fmla="*/ 723900 h 723900"/>
            </a:gdLst>
            <a:ahLst/>
            <a:cxnLst>
              <a:cxn ang="0">
                <a:pos x="connsiteX0" y="connsiteY0"/>
              </a:cxn>
              <a:cxn ang="0">
                <a:pos x="connsiteX1" y="connsiteY1"/>
              </a:cxn>
              <a:cxn ang="0">
                <a:pos x="connsiteX2" y="connsiteY2"/>
              </a:cxn>
              <a:cxn ang="0">
                <a:pos x="connsiteX3" y="connsiteY3"/>
              </a:cxn>
            </a:cxnLst>
            <a:rect l="l" t="t" r="r" b="b"/>
            <a:pathLst>
              <a:path w="2057400" h="723900">
                <a:moveTo>
                  <a:pt x="2057400" y="0"/>
                </a:moveTo>
                <a:cubicBezTo>
                  <a:pt x="1628775" y="63500"/>
                  <a:pt x="1200150" y="127000"/>
                  <a:pt x="857250" y="247650"/>
                </a:cubicBezTo>
                <a:cubicBezTo>
                  <a:pt x="514350" y="368300"/>
                  <a:pt x="0" y="723900"/>
                  <a:pt x="0" y="723900"/>
                </a:cubicBezTo>
                <a:lnTo>
                  <a:pt x="0" y="723900"/>
                </a:ln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Freeform 63"/>
          <p:cNvSpPr/>
          <p:nvPr/>
        </p:nvSpPr>
        <p:spPr>
          <a:xfrm>
            <a:off x="25146000" y="9544050"/>
            <a:ext cx="1752600" cy="2057400"/>
          </a:xfrm>
          <a:custGeom>
            <a:avLst/>
            <a:gdLst>
              <a:gd name="connsiteX0" fmla="*/ 0 w 1752600"/>
              <a:gd name="connsiteY0" fmla="*/ 2057400 h 2057400"/>
              <a:gd name="connsiteX1" fmla="*/ 914400 w 1752600"/>
              <a:gd name="connsiteY1" fmla="*/ 1524000 h 2057400"/>
              <a:gd name="connsiteX2" fmla="*/ 1390650 w 1752600"/>
              <a:gd name="connsiteY2" fmla="*/ 914400 h 2057400"/>
              <a:gd name="connsiteX3" fmla="*/ 1752600 w 1752600"/>
              <a:gd name="connsiteY3" fmla="*/ 0 h 2057400"/>
            </a:gdLst>
            <a:ahLst/>
            <a:cxnLst>
              <a:cxn ang="0">
                <a:pos x="connsiteX0" y="connsiteY0"/>
              </a:cxn>
              <a:cxn ang="0">
                <a:pos x="connsiteX1" y="connsiteY1"/>
              </a:cxn>
              <a:cxn ang="0">
                <a:pos x="connsiteX2" y="connsiteY2"/>
              </a:cxn>
              <a:cxn ang="0">
                <a:pos x="connsiteX3" y="connsiteY3"/>
              </a:cxn>
            </a:cxnLst>
            <a:rect l="l" t="t" r="r" b="b"/>
            <a:pathLst>
              <a:path w="1752600" h="2057400">
                <a:moveTo>
                  <a:pt x="0" y="2057400"/>
                </a:moveTo>
                <a:cubicBezTo>
                  <a:pt x="341312" y="1885950"/>
                  <a:pt x="682625" y="1714500"/>
                  <a:pt x="914400" y="1524000"/>
                </a:cubicBezTo>
                <a:cubicBezTo>
                  <a:pt x="1146175" y="1333500"/>
                  <a:pt x="1250950" y="1168400"/>
                  <a:pt x="1390650" y="914400"/>
                </a:cubicBezTo>
                <a:cubicBezTo>
                  <a:pt x="1530350" y="660400"/>
                  <a:pt x="1641475" y="330200"/>
                  <a:pt x="1752600" y="0"/>
                </a:cubicBezTo>
              </a:path>
            </a:pathLst>
          </a:custGeom>
          <a:noFill/>
          <a:ln w="85725">
            <a:solidFill>
              <a:schemeClr val="tx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TextBox 64"/>
          <p:cNvSpPr txBox="1"/>
          <p:nvPr/>
        </p:nvSpPr>
        <p:spPr>
          <a:xfrm>
            <a:off x="17310820" y="11431227"/>
            <a:ext cx="1689005" cy="461665"/>
          </a:xfrm>
          <a:prstGeom prst="rect">
            <a:avLst/>
          </a:prstGeom>
          <a:noFill/>
        </p:spPr>
        <p:txBody>
          <a:bodyPr wrap="square" rtlCol="0">
            <a:spAutoFit/>
          </a:bodyPr>
          <a:lstStyle/>
          <a:p>
            <a:r>
              <a:rPr lang="en-US" b="1" dirty="0" smtClean="0"/>
              <a:t>54% of NPP</a:t>
            </a:r>
            <a:endParaRPr lang="en-US" b="1" dirty="0"/>
          </a:p>
        </p:txBody>
      </p:sp>
      <p:sp>
        <p:nvSpPr>
          <p:cNvPr id="302" name="TextBox 301"/>
          <p:cNvSpPr txBox="1"/>
          <p:nvPr/>
        </p:nvSpPr>
        <p:spPr>
          <a:xfrm>
            <a:off x="16909598" y="15285230"/>
            <a:ext cx="1689005" cy="461665"/>
          </a:xfrm>
          <a:prstGeom prst="rect">
            <a:avLst/>
          </a:prstGeom>
          <a:noFill/>
        </p:spPr>
        <p:txBody>
          <a:bodyPr wrap="square" rtlCol="0">
            <a:spAutoFit/>
          </a:bodyPr>
          <a:lstStyle/>
          <a:p>
            <a:r>
              <a:rPr lang="en-US" b="1" dirty="0" smtClean="0"/>
              <a:t>46% of NPP</a:t>
            </a:r>
            <a:endParaRPr lang="en-US" b="1" dirty="0"/>
          </a:p>
        </p:txBody>
      </p:sp>
      <p:sp>
        <p:nvSpPr>
          <p:cNvPr id="303" name="TextBox 302"/>
          <p:cNvSpPr txBox="1"/>
          <p:nvPr/>
        </p:nvSpPr>
        <p:spPr>
          <a:xfrm>
            <a:off x="26926539" y="14604524"/>
            <a:ext cx="1476811" cy="461665"/>
          </a:xfrm>
          <a:prstGeom prst="rect">
            <a:avLst/>
          </a:prstGeom>
          <a:noFill/>
        </p:spPr>
        <p:txBody>
          <a:bodyPr wrap="square" rtlCol="0">
            <a:spAutoFit/>
          </a:bodyPr>
          <a:lstStyle/>
          <a:p>
            <a:r>
              <a:rPr lang="en-US" b="1" dirty="0" smtClean="0"/>
              <a:t>70% of Re</a:t>
            </a:r>
            <a:endParaRPr lang="en-US" b="1" dirty="0"/>
          </a:p>
        </p:txBody>
      </p:sp>
      <p:sp>
        <p:nvSpPr>
          <p:cNvPr id="304" name="TextBox 303"/>
          <p:cNvSpPr txBox="1"/>
          <p:nvPr/>
        </p:nvSpPr>
        <p:spPr>
          <a:xfrm>
            <a:off x="24960227" y="10373537"/>
            <a:ext cx="1476811" cy="461665"/>
          </a:xfrm>
          <a:prstGeom prst="rect">
            <a:avLst/>
          </a:prstGeom>
          <a:noFill/>
        </p:spPr>
        <p:txBody>
          <a:bodyPr wrap="square" rtlCol="0">
            <a:spAutoFit/>
          </a:bodyPr>
          <a:lstStyle/>
          <a:p>
            <a:r>
              <a:rPr lang="en-US" b="1" dirty="0" smtClean="0"/>
              <a:t>30% of Re</a:t>
            </a:r>
            <a:endParaRPr lang="en-US" b="1" dirty="0"/>
          </a:p>
        </p:txBody>
      </p:sp>
      <p:sp>
        <p:nvSpPr>
          <p:cNvPr id="305" name="TextBox 304"/>
          <p:cNvSpPr txBox="1"/>
          <p:nvPr/>
        </p:nvSpPr>
        <p:spPr>
          <a:xfrm>
            <a:off x="15436253" y="19596395"/>
            <a:ext cx="13019357" cy="1200329"/>
          </a:xfrm>
          <a:prstGeom prst="rect">
            <a:avLst/>
          </a:prstGeom>
          <a:noFill/>
        </p:spPr>
        <p:txBody>
          <a:bodyPr wrap="square" rtlCol="0">
            <a:spAutoFit/>
          </a:bodyPr>
          <a:lstStyle/>
          <a:p>
            <a:r>
              <a:rPr lang="en-US" sz="1800" b="1" dirty="0" smtClean="0"/>
              <a:t>Figure 5: </a:t>
            </a:r>
            <a:r>
              <a:rPr lang="en-US" sz="1800" dirty="0" smtClean="0"/>
              <a:t>Mean annual carbon fluxes  for Bartlett Experimental Forest from 10 years of eddy covariance (EC), biometric (Bio), and inventory (∆C) data.  There is generally good agreement between the different approaches for estimating NEP, GPP, and RE.  Soil respiration and aboveground respiration contribute approximately 70% and 30% to total ecosystem respiration, respectively.  Aboveground NPP is allocated roughly equally among 4 sinks:  wood, foliage, fine roots, and mycorrhizal fungi.</a:t>
            </a:r>
            <a:endParaRPr lang="en-US" sz="1800" dirty="0"/>
          </a:p>
        </p:txBody>
      </p:sp>
      <p:pic>
        <p:nvPicPr>
          <p:cNvPr id="72" name="Picture 71"/>
          <p:cNvPicPr>
            <a:picLocks noChangeAspect="1"/>
          </p:cNvPicPr>
          <p:nvPr/>
        </p:nvPicPr>
        <p:blipFill>
          <a:blip r:embed="rId14"/>
          <a:stretch>
            <a:fillRect/>
          </a:stretch>
        </p:blipFill>
        <p:spPr>
          <a:xfrm>
            <a:off x="30270811" y="14402426"/>
            <a:ext cx="6219276" cy="4553281"/>
          </a:xfrm>
          <a:prstGeom prst="rect">
            <a:avLst/>
          </a:prstGeom>
        </p:spPr>
      </p:pic>
      <p:pic>
        <p:nvPicPr>
          <p:cNvPr id="74" name="Picture 73"/>
          <p:cNvPicPr>
            <a:picLocks noChangeAspect="1"/>
          </p:cNvPicPr>
          <p:nvPr/>
        </p:nvPicPr>
        <p:blipFill>
          <a:blip r:embed="rId15"/>
          <a:stretch>
            <a:fillRect/>
          </a:stretch>
        </p:blipFill>
        <p:spPr>
          <a:xfrm>
            <a:off x="36570867" y="14389118"/>
            <a:ext cx="5839145" cy="4297062"/>
          </a:xfrm>
          <a:prstGeom prst="rect">
            <a:avLst/>
          </a:prstGeom>
        </p:spPr>
      </p:pic>
      <p:cxnSp>
        <p:nvCxnSpPr>
          <p:cNvPr id="76" name="Straight Arrow Connector 75"/>
          <p:cNvCxnSpPr/>
          <p:nvPr/>
        </p:nvCxnSpPr>
        <p:spPr>
          <a:xfrm flipH="1" flipV="1">
            <a:off x="39585894" y="16834549"/>
            <a:ext cx="152400" cy="36684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18" name="Straight Arrow Connector 317"/>
          <p:cNvCxnSpPr/>
          <p:nvPr/>
        </p:nvCxnSpPr>
        <p:spPr>
          <a:xfrm flipV="1">
            <a:off x="40519769" y="17461184"/>
            <a:ext cx="428625" cy="4055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81" name="TextBox 80"/>
          <p:cNvSpPr txBox="1"/>
          <p:nvPr/>
        </p:nvSpPr>
        <p:spPr>
          <a:xfrm>
            <a:off x="38915992" y="17158297"/>
            <a:ext cx="1676400" cy="646331"/>
          </a:xfrm>
          <a:prstGeom prst="rect">
            <a:avLst/>
          </a:prstGeom>
          <a:noFill/>
        </p:spPr>
        <p:txBody>
          <a:bodyPr wrap="square" rtlCol="0">
            <a:spAutoFit/>
          </a:bodyPr>
          <a:lstStyle/>
          <a:p>
            <a:r>
              <a:rPr lang="en-US" sz="1800" dirty="0" smtClean="0"/>
              <a:t>Model sensitive to water stress?</a:t>
            </a:r>
            <a:endParaRPr lang="en-US" sz="1800" dirty="0"/>
          </a:p>
        </p:txBody>
      </p:sp>
      <p:sp>
        <p:nvSpPr>
          <p:cNvPr id="110" name="Text Box 288"/>
          <p:cNvSpPr txBox="1">
            <a:spLocks noChangeArrowheads="1"/>
          </p:cNvSpPr>
          <p:nvPr/>
        </p:nvSpPr>
        <p:spPr bwMode="auto">
          <a:xfrm>
            <a:off x="812023" y="26822400"/>
            <a:ext cx="13291392" cy="782383"/>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smtClean="0">
                <a:solidFill>
                  <a:schemeClr val="bg1"/>
                </a:solidFill>
              </a:rPr>
              <a:t>Uncertainty in C Fluxes</a:t>
            </a:r>
            <a:endParaRPr lang="en-US" altLang="en-US" sz="4400" b="1" dirty="0">
              <a:solidFill>
                <a:schemeClr val="bg1"/>
              </a:solidFill>
            </a:endParaRPr>
          </a:p>
        </p:txBody>
      </p:sp>
      <p:sp>
        <p:nvSpPr>
          <p:cNvPr id="324" name="Text Box 288"/>
          <p:cNvSpPr txBox="1">
            <a:spLocks noChangeArrowheads="1"/>
          </p:cNvSpPr>
          <p:nvPr/>
        </p:nvSpPr>
        <p:spPr bwMode="auto">
          <a:xfrm>
            <a:off x="15264377" y="21690896"/>
            <a:ext cx="13728365" cy="769441"/>
          </a:xfrm>
          <a:prstGeom prst="rect">
            <a:avLst/>
          </a:prstGeom>
          <a:solidFill>
            <a:srgbClr val="001B5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4400" b="1" dirty="0">
                <a:solidFill>
                  <a:schemeClr val="bg1"/>
                </a:solidFill>
              </a:rPr>
              <a:t>C</a:t>
            </a:r>
            <a:r>
              <a:rPr lang="en-US" altLang="en-US" sz="4400" b="1" dirty="0" smtClean="0">
                <a:solidFill>
                  <a:schemeClr val="bg1"/>
                </a:solidFill>
              </a:rPr>
              <a:t>orrelations of C fluxes with climate and phenology</a:t>
            </a:r>
            <a:endParaRPr lang="en-US" altLang="en-US" sz="4400" b="1" dirty="0">
              <a:solidFill>
                <a:schemeClr val="bg1"/>
              </a:solidFill>
            </a:endParaRPr>
          </a:p>
        </p:txBody>
      </p:sp>
      <p:pic>
        <p:nvPicPr>
          <p:cNvPr id="85" name="Picture 84"/>
          <p:cNvPicPr>
            <a:picLocks noChangeAspect="1"/>
          </p:cNvPicPr>
          <p:nvPr/>
        </p:nvPicPr>
        <p:blipFill>
          <a:blip r:embed="rId16"/>
          <a:stretch>
            <a:fillRect/>
          </a:stretch>
        </p:blipFill>
        <p:spPr>
          <a:xfrm>
            <a:off x="30113116" y="6126016"/>
            <a:ext cx="5014758" cy="3139511"/>
          </a:xfrm>
          <a:prstGeom prst="rect">
            <a:avLst/>
          </a:prstGeom>
        </p:spPr>
      </p:pic>
      <p:pic>
        <p:nvPicPr>
          <p:cNvPr id="87" name="Picture 86"/>
          <p:cNvPicPr>
            <a:picLocks noChangeAspect="1"/>
          </p:cNvPicPr>
          <p:nvPr/>
        </p:nvPicPr>
        <p:blipFill>
          <a:blip r:embed="rId17"/>
          <a:stretch>
            <a:fillRect/>
          </a:stretch>
        </p:blipFill>
        <p:spPr>
          <a:xfrm>
            <a:off x="30116554" y="9292396"/>
            <a:ext cx="5662758" cy="3139511"/>
          </a:xfrm>
          <a:prstGeom prst="rect">
            <a:avLst/>
          </a:prstGeom>
        </p:spPr>
      </p:pic>
      <p:pic>
        <p:nvPicPr>
          <p:cNvPr id="91" name="Picture 90"/>
          <p:cNvPicPr>
            <a:picLocks noChangeAspect="1"/>
          </p:cNvPicPr>
          <p:nvPr/>
        </p:nvPicPr>
        <p:blipFill>
          <a:blip r:embed="rId18"/>
          <a:stretch>
            <a:fillRect/>
          </a:stretch>
        </p:blipFill>
        <p:spPr>
          <a:xfrm>
            <a:off x="35995050" y="6162484"/>
            <a:ext cx="5661233" cy="3139511"/>
          </a:xfrm>
          <a:prstGeom prst="rect">
            <a:avLst/>
          </a:prstGeom>
        </p:spPr>
      </p:pic>
      <p:grpSp>
        <p:nvGrpSpPr>
          <p:cNvPr id="285" name="Group 284"/>
          <p:cNvGrpSpPr/>
          <p:nvPr/>
        </p:nvGrpSpPr>
        <p:grpSpPr>
          <a:xfrm>
            <a:off x="17190251" y="22663038"/>
            <a:ext cx="8287584" cy="2344120"/>
            <a:chOff x="16858416" y="23731967"/>
            <a:chExt cx="8287584" cy="2344120"/>
          </a:xfrm>
        </p:grpSpPr>
        <p:cxnSp>
          <p:nvCxnSpPr>
            <p:cNvPr id="97" name="Straight Connector 96"/>
            <p:cNvCxnSpPr/>
            <p:nvPr/>
          </p:nvCxnSpPr>
          <p:spPr>
            <a:xfrm flipH="1">
              <a:off x="17565624" y="23740431"/>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34" name="Straight Connector 333"/>
            <p:cNvCxnSpPr/>
            <p:nvPr/>
          </p:nvCxnSpPr>
          <p:spPr>
            <a:xfrm flipH="1">
              <a:off x="19302984" y="23754794"/>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35" name="Straight Connector 334"/>
            <p:cNvCxnSpPr/>
            <p:nvPr/>
          </p:nvCxnSpPr>
          <p:spPr>
            <a:xfrm flipH="1">
              <a:off x="18442284"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sp>
          <p:nvSpPr>
            <p:cNvPr id="99" name="TextBox 98"/>
            <p:cNvSpPr txBox="1"/>
            <p:nvPr/>
          </p:nvSpPr>
          <p:spPr>
            <a:xfrm>
              <a:off x="16858416" y="25661248"/>
              <a:ext cx="743935" cy="400110"/>
            </a:xfrm>
            <a:prstGeom prst="rect">
              <a:avLst/>
            </a:prstGeom>
            <a:noFill/>
          </p:spPr>
          <p:txBody>
            <a:bodyPr wrap="square" rtlCol="0">
              <a:spAutoFit/>
            </a:bodyPr>
            <a:lstStyle/>
            <a:p>
              <a:r>
                <a:rPr lang="en-US" sz="2000" dirty="0" smtClean="0"/>
                <a:t>GPP</a:t>
              </a:r>
              <a:endParaRPr lang="en-US" sz="2000" dirty="0"/>
            </a:p>
          </p:txBody>
        </p:sp>
        <p:sp>
          <p:nvSpPr>
            <p:cNvPr id="337" name="TextBox 336"/>
            <p:cNvSpPr txBox="1"/>
            <p:nvPr/>
          </p:nvSpPr>
          <p:spPr>
            <a:xfrm>
              <a:off x="17678534" y="25661248"/>
              <a:ext cx="743935" cy="400110"/>
            </a:xfrm>
            <a:prstGeom prst="rect">
              <a:avLst/>
            </a:prstGeom>
            <a:noFill/>
          </p:spPr>
          <p:txBody>
            <a:bodyPr wrap="square" rtlCol="0">
              <a:spAutoFit/>
            </a:bodyPr>
            <a:lstStyle/>
            <a:p>
              <a:r>
                <a:rPr lang="en-US" sz="2000" dirty="0" smtClean="0"/>
                <a:t>NEP</a:t>
              </a:r>
              <a:endParaRPr lang="en-US" sz="2000" dirty="0"/>
            </a:p>
          </p:txBody>
        </p:sp>
        <p:sp>
          <p:nvSpPr>
            <p:cNvPr id="338" name="TextBox 337"/>
            <p:cNvSpPr txBox="1"/>
            <p:nvPr/>
          </p:nvSpPr>
          <p:spPr>
            <a:xfrm>
              <a:off x="18557622" y="25655043"/>
              <a:ext cx="743935" cy="400110"/>
            </a:xfrm>
            <a:prstGeom prst="rect">
              <a:avLst/>
            </a:prstGeom>
            <a:noFill/>
          </p:spPr>
          <p:txBody>
            <a:bodyPr wrap="square" rtlCol="0">
              <a:spAutoFit/>
            </a:bodyPr>
            <a:lstStyle/>
            <a:p>
              <a:r>
                <a:rPr lang="en-US" sz="2000" dirty="0" smtClean="0"/>
                <a:t>PAR</a:t>
              </a:r>
              <a:endParaRPr lang="en-US" sz="2000" dirty="0"/>
            </a:p>
          </p:txBody>
        </p:sp>
        <p:cxnSp>
          <p:nvCxnSpPr>
            <p:cNvPr id="339" name="Straight Connector 338"/>
            <p:cNvCxnSpPr/>
            <p:nvPr/>
          </p:nvCxnSpPr>
          <p:spPr>
            <a:xfrm flipH="1">
              <a:off x="21977561" y="23754794"/>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40" name="Straight Connector 339"/>
            <p:cNvCxnSpPr/>
            <p:nvPr/>
          </p:nvCxnSpPr>
          <p:spPr>
            <a:xfrm flipH="1">
              <a:off x="21036135"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41" name="Straight Connector 340"/>
            <p:cNvCxnSpPr/>
            <p:nvPr/>
          </p:nvCxnSpPr>
          <p:spPr>
            <a:xfrm flipH="1">
              <a:off x="20161978"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42" name="Straight Connector 341"/>
            <p:cNvCxnSpPr/>
            <p:nvPr/>
          </p:nvCxnSpPr>
          <p:spPr>
            <a:xfrm flipH="1">
              <a:off x="22831543" y="23756759"/>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43" name="Straight Connector 342"/>
            <p:cNvCxnSpPr/>
            <p:nvPr/>
          </p:nvCxnSpPr>
          <p:spPr>
            <a:xfrm flipH="1">
              <a:off x="23710712"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sp>
          <p:nvSpPr>
            <p:cNvPr id="344" name="TextBox 343"/>
            <p:cNvSpPr txBox="1"/>
            <p:nvPr/>
          </p:nvSpPr>
          <p:spPr>
            <a:xfrm>
              <a:off x="21192422" y="25662441"/>
              <a:ext cx="743935" cy="400110"/>
            </a:xfrm>
            <a:prstGeom prst="rect">
              <a:avLst/>
            </a:prstGeom>
            <a:noFill/>
          </p:spPr>
          <p:txBody>
            <a:bodyPr wrap="square" rtlCol="0">
              <a:spAutoFit/>
            </a:bodyPr>
            <a:lstStyle/>
            <a:p>
              <a:r>
                <a:rPr lang="en-US" sz="2000" dirty="0" err="1" smtClean="0"/>
                <a:t>T</a:t>
              </a:r>
              <a:r>
                <a:rPr lang="en-US" sz="2000" baseline="-25000" dirty="0" err="1" smtClean="0"/>
                <a:t>Soil</a:t>
              </a:r>
              <a:endParaRPr lang="en-US" sz="2000" baseline="-25000" dirty="0"/>
            </a:p>
          </p:txBody>
        </p:sp>
        <p:sp>
          <p:nvSpPr>
            <p:cNvPr id="345" name="TextBox 344"/>
            <p:cNvSpPr txBox="1"/>
            <p:nvPr/>
          </p:nvSpPr>
          <p:spPr>
            <a:xfrm>
              <a:off x="19383684" y="25655043"/>
              <a:ext cx="743935" cy="400110"/>
            </a:xfrm>
            <a:prstGeom prst="rect">
              <a:avLst/>
            </a:prstGeom>
            <a:noFill/>
          </p:spPr>
          <p:txBody>
            <a:bodyPr wrap="square" rtlCol="0">
              <a:spAutoFit/>
            </a:bodyPr>
            <a:lstStyle/>
            <a:p>
              <a:r>
                <a:rPr lang="en-US" sz="2000" dirty="0"/>
                <a:t>D</a:t>
              </a:r>
              <a:r>
                <a:rPr lang="en-US" sz="2000" baseline="-25000" dirty="0"/>
                <a:t>PAR</a:t>
              </a:r>
            </a:p>
          </p:txBody>
        </p:sp>
        <p:sp>
          <p:nvSpPr>
            <p:cNvPr id="346" name="TextBox 345"/>
            <p:cNvSpPr txBox="1"/>
            <p:nvPr/>
          </p:nvSpPr>
          <p:spPr>
            <a:xfrm>
              <a:off x="20287265" y="25673067"/>
              <a:ext cx="743935" cy="400110"/>
            </a:xfrm>
            <a:prstGeom prst="rect">
              <a:avLst/>
            </a:prstGeom>
            <a:noFill/>
          </p:spPr>
          <p:txBody>
            <a:bodyPr wrap="square" rtlCol="0">
              <a:spAutoFit/>
            </a:bodyPr>
            <a:lstStyle/>
            <a:p>
              <a:r>
                <a:rPr lang="en-US" sz="2000" dirty="0" smtClean="0"/>
                <a:t>T</a:t>
              </a:r>
              <a:r>
                <a:rPr lang="en-US" sz="2000" baseline="-25000" dirty="0" smtClean="0"/>
                <a:t>Air</a:t>
              </a:r>
              <a:endParaRPr lang="en-US" sz="2000" baseline="-25000" dirty="0"/>
            </a:p>
          </p:txBody>
        </p:sp>
        <p:sp>
          <p:nvSpPr>
            <p:cNvPr id="347" name="TextBox 346"/>
            <p:cNvSpPr txBox="1"/>
            <p:nvPr/>
          </p:nvSpPr>
          <p:spPr>
            <a:xfrm>
              <a:off x="22986978" y="25673067"/>
              <a:ext cx="743935" cy="400110"/>
            </a:xfrm>
            <a:prstGeom prst="rect">
              <a:avLst/>
            </a:prstGeom>
            <a:noFill/>
          </p:spPr>
          <p:txBody>
            <a:bodyPr wrap="square" rtlCol="0">
              <a:spAutoFit/>
            </a:bodyPr>
            <a:lstStyle/>
            <a:p>
              <a:r>
                <a:rPr lang="en-US" sz="2000" dirty="0" smtClean="0"/>
                <a:t>VPD</a:t>
              </a:r>
              <a:endParaRPr lang="en-US" sz="2000" dirty="0"/>
            </a:p>
          </p:txBody>
        </p:sp>
        <p:sp>
          <p:nvSpPr>
            <p:cNvPr id="348" name="TextBox 347"/>
            <p:cNvSpPr txBox="1"/>
            <p:nvPr/>
          </p:nvSpPr>
          <p:spPr>
            <a:xfrm>
              <a:off x="22075250" y="25675977"/>
              <a:ext cx="743935" cy="400110"/>
            </a:xfrm>
            <a:prstGeom prst="rect">
              <a:avLst/>
            </a:prstGeom>
            <a:noFill/>
          </p:spPr>
          <p:txBody>
            <a:bodyPr wrap="square" rtlCol="0">
              <a:spAutoFit/>
            </a:bodyPr>
            <a:lstStyle/>
            <a:p>
              <a:r>
                <a:rPr lang="en-US" sz="2000" dirty="0" smtClean="0"/>
                <a:t>VWC</a:t>
              </a:r>
              <a:endParaRPr lang="en-US" sz="2000" dirty="0"/>
            </a:p>
          </p:txBody>
        </p:sp>
        <p:sp>
          <p:nvSpPr>
            <p:cNvPr id="349" name="TextBox 348"/>
            <p:cNvSpPr txBox="1"/>
            <p:nvPr/>
          </p:nvSpPr>
          <p:spPr>
            <a:xfrm>
              <a:off x="23836073" y="25662441"/>
              <a:ext cx="1309927" cy="400110"/>
            </a:xfrm>
            <a:prstGeom prst="rect">
              <a:avLst/>
            </a:prstGeom>
            <a:noFill/>
          </p:spPr>
          <p:txBody>
            <a:bodyPr wrap="square" rtlCol="0">
              <a:spAutoFit/>
            </a:bodyPr>
            <a:lstStyle/>
            <a:p>
              <a:r>
                <a:rPr lang="en-US" sz="2000" dirty="0" smtClean="0"/>
                <a:t>Phenology</a:t>
              </a:r>
              <a:endParaRPr lang="en-US" sz="2000" dirty="0"/>
            </a:p>
          </p:txBody>
        </p:sp>
      </p:grpSp>
      <p:pic>
        <p:nvPicPr>
          <p:cNvPr id="288" name="Picture 287"/>
          <p:cNvPicPr>
            <a:picLocks noChangeAspect="1"/>
          </p:cNvPicPr>
          <p:nvPr/>
        </p:nvPicPr>
        <p:blipFill>
          <a:blip r:embed="rId19"/>
          <a:stretch>
            <a:fillRect/>
          </a:stretch>
        </p:blipFill>
        <p:spPr>
          <a:xfrm>
            <a:off x="16055867" y="25069800"/>
            <a:ext cx="9500443" cy="2845801"/>
          </a:xfrm>
          <a:prstGeom prst="rect">
            <a:avLst/>
          </a:prstGeom>
        </p:spPr>
      </p:pic>
      <p:grpSp>
        <p:nvGrpSpPr>
          <p:cNvPr id="354" name="Group 353"/>
          <p:cNvGrpSpPr/>
          <p:nvPr/>
        </p:nvGrpSpPr>
        <p:grpSpPr>
          <a:xfrm>
            <a:off x="17202965" y="25274243"/>
            <a:ext cx="8287584" cy="2344120"/>
            <a:chOff x="16858416" y="23731967"/>
            <a:chExt cx="8287584" cy="2344120"/>
          </a:xfrm>
        </p:grpSpPr>
        <p:cxnSp>
          <p:nvCxnSpPr>
            <p:cNvPr id="355" name="Straight Connector 354"/>
            <p:cNvCxnSpPr/>
            <p:nvPr/>
          </p:nvCxnSpPr>
          <p:spPr>
            <a:xfrm flipH="1">
              <a:off x="17565624" y="23740431"/>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56" name="Straight Connector 355"/>
            <p:cNvCxnSpPr/>
            <p:nvPr/>
          </p:nvCxnSpPr>
          <p:spPr>
            <a:xfrm flipH="1">
              <a:off x="19302984" y="23754794"/>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57" name="Straight Connector 356"/>
            <p:cNvCxnSpPr/>
            <p:nvPr/>
          </p:nvCxnSpPr>
          <p:spPr>
            <a:xfrm flipH="1">
              <a:off x="18442284"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sp>
          <p:nvSpPr>
            <p:cNvPr id="358" name="TextBox 357"/>
            <p:cNvSpPr txBox="1"/>
            <p:nvPr/>
          </p:nvSpPr>
          <p:spPr>
            <a:xfrm>
              <a:off x="16858416" y="25661248"/>
              <a:ext cx="743935" cy="400110"/>
            </a:xfrm>
            <a:prstGeom prst="rect">
              <a:avLst/>
            </a:prstGeom>
            <a:noFill/>
          </p:spPr>
          <p:txBody>
            <a:bodyPr wrap="square" rtlCol="0">
              <a:spAutoFit/>
            </a:bodyPr>
            <a:lstStyle/>
            <a:p>
              <a:r>
                <a:rPr lang="en-US" sz="2000" dirty="0" smtClean="0"/>
                <a:t>GPP</a:t>
              </a:r>
              <a:endParaRPr lang="en-US" sz="2000" dirty="0"/>
            </a:p>
          </p:txBody>
        </p:sp>
        <p:sp>
          <p:nvSpPr>
            <p:cNvPr id="359" name="TextBox 358"/>
            <p:cNvSpPr txBox="1"/>
            <p:nvPr/>
          </p:nvSpPr>
          <p:spPr>
            <a:xfrm>
              <a:off x="17678534" y="25661248"/>
              <a:ext cx="743935" cy="400110"/>
            </a:xfrm>
            <a:prstGeom prst="rect">
              <a:avLst/>
            </a:prstGeom>
            <a:noFill/>
          </p:spPr>
          <p:txBody>
            <a:bodyPr wrap="square" rtlCol="0">
              <a:spAutoFit/>
            </a:bodyPr>
            <a:lstStyle/>
            <a:p>
              <a:r>
                <a:rPr lang="en-US" sz="2000" dirty="0" smtClean="0"/>
                <a:t>Re</a:t>
              </a:r>
              <a:endParaRPr lang="en-US" sz="2000" dirty="0"/>
            </a:p>
          </p:txBody>
        </p:sp>
        <p:sp>
          <p:nvSpPr>
            <p:cNvPr id="360" name="TextBox 359"/>
            <p:cNvSpPr txBox="1"/>
            <p:nvPr/>
          </p:nvSpPr>
          <p:spPr>
            <a:xfrm>
              <a:off x="18557622" y="25655043"/>
              <a:ext cx="743935" cy="400110"/>
            </a:xfrm>
            <a:prstGeom prst="rect">
              <a:avLst/>
            </a:prstGeom>
            <a:noFill/>
          </p:spPr>
          <p:txBody>
            <a:bodyPr wrap="square" rtlCol="0">
              <a:spAutoFit/>
            </a:bodyPr>
            <a:lstStyle/>
            <a:p>
              <a:r>
                <a:rPr lang="en-US" sz="2000" dirty="0" smtClean="0"/>
                <a:t>PAR</a:t>
              </a:r>
              <a:endParaRPr lang="en-US" sz="2000" dirty="0"/>
            </a:p>
          </p:txBody>
        </p:sp>
        <p:cxnSp>
          <p:nvCxnSpPr>
            <p:cNvPr id="361" name="Straight Connector 360"/>
            <p:cNvCxnSpPr/>
            <p:nvPr/>
          </p:nvCxnSpPr>
          <p:spPr>
            <a:xfrm flipH="1">
              <a:off x="21977561" y="23754794"/>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62" name="Straight Connector 361"/>
            <p:cNvCxnSpPr/>
            <p:nvPr/>
          </p:nvCxnSpPr>
          <p:spPr>
            <a:xfrm flipH="1">
              <a:off x="21036135"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63" name="Straight Connector 362"/>
            <p:cNvCxnSpPr/>
            <p:nvPr/>
          </p:nvCxnSpPr>
          <p:spPr>
            <a:xfrm flipH="1">
              <a:off x="20161978"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64" name="Straight Connector 363"/>
            <p:cNvCxnSpPr/>
            <p:nvPr/>
          </p:nvCxnSpPr>
          <p:spPr>
            <a:xfrm flipH="1">
              <a:off x="22831543" y="23756759"/>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65" name="Straight Connector 364"/>
            <p:cNvCxnSpPr/>
            <p:nvPr/>
          </p:nvCxnSpPr>
          <p:spPr>
            <a:xfrm flipH="1">
              <a:off x="23710712"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sp>
          <p:nvSpPr>
            <p:cNvPr id="366" name="TextBox 365"/>
            <p:cNvSpPr txBox="1"/>
            <p:nvPr/>
          </p:nvSpPr>
          <p:spPr>
            <a:xfrm>
              <a:off x="21192422" y="25662441"/>
              <a:ext cx="743935" cy="400110"/>
            </a:xfrm>
            <a:prstGeom prst="rect">
              <a:avLst/>
            </a:prstGeom>
            <a:noFill/>
          </p:spPr>
          <p:txBody>
            <a:bodyPr wrap="square" rtlCol="0">
              <a:spAutoFit/>
            </a:bodyPr>
            <a:lstStyle/>
            <a:p>
              <a:r>
                <a:rPr lang="en-US" sz="2000" dirty="0" err="1" smtClean="0"/>
                <a:t>T</a:t>
              </a:r>
              <a:r>
                <a:rPr lang="en-US" sz="2000" baseline="-25000" dirty="0" err="1" smtClean="0"/>
                <a:t>Soil</a:t>
              </a:r>
              <a:endParaRPr lang="en-US" sz="2000" baseline="-25000" dirty="0"/>
            </a:p>
          </p:txBody>
        </p:sp>
        <p:sp>
          <p:nvSpPr>
            <p:cNvPr id="367" name="TextBox 366"/>
            <p:cNvSpPr txBox="1"/>
            <p:nvPr/>
          </p:nvSpPr>
          <p:spPr>
            <a:xfrm>
              <a:off x="19383684" y="25655043"/>
              <a:ext cx="743935" cy="400110"/>
            </a:xfrm>
            <a:prstGeom prst="rect">
              <a:avLst/>
            </a:prstGeom>
            <a:noFill/>
          </p:spPr>
          <p:txBody>
            <a:bodyPr wrap="square" rtlCol="0">
              <a:spAutoFit/>
            </a:bodyPr>
            <a:lstStyle/>
            <a:p>
              <a:r>
                <a:rPr lang="en-US" sz="2000" dirty="0"/>
                <a:t>D</a:t>
              </a:r>
              <a:r>
                <a:rPr lang="en-US" sz="2000" baseline="-25000" dirty="0"/>
                <a:t>PAR</a:t>
              </a:r>
            </a:p>
          </p:txBody>
        </p:sp>
        <p:sp>
          <p:nvSpPr>
            <p:cNvPr id="368" name="TextBox 367"/>
            <p:cNvSpPr txBox="1"/>
            <p:nvPr/>
          </p:nvSpPr>
          <p:spPr>
            <a:xfrm>
              <a:off x="20287265" y="25673067"/>
              <a:ext cx="743935" cy="400110"/>
            </a:xfrm>
            <a:prstGeom prst="rect">
              <a:avLst/>
            </a:prstGeom>
            <a:noFill/>
          </p:spPr>
          <p:txBody>
            <a:bodyPr wrap="square" rtlCol="0">
              <a:spAutoFit/>
            </a:bodyPr>
            <a:lstStyle/>
            <a:p>
              <a:r>
                <a:rPr lang="en-US" sz="2000" dirty="0" smtClean="0"/>
                <a:t>T</a:t>
              </a:r>
              <a:r>
                <a:rPr lang="en-US" sz="2000" baseline="-25000" dirty="0" smtClean="0"/>
                <a:t>Air</a:t>
              </a:r>
              <a:endParaRPr lang="en-US" sz="2000" baseline="-25000" dirty="0"/>
            </a:p>
          </p:txBody>
        </p:sp>
        <p:sp>
          <p:nvSpPr>
            <p:cNvPr id="369" name="TextBox 368"/>
            <p:cNvSpPr txBox="1"/>
            <p:nvPr/>
          </p:nvSpPr>
          <p:spPr>
            <a:xfrm>
              <a:off x="22986978" y="25673067"/>
              <a:ext cx="743935" cy="400110"/>
            </a:xfrm>
            <a:prstGeom prst="rect">
              <a:avLst/>
            </a:prstGeom>
            <a:noFill/>
          </p:spPr>
          <p:txBody>
            <a:bodyPr wrap="square" rtlCol="0">
              <a:spAutoFit/>
            </a:bodyPr>
            <a:lstStyle/>
            <a:p>
              <a:r>
                <a:rPr lang="en-US" sz="2000" dirty="0" smtClean="0"/>
                <a:t>VPD</a:t>
              </a:r>
              <a:endParaRPr lang="en-US" sz="2000" dirty="0"/>
            </a:p>
          </p:txBody>
        </p:sp>
        <p:sp>
          <p:nvSpPr>
            <p:cNvPr id="370" name="TextBox 369"/>
            <p:cNvSpPr txBox="1"/>
            <p:nvPr/>
          </p:nvSpPr>
          <p:spPr>
            <a:xfrm>
              <a:off x="22075250" y="25675977"/>
              <a:ext cx="743935" cy="400110"/>
            </a:xfrm>
            <a:prstGeom prst="rect">
              <a:avLst/>
            </a:prstGeom>
            <a:noFill/>
          </p:spPr>
          <p:txBody>
            <a:bodyPr wrap="square" rtlCol="0">
              <a:spAutoFit/>
            </a:bodyPr>
            <a:lstStyle/>
            <a:p>
              <a:r>
                <a:rPr lang="en-US" sz="2000" dirty="0" smtClean="0"/>
                <a:t>VWC</a:t>
              </a:r>
              <a:endParaRPr lang="en-US" sz="2000" dirty="0"/>
            </a:p>
          </p:txBody>
        </p:sp>
        <p:sp>
          <p:nvSpPr>
            <p:cNvPr id="371" name="TextBox 370"/>
            <p:cNvSpPr txBox="1"/>
            <p:nvPr/>
          </p:nvSpPr>
          <p:spPr>
            <a:xfrm>
              <a:off x="23836073" y="25662441"/>
              <a:ext cx="1309927" cy="400110"/>
            </a:xfrm>
            <a:prstGeom prst="rect">
              <a:avLst/>
            </a:prstGeom>
            <a:noFill/>
          </p:spPr>
          <p:txBody>
            <a:bodyPr wrap="square" rtlCol="0">
              <a:spAutoFit/>
            </a:bodyPr>
            <a:lstStyle/>
            <a:p>
              <a:r>
                <a:rPr lang="en-US" sz="2000" dirty="0" smtClean="0"/>
                <a:t>Phenology</a:t>
              </a:r>
              <a:endParaRPr lang="en-US" sz="2000" dirty="0"/>
            </a:p>
          </p:txBody>
        </p:sp>
      </p:grpSp>
      <p:pic>
        <p:nvPicPr>
          <p:cNvPr id="289" name="Picture 288"/>
          <p:cNvPicPr>
            <a:picLocks noChangeAspect="1"/>
          </p:cNvPicPr>
          <p:nvPr/>
        </p:nvPicPr>
        <p:blipFill>
          <a:blip r:embed="rId20"/>
          <a:stretch>
            <a:fillRect/>
          </a:stretch>
        </p:blipFill>
        <p:spPr>
          <a:xfrm>
            <a:off x="16050486" y="27736800"/>
            <a:ext cx="9477573" cy="2845801"/>
          </a:xfrm>
          <a:prstGeom prst="rect">
            <a:avLst/>
          </a:prstGeom>
        </p:spPr>
      </p:pic>
      <p:grpSp>
        <p:nvGrpSpPr>
          <p:cNvPr id="372" name="Group 371"/>
          <p:cNvGrpSpPr/>
          <p:nvPr/>
        </p:nvGrpSpPr>
        <p:grpSpPr>
          <a:xfrm>
            <a:off x="17189004" y="27952763"/>
            <a:ext cx="8287584" cy="2344120"/>
            <a:chOff x="16858416" y="23731967"/>
            <a:chExt cx="8287584" cy="2344120"/>
          </a:xfrm>
        </p:grpSpPr>
        <p:cxnSp>
          <p:nvCxnSpPr>
            <p:cNvPr id="373" name="Straight Connector 372"/>
            <p:cNvCxnSpPr/>
            <p:nvPr/>
          </p:nvCxnSpPr>
          <p:spPr>
            <a:xfrm flipH="1">
              <a:off x="17565624" y="23740431"/>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74" name="Straight Connector 373"/>
            <p:cNvCxnSpPr/>
            <p:nvPr/>
          </p:nvCxnSpPr>
          <p:spPr>
            <a:xfrm flipH="1">
              <a:off x="19302984" y="23754794"/>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75" name="Straight Connector 374"/>
            <p:cNvCxnSpPr/>
            <p:nvPr/>
          </p:nvCxnSpPr>
          <p:spPr>
            <a:xfrm flipH="1">
              <a:off x="18442284"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sp>
          <p:nvSpPr>
            <p:cNvPr id="376" name="TextBox 375"/>
            <p:cNvSpPr txBox="1"/>
            <p:nvPr/>
          </p:nvSpPr>
          <p:spPr>
            <a:xfrm>
              <a:off x="16858416" y="25661248"/>
              <a:ext cx="743935" cy="400110"/>
            </a:xfrm>
            <a:prstGeom prst="rect">
              <a:avLst/>
            </a:prstGeom>
            <a:noFill/>
          </p:spPr>
          <p:txBody>
            <a:bodyPr wrap="square" rtlCol="0">
              <a:spAutoFit/>
            </a:bodyPr>
            <a:lstStyle/>
            <a:p>
              <a:r>
                <a:rPr lang="en-US" sz="2000" dirty="0" smtClean="0"/>
                <a:t>Re</a:t>
              </a:r>
              <a:endParaRPr lang="en-US" sz="2000" dirty="0"/>
            </a:p>
          </p:txBody>
        </p:sp>
        <p:sp>
          <p:nvSpPr>
            <p:cNvPr id="377" name="TextBox 376"/>
            <p:cNvSpPr txBox="1"/>
            <p:nvPr/>
          </p:nvSpPr>
          <p:spPr>
            <a:xfrm>
              <a:off x="17678534" y="25661248"/>
              <a:ext cx="743935" cy="400110"/>
            </a:xfrm>
            <a:prstGeom prst="rect">
              <a:avLst/>
            </a:prstGeom>
            <a:noFill/>
          </p:spPr>
          <p:txBody>
            <a:bodyPr wrap="square" rtlCol="0">
              <a:spAutoFit/>
            </a:bodyPr>
            <a:lstStyle/>
            <a:p>
              <a:r>
                <a:rPr lang="en-US" sz="2000" dirty="0" smtClean="0"/>
                <a:t>NEP</a:t>
              </a:r>
              <a:endParaRPr lang="en-US" sz="2000" dirty="0"/>
            </a:p>
          </p:txBody>
        </p:sp>
        <p:sp>
          <p:nvSpPr>
            <p:cNvPr id="378" name="TextBox 377"/>
            <p:cNvSpPr txBox="1"/>
            <p:nvPr/>
          </p:nvSpPr>
          <p:spPr>
            <a:xfrm>
              <a:off x="18557622" y="25655043"/>
              <a:ext cx="743935" cy="400110"/>
            </a:xfrm>
            <a:prstGeom prst="rect">
              <a:avLst/>
            </a:prstGeom>
            <a:noFill/>
          </p:spPr>
          <p:txBody>
            <a:bodyPr wrap="square" rtlCol="0">
              <a:spAutoFit/>
            </a:bodyPr>
            <a:lstStyle/>
            <a:p>
              <a:r>
                <a:rPr lang="en-US" sz="2000" dirty="0" smtClean="0"/>
                <a:t>PAR</a:t>
              </a:r>
              <a:endParaRPr lang="en-US" sz="2000" dirty="0"/>
            </a:p>
          </p:txBody>
        </p:sp>
        <p:cxnSp>
          <p:nvCxnSpPr>
            <p:cNvPr id="379" name="Straight Connector 378"/>
            <p:cNvCxnSpPr/>
            <p:nvPr/>
          </p:nvCxnSpPr>
          <p:spPr>
            <a:xfrm flipH="1">
              <a:off x="21977561" y="23754794"/>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80" name="Straight Connector 379"/>
            <p:cNvCxnSpPr/>
            <p:nvPr/>
          </p:nvCxnSpPr>
          <p:spPr>
            <a:xfrm flipH="1">
              <a:off x="21036135"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81" name="Straight Connector 380"/>
            <p:cNvCxnSpPr/>
            <p:nvPr/>
          </p:nvCxnSpPr>
          <p:spPr>
            <a:xfrm flipH="1">
              <a:off x="20161978"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82" name="Straight Connector 381"/>
            <p:cNvCxnSpPr/>
            <p:nvPr/>
          </p:nvCxnSpPr>
          <p:spPr>
            <a:xfrm flipH="1">
              <a:off x="22831543" y="23756759"/>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cxnSp>
          <p:nvCxnSpPr>
            <p:cNvPr id="383" name="Straight Connector 382"/>
            <p:cNvCxnSpPr/>
            <p:nvPr/>
          </p:nvCxnSpPr>
          <p:spPr>
            <a:xfrm flipH="1">
              <a:off x="23710712" y="23731967"/>
              <a:ext cx="10583" cy="2000806"/>
            </a:xfrm>
            <a:prstGeom prst="line">
              <a:avLst/>
            </a:prstGeom>
            <a:ln>
              <a:prstDash val="solid"/>
            </a:ln>
          </p:spPr>
          <p:style>
            <a:lnRef idx="1">
              <a:schemeClr val="dk1"/>
            </a:lnRef>
            <a:fillRef idx="0">
              <a:schemeClr val="dk1"/>
            </a:fillRef>
            <a:effectRef idx="0">
              <a:schemeClr val="dk1"/>
            </a:effectRef>
            <a:fontRef idx="minor">
              <a:schemeClr val="tx1"/>
            </a:fontRef>
          </p:style>
        </p:cxnSp>
        <p:sp>
          <p:nvSpPr>
            <p:cNvPr id="384" name="TextBox 383"/>
            <p:cNvSpPr txBox="1"/>
            <p:nvPr/>
          </p:nvSpPr>
          <p:spPr>
            <a:xfrm>
              <a:off x="21192422" y="25662441"/>
              <a:ext cx="743935" cy="400110"/>
            </a:xfrm>
            <a:prstGeom prst="rect">
              <a:avLst/>
            </a:prstGeom>
            <a:noFill/>
          </p:spPr>
          <p:txBody>
            <a:bodyPr wrap="square" rtlCol="0">
              <a:spAutoFit/>
            </a:bodyPr>
            <a:lstStyle/>
            <a:p>
              <a:r>
                <a:rPr lang="en-US" sz="2000" dirty="0" err="1" smtClean="0"/>
                <a:t>T</a:t>
              </a:r>
              <a:r>
                <a:rPr lang="en-US" sz="2000" baseline="-25000" dirty="0" err="1" smtClean="0"/>
                <a:t>Soil</a:t>
              </a:r>
              <a:endParaRPr lang="en-US" sz="2000" baseline="-25000" dirty="0"/>
            </a:p>
          </p:txBody>
        </p:sp>
        <p:sp>
          <p:nvSpPr>
            <p:cNvPr id="385" name="TextBox 384"/>
            <p:cNvSpPr txBox="1"/>
            <p:nvPr/>
          </p:nvSpPr>
          <p:spPr>
            <a:xfrm>
              <a:off x="19383684" y="25655043"/>
              <a:ext cx="743935" cy="400110"/>
            </a:xfrm>
            <a:prstGeom prst="rect">
              <a:avLst/>
            </a:prstGeom>
            <a:noFill/>
          </p:spPr>
          <p:txBody>
            <a:bodyPr wrap="square" rtlCol="0">
              <a:spAutoFit/>
            </a:bodyPr>
            <a:lstStyle/>
            <a:p>
              <a:r>
                <a:rPr lang="en-US" sz="2000" dirty="0"/>
                <a:t>D</a:t>
              </a:r>
              <a:r>
                <a:rPr lang="en-US" sz="2000" baseline="-25000" dirty="0"/>
                <a:t>PAR</a:t>
              </a:r>
            </a:p>
          </p:txBody>
        </p:sp>
        <p:sp>
          <p:nvSpPr>
            <p:cNvPr id="386" name="TextBox 385"/>
            <p:cNvSpPr txBox="1"/>
            <p:nvPr/>
          </p:nvSpPr>
          <p:spPr>
            <a:xfrm>
              <a:off x="20287265" y="25673067"/>
              <a:ext cx="743935" cy="400110"/>
            </a:xfrm>
            <a:prstGeom prst="rect">
              <a:avLst/>
            </a:prstGeom>
            <a:noFill/>
          </p:spPr>
          <p:txBody>
            <a:bodyPr wrap="square" rtlCol="0">
              <a:spAutoFit/>
            </a:bodyPr>
            <a:lstStyle/>
            <a:p>
              <a:r>
                <a:rPr lang="en-US" sz="2000" dirty="0" smtClean="0"/>
                <a:t>T</a:t>
              </a:r>
              <a:r>
                <a:rPr lang="en-US" sz="2000" baseline="-25000" dirty="0" smtClean="0"/>
                <a:t>Air</a:t>
              </a:r>
              <a:endParaRPr lang="en-US" sz="2000" baseline="-25000" dirty="0"/>
            </a:p>
          </p:txBody>
        </p:sp>
        <p:sp>
          <p:nvSpPr>
            <p:cNvPr id="387" name="TextBox 386"/>
            <p:cNvSpPr txBox="1"/>
            <p:nvPr/>
          </p:nvSpPr>
          <p:spPr>
            <a:xfrm>
              <a:off x="22986978" y="25673067"/>
              <a:ext cx="743935" cy="400110"/>
            </a:xfrm>
            <a:prstGeom prst="rect">
              <a:avLst/>
            </a:prstGeom>
            <a:noFill/>
          </p:spPr>
          <p:txBody>
            <a:bodyPr wrap="square" rtlCol="0">
              <a:spAutoFit/>
            </a:bodyPr>
            <a:lstStyle/>
            <a:p>
              <a:r>
                <a:rPr lang="en-US" sz="2000" dirty="0" smtClean="0"/>
                <a:t>VPD</a:t>
              </a:r>
              <a:endParaRPr lang="en-US" sz="2000" dirty="0"/>
            </a:p>
          </p:txBody>
        </p:sp>
        <p:sp>
          <p:nvSpPr>
            <p:cNvPr id="388" name="TextBox 387"/>
            <p:cNvSpPr txBox="1"/>
            <p:nvPr/>
          </p:nvSpPr>
          <p:spPr>
            <a:xfrm>
              <a:off x="22075250" y="25675977"/>
              <a:ext cx="743935" cy="400110"/>
            </a:xfrm>
            <a:prstGeom prst="rect">
              <a:avLst/>
            </a:prstGeom>
            <a:noFill/>
          </p:spPr>
          <p:txBody>
            <a:bodyPr wrap="square" rtlCol="0">
              <a:spAutoFit/>
            </a:bodyPr>
            <a:lstStyle/>
            <a:p>
              <a:r>
                <a:rPr lang="en-US" sz="2000" dirty="0" smtClean="0"/>
                <a:t>VWC</a:t>
              </a:r>
              <a:endParaRPr lang="en-US" sz="2000" dirty="0"/>
            </a:p>
          </p:txBody>
        </p:sp>
        <p:sp>
          <p:nvSpPr>
            <p:cNvPr id="389" name="TextBox 388"/>
            <p:cNvSpPr txBox="1"/>
            <p:nvPr/>
          </p:nvSpPr>
          <p:spPr>
            <a:xfrm>
              <a:off x="23836073" y="25662441"/>
              <a:ext cx="1309927" cy="400110"/>
            </a:xfrm>
            <a:prstGeom prst="rect">
              <a:avLst/>
            </a:prstGeom>
            <a:noFill/>
          </p:spPr>
          <p:txBody>
            <a:bodyPr wrap="square" rtlCol="0">
              <a:spAutoFit/>
            </a:bodyPr>
            <a:lstStyle/>
            <a:p>
              <a:r>
                <a:rPr lang="en-US" sz="2000" dirty="0" smtClean="0"/>
                <a:t>Phenology</a:t>
              </a:r>
              <a:endParaRPr lang="en-US" sz="2000" dirty="0"/>
            </a:p>
          </p:txBody>
        </p:sp>
      </p:grpSp>
      <p:grpSp>
        <p:nvGrpSpPr>
          <p:cNvPr id="300" name="Group 299"/>
          <p:cNvGrpSpPr/>
          <p:nvPr/>
        </p:nvGrpSpPr>
        <p:grpSpPr>
          <a:xfrm>
            <a:off x="25754093" y="22961737"/>
            <a:ext cx="2797920" cy="2641463"/>
            <a:chOff x="25754093" y="22961737"/>
            <a:chExt cx="2797920" cy="2641463"/>
          </a:xfrm>
        </p:grpSpPr>
        <p:sp>
          <p:nvSpPr>
            <p:cNvPr id="293" name="Rectangle 292"/>
            <p:cNvSpPr/>
            <p:nvPr/>
          </p:nvSpPr>
          <p:spPr>
            <a:xfrm>
              <a:off x="25754093" y="22961737"/>
              <a:ext cx="2797920" cy="26414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2" name="Group 291"/>
            <p:cNvGrpSpPr/>
            <p:nvPr/>
          </p:nvGrpSpPr>
          <p:grpSpPr>
            <a:xfrm>
              <a:off x="25823395" y="23145911"/>
              <a:ext cx="2656225" cy="2377440"/>
              <a:chOff x="25877520" y="23225760"/>
              <a:chExt cx="2656225" cy="2377440"/>
            </a:xfrm>
          </p:grpSpPr>
          <p:sp>
            <p:nvSpPr>
              <p:cNvPr id="290" name="Rectangle 289"/>
              <p:cNvSpPr/>
              <p:nvPr/>
            </p:nvSpPr>
            <p:spPr>
              <a:xfrm>
                <a:off x="26060400" y="23225760"/>
                <a:ext cx="173051" cy="66894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1" name="TextBox 290"/>
              <p:cNvSpPr txBox="1"/>
              <p:nvPr/>
            </p:nvSpPr>
            <p:spPr>
              <a:xfrm>
                <a:off x="25877520" y="23591520"/>
                <a:ext cx="461665" cy="1185909"/>
              </a:xfrm>
              <a:prstGeom prst="rect">
                <a:avLst/>
              </a:prstGeom>
              <a:noFill/>
            </p:spPr>
            <p:txBody>
              <a:bodyPr vert="vert270" wrap="square" rtlCol="0">
                <a:spAutoFit/>
              </a:bodyPr>
              <a:lstStyle/>
              <a:p>
                <a:r>
                  <a:rPr lang="en-US" sz="1800" dirty="0" smtClean="0"/>
                  <a:t>Annual</a:t>
                </a:r>
                <a:endParaRPr lang="en-US" sz="1800" dirty="0"/>
              </a:p>
            </p:txBody>
          </p:sp>
          <p:sp>
            <p:nvSpPr>
              <p:cNvPr id="396" name="TextBox 395"/>
              <p:cNvSpPr txBox="1"/>
              <p:nvPr/>
            </p:nvSpPr>
            <p:spPr>
              <a:xfrm>
                <a:off x="26243280" y="23591520"/>
                <a:ext cx="461665" cy="2011680"/>
              </a:xfrm>
              <a:prstGeom prst="rect">
                <a:avLst/>
              </a:prstGeom>
              <a:noFill/>
            </p:spPr>
            <p:txBody>
              <a:bodyPr vert="vert270" wrap="square" rtlCol="0">
                <a:spAutoFit/>
              </a:bodyPr>
              <a:lstStyle/>
              <a:p>
                <a:r>
                  <a:rPr lang="en-US" sz="1800" dirty="0" smtClean="0"/>
                  <a:t>Growing Season</a:t>
                </a:r>
                <a:endParaRPr lang="en-US" sz="1800" dirty="0"/>
              </a:p>
            </p:txBody>
          </p:sp>
          <p:sp>
            <p:nvSpPr>
              <p:cNvPr id="397" name="TextBox 396"/>
              <p:cNvSpPr txBox="1"/>
              <p:nvPr/>
            </p:nvSpPr>
            <p:spPr>
              <a:xfrm>
                <a:off x="26609040" y="23591520"/>
                <a:ext cx="461665" cy="1185909"/>
              </a:xfrm>
              <a:prstGeom prst="rect">
                <a:avLst/>
              </a:prstGeom>
              <a:noFill/>
            </p:spPr>
            <p:txBody>
              <a:bodyPr vert="vert270" wrap="square" rtlCol="0">
                <a:spAutoFit/>
              </a:bodyPr>
              <a:lstStyle/>
              <a:p>
                <a:r>
                  <a:rPr lang="en-US" sz="1800" dirty="0" smtClean="0"/>
                  <a:t>Winter</a:t>
                </a:r>
                <a:endParaRPr lang="en-US" sz="1800" dirty="0"/>
              </a:p>
            </p:txBody>
          </p:sp>
          <p:sp>
            <p:nvSpPr>
              <p:cNvPr id="398" name="TextBox 397"/>
              <p:cNvSpPr txBox="1"/>
              <p:nvPr/>
            </p:nvSpPr>
            <p:spPr>
              <a:xfrm>
                <a:off x="26974800" y="23591520"/>
                <a:ext cx="461665" cy="1185909"/>
              </a:xfrm>
              <a:prstGeom prst="rect">
                <a:avLst/>
              </a:prstGeom>
              <a:noFill/>
            </p:spPr>
            <p:txBody>
              <a:bodyPr vert="vert270" wrap="square" rtlCol="0">
                <a:spAutoFit/>
              </a:bodyPr>
              <a:lstStyle/>
              <a:p>
                <a:r>
                  <a:rPr lang="en-US" sz="1800" dirty="0" smtClean="0"/>
                  <a:t>Spring</a:t>
                </a:r>
                <a:endParaRPr lang="en-US" sz="1800" dirty="0"/>
              </a:p>
            </p:txBody>
          </p:sp>
          <p:sp>
            <p:nvSpPr>
              <p:cNvPr id="399" name="TextBox 398"/>
              <p:cNvSpPr txBox="1"/>
              <p:nvPr/>
            </p:nvSpPr>
            <p:spPr>
              <a:xfrm>
                <a:off x="27340560" y="23591520"/>
                <a:ext cx="461665" cy="1860586"/>
              </a:xfrm>
              <a:prstGeom prst="rect">
                <a:avLst/>
              </a:prstGeom>
              <a:noFill/>
            </p:spPr>
            <p:txBody>
              <a:bodyPr vert="vert270" wrap="square" rtlCol="0">
                <a:spAutoFit/>
              </a:bodyPr>
              <a:lstStyle/>
              <a:p>
                <a:r>
                  <a:rPr lang="en-US" sz="1800" dirty="0" smtClean="0"/>
                  <a:t>Early Summer</a:t>
                </a:r>
                <a:endParaRPr lang="en-US" sz="1800" dirty="0"/>
              </a:p>
            </p:txBody>
          </p:sp>
          <p:sp>
            <p:nvSpPr>
              <p:cNvPr id="400" name="TextBox 399"/>
              <p:cNvSpPr txBox="1"/>
              <p:nvPr/>
            </p:nvSpPr>
            <p:spPr>
              <a:xfrm>
                <a:off x="27706320" y="23591520"/>
                <a:ext cx="461665" cy="1778650"/>
              </a:xfrm>
              <a:prstGeom prst="rect">
                <a:avLst/>
              </a:prstGeom>
              <a:noFill/>
            </p:spPr>
            <p:txBody>
              <a:bodyPr vert="vert270" wrap="square" rtlCol="0">
                <a:spAutoFit/>
              </a:bodyPr>
              <a:lstStyle/>
              <a:p>
                <a:r>
                  <a:rPr lang="en-US" sz="1800" dirty="0" smtClean="0"/>
                  <a:t>Late Summer</a:t>
                </a:r>
                <a:endParaRPr lang="en-US" sz="1800" dirty="0"/>
              </a:p>
            </p:txBody>
          </p:sp>
          <p:sp>
            <p:nvSpPr>
              <p:cNvPr id="401" name="TextBox 400"/>
              <p:cNvSpPr txBox="1"/>
              <p:nvPr/>
            </p:nvSpPr>
            <p:spPr>
              <a:xfrm>
                <a:off x="28072080" y="24031219"/>
                <a:ext cx="461665" cy="452334"/>
              </a:xfrm>
              <a:prstGeom prst="rect">
                <a:avLst/>
              </a:prstGeom>
              <a:noFill/>
            </p:spPr>
            <p:txBody>
              <a:bodyPr vert="vert270" wrap="square" rtlCol="0">
                <a:spAutoFit/>
              </a:bodyPr>
              <a:lstStyle/>
              <a:p>
                <a:r>
                  <a:rPr lang="en-US" sz="1800" dirty="0" smtClean="0"/>
                  <a:t>Fall</a:t>
                </a:r>
                <a:endParaRPr lang="en-US" sz="1800" dirty="0"/>
              </a:p>
            </p:txBody>
          </p:sp>
          <p:sp>
            <p:nvSpPr>
              <p:cNvPr id="402" name="Rectangle 401"/>
              <p:cNvSpPr/>
              <p:nvPr/>
            </p:nvSpPr>
            <p:spPr>
              <a:xfrm>
                <a:off x="26426160" y="23225760"/>
                <a:ext cx="173051" cy="668946"/>
              </a:xfrm>
              <a:prstGeom prst="rect">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3" name="Rectangle 402"/>
              <p:cNvSpPr/>
              <p:nvPr/>
            </p:nvSpPr>
            <p:spPr>
              <a:xfrm>
                <a:off x="26791920" y="23225760"/>
                <a:ext cx="173051" cy="668946"/>
              </a:xfrm>
              <a:prstGeom prst="rect">
                <a:avLst/>
              </a:prstGeom>
              <a:solidFill>
                <a:srgbClr val="5B9B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4" name="Rectangle 403"/>
              <p:cNvSpPr/>
              <p:nvPr/>
            </p:nvSpPr>
            <p:spPr>
              <a:xfrm>
                <a:off x="27889200" y="23225760"/>
                <a:ext cx="173051" cy="66894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5" name="Rectangle 404"/>
              <p:cNvSpPr/>
              <p:nvPr/>
            </p:nvSpPr>
            <p:spPr>
              <a:xfrm>
                <a:off x="27157680" y="23225760"/>
                <a:ext cx="173051" cy="66894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6" name="Rectangle 405"/>
              <p:cNvSpPr/>
              <p:nvPr/>
            </p:nvSpPr>
            <p:spPr>
              <a:xfrm>
                <a:off x="27523440" y="23225760"/>
                <a:ext cx="173051" cy="66894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7" name="Rectangle 406"/>
              <p:cNvSpPr/>
              <p:nvPr/>
            </p:nvSpPr>
            <p:spPr>
              <a:xfrm>
                <a:off x="28254960" y="23225760"/>
                <a:ext cx="173051" cy="668946"/>
              </a:xfrm>
              <a:prstGeom prst="rect">
                <a:avLst/>
              </a:prstGeom>
              <a:solidFill>
                <a:srgbClr val="7F6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01" name="TextBox 300"/>
          <p:cNvSpPr txBox="1"/>
          <p:nvPr/>
        </p:nvSpPr>
        <p:spPr>
          <a:xfrm rot="16200000">
            <a:off x="14746567" y="23045969"/>
            <a:ext cx="1773010" cy="1200329"/>
          </a:xfrm>
          <a:prstGeom prst="rect">
            <a:avLst/>
          </a:prstGeom>
          <a:noFill/>
        </p:spPr>
        <p:txBody>
          <a:bodyPr wrap="square" rtlCol="0">
            <a:spAutoFit/>
          </a:bodyPr>
          <a:lstStyle/>
          <a:p>
            <a:pPr algn="ctr"/>
            <a:r>
              <a:rPr lang="en-US" sz="3600" b="1" dirty="0" smtClean="0"/>
              <a:t>Wood Growth</a:t>
            </a:r>
            <a:endParaRPr lang="en-US" sz="3600" b="1" dirty="0"/>
          </a:p>
        </p:txBody>
      </p:sp>
      <p:sp>
        <p:nvSpPr>
          <p:cNvPr id="412" name="TextBox 411"/>
          <p:cNvSpPr txBox="1"/>
          <p:nvPr/>
        </p:nvSpPr>
        <p:spPr>
          <a:xfrm rot="16200000">
            <a:off x="14876074" y="28618311"/>
            <a:ext cx="1773010" cy="646331"/>
          </a:xfrm>
          <a:prstGeom prst="rect">
            <a:avLst/>
          </a:prstGeom>
          <a:noFill/>
        </p:spPr>
        <p:txBody>
          <a:bodyPr wrap="square" rtlCol="0">
            <a:spAutoFit/>
          </a:bodyPr>
          <a:lstStyle/>
          <a:p>
            <a:pPr algn="ctr"/>
            <a:r>
              <a:rPr lang="en-US" sz="3600" b="1" dirty="0" smtClean="0"/>
              <a:t>GPP</a:t>
            </a:r>
            <a:endParaRPr lang="en-US" sz="3600" b="1" dirty="0"/>
          </a:p>
        </p:txBody>
      </p:sp>
      <p:sp>
        <p:nvSpPr>
          <p:cNvPr id="413" name="TextBox 412"/>
          <p:cNvSpPr txBox="1"/>
          <p:nvPr/>
        </p:nvSpPr>
        <p:spPr>
          <a:xfrm rot="16200000">
            <a:off x="14856542" y="25895367"/>
            <a:ext cx="1773010" cy="646331"/>
          </a:xfrm>
          <a:prstGeom prst="rect">
            <a:avLst/>
          </a:prstGeom>
          <a:noFill/>
        </p:spPr>
        <p:txBody>
          <a:bodyPr wrap="square" rtlCol="0">
            <a:spAutoFit/>
          </a:bodyPr>
          <a:lstStyle/>
          <a:p>
            <a:pPr algn="ctr"/>
            <a:r>
              <a:rPr lang="en-US" sz="3600" b="1" dirty="0" smtClean="0"/>
              <a:t>NEP</a:t>
            </a:r>
            <a:endParaRPr lang="en-US" sz="3600" b="1" dirty="0"/>
          </a:p>
        </p:txBody>
      </p:sp>
      <p:sp>
        <p:nvSpPr>
          <p:cNvPr id="414" name="TextBox 413"/>
          <p:cNvSpPr txBox="1"/>
          <p:nvPr/>
        </p:nvSpPr>
        <p:spPr>
          <a:xfrm>
            <a:off x="15264378" y="30306837"/>
            <a:ext cx="13728365" cy="2031325"/>
          </a:xfrm>
          <a:prstGeom prst="rect">
            <a:avLst/>
          </a:prstGeom>
          <a:noFill/>
        </p:spPr>
        <p:txBody>
          <a:bodyPr wrap="square" rtlCol="0">
            <a:spAutoFit/>
          </a:bodyPr>
          <a:lstStyle/>
          <a:p>
            <a:r>
              <a:rPr lang="en-US" sz="1800" b="1" dirty="0"/>
              <a:t>Figure </a:t>
            </a:r>
            <a:r>
              <a:rPr lang="en-US" sz="1800" b="1" dirty="0" smtClean="0"/>
              <a:t>5:  </a:t>
            </a:r>
            <a:r>
              <a:rPr lang="en-US" sz="1800" dirty="0" smtClean="0"/>
              <a:t>Correlation coefficients for linear regressions of annual Wood growth, NEP, and GPP during different times of the year (seasons) using data from 2004 – 2014.  Colors denote the season for the explanatory variables.  For example (see arrow), wood growth is positively correlated with annual, growing season, winter, spring, and early summer air temperature, but uncorrelated to late summer or fall air temperature.  More sophisticated statistical models are being used to analyze these data but this simplistic approach is helpful for highlighting that 1) the independent variables most strongly positively correlated with wood growth (temperature, </a:t>
            </a:r>
            <a:r>
              <a:rPr lang="en-US" sz="1800" dirty="0" err="1" smtClean="0"/>
              <a:t>vpd</a:t>
            </a:r>
            <a:r>
              <a:rPr lang="en-US" sz="1800" dirty="0" smtClean="0"/>
              <a:t>) tend to be negatively or weakly correlated to NEP and GPP.  It also highlights the complexity of identifying drivers of C fluxes and the need for longer term datasets to provide more robust analyses of these relationships.  Additionally, comparison with predictions from ecosystem models is ongoing and should provide further insight.  </a:t>
            </a:r>
            <a:endParaRPr lang="en-US" sz="1800" dirty="0"/>
          </a:p>
        </p:txBody>
      </p:sp>
      <p:sp>
        <p:nvSpPr>
          <p:cNvPr id="306" name="TextBox 305"/>
          <p:cNvSpPr txBox="1"/>
          <p:nvPr/>
        </p:nvSpPr>
        <p:spPr>
          <a:xfrm>
            <a:off x="797011" y="13038617"/>
            <a:ext cx="1296512" cy="646331"/>
          </a:xfrm>
          <a:prstGeom prst="rect">
            <a:avLst/>
          </a:prstGeom>
          <a:noFill/>
        </p:spPr>
        <p:txBody>
          <a:bodyPr wrap="square" rtlCol="0">
            <a:spAutoFit/>
          </a:bodyPr>
          <a:lstStyle/>
          <a:p>
            <a:r>
              <a:rPr lang="en-US" sz="3600" dirty="0" smtClean="0"/>
              <a:t>(a)</a:t>
            </a:r>
            <a:endParaRPr lang="en-US" sz="3600" dirty="0"/>
          </a:p>
        </p:txBody>
      </p:sp>
      <p:sp>
        <p:nvSpPr>
          <p:cNvPr id="416" name="TextBox 415"/>
          <p:cNvSpPr txBox="1"/>
          <p:nvPr/>
        </p:nvSpPr>
        <p:spPr>
          <a:xfrm>
            <a:off x="12581239" y="13145121"/>
            <a:ext cx="1296512" cy="646331"/>
          </a:xfrm>
          <a:prstGeom prst="rect">
            <a:avLst/>
          </a:prstGeom>
          <a:noFill/>
        </p:spPr>
        <p:txBody>
          <a:bodyPr wrap="square" rtlCol="0">
            <a:spAutoFit/>
          </a:bodyPr>
          <a:lstStyle/>
          <a:p>
            <a:r>
              <a:rPr lang="en-US" sz="3600" dirty="0" smtClean="0"/>
              <a:t>(b)</a:t>
            </a:r>
            <a:endParaRPr lang="en-US" sz="3600" dirty="0"/>
          </a:p>
        </p:txBody>
      </p:sp>
      <p:sp>
        <p:nvSpPr>
          <p:cNvPr id="417" name="TextBox 416"/>
          <p:cNvSpPr txBox="1"/>
          <p:nvPr/>
        </p:nvSpPr>
        <p:spPr>
          <a:xfrm>
            <a:off x="2384024" y="27535665"/>
            <a:ext cx="1296512" cy="646331"/>
          </a:xfrm>
          <a:prstGeom prst="rect">
            <a:avLst/>
          </a:prstGeom>
          <a:noFill/>
        </p:spPr>
        <p:txBody>
          <a:bodyPr wrap="square" rtlCol="0">
            <a:spAutoFit/>
          </a:bodyPr>
          <a:lstStyle/>
          <a:p>
            <a:r>
              <a:rPr lang="en-US" sz="3600" dirty="0" smtClean="0"/>
              <a:t>(a)</a:t>
            </a:r>
            <a:endParaRPr lang="en-US" sz="3600" dirty="0"/>
          </a:p>
        </p:txBody>
      </p:sp>
      <p:sp>
        <p:nvSpPr>
          <p:cNvPr id="418" name="TextBox 417"/>
          <p:cNvSpPr txBox="1"/>
          <p:nvPr/>
        </p:nvSpPr>
        <p:spPr>
          <a:xfrm>
            <a:off x="9233327" y="27529387"/>
            <a:ext cx="1296512" cy="646331"/>
          </a:xfrm>
          <a:prstGeom prst="rect">
            <a:avLst/>
          </a:prstGeom>
          <a:noFill/>
        </p:spPr>
        <p:txBody>
          <a:bodyPr wrap="square" rtlCol="0">
            <a:spAutoFit/>
          </a:bodyPr>
          <a:lstStyle/>
          <a:p>
            <a:r>
              <a:rPr lang="en-US" sz="3600" dirty="0" smtClean="0"/>
              <a:t>(b)</a:t>
            </a:r>
            <a:endParaRPr lang="en-US" sz="3600" dirty="0"/>
          </a:p>
        </p:txBody>
      </p:sp>
      <p:pic>
        <p:nvPicPr>
          <p:cNvPr id="307" name="Picture 30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0209895" y="29631072"/>
            <a:ext cx="1517514" cy="1455028"/>
          </a:xfrm>
          <a:prstGeom prst="rect">
            <a:avLst/>
          </a:prstGeom>
        </p:spPr>
      </p:pic>
      <p:sp>
        <p:nvSpPr>
          <p:cNvPr id="90" name="TextBox 89"/>
          <p:cNvSpPr txBox="1"/>
          <p:nvPr/>
        </p:nvSpPr>
        <p:spPr>
          <a:xfrm>
            <a:off x="987216" y="31156921"/>
            <a:ext cx="13177322" cy="1200329"/>
          </a:xfrm>
          <a:prstGeom prst="rect">
            <a:avLst/>
          </a:prstGeom>
          <a:noFill/>
        </p:spPr>
        <p:txBody>
          <a:bodyPr wrap="square" rtlCol="0">
            <a:spAutoFit/>
          </a:bodyPr>
          <a:lstStyle/>
          <a:p>
            <a:r>
              <a:rPr lang="en-US" sz="1800" b="1" dirty="0"/>
              <a:t>Figure </a:t>
            </a:r>
            <a:r>
              <a:rPr lang="en-US" sz="1800" b="1" dirty="0" smtClean="0"/>
              <a:t>3:  (a)</a:t>
            </a:r>
            <a:r>
              <a:rPr lang="en-US" sz="1800" dirty="0" smtClean="0"/>
              <a:t> Percent of nighttime data available after </a:t>
            </a:r>
            <a:r>
              <a:rPr lang="en-US" sz="1800" dirty="0" err="1" smtClean="0"/>
              <a:t>ustar</a:t>
            </a:r>
            <a:r>
              <a:rPr lang="en-US" sz="1800" dirty="0" smtClean="0"/>
              <a:t> filtering (primary vertical axis) and annual ecosystem respiration, Re, (secondary vertical axis) versus </a:t>
            </a:r>
            <a:r>
              <a:rPr lang="en-US" sz="1800" dirty="0" err="1" smtClean="0"/>
              <a:t>ustar</a:t>
            </a:r>
            <a:r>
              <a:rPr lang="en-US" sz="1800" dirty="0" smtClean="0"/>
              <a:t>.  Choice of </a:t>
            </a:r>
            <a:r>
              <a:rPr lang="en-US" sz="1800" dirty="0" err="1" smtClean="0"/>
              <a:t>ustar</a:t>
            </a:r>
            <a:r>
              <a:rPr lang="en-US" sz="1800" dirty="0" smtClean="0"/>
              <a:t> has a strong effect both on Re and the percent of available data. </a:t>
            </a:r>
            <a:r>
              <a:rPr lang="en-US" sz="1800" b="1" dirty="0" smtClean="0"/>
              <a:t>(b) </a:t>
            </a:r>
            <a:r>
              <a:rPr lang="en-US" sz="1800" dirty="0" smtClean="0"/>
              <a:t>Comparison of 3 approaches to estimate annual NEP: (-NEE = eddy flux tower; NEP = biometric approach; C = inventory approach).  10 year mean NEP for the 3 approaches show good agreement.  The large error bars for the NEP approach are due to uncertainties in belowground NPP. </a:t>
            </a:r>
            <a:endParaRPr lang="en-US" sz="1800" dirty="0"/>
          </a:p>
        </p:txBody>
      </p:sp>
      <p:cxnSp>
        <p:nvCxnSpPr>
          <p:cNvPr id="5" name="Straight Arrow Connector 4"/>
          <p:cNvCxnSpPr/>
          <p:nvPr/>
        </p:nvCxnSpPr>
        <p:spPr>
          <a:xfrm flipV="1">
            <a:off x="20938722" y="23784204"/>
            <a:ext cx="0" cy="645604"/>
          </a:xfrm>
          <a:prstGeom prst="straightConnector1">
            <a:avLst/>
          </a:prstGeom>
          <a:ln w="114300">
            <a:tailEnd type="triangle"/>
          </a:ln>
        </p:spPr>
        <p:style>
          <a:lnRef idx="3">
            <a:schemeClr val="dk1"/>
          </a:lnRef>
          <a:fillRef idx="0">
            <a:schemeClr val="dk1"/>
          </a:fillRef>
          <a:effectRef idx="2">
            <a:schemeClr val="dk1"/>
          </a:effectRef>
          <a:fontRef idx="minor">
            <a:schemeClr val="tx1"/>
          </a:fontRef>
        </p:style>
      </p:cxnSp>
      <p:sp>
        <p:nvSpPr>
          <p:cNvPr id="286" name="TextBox 285"/>
          <p:cNvSpPr txBox="1"/>
          <p:nvPr/>
        </p:nvSpPr>
        <p:spPr>
          <a:xfrm>
            <a:off x="31004822" y="6018267"/>
            <a:ext cx="1296512" cy="646331"/>
          </a:xfrm>
          <a:prstGeom prst="rect">
            <a:avLst/>
          </a:prstGeom>
          <a:noFill/>
        </p:spPr>
        <p:txBody>
          <a:bodyPr wrap="square" rtlCol="0">
            <a:spAutoFit/>
          </a:bodyPr>
          <a:lstStyle/>
          <a:p>
            <a:r>
              <a:rPr lang="en-US" sz="3600" dirty="0" smtClean="0"/>
              <a:t>(a)</a:t>
            </a:r>
            <a:endParaRPr lang="en-US" sz="3600" dirty="0"/>
          </a:p>
        </p:txBody>
      </p:sp>
      <p:sp>
        <p:nvSpPr>
          <p:cNvPr id="287" name="TextBox 286"/>
          <p:cNvSpPr txBox="1"/>
          <p:nvPr/>
        </p:nvSpPr>
        <p:spPr>
          <a:xfrm>
            <a:off x="31124298" y="9121579"/>
            <a:ext cx="1296512" cy="646331"/>
          </a:xfrm>
          <a:prstGeom prst="rect">
            <a:avLst/>
          </a:prstGeom>
          <a:noFill/>
        </p:spPr>
        <p:txBody>
          <a:bodyPr wrap="square" rtlCol="0">
            <a:spAutoFit/>
          </a:bodyPr>
          <a:lstStyle/>
          <a:p>
            <a:r>
              <a:rPr lang="en-US" sz="3600" dirty="0" smtClean="0"/>
              <a:t>(c)</a:t>
            </a:r>
            <a:endParaRPr lang="en-US" sz="3600" dirty="0"/>
          </a:p>
        </p:txBody>
      </p:sp>
      <p:sp>
        <p:nvSpPr>
          <p:cNvPr id="296" name="TextBox 295"/>
          <p:cNvSpPr txBox="1"/>
          <p:nvPr/>
        </p:nvSpPr>
        <p:spPr>
          <a:xfrm>
            <a:off x="37053270" y="6051630"/>
            <a:ext cx="1296512" cy="646331"/>
          </a:xfrm>
          <a:prstGeom prst="rect">
            <a:avLst/>
          </a:prstGeom>
          <a:noFill/>
        </p:spPr>
        <p:txBody>
          <a:bodyPr wrap="square" rtlCol="0">
            <a:spAutoFit/>
          </a:bodyPr>
          <a:lstStyle/>
          <a:p>
            <a:r>
              <a:rPr lang="en-US" sz="3600" dirty="0" smtClean="0"/>
              <a:t>(b)</a:t>
            </a:r>
            <a:endParaRPr lang="en-US" sz="3600" dirty="0"/>
          </a:p>
        </p:txBody>
      </p:sp>
      <p:sp>
        <p:nvSpPr>
          <p:cNvPr id="3" name="Rectangle 2"/>
          <p:cNvSpPr/>
          <p:nvPr/>
        </p:nvSpPr>
        <p:spPr>
          <a:xfrm>
            <a:off x="7002732" y="13789152"/>
            <a:ext cx="320040" cy="173736"/>
          </a:xfrm>
          <a:prstGeom prst="rect">
            <a:avLst/>
          </a:prstGeom>
          <a:solidFill>
            <a:srgbClr val="6364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Rectangle 307"/>
          <p:cNvSpPr/>
          <p:nvPr/>
        </p:nvSpPr>
        <p:spPr>
          <a:xfrm>
            <a:off x="7010400" y="13335000"/>
            <a:ext cx="320040" cy="173736"/>
          </a:xfrm>
          <a:prstGeom prst="rect">
            <a:avLst/>
          </a:prstGeom>
          <a:solidFill>
            <a:srgbClr val="EB73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2991803" y="14260977"/>
            <a:ext cx="3092640" cy="400110"/>
          </a:xfrm>
          <a:prstGeom prst="rect">
            <a:avLst/>
          </a:prstGeom>
          <a:noFill/>
        </p:spPr>
        <p:txBody>
          <a:bodyPr wrap="square" rtlCol="0">
            <a:spAutoFit/>
          </a:bodyPr>
          <a:lstStyle/>
          <a:p>
            <a:r>
              <a:rPr lang="en-US" sz="2000" b="1" dirty="0" smtClean="0"/>
              <a:t>Model over estimates</a:t>
            </a:r>
            <a:endParaRPr lang="en-US" sz="2000" b="1" dirty="0"/>
          </a:p>
        </p:txBody>
      </p:sp>
      <p:cxnSp>
        <p:nvCxnSpPr>
          <p:cNvPr id="8" name="Straight Arrow Connector 7"/>
          <p:cNvCxnSpPr/>
          <p:nvPr/>
        </p:nvCxnSpPr>
        <p:spPr>
          <a:xfrm flipH="1">
            <a:off x="33279547" y="14653601"/>
            <a:ext cx="663363" cy="3944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09" name="Straight Arrow Connector 308"/>
          <p:cNvCxnSpPr/>
          <p:nvPr/>
        </p:nvCxnSpPr>
        <p:spPr>
          <a:xfrm>
            <a:off x="34562336" y="14653601"/>
            <a:ext cx="565538" cy="468076"/>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310" name="TextBox 309"/>
          <p:cNvSpPr txBox="1"/>
          <p:nvPr/>
        </p:nvSpPr>
        <p:spPr>
          <a:xfrm>
            <a:off x="33353424" y="16185650"/>
            <a:ext cx="2089672" cy="707886"/>
          </a:xfrm>
          <a:prstGeom prst="rect">
            <a:avLst/>
          </a:prstGeom>
          <a:noFill/>
        </p:spPr>
        <p:txBody>
          <a:bodyPr wrap="square" rtlCol="0">
            <a:spAutoFit/>
          </a:bodyPr>
          <a:lstStyle/>
          <a:p>
            <a:pPr algn="ctr"/>
            <a:r>
              <a:rPr lang="en-US" sz="2000" b="1" dirty="0" smtClean="0"/>
              <a:t>Model underestimates</a:t>
            </a:r>
            <a:endParaRPr lang="en-US" sz="2000" b="1" dirty="0"/>
          </a:p>
        </p:txBody>
      </p:sp>
      <p:cxnSp>
        <p:nvCxnSpPr>
          <p:cNvPr id="311" name="Straight Arrow Connector 310"/>
          <p:cNvCxnSpPr/>
          <p:nvPr/>
        </p:nvCxnSpPr>
        <p:spPr>
          <a:xfrm flipH="1" flipV="1">
            <a:off x="33451800" y="16377119"/>
            <a:ext cx="491110" cy="16053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312" name="Straight Arrow Connector 311"/>
          <p:cNvCxnSpPr/>
          <p:nvPr/>
        </p:nvCxnSpPr>
        <p:spPr>
          <a:xfrm flipV="1">
            <a:off x="35037252" y="16266701"/>
            <a:ext cx="550124" cy="22083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21787</TotalTime>
  <Words>1673</Words>
  <Application>Microsoft Office PowerPoint</Application>
  <PresentationFormat>Custom</PresentationFormat>
  <Paragraphs>143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Aharoni</vt:lpstr>
      <vt:lpstr>Arial</vt:lpstr>
      <vt:lpstr>Calibri</vt:lpstr>
      <vt:lpstr>Times New Roman</vt:lpstr>
      <vt:lpstr>Default Design</vt:lpstr>
      <vt:lpstr>PowerPoint Presentation</vt:lpstr>
    </vt:vector>
  </TitlesOfParts>
  <Company>Complex Systems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apo</cp:lastModifiedBy>
  <cp:revision>816</cp:revision>
  <dcterms:created xsi:type="dcterms:W3CDTF">2006-08-18T20:05:05Z</dcterms:created>
  <dcterms:modified xsi:type="dcterms:W3CDTF">2016-09-19T14:24:17Z</dcterms:modified>
</cp:coreProperties>
</file>