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mn-cs"/>
      </a:defRPr>
    </a:lvl5pPr>
    <a:lvl6pPr marL="2286000" algn="l" defTabSz="914400" rtl="0" eaLnBrk="1" latinLnBrk="0" hangingPunct="1">
      <a:defRPr sz="2400" kern="1200">
        <a:solidFill>
          <a:schemeClr val="tx1"/>
        </a:solidFill>
        <a:latin typeface="Calibri" panose="020F0502020204030204" pitchFamily="34" charset="0"/>
        <a:ea typeface="+mn-ea"/>
        <a:cs typeface="+mn-cs"/>
      </a:defRPr>
    </a:lvl6pPr>
    <a:lvl7pPr marL="2743200" algn="l" defTabSz="914400" rtl="0" eaLnBrk="1" latinLnBrk="0" hangingPunct="1">
      <a:defRPr sz="2400" kern="1200">
        <a:solidFill>
          <a:schemeClr val="tx1"/>
        </a:solidFill>
        <a:latin typeface="Calibri" panose="020F0502020204030204" pitchFamily="34" charset="0"/>
        <a:ea typeface="+mn-ea"/>
        <a:cs typeface="+mn-cs"/>
      </a:defRPr>
    </a:lvl7pPr>
    <a:lvl8pPr marL="3200400" algn="l" defTabSz="914400" rtl="0" eaLnBrk="1" latinLnBrk="0" hangingPunct="1">
      <a:defRPr sz="2400" kern="1200">
        <a:solidFill>
          <a:schemeClr val="tx1"/>
        </a:solidFill>
        <a:latin typeface="Calibri" panose="020F0502020204030204" pitchFamily="34" charset="0"/>
        <a:ea typeface="+mn-ea"/>
        <a:cs typeface="+mn-cs"/>
      </a:defRPr>
    </a:lvl8pPr>
    <a:lvl9pPr marL="3657600" algn="l" defTabSz="914400" rtl="0" eaLnBrk="1" latinLnBrk="0" hangingPunct="1">
      <a:defRPr sz="24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F7F"/>
    <a:srgbClr val="ED7D31"/>
    <a:srgbClr val="5B9BD5"/>
    <a:srgbClr val="00FF01"/>
    <a:srgbClr val="CF7926"/>
    <a:srgbClr val="D54856"/>
    <a:srgbClr val="39B143"/>
    <a:srgbClr val="3062DE"/>
    <a:srgbClr val="2C60DC"/>
    <a:srgbClr val="D548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426" autoAdjust="0"/>
    <p:restoredTop sz="92883" autoAdjust="0"/>
  </p:normalViewPr>
  <p:slideViewPr>
    <p:cSldViewPr>
      <p:cViewPr>
        <p:scale>
          <a:sx n="70" d="100"/>
          <a:sy n="70" d="100"/>
        </p:scale>
        <p:origin x="-11808" y="-7818"/>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defRPr>
            </a:lvl1pPr>
          </a:lstStyle>
          <a:p>
            <a:fld id="{2717B551-3FBC-47A8-93EE-A600B9FC2EF7}" type="slidenum">
              <a:rPr lang="en-US" altLang="en-US"/>
              <a:pPr/>
              <a:t>‹#›</a:t>
            </a:fld>
            <a:endParaRPr lang="en-US" altLang="en-US"/>
          </a:p>
        </p:txBody>
      </p:sp>
    </p:spTree>
    <p:extLst>
      <p:ext uri="{BB962C8B-B14F-4D97-AF65-F5344CB8AC3E}">
        <p14:creationId xmlns:p14="http://schemas.microsoft.com/office/powerpoint/2010/main" val="2386316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defRPr>
            </a:lvl1pPr>
          </a:lstStyle>
          <a:p>
            <a:pPr>
              <a:defRPr/>
            </a:pPr>
            <a:endParaRPr lang="en-US"/>
          </a:p>
        </p:txBody>
      </p:sp>
      <p:sp>
        <p:nvSpPr>
          <p:cNvPr id="3076" name="Rectangle 1028"/>
          <p:cNvSpPr>
            <a:spLocks noGrp="1" noRot="1" noChangeAspec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defRPr>
            </a:lvl1pPr>
          </a:lstStyle>
          <a:p>
            <a:fld id="{897667AA-1A2D-4C2C-8BD8-683E2B261E9F}" type="slidenum">
              <a:rPr lang="en-US" altLang="en-US"/>
              <a:pPr/>
              <a:t>‹#›</a:t>
            </a:fld>
            <a:endParaRPr lang="en-US" altLang="en-US"/>
          </a:p>
        </p:txBody>
      </p:sp>
    </p:spTree>
    <p:extLst>
      <p:ext uri="{BB962C8B-B14F-4D97-AF65-F5344CB8AC3E}">
        <p14:creationId xmlns:p14="http://schemas.microsoft.com/office/powerpoint/2010/main" val="38636082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203200" eaLnBrk="0" hangingPunct="0">
              <a:defRPr sz="2400">
                <a:solidFill>
                  <a:schemeClr val="tx1"/>
                </a:solidFill>
                <a:latin typeface="Calibri" panose="020F0502020204030204" pitchFamily="34" charset="0"/>
              </a:defRPr>
            </a:lvl1pPr>
            <a:lvl2pPr marL="742950" indent="-285750" defTabSz="203200" eaLnBrk="0" hangingPunct="0">
              <a:defRPr sz="2400">
                <a:solidFill>
                  <a:schemeClr val="tx1"/>
                </a:solidFill>
                <a:latin typeface="Calibri" panose="020F0502020204030204" pitchFamily="34" charset="0"/>
              </a:defRPr>
            </a:lvl2pPr>
            <a:lvl3pPr marL="1143000" indent="-228600" defTabSz="203200" eaLnBrk="0" hangingPunct="0">
              <a:defRPr sz="2400">
                <a:solidFill>
                  <a:schemeClr val="tx1"/>
                </a:solidFill>
                <a:latin typeface="Calibri" panose="020F0502020204030204" pitchFamily="34" charset="0"/>
              </a:defRPr>
            </a:lvl3pPr>
            <a:lvl4pPr marL="1600200" indent="-228600" defTabSz="203200" eaLnBrk="0" hangingPunct="0">
              <a:defRPr sz="2400">
                <a:solidFill>
                  <a:schemeClr val="tx1"/>
                </a:solidFill>
                <a:latin typeface="Calibri" panose="020F0502020204030204" pitchFamily="34" charset="0"/>
              </a:defRPr>
            </a:lvl4pPr>
            <a:lvl5pPr marL="2057400" indent="-228600" defTabSz="203200" eaLnBrk="0" hangingPunct="0">
              <a:defRPr sz="2400">
                <a:solidFill>
                  <a:schemeClr val="tx1"/>
                </a:solidFill>
                <a:latin typeface="Calibri" panose="020F0502020204030204" pitchFamily="34" charset="0"/>
              </a:defRPr>
            </a:lvl5pPr>
            <a:lvl6pPr marL="2514600" indent="-228600" defTabSz="203200" eaLnBrk="0" fontAlgn="base" hangingPunct="0">
              <a:spcBef>
                <a:spcPct val="0"/>
              </a:spcBef>
              <a:spcAft>
                <a:spcPct val="0"/>
              </a:spcAft>
              <a:defRPr sz="2400">
                <a:solidFill>
                  <a:schemeClr val="tx1"/>
                </a:solidFill>
                <a:latin typeface="Calibri" panose="020F0502020204030204" pitchFamily="34" charset="0"/>
              </a:defRPr>
            </a:lvl6pPr>
            <a:lvl7pPr marL="2971800" indent="-228600" defTabSz="203200" eaLnBrk="0" fontAlgn="base" hangingPunct="0">
              <a:spcBef>
                <a:spcPct val="0"/>
              </a:spcBef>
              <a:spcAft>
                <a:spcPct val="0"/>
              </a:spcAft>
              <a:defRPr sz="2400">
                <a:solidFill>
                  <a:schemeClr val="tx1"/>
                </a:solidFill>
                <a:latin typeface="Calibri" panose="020F0502020204030204" pitchFamily="34" charset="0"/>
              </a:defRPr>
            </a:lvl7pPr>
            <a:lvl8pPr marL="3429000" indent="-228600" defTabSz="203200" eaLnBrk="0" fontAlgn="base" hangingPunct="0">
              <a:spcBef>
                <a:spcPct val="0"/>
              </a:spcBef>
              <a:spcAft>
                <a:spcPct val="0"/>
              </a:spcAft>
              <a:defRPr sz="2400">
                <a:solidFill>
                  <a:schemeClr val="tx1"/>
                </a:solidFill>
                <a:latin typeface="Calibri" panose="020F0502020204030204" pitchFamily="34" charset="0"/>
              </a:defRPr>
            </a:lvl8pPr>
            <a:lvl9pPr marL="3886200" indent="-228600" defTabSz="2032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fld id="{DBB57E2B-2254-4767-9774-86BCCF1D61A5}"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546253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CE96102-4E27-477D-88A0-F1E244B1FB03}" type="slidenum">
              <a:rPr lang="en-US" altLang="en-US"/>
              <a:pPr/>
              <a:t>‹#›</a:t>
            </a:fld>
            <a:endParaRPr lang="en-US" altLang="en-US"/>
          </a:p>
        </p:txBody>
      </p:sp>
    </p:spTree>
    <p:extLst>
      <p:ext uri="{BB962C8B-B14F-4D97-AF65-F5344CB8AC3E}">
        <p14:creationId xmlns:p14="http://schemas.microsoft.com/office/powerpoint/2010/main" val="3046285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D252911-BFCF-47C1-9D9F-B160E9B130B4}" type="slidenum">
              <a:rPr lang="en-US" altLang="en-US"/>
              <a:pPr/>
              <a:t>‹#›</a:t>
            </a:fld>
            <a:endParaRPr lang="en-US" altLang="en-US"/>
          </a:p>
        </p:txBody>
      </p:sp>
    </p:spTree>
    <p:extLst>
      <p:ext uri="{BB962C8B-B14F-4D97-AF65-F5344CB8AC3E}">
        <p14:creationId xmlns:p14="http://schemas.microsoft.com/office/powerpoint/2010/main" val="161757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1AE98F-AF43-4921-A611-C5A041531B39}" type="slidenum">
              <a:rPr lang="en-US" altLang="en-US"/>
              <a:pPr/>
              <a:t>‹#›</a:t>
            </a:fld>
            <a:endParaRPr lang="en-US" altLang="en-US"/>
          </a:p>
        </p:txBody>
      </p:sp>
    </p:spTree>
    <p:extLst>
      <p:ext uri="{BB962C8B-B14F-4D97-AF65-F5344CB8AC3E}">
        <p14:creationId xmlns:p14="http://schemas.microsoft.com/office/powerpoint/2010/main" val="3158923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9EB94E1-ECEC-4D25-B576-3A9F18861B86}" type="slidenum">
              <a:rPr lang="en-US" altLang="en-US"/>
              <a:pPr/>
              <a:t>‹#›</a:t>
            </a:fld>
            <a:endParaRPr lang="en-US" altLang="en-US"/>
          </a:p>
        </p:txBody>
      </p:sp>
    </p:spTree>
    <p:extLst>
      <p:ext uri="{BB962C8B-B14F-4D97-AF65-F5344CB8AC3E}">
        <p14:creationId xmlns:p14="http://schemas.microsoft.com/office/powerpoint/2010/main" val="1663662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43CFAFD-5BD5-462C-ACC5-CFB1CE2F18FA}" type="slidenum">
              <a:rPr lang="en-US" altLang="en-US"/>
              <a:pPr/>
              <a:t>‹#›</a:t>
            </a:fld>
            <a:endParaRPr lang="en-US" altLang="en-US"/>
          </a:p>
        </p:txBody>
      </p:sp>
    </p:spTree>
    <p:extLst>
      <p:ext uri="{BB962C8B-B14F-4D97-AF65-F5344CB8AC3E}">
        <p14:creationId xmlns:p14="http://schemas.microsoft.com/office/powerpoint/2010/main" val="153917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743205C-3F10-490D-890A-70E772790853}" type="slidenum">
              <a:rPr lang="en-US" altLang="en-US"/>
              <a:pPr/>
              <a:t>‹#›</a:t>
            </a:fld>
            <a:endParaRPr lang="en-US" altLang="en-US"/>
          </a:p>
        </p:txBody>
      </p:sp>
    </p:spTree>
    <p:extLst>
      <p:ext uri="{BB962C8B-B14F-4D97-AF65-F5344CB8AC3E}">
        <p14:creationId xmlns:p14="http://schemas.microsoft.com/office/powerpoint/2010/main" val="1187452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5012094-360C-455A-B783-0DB580390783}" type="slidenum">
              <a:rPr lang="en-US" altLang="en-US"/>
              <a:pPr/>
              <a:t>‹#›</a:t>
            </a:fld>
            <a:endParaRPr lang="en-US" altLang="en-US"/>
          </a:p>
        </p:txBody>
      </p:sp>
    </p:spTree>
    <p:extLst>
      <p:ext uri="{BB962C8B-B14F-4D97-AF65-F5344CB8AC3E}">
        <p14:creationId xmlns:p14="http://schemas.microsoft.com/office/powerpoint/2010/main" val="374801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E9E93D6-37D2-4198-876D-AB40F8180609}" type="slidenum">
              <a:rPr lang="en-US" altLang="en-US"/>
              <a:pPr/>
              <a:t>‹#›</a:t>
            </a:fld>
            <a:endParaRPr lang="en-US" altLang="en-US"/>
          </a:p>
        </p:txBody>
      </p:sp>
    </p:spTree>
    <p:extLst>
      <p:ext uri="{BB962C8B-B14F-4D97-AF65-F5344CB8AC3E}">
        <p14:creationId xmlns:p14="http://schemas.microsoft.com/office/powerpoint/2010/main" val="3411201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C674A91-225C-4381-8BD6-25345E802599}" type="slidenum">
              <a:rPr lang="en-US" altLang="en-US"/>
              <a:pPr/>
              <a:t>‹#›</a:t>
            </a:fld>
            <a:endParaRPr lang="en-US" altLang="en-US"/>
          </a:p>
        </p:txBody>
      </p:sp>
    </p:spTree>
    <p:extLst>
      <p:ext uri="{BB962C8B-B14F-4D97-AF65-F5344CB8AC3E}">
        <p14:creationId xmlns:p14="http://schemas.microsoft.com/office/powerpoint/2010/main" val="1784861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D0CE534-E966-4D8D-9C34-8E311D7B1F07}" type="slidenum">
              <a:rPr lang="en-US" altLang="en-US"/>
              <a:pPr/>
              <a:t>‹#›</a:t>
            </a:fld>
            <a:endParaRPr lang="en-US" altLang="en-US"/>
          </a:p>
        </p:txBody>
      </p:sp>
    </p:spTree>
    <p:extLst>
      <p:ext uri="{BB962C8B-B14F-4D97-AF65-F5344CB8AC3E}">
        <p14:creationId xmlns:p14="http://schemas.microsoft.com/office/powerpoint/2010/main" val="217027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0271AF-CB0B-46BE-9B85-E4AAFA2B219E}" type="slidenum">
              <a:rPr lang="en-US" altLang="en-US"/>
              <a:pPr/>
              <a:t>‹#›</a:t>
            </a:fld>
            <a:endParaRPr lang="en-US" altLang="en-US"/>
          </a:p>
        </p:txBody>
      </p:sp>
    </p:spTree>
    <p:extLst>
      <p:ext uri="{BB962C8B-B14F-4D97-AF65-F5344CB8AC3E}">
        <p14:creationId xmlns:p14="http://schemas.microsoft.com/office/powerpoint/2010/main" val="3414988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smtClean="0">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smtClean="0">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2B5B950C-2C4E-44E2-8117-88DED9B9C24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emf"/><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image" Target="../media/image19.PNG"/><Relationship Id="rId7" Type="http://schemas.openxmlformats.org/officeDocument/2006/relationships/image" Target="../media/image5.emf"/><Relationship Id="rId12" Type="http://schemas.openxmlformats.org/officeDocument/2006/relationships/image" Target="../media/image10.emf"/><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emf"/><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emf"/><Relationship Id="rId5" Type="http://schemas.openxmlformats.org/officeDocument/2006/relationships/image" Target="../media/image3.jpeg"/><Relationship Id="rId15" Type="http://schemas.openxmlformats.org/officeDocument/2006/relationships/image" Target="../media/image13.png"/><Relationship Id="rId23" Type="http://schemas.openxmlformats.org/officeDocument/2006/relationships/image" Target="../media/image21.emf"/><Relationship Id="rId10" Type="http://schemas.openxmlformats.org/officeDocument/2006/relationships/image" Target="../media/image8.emf"/><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emf"/><Relationship Id="rId14" Type="http://schemas.openxmlformats.org/officeDocument/2006/relationships/image" Target="../media/image12.emf"/><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B50"/>
        </a:solidFill>
        <a:effectLst/>
      </p:bgPr>
    </p:bg>
    <p:spTree>
      <p:nvGrpSpPr>
        <p:cNvPr id="1" name=""/>
        <p:cNvGrpSpPr/>
        <p:nvPr/>
      </p:nvGrpSpPr>
      <p:grpSpPr>
        <a:xfrm>
          <a:off x="0" y="0"/>
          <a:ext cx="0" cy="0"/>
          <a:chOff x="0" y="0"/>
          <a:chExt cx="0" cy="0"/>
        </a:xfrm>
      </p:grpSpPr>
      <p:sp>
        <p:nvSpPr>
          <p:cNvPr id="102" name="Rectangle 243"/>
          <p:cNvSpPr>
            <a:spLocks noChangeArrowheads="1"/>
          </p:cNvSpPr>
          <p:nvPr/>
        </p:nvSpPr>
        <p:spPr bwMode="auto">
          <a:xfrm rot="16200000">
            <a:off x="32634887" y="9508672"/>
            <a:ext cx="7218472" cy="13624560"/>
          </a:xfrm>
          <a:prstGeom prst="rect">
            <a:avLst/>
          </a:prstGeom>
          <a:solidFill>
            <a:schemeClr val="bg1"/>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03" name="Text Box 288"/>
          <p:cNvSpPr txBox="1">
            <a:spLocks noChangeArrowheads="1"/>
          </p:cNvSpPr>
          <p:nvPr/>
        </p:nvSpPr>
        <p:spPr bwMode="auto">
          <a:xfrm>
            <a:off x="29651659" y="12903064"/>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Challenges… Hysteresis in Carbon Uptake</a:t>
            </a:r>
          </a:p>
        </p:txBody>
      </p:sp>
      <p:sp>
        <p:nvSpPr>
          <p:cNvPr id="154" name="Rectangle 243"/>
          <p:cNvSpPr>
            <a:spLocks noChangeArrowheads="1"/>
          </p:cNvSpPr>
          <p:nvPr/>
        </p:nvSpPr>
        <p:spPr bwMode="auto">
          <a:xfrm rot="16200000">
            <a:off x="3443450" y="9206463"/>
            <a:ext cx="7954776" cy="1348740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118" name="Rectangle 243"/>
          <p:cNvSpPr>
            <a:spLocks noChangeArrowheads="1"/>
          </p:cNvSpPr>
          <p:nvPr/>
        </p:nvSpPr>
        <p:spPr bwMode="auto">
          <a:xfrm rot="16200000">
            <a:off x="32516926" y="1885035"/>
            <a:ext cx="7454394" cy="13624560"/>
          </a:xfrm>
          <a:prstGeom prst="rect">
            <a:avLst/>
          </a:prstGeom>
          <a:solidFill>
            <a:schemeClr val="bg1"/>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09" name="Rectangle 243"/>
          <p:cNvSpPr>
            <a:spLocks noChangeArrowheads="1"/>
          </p:cNvSpPr>
          <p:nvPr/>
        </p:nvSpPr>
        <p:spPr bwMode="auto">
          <a:xfrm rot="16200000">
            <a:off x="18358450" y="22120088"/>
            <a:ext cx="7060196" cy="1362456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6" name="Rectangle 243"/>
          <p:cNvSpPr>
            <a:spLocks noChangeArrowheads="1"/>
          </p:cNvSpPr>
          <p:nvPr/>
        </p:nvSpPr>
        <p:spPr bwMode="auto">
          <a:xfrm rot="16200000">
            <a:off x="18410989" y="8376621"/>
            <a:ext cx="6903729" cy="13579562"/>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49" name="Rectangle 243"/>
          <p:cNvSpPr>
            <a:spLocks noChangeArrowheads="1"/>
          </p:cNvSpPr>
          <p:nvPr/>
        </p:nvSpPr>
        <p:spPr bwMode="auto">
          <a:xfrm rot="16200000">
            <a:off x="1439776" y="19606012"/>
            <a:ext cx="11996873" cy="13487406"/>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4000" dirty="0"/>
          </a:p>
        </p:txBody>
      </p:sp>
      <p:sp>
        <p:nvSpPr>
          <p:cNvPr id="2054" name="Text Box 2"/>
          <p:cNvSpPr txBox="1">
            <a:spLocks noChangeArrowheads="1"/>
          </p:cNvSpPr>
          <p:nvPr/>
        </p:nvSpPr>
        <p:spPr bwMode="auto">
          <a:xfrm>
            <a:off x="874522" y="287751"/>
            <a:ext cx="29626286"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r>
              <a:rPr lang="en-US" sz="8000" dirty="0">
                <a:solidFill>
                  <a:schemeClr val="bg1"/>
                </a:solidFill>
              </a:rPr>
              <a:t>Assessing the climate impacts of land cover and land management using an eddy flux tower cluster in New England</a:t>
            </a:r>
          </a:p>
        </p:txBody>
      </p:sp>
      <p:sp>
        <p:nvSpPr>
          <p:cNvPr id="2243" name="Rectangle 243"/>
          <p:cNvSpPr>
            <a:spLocks noChangeArrowheads="1"/>
          </p:cNvSpPr>
          <p:nvPr/>
        </p:nvSpPr>
        <p:spPr bwMode="auto">
          <a:xfrm rot="16200000">
            <a:off x="18622053" y="1437156"/>
            <a:ext cx="6526597" cy="1362456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2331" name="Rectangle 243"/>
          <p:cNvSpPr>
            <a:spLocks noChangeArrowheads="1"/>
          </p:cNvSpPr>
          <p:nvPr/>
        </p:nvSpPr>
        <p:spPr bwMode="auto">
          <a:xfrm rot="16200000">
            <a:off x="4175095" y="1434717"/>
            <a:ext cx="6526238" cy="13487403"/>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800" dirty="0"/>
          </a:p>
        </p:txBody>
      </p:sp>
      <p:sp>
        <p:nvSpPr>
          <p:cNvPr id="2330" name="Text Box 282"/>
          <p:cNvSpPr txBox="1">
            <a:spLocks noChangeArrowheads="1"/>
          </p:cNvSpPr>
          <p:nvPr/>
        </p:nvSpPr>
        <p:spPr bwMode="auto">
          <a:xfrm>
            <a:off x="845319" y="6005484"/>
            <a:ext cx="1294879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dirty="0"/>
              <a:t>     Land use, land management, and land cover change influence both local and global climate through changes in net greenhouse gas exchange, albedo, evapotranspiration, and aerodynamic roughness.  We used a cluster of eddy flux towers located within 7.5 km of one another in southern New Hampshire across four land cover types—mixed forest, cornfield, hayfield, and impervious surface—to investigate the impact of land use on land-climate interactions in New England.  Preliminary results from 2013-2016 indicate that the forested site had the lowest annual and growing season albedo of all 4 land cover types, but maintained the lowest surface temperature.  The low surface temperature appears to be maintained due to both evapotranspiration as well as its comparatively high aerodynamic roughness and </a:t>
            </a:r>
          </a:p>
          <a:p>
            <a:r>
              <a:rPr lang="en-US" sz="2000" dirty="0"/>
              <a:t>exchange of sensible heat compared to the other 3 land cover types.  Contrary to expectations, </a:t>
            </a:r>
          </a:p>
          <a:p>
            <a:r>
              <a:rPr lang="en-US" sz="2000" dirty="0"/>
              <a:t>the agricultural sites had latent heat fluxes similar to or greater than the forested site.  </a:t>
            </a:r>
          </a:p>
        </p:txBody>
      </p:sp>
      <p:sp>
        <p:nvSpPr>
          <p:cNvPr id="2332" name="Text Box 284"/>
          <p:cNvSpPr txBox="1">
            <a:spLocks noChangeArrowheads="1"/>
          </p:cNvSpPr>
          <p:nvPr/>
        </p:nvSpPr>
        <p:spPr bwMode="auto">
          <a:xfrm>
            <a:off x="845319" y="5040623"/>
            <a:ext cx="13187362" cy="76200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a:solidFill>
                  <a:schemeClr val="bg1"/>
                </a:solidFill>
              </a:rPr>
              <a:t>Abstract</a:t>
            </a:r>
          </a:p>
        </p:txBody>
      </p:sp>
      <p:sp>
        <p:nvSpPr>
          <p:cNvPr id="2336" name="Text Box 288"/>
          <p:cNvSpPr txBox="1">
            <a:spLocks noChangeArrowheads="1"/>
          </p:cNvSpPr>
          <p:nvPr/>
        </p:nvSpPr>
        <p:spPr bwMode="auto">
          <a:xfrm>
            <a:off x="15161159" y="5097792"/>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Albedo</a:t>
            </a:r>
          </a:p>
        </p:txBody>
      </p:sp>
      <p:sp>
        <p:nvSpPr>
          <p:cNvPr id="2399" name="Text Box 351"/>
          <p:cNvSpPr txBox="1">
            <a:spLocks noChangeArrowheads="1"/>
          </p:cNvSpPr>
          <p:nvPr/>
        </p:nvSpPr>
        <p:spPr bwMode="auto">
          <a:xfrm>
            <a:off x="31131284" y="22100452"/>
            <a:ext cx="98298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Data derived from the eddy flux systems have direct relevance to the </a:t>
            </a:r>
            <a:r>
              <a:rPr lang="en-US" altLang="en-US" dirty="0" err="1"/>
              <a:t>EPSCoR</a:t>
            </a:r>
            <a:r>
              <a:rPr lang="en-US" altLang="en-US" dirty="0"/>
              <a:t> Ecosystems &amp; Society project, as they will be used not only by terrestrial and hydrologic modeling groups, but also to assess climate and future land-use scenarios. By understanding how each component of the landscape contributes to the surface energy budget, we will be better able to estimate climate forcing under various land-use scenarios.  This knowledge will help inform decisions about future land use.</a:t>
            </a:r>
          </a:p>
        </p:txBody>
      </p:sp>
      <p:sp>
        <p:nvSpPr>
          <p:cNvPr id="134" name="Rectangle 3"/>
          <p:cNvSpPr>
            <a:spLocks noChangeArrowheads="1"/>
          </p:cNvSpPr>
          <p:nvPr/>
        </p:nvSpPr>
        <p:spPr bwMode="auto">
          <a:xfrm>
            <a:off x="1016884" y="3059224"/>
            <a:ext cx="245101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Andrew Ouimette </a:t>
            </a:r>
            <a:r>
              <a:rPr lang="en-US" altLang="en-US" sz="4400" dirty="0" smtClean="0">
                <a:solidFill>
                  <a:schemeClr val="bg1"/>
                </a:solidFill>
                <a:cs typeface="Times New Roman" panose="02020603050405020304" pitchFamily="18" charset="0"/>
              </a:rPr>
              <a:t>(Andrew.Ouimette@unh.edu</a:t>
            </a:r>
            <a:r>
              <a:rPr lang="en-US" altLang="en-US" sz="4400" dirty="0">
                <a:solidFill>
                  <a:schemeClr val="bg1"/>
                </a:solidFill>
                <a:cs typeface="Times New Roman" panose="02020603050405020304" pitchFamily="18" charset="0"/>
              </a:rPr>
              <a:t>), Lucie </a:t>
            </a:r>
            <a:r>
              <a:rPr lang="en-US" altLang="en-US" sz="4400" dirty="0" err="1">
                <a:solidFill>
                  <a:schemeClr val="bg1"/>
                </a:solidFill>
                <a:cs typeface="Times New Roman" panose="02020603050405020304" pitchFamily="18" charset="0"/>
              </a:rPr>
              <a:t>Lepine</a:t>
            </a:r>
            <a:r>
              <a:rPr lang="en-US" altLang="en-US" sz="4400" dirty="0">
                <a:solidFill>
                  <a:schemeClr val="bg1"/>
                </a:solidFill>
                <a:cs typeface="Times New Roman" panose="02020603050405020304" pitchFamily="18" charset="0"/>
              </a:rPr>
              <a:t>, Scott Ollinger, Elizabeth Burakowski</a:t>
            </a:r>
          </a:p>
        </p:txBody>
      </p:sp>
      <p:sp>
        <p:nvSpPr>
          <p:cNvPr id="135" name="Rectangle 3"/>
          <p:cNvSpPr>
            <a:spLocks noChangeArrowheads="1"/>
          </p:cNvSpPr>
          <p:nvPr/>
        </p:nvSpPr>
        <p:spPr bwMode="auto">
          <a:xfrm>
            <a:off x="1016884" y="3761627"/>
            <a:ext cx="209854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Earth Systems Research Center, University of New Hampshire, Durham, NH 03824, USA</a:t>
            </a:r>
          </a:p>
        </p:txBody>
      </p:sp>
      <p:pic>
        <p:nvPicPr>
          <p:cNvPr id="143" name="Picture 1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2943" y="21413110"/>
            <a:ext cx="6400800" cy="4780843"/>
          </a:xfrm>
          <a:prstGeom prst="rect">
            <a:avLst/>
          </a:prstGeom>
        </p:spPr>
      </p:pic>
      <p:sp>
        <p:nvSpPr>
          <p:cNvPr id="144" name="Text Box 342"/>
          <p:cNvSpPr txBox="1">
            <a:spLocks noChangeArrowheads="1"/>
          </p:cNvSpPr>
          <p:nvPr/>
        </p:nvSpPr>
        <p:spPr bwMode="auto">
          <a:xfrm>
            <a:off x="8795488" y="21442507"/>
            <a:ext cx="531794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Moore Cornfield, Durham, NH</a:t>
            </a:r>
          </a:p>
        </p:txBody>
      </p:sp>
      <p:pic>
        <p:nvPicPr>
          <p:cNvPr id="145" name="Picture 1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9918" y="21393353"/>
            <a:ext cx="6400800" cy="4800600"/>
          </a:xfrm>
          <a:prstGeom prst="rect">
            <a:avLst/>
          </a:prstGeom>
        </p:spPr>
      </p:pic>
      <p:sp>
        <p:nvSpPr>
          <p:cNvPr id="146" name="Text Box 340"/>
          <p:cNvSpPr txBox="1">
            <a:spLocks noChangeArrowheads="1"/>
          </p:cNvSpPr>
          <p:nvPr/>
        </p:nvSpPr>
        <p:spPr bwMode="auto">
          <a:xfrm>
            <a:off x="851303" y="21415183"/>
            <a:ext cx="6486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Thompson Forest, Durham, NH</a:t>
            </a:r>
          </a:p>
        </p:txBody>
      </p:sp>
      <p:pic>
        <p:nvPicPr>
          <p:cNvPr id="147" name="Picture 14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147" y="26399020"/>
            <a:ext cx="6400800" cy="4780841"/>
          </a:xfrm>
          <a:prstGeom prst="rect">
            <a:avLst/>
          </a:prstGeom>
        </p:spPr>
      </p:pic>
      <p:sp>
        <p:nvSpPr>
          <p:cNvPr id="148" name="Text Box 341"/>
          <p:cNvSpPr txBox="1">
            <a:spLocks noChangeArrowheads="1"/>
          </p:cNvSpPr>
          <p:nvPr/>
        </p:nvSpPr>
        <p:spPr bwMode="auto">
          <a:xfrm>
            <a:off x="976784" y="26425183"/>
            <a:ext cx="62960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Kingman Hayfield, </a:t>
            </a:r>
            <a:r>
              <a:rPr lang="en-US" altLang="en-US" sz="3200" b="1" dirty="0" err="1"/>
              <a:t>Madbury</a:t>
            </a:r>
            <a:r>
              <a:rPr lang="en-US" altLang="en-US" sz="3200" b="1" dirty="0"/>
              <a:t>, NH</a:t>
            </a:r>
          </a:p>
        </p:txBody>
      </p:sp>
      <p:sp>
        <p:nvSpPr>
          <p:cNvPr id="142" name="Line 349"/>
          <p:cNvSpPr>
            <a:spLocks noChangeShapeType="1"/>
          </p:cNvSpPr>
          <p:nvPr/>
        </p:nvSpPr>
        <p:spPr bwMode="auto">
          <a:xfrm flipV="1">
            <a:off x="8443498" y="28152585"/>
            <a:ext cx="207370" cy="2631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endParaRPr lang="en-US"/>
          </a:p>
        </p:txBody>
      </p:sp>
      <p:pic>
        <p:nvPicPr>
          <p:cNvPr id="151" name="Picture 150"/>
          <p:cNvPicPr>
            <a:picLocks noChangeAspect="1"/>
          </p:cNvPicPr>
          <p:nvPr/>
        </p:nvPicPr>
        <p:blipFill rotWithShape="1">
          <a:blip r:embed="rId6" cstate="print">
            <a:extLst>
              <a:ext uri="{28A0092B-C50C-407E-A947-70E740481C1C}">
                <a14:useLocalDpi xmlns:a14="http://schemas.microsoft.com/office/drawing/2010/main" val="0"/>
              </a:ext>
            </a:extLst>
          </a:blip>
          <a:srcRect l="33051" t="16538" r="10547" b="8499"/>
          <a:stretch/>
        </p:blipFill>
        <p:spPr bwMode="auto">
          <a:xfrm>
            <a:off x="7612943" y="26425183"/>
            <a:ext cx="6400800" cy="4779969"/>
          </a:xfrm>
          <a:prstGeom prst="rect">
            <a:avLst/>
          </a:prstGeom>
          <a:noFill/>
          <a:ln>
            <a:noFill/>
          </a:ln>
          <a:extLst>
            <a:ext uri="{53640926-AAD7-44D8-BBD7-CCE9431645EC}">
              <a14:shadowObscured xmlns:a14="http://schemas.microsoft.com/office/drawing/2010/main"/>
            </a:ext>
          </a:extLst>
        </p:spPr>
      </p:pic>
      <p:sp>
        <p:nvSpPr>
          <p:cNvPr id="150" name="Text Box 343"/>
          <p:cNvSpPr txBox="1">
            <a:spLocks noChangeArrowheads="1"/>
          </p:cNvSpPr>
          <p:nvPr/>
        </p:nvSpPr>
        <p:spPr bwMode="auto">
          <a:xfrm>
            <a:off x="10591647" y="26461547"/>
            <a:ext cx="3380940" cy="1077218"/>
          </a:xfrm>
          <a:prstGeom prst="rect">
            <a:avLst/>
          </a:prstGeom>
          <a:solidFill>
            <a:schemeClr val="bg1"/>
          </a:solidFill>
          <a:ln>
            <a:noFill/>
          </a:ln>
          <a:effectLs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West Edge Parking Lot, Durham, NH</a:t>
            </a:r>
          </a:p>
        </p:txBody>
      </p:sp>
      <p:sp>
        <p:nvSpPr>
          <p:cNvPr id="152" name="Text Box 285"/>
          <p:cNvSpPr txBox="1">
            <a:spLocks noChangeArrowheads="1"/>
          </p:cNvSpPr>
          <p:nvPr/>
        </p:nvSpPr>
        <p:spPr bwMode="auto">
          <a:xfrm>
            <a:off x="845847" y="20560385"/>
            <a:ext cx="13216996"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Eddy Flux Tower Sites</a:t>
            </a:r>
          </a:p>
        </p:txBody>
      </p:sp>
      <p:sp>
        <p:nvSpPr>
          <p:cNvPr id="153" name="Rectangle 243"/>
          <p:cNvSpPr>
            <a:spLocks noChangeArrowheads="1"/>
          </p:cNvSpPr>
          <p:nvPr/>
        </p:nvSpPr>
        <p:spPr bwMode="auto">
          <a:xfrm rot="16200000">
            <a:off x="18694878" y="15115399"/>
            <a:ext cx="6380948" cy="1362456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7" name="Text Box 288"/>
          <p:cNvSpPr txBox="1">
            <a:spLocks noChangeArrowheads="1"/>
          </p:cNvSpPr>
          <p:nvPr/>
        </p:nvSpPr>
        <p:spPr bwMode="auto">
          <a:xfrm>
            <a:off x="15161159" y="18837531"/>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Carbon Fluxes</a:t>
            </a:r>
          </a:p>
        </p:txBody>
      </p:sp>
      <p:sp>
        <p:nvSpPr>
          <p:cNvPr id="107" name="Text Box 288"/>
          <p:cNvSpPr txBox="1">
            <a:spLocks noChangeArrowheads="1"/>
          </p:cNvSpPr>
          <p:nvPr/>
        </p:nvSpPr>
        <p:spPr bwMode="auto">
          <a:xfrm>
            <a:off x="15240000" y="11803559"/>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Latent and Sensible Heat</a:t>
            </a:r>
          </a:p>
        </p:txBody>
      </p:sp>
      <p:sp>
        <p:nvSpPr>
          <p:cNvPr id="110" name="Text Box 288"/>
          <p:cNvSpPr txBox="1">
            <a:spLocks noChangeArrowheads="1"/>
          </p:cNvSpPr>
          <p:nvPr/>
        </p:nvSpPr>
        <p:spPr bwMode="auto">
          <a:xfrm>
            <a:off x="15161159" y="25479100"/>
            <a:ext cx="1341301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Surface Roughness</a:t>
            </a:r>
          </a:p>
        </p:txBody>
      </p:sp>
      <p:sp>
        <p:nvSpPr>
          <p:cNvPr id="116" name="Rectangle 243"/>
          <p:cNvSpPr>
            <a:spLocks noChangeArrowheads="1"/>
          </p:cNvSpPr>
          <p:nvPr/>
        </p:nvSpPr>
        <p:spPr bwMode="auto">
          <a:xfrm rot="16200000">
            <a:off x="32415409" y="17248205"/>
            <a:ext cx="7657429" cy="1362456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dirty="0"/>
              <a:t>r</a:t>
            </a:r>
          </a:p>
        </p:txBody>
      </p:sp>
      <p:sp>
        <p:nvSpPr>
          <p:cNvPr id="117" name="Text Box 288"/>
          <p:cNvSpPr txBox="1">
            <a:spLocks noChangeArrowheads="1"/>
          </p:cNvSpPr>
          <p:nvPr/>
        </p:nvSpPr>
        <p:spPr bwMode="auto">
          <a:xfrm>
            <a:off x="29651659" y="20374159"/>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Conclusions and Future Directions </a:t>
            </a:r>
          </a:p>
        </p:txBody>
      </p:sp>
      <p:sp>
        <p:nvSpPr>
          <p:cNvPr id="120" name="Text Box 288"/>
          <p:cNvSpPr txBox="1">
            <a:spLocks noChangeArrowheads="1"/>
          </p:cNvSpPr>
          <p:nvPr/>
        </p:nvSpPr>
        <p:spPr bwMode="auto">
          <a:xfrm>
            <a:off x="29651659" y="5098230"/>
            <a:ext cx="13258800"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Differences in Energy and Heat Loss</a:t>
            </a:r>
          </a:p>
        </p:txBody>
      </p:sp>
      <p:sp>
        <p:nvSpPr>
          <p:cNvPr id="28" name="TextBox 27"/>
          <p:cNvSpPr txBox="1"/>
          <p:nvPr/>
        </p:nvSpPr>
        <p:spPr>
          <a:xfrm>
            <a:off x="30034401" y="18725438"/>
            <a:ext cx="12990099" cy="923330"/>
          </a:xfrm>
          <a:prstGeom prst="rect">
            <a:avLst/>
          </a:prstGeom>
          <a:noFill/>
        </p:spPr>
        <p:txBody>
          <a:bodyPr wrap="square" rtlCol="0">
            <a:spAutoFit/>
          </a:bodyPr>
          <a:lstStyle/>
          <a:p>
            <a:r>
              <a:rPr lang="en-US" sz="1800" b="1" dirty="0"/>
              <a:t>Figure 8:  </a:t>
            </a:r>
            <a:r>
              <a:rPr lang="en-US" sz="1800" dirty="0"/>
              <a:t>Plot of CO</a:t>
            </a:r>
            <a:r>
              <a:rPr lang="en-US" sz="1800" baseline="-25000" dirty="0"/>
              <a:t>2</a:t>
            </a:r>
            <a:r>
              <a:rPr lang="en-US" sz="1800" dirty="0"/>
              <a:t> flux versus incoming shortwave radiation at Kingman Farm Hayfield (April through October) during the morning </a:t>
            </a:r>
            <a:r>
              <a:rPr lang="en-US" sz="1800" b="1" dirty="0"/>
              <a:t>(a) </a:t>
            </a:r>
            <a:r>
              <a:rPr lang="en-US" sz="1800" dirty="0"/>
              <a:t>and evening hours </a:t>
            </a:r>
            <a:r>
              <a:rPr lang="en-US" sz="1800" b="1" dirty="0"/>
              <a:t>(b)</a:t>
            </a:r>
            <a:r>
              <a:rPr lang="en-US" sz="1800" dirty="0"/>
              <a:t>.  Note the lack of CO</a:t>
            </a:r>
            <a:r>
              <a:rPr lang="en-US" sz="1800" baseline="-25000" dirty="0"/>
              <a:t>2</a:t>
            </a:r>
            <a:r>
              <a:rPr lang="en-US" sz="1800" dirty="0"/>
              <a:t> uptake in the morning measurements even up to 250 W/m</a:t>
            </a:r>
            <a:r>
              <a:rPr lang="en-US" sz="1800" baseline="30000" dirty="0"/>
              <a:t>2</a:t>
            </a:r>
            <a:r>
              <a:rPr lang="en-US" sz="1800" dirty="0"/>
              <a:t> incoming shortwave radiation.  During the evening hours, however, </a:t>
            </a:r>
            <a:r>
              <a:rPr lang="en-US" sz="1800" dirty="0" smtClean="0"/>
              <a:t>net </a:t>
            </a:r>
            <a:r>
              <a:rPr lang="en-US" sz="1800" dirty="0"/>
              <a:t>CO</a:t>
            </a:r>
            <a:r>
              <a:rPr lang="en-US" sz="1800" baseline="-25000" dirty="0"/>
              <a:t>2</a:t>
            </a:r>
            <a:r>
              <a:rPr lang="en-US" sz="1800" dirty="0"/>
              <a:t> </a:t>
            </a:r>
            <a:r>
              <a:rPr lang="en-US" sz="1800" dirty="0" smtClean="0"/>
              <a:t>uptake occurs even </a:t>
            </a:r>
            <a:r>
              <a:rPr lang="en-US" sz="1800" dirty="0"/>
              <a:t>at low light levels.  </a:t>
            </a:r>
          </a:p>
        </p:txBody>
      </p:sp>
      <p:sp>
        <p:nvSpPr>
          <p:cNvPr id="2060" name="TextBox 2059"/>
          <p:cNvSpPr txBox="1"/>
          <p:nvPr/>
        </p:nvSpPr>
        <p:spPr>
          <a:xfrm>
            <a:off x="29664085" y="25407266"/>
            <a:ext cx="13057379" cy="2308324"/>
          </a:xfrm>
          <a:prstGeom prst="rect">
            <a:avLst/>
          </a:prstGeom>
          <a:noFill/>
        </p:spPr>
        <p:txBody>
          <a:bodyPr wrap="square" rtlCol="0">
            <a:spAutoFit/>
          </a:bodyPr>
          <a:lstStyle/>
          <a:p>
            <a:r>
              <a:rPr lang="en-US" b="1" u="sng" dirty="0"/>
              <a:t>Future work will focus on: </a:t>
            </a:r>
          </a:p>
          <a:p>
            <a:pPr marL="342900" indent="-342900">
              <a:buFont typeface="Arial" panose="020B0604020202020204" pitchFamily="34" charset="0"/>
              <a:buChar char="•"/>
            </a:pPr>
            <a:r>
              <a:rPr lang="en-US" dirty="0"/>
              <a:t>Gap filling</a:t>
            </a:r>
          </a:p>
          <a:p>
            <a:pPr marL="342900" indent="-342900">
              <a:buFont typeface="Arial" panose="020B0604020202020204" pitchFamily="34" charset="0"/>
              <a:buChar char="•"/>
            </a:pPr>
            <a:r>
              <a:rPr lang="en-US" dirty="0"/>
              <a:t>Using airborne and satellite remote sensing data layers to upscale field estimates of net carbon fluxes from eddy covariance sites</a:t>
            </a:r>
          </a:p>
          <a:p>
            <a:pPr marL="342900" indent="-342900">
              <a:buFont typeface="Arial" panose="020B0604020202020204" pitchFamily="34" charset="0"/>
              <a:buChar char="•"/>
            </a:pPr>
            <a:r>
              <a:rPr lang="en-US" dirty="0"/>
              <a:t>Modeling, with a focus on understanding the effect of vegetation on climate under possible future land use/land cover scenarios and different types of land management</a:t>
            </a:r>
          </a:p>
        </p:txBody>
      </p:sp>
      <p:sp>
        <p:nvSpPr>
          <p:cNvPr id="2" name="TextBox 1"/>
          <p:cNvSpPr txBox="1"/>
          <p:nvPr/>
        </p:nvSpPr>
        <p:spPr>
          <a:xfrm>
            <a:off x="902867" y="31157228"/>
            <a:ext cx="13019357" cy="923330"/>
          </a:xfrm>
          <a:prstGeom prst="rect">
            <a:avLst/>
          </a:prstGeom>
          <a:noFill/>
        </p:spPr>
        <p:txBody>
          <a:bodyPr wrap="square" rtlCol="0">
            <a:spAutoFit/>
          </a:bodyPr>
          <a:lstStyle/>
          <a:p>
            <a:r>
              <a:rPr lang="en-US" sz="1800" b="1" dirty="0"/>
              <a:t>Figure 2: </a:t>
            </a:r>
            <a:r>
              <a:rPr lang="en-US" sz="1800" dirty="0"/>
              <a:t>Photographs of the 4 sites that are part of the eddy covariance tower cluster in southern New Hampshire.  The sites span 4 land cover types and include a mixed forest, a managed hayfield, a managed cornfield, and a parking lot (impervious surface).  At the 3 vegetated sites, land cover is homogeneous for at least 300 meters in the dominant wind direction from the tower.  </a:t>
            </a:r>
          </a:p>
        </p:txBody>
      </p:sp>
      <p:pic>
        <p:nvPicPr>
          <p:cNvPr id="6" name="Picture 5"/>
          <p:cNvPicPr>
            <a:picLocks noChangeAspect="1"/>
          </p:cNvPicPr>
          <p:nvPr/>
        </p:nvPicPr>
        <p:blipFill>
          <a:blip r:embed="rId7"/>
          <a:stretch>
            <a:fillRect/>
          </a:stretch>
        </p:blipFill>
        <p:spPr>
          <a:xfrm>
            <a:off x="16444585" y="26326815"/>
            <a:ext cx="10806530" cy="5085657"/>
          </a:xfrm>
          <a:prstGeom prst="rect">
            <a:avLst/>
          </a:prstGeom>
        </p:spPr>
      </p:pic>
      <p:pic>
        <p:nvPicPr>
          <p:cNvPr id="15" name="Picture 14"/>
          <p:cNvPicPr>
            <a:picLocks noChangeAspect="1"/>
          </p:cNvPicPr>
          <p:nvPr/>
        </p:nvPicPr>
        <p:blipFill rotWithShape="1">
          <a:blip r:embed="rId8"/>
          <a:srcRect r="39301"/>
          <a:stretch/>
        </p:blipFill>
        <p:spPr>
          <a:xfrm>
            <a:off x="15174218" y="5989747"/>
            <a:ext cx="7640796" cy="5451791"/>
          </a:xfrm>
          <a:prstGeom prst="rect">
            <a:avLst/>
          </a:prstGeom>
        </p:spPr>
      </p:pic>
      <p:pic>
        <p:nvPicPr>
          <p:cNvPr id="18" name="Picture 17"/>
          <p:cNvPicPr>
            <a:picLocks noChangeAspect="1"/>
          </p:cNvPicPr>
          <p:nvPr/>
        </p:nvPicPr>
        <p:blipFill rotWithShape="1">
          <a:blip r:embed="rId9"/>
          <a:srcRect r="38502"/>
          <a:stretch/>
        </p:blipFill>
        <p:spPr>
          <a:xfrm>
            <a:off x="15100495" y="12731154"/>
            <a:ext cx="6492071" cy="4572000"/>
          </a:xfrm>
          <a:prstGeom prst="rect">
            <a:avLst/>
          </a:prstGeom>
        </p:spPr>
      </p:pic>
      <p:pic>
        <p:nvPicPr>
          <p:cNvPr id="30" name="Picture 29"/>
          <p:cNvPicPr>
            <a:picLocks noChangeAspect="1"/>
          </p:cNvPicPr>
          <p:nvPr/>
        </p:nvPicPr>
        <p:blipFill rotWithShape="1">
          <a:blip r:embed="rId10"/>
          <a:srcRect r="38044"/>
          <a:stretch/>
        </p:blipFill>
        <p:spPr>
          <a:xfrm>
            <a:off x="22004131" y="12731154"/>
            <a:ext cx="6542328" cy="4572000"/>
          </a:xfrm>
          <a:prstGeom prst="rect">
            <a:avLst/>
          </a:prstGeom>
        </p:spPr>
      </p:pic>
      <p:pic>
        <p:nvPicPr>
          <p:cNvPr id="2241" name="Picture 2240"/>
          <p:cNvPicPr>
            <a:picLocks noChangeAspect="1"/>
          </p:cNvPicPr>
          <p:nvPr/>
        </p:nvPicPr>
        <p:blipFill>
          <a:blip r:embed="rId11"/>
          <a:stretch>
            <a:fillRect/>
          </a:stretch>
        </p:blipFill>
        <p:spPr>
          <a:xfrm>
            <a:off x="30193447" y="5927363"/>
            <a:ext cx="7717545" cy="5279899"/>
          </a:xfrm>
          <a:prstGeom prst="rect">
            <a:avLst/>
          </a:prstGeom>
        </p:spPr>
      </p:pic>
      <p:grpSp>
        <p:nvGrpSpPr>
          <p:cNvPr id="2248" name="Group 2247"/>
          <p:cNvGrpSpPr/>
          <p:nvPr/>
        </p:nvGrpSpPr>
        <p:grpSpPr>
          <a:xfrm>
            <a:off x="37910992" y="7061741"/>
            <a:ext cx="4655376" cy="2654712"/>
            <a:chOff x="38176200" y="16379412"/>
            <a:chExt cx="4655376" cy="2654712"/>
          </a:xfrm>
        </p:grpSpPr>
        <p:sp>
          <p:nvSpPr>
            <p:cNvPr id="2244" name="Rectangle 2243"/>
            <p:cNvSpPr/>
            <p:nvPr/>
          </p:nvSpPr>
          <p:spPr>
            <a:xfrm>
              <a:off x="38404800" y="17852101"/>
              <a:ext cx="304800" cy="304800"/>
            </a:xfrm>
            <a:prstGeom prst="rect">
              <a:avLst/>
            </a:prstGeom>
            <a:solidFill>
              <a:srgbClr val="7F7F7F"/>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129"/>
            <p:cNvSpPr/>
            <p:nvPr/>
          </p:nvSpPr>
          <p:spPr>
            <a:xfrm>
              <a:off x="38404800" y="17187602"/>
              <a:ext cx="304800" cy="304800"/>
            </a:xfrm>
            <a:prstGeom prst="rect">
              <a:avLst/>
            </a:prstGeom>
            <a:solidFill>
              <a:srgbClr val="5B9BD5"/>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ectangle 130"/>
            <p:cNvSpPr/>
            <p:nvPr/>
          </p:nvSpPr>
          <p:spPr>
            <a:xfrm>
              <a:off x="38404800" y="18516600"/>
              <a:ext cx="304800" cy="304800"/>
            </a:xfrm>
            <a:prstGeom prst="rect">
              <a:avLst/>
            </a:prstGeom>
            <a:solidFill>
              <a:srgbClr val="ED7D3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31"/>
            <p:cNvSpPr/>
            <p:nvPr/>
          </p:nvSpPr>
          <p:spPr>
            <a:xfrm>
              <a:off x="38404800" y="16523103"/>
              <a:ext cx="304800" cy="304800"/>
            </a:xfrm>
            <a:prstGeom prst="rect">
              <a:avLst/>
            </a:prstGeom>
            <a:solidFill>
              <a:schemeClr val="tx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5" name="TextBox 2244"/>
            <p:cNvSpPr txBox="1"/>
            <p:nvPr/>
          </p:nvSpPr>
          <p:spPr>
            <a:xfrm>
              <a:off x="38814592" y="16409649"/>
              <a:ext cx="4016983" cy="461665"/>
            </a:xfrm>
            <a:prstGeom prst="rect">
              <a:avLst/>
            </a:prstGeom>
            <a:noFill/>
          </p:spPr>
          <p:txBody>
            <a:bodyPr wrap="square" rtlCol="0">
              <a:spAutoFit/>
            </a:bodyPr>
            <a:lstStyle/>
            <a:p>
              <a:r>
                <a:rPr lang="en-US" dirty="0"/>
                <a:t>Outgoing Longwave Radiation</a:t>
              </a:r>
            </a:p>
          </p:txBody>
        </p:sp>
        <p:sp>
          <p:nvSpPr>
            <p:cNvPr id="133" name="TextBox 132"/>
            <p:cNvSpPr txBox="1"/>
            <p:nvPr/>
          </p:nvSpPr>
          <p:spPr>
            <a:xfrm>
              <a:off x="38814592" y="17072399"/>
              <a:ext cx="4016983" cy="461665"/>
            </a:xfrm>
            <a:prstGeom prst="rect">
              <a:avLst/>
            </a:prstGeom>
            <a:noFill/>
          </p:spPr>
          <p:txBody>
            <a:bodyPr wrap="square" rtlCol="0">
              <a:spAutoFit/>
            </a:bodyPr>
            <a:lstStyle/>
            <a:p>
              <a:r>
                <a:rPr lang="en-US" dirty="0"/>
                <a:t>Latent Heat Flux</a:t>
              </a:r>
            </a:p>
          </p:txBody>
        </p:sp>
        <p:sp>
          <p:nvSpPr>
            <p:cNvPr id="137" name="TextBox 136"/>
            <p:cNvSpPr txBox="1"/>
            <p:nvPr/>
          </p:nvSpPr>
          <p:spPr>
            <a:xfrm>
              <a:off x="38814593" y="17740226"/>
              <a:ext cx="4016983" cy="461665"/>
            </a:xfrm>
            <a:prstGeom prst="rect">
              <a:avLst/>
            </a:prstGeom>
            <a:noFill/>
          </p:spPr>
          <p:txBody>
            <a:bodyPr wrap="square" rtlCol="0">
              <a:spAutoFit/>
            </a:bodyPr>
            <a:lstStyle/>
            <a:p>
              <a:r>
                <a:rPr lang="en-US" dirty="0"/>
                <a:t>Sensible Heat Flux</a:t>
              </a:r>
            </a:p>
          </p:txBody>
        </p:sp>
        <p:sp>
          <p:nvSpPr>
            <p:cNvPr id="138" name="TextBox 137"/>
            <p:cNvSpPr txBox="1"/>
            <p:nvPr/>
          </p:nvSpPr>
          <p:spPr>
            <a:xfrm>
              <a:off x="38814593" y="18408053"/>
              <a:ext cx="4016983" cy="461665"/>
            </a:xfrm>
            <a:prstGeom prst="rect">
              <a:avLst/>
            </a:prstGeom>
            <a:noFill/>
          </p:spPr>
          <p:txBody>
            <a:bodyPr wrap="square" rtlCol="0">
              <a:spAutoFit/>
            </a:bodyPr>
            <a:lstStyle/>
            <a:p>
              <a:r>
                <a:rPr lang="en-US" dirty="0"/>
                <a:t>Albedo</a:t>
              </a:r>
            </a:p>
          </p:txBody>
        </p:sp>
        <p:sp>
          <p:nvSpPr>
            <p:cNvPr id="2246" name="Rectangle 2245"/>
            <p:cNvSpPr/>
            <p:nvPr/>
          </p:nvSpPr>
          <p:spPr>
            <a:xfrm>
              <a:off x="38176200" y="16379412"/>
              <a:ext cx="4655375" cy="26547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249" name="Picture 2248"/>
          <p:cNvPicPr>
            <a:picLocks noChangeAspect="1"/>
          </p:cNvPicPr>
          <p:nvPr/>
        </p:nvPicPr>
        <p:blipFill rotWithShape="1">
          <a:blip r:embed="rId12"/>
          <a:srcRect l="15389" b="9556"/>
          <a:stretch/>
        </p:blipFill>
        <p:spPr>
          <a:xfrm>
            <a:off x="16703751" y="19730034"/>
            <a:ext cx="5943600" cy="4171818"/>
          </a:xfrm>
          <a:prstGeom prst="rect">
            <a:avLst/>
          </a:prstGeom>
        </p:spPr>
      </p:pic>
      <p:pic>
        <p:nvPicPr>
          <p:cNvPr id="140" name="Picture 139"/>
          <p:cNvPicPr>
            <a:picLocks noChangeAspect="1"/>
          </p:cNvPicPr>
          <p:nvPr/>
        </p:nvPicPr>
        <p:blipFill rotWithShape="1">
          <a:blip r:embed="rId10"/>
          <a:srcRect l="60723" t="42546" b="36434"/>
          <a:stretch/>
        </p:blipFill>
        <p:spPr>
          <a:xfrm>
            <a:off x="24647467" y="17321863"/>
            <a:ext cx="4147511" cy="961027"/>
          </a:xfrm>
          <a:prstGeom prst="rect">
            <a:avLst/>
          </a:prstGeom>
        </p:spPr>
      </p:pic>
      <p:pic>
        <p:nvPicPr>
          <p:cNvPr id="141" name="Picture 140"/>
          <p:cNvPicPr>
            <a:picLocks noChangeAspect="1"/>
          </p:cNvPicPr>
          <p:nvPr/>
        </p:nvPicPr>
        <p:blipFill rotWithShape="1">
          <a:blip r:embed="rId10"/>
          <a:srcRect l="60723" t="18566" b="57059"/>
          <a:stretch/>
        </p:blipFill>
        <p:spPr>
          <a:xfrm>
            <a:off x="21276800" y="17174570"/>
            <a:ext cx="4147511" cy="1114444"/>
          </a:xfrm>
          <a:prstGeom prst="rect">
            <a:avLst/>
          </a:prstGeom>
        </p:spPr>
      </p:pic>
      <p:pic>
        <p:nvPicPr>
          <p:cNvPr id="2250" name="Picture 2249"/>
          <p:cNvPicPr>
            <a:picLocks noChangeAspect="1"/>
          </p:cNvPicPr>
          <p:nvPr/>
        </p:nvPicPr>
        <p:blipFill>
          <a:blip r:embed="rId13"/>
          <a:stretch>
            <a:fillRect/>
          </a:stretch>
        </p:blipFill>
        <p:spPr>
          <a:xfrm>
            <a:off x="816906" y="13033425"/>
            <a:ext cx="5504036" cy="5375823"/>
          </a:xfrm>
          <a:prstGeom prst="rect">
            <a:avLst/>
          </a:prstGeom>
        </p:spPr>
      </p:pic>
      <p:pic>
        <p:nvPicPr>
          <p:cNvPr id="2254" name="Picture 2253"/>
          <p:cNvPicPr>
            <a:picLocks noChangeAspect="1"/>
          </p:cNvPicPr>
          <p:nvPr/>
        </p:nvPicPr>
        <p:blipFill rotWithShape="1">
          <a:blip r:embed="rId14"/>
          <a:srcRect r="27464"/>
          <a:stretch/>
        </p:blipFill>
        <p:spPr>
          <a:xfrm>
            <a:off x="8378045" y="12908937"/>
            <a:ext cx="5725370" cy="6097622"/>
          </a:xfrm>
          <a:prstGeom prst="rect">
            <a:avLst/>
          </a:prstGeom>
        </p:spPr>
      </p:pic>
      <p:pic>
        <p:nvPicPr>
          <p:cNvPr id="155" name="Picture 154"/>
          <p:cNvPicPr>
            <a:picLocks noChangeAspect="1"/>
          </p:cNvPicPr>
          <p:nvPr/>
        </p:nvPicPr>
        <p:blipFill rotWithShape="1">
          <a:blip r:embed="rId14"/>
          <a:srcRect l="75196" t="24457" r="669" b="36621"/>
          <a:stretch/>
        </p:blipFill>
        <p:spPr>
          <a:xfrm>
            <a:off x="6471681" y="15896874"/>
            <a:ext cx="1905000" cy="2373356"/>
          </a:xfrm>
          <a:prstGeom prst="rect">
            <a:avLst/>
          </a:prstGeom>
        </p:spPr>
      </p:pic>
      <p:pic>
        <p:nvPicPr>
          <p:cNvPr id="156" name="Picture 155"/>
          <p:cNvPicPr>
            <a:picLocks noChangeAspect="1"/>
          </p:cNvPicPr>
          <p:nvPr/>
        </p:nvPicPr>
        <p:blipFill rotWithShape="1">
          <a:blip r:embed="rId15" cstate="print">
            <a:extLst>
              <a:ext uri="{28A0092B-C50C-407E-A947-70E740481C1C}">
                <a14:useLocalDpi xmlns:a14="http://schemas.microsoft.com/office/drawing/2010/main" val="0"/>
              </a:ext>
            </a:extLst>
          </a:blip>
          <a:srcRect l="7815" t="71364" r="72914" b="9335"/>
          <a:stretch/>
        </p:blipFill>
        <p:spPr>
          <a:xfrm>
            <a:off x="6361155" y="12959984"/>
            <a:ext cx="2126052" cy="1505475"/>
          </a:xfrm>
          <a:prstGeom prst="rect">
            <a:avLst/>
          </a:prstGeom>
        </p:spPr>
      </p:pic>
      <p:sp>
        <p:nvSpPr>
          <p:cNvPr id="157" name="Text Box 285"/>
          <p:cNvSpPr txBox="1">
            <a:spLocks noChangeArrowheads="1"/>
          </p:cNvSpPr>
          <p:nvPr/>
        </p:nvSpPr>
        <p:spPr bwMode="auto">
          <a:xfrm>
            <a:off x="795265" y="12107080"/>
            <a:ext cx="13216996"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Eddy Flux Tower Cluster</a:t>
            </a:r>
          </a:p>
        </p:txBody>
      </p:sp>
      <p:sp>
        <p:nvSpPr>
          <p:cNvPr id="80" name="TextBox 79"/>
          <p:cNvSpPr txBox="1"/>
          <p:nvPr/>
        </p:nvSpPr>
        <p:spPr>
          <a:xfrm>
            <a:off x="15284743" y="24350042"/>
            <a:ext cx="13115729" cy="646331"/>
          </a:xfrm>
          <a:prstGeom prst="rect">
            <a:avLst/>
          </a:prstGeom>
          <a:noFill/>
        </p:spPr>
        <p:txBody>
          <a:bodyPr wrap="square" rtlCol="0">
            <a:spAutoFit/>
          </a:bodyPr>
          <a:lstStyle/>
          <a:p>
            <a:r>
              <a:rPr lang="en-US" sz="1800" b="1" dirty="0"/>
              <a:t>Figure 5: </a:t>
            </a:r>
            <a:r>
              <a:rPr lang="en-US" sz="1800" dirty="0"/>
              <a:t>Smoothed fit of daily carbon dioxide (CO</a:t>
            </a:r>
            <a:r>
              <a:rPr lang="en-US" sz="1800" baseline="-25000" dirty="0"/>
              <a:t>2</a:t>
            </a:r>
            <a:r>
              <a:rPr lang="en-US" sz="1800" dirty="0"/>
              <a:t>) flux for the 4 land cover types.  Note the relatively short but intense growing season at the cornfield (green), as well as the longer growing season punctuated by harvests at the hayfield (red).     </a:t>
            </a:r>
          </a:p>
        </p:txBody>
      </p:sp>
      <p:sp>
        <p:nvSpPr>
          <p:cNvPr id="86" name="TextBox 85"/>
          <p:cNvSpPr txBox="1"/>
          <p:nvPr/>
        </p:nvSpPr>
        <p:spPr>
          <a:xfrm>
            <a:off x="795264" y="18691902"/>
            <a:ext cx="13308151" cy="1200329"/>
          </a:xfrm>
          <a:prstGeom prst="rect">
            <a:avLst/>
          </a:prstGeom>
          <a:noFill/>
        </p:spPr>
        <p:txBody>
          <a:bodyPr wrap="square" rtlCol="0">
            <a:spAutoFit/>
          </a:bodyPr>
          <a:lstStyle/>
          <a:p>
            <a:r>
              <a:rPr lang="en-US" sz="1800" b="1" dirty="0"/>
              <a:t>Figure 1:  </a:t>
            </a:r>
            <a:r>
              <a:rPr lang="en-US" sz="1800" dirty="0"/>
              <a:t>Land cover map </a:t>
            </a:r>
            <a:r>
              <a:rPr lang="en-US" sz="1800" b="1" dirty="0"/>
              <a:t>(a)</a:t>
            </a:r>
            <a:r>
              <a:rPr lang="en-US" sz="1800" dirty="0"/>
              <a:t> and land surface temperature map </a:t>
            </a:r>
            <a:r>
              <a:rPr lang="en-US" sz="1800" b="1" dirty="0"/>
              <a:t>(b)</a:t>
            </a:r>
            <a:r>
              <a:rPr lang="en-US" sz="1800" dirty="0"/>
              <a:t> of the region surrounding the cluster of eddy flux towers in southern New Hampshire. Land surface temperature was derived from Landsat 8 thermal imagery from July 11, 2015.  Circles show the location of the 4 flux tower sites.  The three developed areas on the maps from north to south are the towns of Dover, Durham, and </a:t>
            </a:r>
            <a:r>
              <a:rPr lang="en-US" sz="1800" dirty="0" err="1"/>
              <a:t>Newmarket</a:t>
            </a:r>
            <a:r>
              <a:rPr lang="en-US" sz="1800" dirty="0"/>
              <a:t>, New Hampshire, with populations of approximately 30, 14, and 9 thousand residents, respectively.</a:t>
            </a:r>
          </a:p>
        </p:txBody>
      </p:sp>
      <p:sp>
        <p:nvSpPr>
          <p:cNvPr id="3" name="TextBox 2"/>
          <p:cNvSpPr txBox="1"/>
          <p:nvPr/>
        </p:nvSpPr>
        <p:spPr>
          <a:xfrm>
            <a:off x="857431" y="8746426"/>
            <a:ext cx="10168778" cy="2554545"/>
          </a:xfrm>
          <a:prstGeom prst="rect">
            <a:avLst/>
          </a:prstGeom>
          <a:noFill/>
        </p:spPr>
        <p:txBody>
          <a:bodyPr wrap="square" rtlCol="0">
            <a:spAutoFit/>
          </a:bodyPr>
          <a:lstStyle/>
          <a:p>
            <a:r>
              <a:rPr lang="en-US" sz="2000" dirty="0"/>
              <a:t>     The forested site acted as a moderate C sink during the 3-year period we examined.  While eddy covariance measurements indicate that the agricultural sites were also moderate C sinks during this period, when we accounted for C added and removed during management, the agricultural sites were near carbon neutral.  </a:t>
            </a:r>
          </a:p>
          <a:p>
            <a:r>
              <a:rPr lang="en-US" sz="2000" dirty="0"/>
              <a:t>     This cluster of flux towers offers the possibility to more directly assess the impact of land use on land-climate interactions.  Results thus far suggest tradeoffs between biophysical (albedo) and greenhouse gas </a:t>
            </a:r>
            <a:r>
              <a:rPr lang="en-US" sz="2000" dirty="0" err="1"/>
              <a:t>forcings</a:t>
            </a:r>
            <a:r>
              <a:rPr lang="en-US" sz="2000" dirty="0"/>
              <a:t> that have relevance to global climate, and also highlight the importance of aerodynamic roughness for influencing local surface climate.</a:t>
            </a:r>
          </a:p>
        </p:txBody>
      </p:sp>
      <p:sp>
        <p:nvSpPr>
          <p:cNvPr id="88" name="TextBox 87"/>
          <p:cNvSpPr txBox="1"/>
          <p:nvPr/>
        </p:nvSpPr>
        <p:spPr>
          <a:xfrm>
            <a:off x="23133036" y="9683713"/>
            <a:ext cx="5218799" cy="1202040"/>
          </a:xfrm>
          <a:prstGeom prst="rect">
            <a:avLst/>
          </a:prstGeom>
          <a:noFill/>
        </p:spPr>
        <p:txBody>
          <a:bodyPr wrap="square" rtlCol="0">
            <a:spAutoFit/>
          </a:bodyPr>
          <a:lstStyle/>
          <a:p>
            <a:r>
              <a:rPr lang="en-US" sz="1800" b="1" dirty="0"/>
              <a:t>Figure 3:  </a:t>
            </a:r>
            <a:r>
              <a:rPr lang="en-US" sz="1800" dirty="0"/>
              <a:t>Smoothed fit of daily shortwave albedo versus day of year (DOY) across the 4 land cover types. The forest site maintains the lowest albedo of all sites.  </a:t>
            </a:r>
          </a:p>
        </p:txBody>
      </p:sp>
      <p:sp>
        <p:nvSpPr>
          <p:cNvPr id="89" name="TextBox 88"/>
          <p:cNvSpPr txBox="1"/>
          <p:nvPr/>
        </p:nvSpPr>
        <p:spPr>
          <a:xfrm>
            <a:off x="15610560" y="17644369"/>
            <a:ext cx="5523897" cy="923330"/>
          </a:xfrm>
          <a:prstGeom prst="rect">
            <a:avLst/>
          </a:prstGeom>
          <a:noFill/>
        </p:spPr>
        <p:txBody>
          <a:bodyPr wrap="square" rtlCol="0">
            <a:spAutoFit/>
          </a:bodyPr>
          <a:lstStyle/>
          <a:p>
            <a:r>
              <a:rPr lang="en-US" sz="1800" b="1" dirty="0"/>
              <a:t>Figure 4:  </a:t>
            </a:r>
            <a:r>
              <a:rPr lang="en-US" sz="1800" dirty="0"/>
              <a:t>Smoothed fit of </a:t>
            </a:r>
            <a:r>
              <a:rPr lang="en-US" sz="1800" b="1" dirty="0"/>
              <a:t>(a)</a:t>
            </a:r>
            <a:r>
              <a:rPr lang="en-US" sz="1800" dirty="0"/>
              <a:t> daily latent heat flux (LE) and </a:t>
            </a:r>
            <a:r>
              <a:rPr lang="en-US" sz="1800" b="1" dirty="0"/>
              <a:t>(b) </a:t>
            </a:r>
            <a:r>
              <a:rPr lang="en-US" sz="1800" dirty="0"/>
              <a:t>daily sensible heat </a:t>
            </a:r>
            <a:r>
              <a:rPr lang="en-US" sz="1800" dirty="0" smtClean="0"/>
              <a:t>flux (H) </a:t>
            </a:r>
            <a:r>
              <a:rPr lang="en-US" sz="1800" dirty="0"/>
              <a:t>for the 4 land cover types.</a:t>
            </a:r>
          </a:p>
        </p:txBody>
      </p:sp>
      <p:sp>
        <p:nvSpPr>
          <p:cNvPr id="90" name="TextBox 89"/>
          <p:cNvSpPr txBox="1"/>
          <p:nvPr/>
        </p:nvSpPr>
        <p:spPr>
          <a:xfrm>
            <a:off x="15370655" y="31412472"/>
            <a:ext cx="13177322" cy="923330"/>
          </a:xfrm>
          <a:prstGeom prst="rect">
            <a:avLst/>
          </a:prstGeom>
          <a:noFill/>
        </p:spPr>
        <p:txBody>
          <a:bodyPr wrap="square" rtlCol="0">
            <a:spAutoFit/>
          </a:bodyPr>
          <a:lstStyle/>
          <a:p>
            <a:r>
              <a:rPr lang="en-US" sz="1800" b="1" dirty="0"/>
              <a:t>Figure 6:  </a:t>
            </a:r>
            <a:r>
              <a:rPr lang="en-US" sz="1800" dirty="0"/>
              <a:t>Friction velocity (u*) versus wind speed for half-hourly measurements across the 4 land cover types.  Arrows indicate when a canopy was present or not at the agricultural field sites.  Note the higher friction velocity at a given wind speed at the forested site compared to the sites with shorter stature or no vegetation.</a:t>
            </a:r>
          </a:p>
        </p:txBody>
      </p:sp>
      <p:pic>
        <p:nvPicPr>
          <p:cNvPr id="9" name="Picture 8"/>
          <p:cNvPicPr>
            <a:picLocks noChangeAspect="1"/>
          </p:cNvPicPr>
          <p:nvPr/>
        </p:nvPicPr>
        <p:blipFill>
          <a:blip r:embed="rId16"/>
          <a:stretch>
            <a:fillRect/>
          </a:stretch>
        </p:blipFill>
        <p:spPr>
          <a:xfrm>
            <a:off x="30528652" y="14688320"/>
            <a:ext cx="4971314" cy="3472696"/>
          </a:xfrm>
          <a:prstGeom prst="rect">
            <a:avLst/>
          </a:prstGeom>
        </p:spPr>
      </p:pic>
      <p:sp>
        <p:nvSpPr>
          <p:cNvPr id="11" name="TextBox 10"/>
          <p:cNvSpPr txBox="1"/>
          <p:nvPr/>
        </p:nvSpPr>
        <p:spPr>
          <a:xfrm>
            <a:off x="18916112" y="23775205"/>
            <a:ext cx="1929063" cy="523220"/>
          </a:xfrm>
          <a:prstGeom prst="rect">
            <a:avLst/>
          </a:prstGeom>
          <a:noFill/>
        </p:spPr>
        <p:txBody>
          <a:bodyPr wrap="square" rtlCol="0">
            <a:spAutoFit/>
          </a:bodyPr>
          <a:lstStyle/>
          <a:p>
            <a:r>
              <a:rPr lang="en-US" sz="2800" b="1" dirty="0"/>
              <a:t>Day of Year</a:t>
            </a:r>
          </a:p>
        </p:txBody>
      </p:sp>
      <p:sp>
        <p:nvSpPr>
          <p:cNvPr id="12" name="TextBox 11"/>
          <p:cNvSpPr txBox="1"/>
          <p:nvPr/>
        </p:nvSpPr>
        <p:spPr>
          <a:xfrm>
            <a:off x="15657311" y="20438533"/>
            <a:ext cx="1046440" cy="2696094"/>
          </a:xfrm>
          <a:prstGeom prst="rect">
            <a:avLst/>
          </a:prstGeom>
          <a:noFill/>
        </p:spPr>
        <p:txBody>
          <a:bodyPr vert="vert270" wrap="square" rtlCol="0">
            <a:spAutoFit/>
          </a:bodyPr>
          <a:lstStyle/>
          <a:p>
            <a:pPr algn="ctr"/>
            <a:r>
              <a:rPr lang="en-US" sz="2800" dirty="0"/>
              <a:t>CO</a:t>
            </a:r>
            <a:r>
              <a:rPr lang="en-US" sz="2800" baseline="-25000" dirty="0"/>
              <a:t>2</a:t>
            </a:r>
            <a:r>
              <a:rPr lang="en-US" sz="2800" dirty="0"/>
              <a:t> Flux</a:t>
            </a:r>
          </a:p>
          <a:p>
            <a:pPr algn="ctr"/>
            <a:r>
              <a:rPr lang="en-US" sz="2800" dirty="0"/>
              <a:t> (</a:t>
            </a:r>
            <a:r>
              <a:rPr lang="en-US" sz="2800" dirty="0" err="1"/>
              <a:t>umoles</a:t>
            </a:r>
            <a:r>
              <a:rPr lang="en-US" sz="2800" dirty="0"/>
              <a:t>/m</a:t>
            </a:r>
            <a:r>
              <a:rPr lang="en-US" sz="2800" baseline="30000" dirty="0"/>
              <a:t>2</a:t>
            </a:r>
            <a:r>
              <a:rPr lang="en-US" sz="2800" dirty="0"/>
              <a:t>/sec)</a:t>
            </a:r>
          </a:p>
        </p:txBody>
      </p:sp>
      <p:pic>
        <p:nvPicPr>
          <p:cNvPr id="13" name="Picture 12"/>
          <p:cNvPicPr>
            <a:picLocks noChangeAspect="1"/>
          </p:cNvPicPr>
          <p:nvPr/>
        </p:nvPicPr>
        <p:blipFill>
          <a:blip r:embed="rId17"/>
          <a:stretch>
            <a:fillRect/>
          </a:stretch>
        </p:blipFill>
        <p:spPr>
          <a:xfrm>
            <a:off x="36696875" y="14616911"/>
            <a:ext cx="4966394" cy="3467676"/>
          </a:xfrm>
          <a:prstGeom prst="rect">
            <a:avLst/>
          </a:prstGeom>
        </p:spPr>
      </p:pic>
      <p:sp>
        <p:nvSpPr>
          <p:cNvPr id="14" name="TextBox 13"/>
          <p:cNvSpPr txBox="1"/>
          <p:nvPr/>
        </p:nvSpPr>
        <p:spPr>
          <a:xfrm>
            <a:off x="32117268" y="14293006"/>
            <a:ext cx="1813900" cy="461665"/>
          </a:xfrm>
          <a:prstGeom prst="rect">
            <a:avLst/>
          </a:prstGeom>
          <a:noFill/>
        </p:spPr>
        <p:txBody>
          <a:bodyPr wrap="square" rtlCol="0">
            <a:spAutoFit/>
          </a:bodyPr>
          <a:lstStyle/>
          <a:p>
            <a:pPr algn="ctr"/>
            <a:r>
              <a:rPr lang="en-US" dirty="0"/>
              <a:t>Morning</a:t>
            </a:r>
          </a:p>
        </p:txBody>
      </p:sp>
      <p:sp>
        <p:nvSpPr>
          <p:cNvPr id="100" name="TextBox 99"/>
          <p:cNvSpPr txBox="1"/>
          <p:nvPr/>
        </p:nvSpPr>
        <p:spPr>
          <a:xfrm>
            <a:off x="38785742" y="14293006"/>
            <a:ext cx="1813900" cy="461665"/>
          </a:xfrm>
          <a:prstGeom prst="rect">
            <a:avLst/>
          </a:prstGeom>
          <a:noFill/>
        </p:spPr>
        <p:txBody>
          <a:bodyPr wrap="square" rtlCol="0">
            <a:spAutoFit/>
          </a:bodyPr>
          <a:lstStyle/>
          <a:p>
            <a:pPr algn="ctr"/>
            <a:r>
              <a:rPr lang="en-US" dirty="0"/>
              <a:t>Evening</a:t>
            </a:r>
          </a:p>
        </p:txBody>
      </p:sp>
      <p:sp>
        <p:nvSpPr>
          <p:cNvPr id="101" name="TextBox 100"/>
          <p:cNvSpPr txBox="1"/>
          <p:nvPr/>
        </p:nvSpPr>
        <p:spPr>
          <a:xfrm>
            <a:off x="29817445" y="11109941"/>
            <a:ext cx="12927227" cy="1200329"/>
          </a:xfrm>
          <a:prstGeom prst="rect">
            <a:avLst/>
          </a:prstGeom>
          <a:noFill/>
        </p:spPr>
        <p:txBody>
          <a:bodyPr wrap="square" rtlCol="0">
            <a:spAutoFit/>
          </a:bodyPr>
          <a:lstStyle/>
          <a:p>
            <a:r>
              <a:rPr lang="en-US" sz="1800" b="1" dirty="0"/>
              <a:t>Figure 7: </a:t>
            </a:r>
            <a:r>
              <a:rPr lang="en-US" sz="1800" dirty="0"/>
              <a:t> Comparison of outgoing (land surface to the atmosphere) </a:t>
            </a:r>
            <a:r>
              <a:rPr lang="en-US" sz="1800" dirty="0" smtClean="0"/>
              <a:t>energy </a:t>
            </a:r>
            <a:r>
              <a:rPr lang="en-US" sz="1800" dirty="0"/>
              <a:t>fluxes by land cover type.. </a:t>
            </a:r>
            <a:r>
              <a:rPr lang="en-US" sz="1800" dirty="0" smtClean="0"/>
              <a:t>“Outgoing longwave radiation” is calculated as the difference between measured outgoing longwave radiation and that of the forested site.  Here, “albedo” represents outgoing shortwave radiation.  Note the relatively low albedo of the forest and its large sensible heat flux (similar to the parking lot).  The agricultural </a:t>
            </a:r>
            <a:r>
              <a:rPr lang="en-US" sz="1800" dirty="0"/>
              <a:t>sites </a:t>
            </a:r>
            <a:r>
              <a:rPr lang="en-US" sz="1800" dirty="0" smtClean="0"/>
              <a:t>had similar latent heat fluxes to </a:t>
            </a:r>
            <a:r>
              <a:rPr lang="en-US" sz="1800" dirty="0"/>
              <a:t>those from the forested site, </a:t>
            </a:r>
            <a:r>
              <a:rPr lang="en-US" sz="1800" dirty="0" smtClean="0"/>
              <a:t>with much lower sensible </a:t>
            </a:r>
            <a:r>
              <a:rPr lang="en-US" sz="1800" dirty="0"/>
              <a:t>heat </a:t>
            </a:r>
            <a:r>
              <a:rPr lang="en-US" sz="1800" dirty="0" smtClean="0"/>
              <a:t>fluxes.</a:t>
            </a:r>
            <a:endParaRPr lang="en-US" sz="1800" dirty="0"/>
          </a:p>
        </p:txBody>
      </p:sp>
      <p:pic>
        <p:nvPicPr>
          <p:cNvPr id="104" name="Picture 103"/>
          <p:cNvPicPr>
            <a:picLocks noChangeAspect="1"/>
          </p:cNvPicPr>
          <p:nvPr/>
        </p:nvPicPr>
        <p:blipFill rotWithShape="1">
          <a:blip r:embed="rId8"/>
          <a:srcRect l="59117" t="14169" b="32774"/>
          <a:stretch/>
        </p:blipFill>
        <p:spPr>
          <a:xfrm>
            <a:off x="22616922" y="20098777"/>
            <a:ext cx="4744877" cy="2667000"/>
          </a:xfrm>
          <a:prstGeom prst="rect">
            <a:avLst/>
          </a:prstGeom>
        </p:spPr>
      </p:pic>
      <p:pic>
        <p:nvPicPr>
          <p:cNvPr id="105" name="Picture 104"/>
          <p:cNvPicPr>
            <a:picLocks noChangeAspect="1"/>
          </p:cNvPicPr>
          <p:nvPr/>
        </p:nvPicPr>
        <p:blipFill rotWithShape="1">
          <a:blip r:embed="rId8"/>
          <a:srcRect l="59117" t="14169" b="32774"/>
          <a:stretch/>
        </p:blipFill>
        <p:spPr>
          <a:xfrm>
            <a:off x="23154538" y="6460169"/>
            <a:ext cx="4744877" cy="2667000"/>
          </a:xfrm>
          <a:prstGeom prst="rect">
            <a:avLst/>
          </a:prstGeom>
        </p:spPr>
      </p:pic>
      <p:sp>
        <p:nvSpPr>
          <p:cNvPr id="8" name="TextBox 7"/>
          <p:cNvSpPr txBox="1"/>
          <p:nvPr/>
        </p:nvSpPr>
        <p:spPr>
          <a:xfrm>
            <a:off x="755782" y="18073848"/>
            <a:ext cx="646762" cy="369332"/>
          </a:xfrm>
          <a:prstGeom prst="rect">
            <a:avLst/>
          </a:prstGeom>
          <a:noFill/>
        </p:spPr>
        <p:txBody>
          <a:bodyPr wrap="square" rtlCol="0">
            <a:spAutoFit/>
          </a:bodyPr>
          <a:lstStyle/>
          <a:p>
            <a:r>
              <a:rPr lang="en-US" sz="1800" b="1" dirty="0"/>
              <a:t>(a)</a:t>
            </a:r>
          </a:p>
        </p:txBody>
      </p:sp>
      <p:sp>
        <p:nvSpPr>
          <p:cNvPr id="94" name="TextBox 93"/>
          <p:cNvSpPr txBox="1"/>
          <p:nvPr/>
        </p:nvSpPr>
        <p:spPr>
          <a:xfrm>
            <a:off x="8443498" y="18112810"/>
            <a:ext cx="646762" cy="369332"/>
          </a:xfrm>
          <a:prstGeom prst="rect">
            <a:avLst/>
          </a:prstGeom>
          <a:noFill/>
        </p:spPr>
        <p:txBody>
          <a:bodyPr wrap="square" rtlCol="0">
            <a:spAutoFit/>
          </a:bodyPr>
          <a:lstStyle/>
          <a:p>
            <a:r>
              <a:rPr lang="en-US" sz="1800" b="1" dirty="0"/>
              <a:t>(b)</a:t>
            </a:r>
          </a:p>
        </p:txBody>
      </p:sp>
      <p:sp>
        <p:nvSpPr>
          <p:cNvPr id="95" name="TextBox 94"/>
          <p:cNvSpPr txBox="1"/>
          <p:nvPr/>
        </p:nvSpPr>
        <p:spPr>
          <a:xfrm>
            <a:off x="21046786" y="12822865"/>
            <a:ext cx="646762" cy="369332"/>
          </a:xfrm>
          <a:prstGeom prst="rect">
            <a:avLst/>
          </a:prstGeom>
          <a:noFill/>
        </p:spPr>
        <p:txBody>
          <a:bodyPr wrap="square" rtlCol="0">
            <a:spAutoFit/>
          </a:bodyPr>
          <a:lstStyle/>
          <a:p>
            <a:r>
              <a:rPr lang="en-US" sz="1800" b="1" dirty="0"/>
              <a:t>(a)</a:t>
            </a:r>
          </a:p>
        </p:txBody>
      </p:sp>
      <p:sp>
        <p:nvSpPr>
          <p:cNvPr id="96" name="TextBox 95"/>
          <p:cNvSpPr txBox="1"/>
          <p:nvPr/>
        </p:nvSpPr>
        <p:spPr>
          <a:xfrm>
            <a:off x="27899698" y="12855603"/>
            <a:ext cx="646762" cy="369332"/>
          </a:xfrm>
          <a:prstGeom prst="rect">
            <a:avLst/>
          </a:prstGeom>
          <a:noFill/>
        </p:spPr>
        <p:txBody>
          <a:bodyPr wrap="square" rtlCol="0">
            <a:spAutoFit/>
          </a:bodyPr>
          <a:lstStyle/>
          <a:p>
            <a:r>
              <a:rPr lang="en-US" sz="1800" b="1" dirty="0"/>
              <a:t>(b)</a:t>
            </a:r>
          </a:p>
        </p:txBody>
      </p:sp>
      <p:sp>
        <p:nvSpPr>
          <p:cNvPr id="112" name="TextBox 111"/>
          <p:cNvSpPr txBox="1"/>
          <p:nvPr/>
        </p:nvSpPr>
        <p:spPr>
          <a:xfrm>
            <a:off x="30530061" y="14247579"/>
            <a:ext cx="646762" cy="369332"/>
          </a:xfrm>
          <a:prstGeom prst="rect">
            <a:avLst/>
          </a:prstGeom>
          <a:noFill/>
        </p:spPr>
        <p:txBody>
          <a:bodyPr wrap="square" rtlCol="0">
            <a:spAutoFit/>
          </a:bodyPr>
          <a:lstStyle/>
          <a:p>
            <a:r>
              <a:rPr lang="en-US" sz="1800" b="1" dirty="0"/>
              <a:t>(a)</a:t>
            </a:r>
          </a:p>
        </p:txBody>
      </p:sp>
      <p:sp>
        <p:nvSpPr>
          <p:cNvPr id="113" name="TextBox 112"/>
          <p:cNvSpPr txBox="1"/>
          <p:nvPr/>
        </p:nvSpPr>
        <p:spPr>
          <a:xfrm>
            <a:off x="36682508" y="14247579"/>
            <a:ext cx="646762" cy="369332"/>
          </a:xfrm>
          <a:prstGeom prst="rect">
            <a:avLst/>
          </a:prstGeom>
          <a:noFill/>
        </p:spPr>
        <p:txBody>
          <a:bodyPr wrap="square" rtlCol="0">
            <a:spAutoFit/>
          </a:bodyPr>
          <a:lstStyle/>
          <a:p>
            <a:r>
              <a:rPr lang="en-US" sz="1800" b="1" dirty="0"/>
              <a:t>(b)</a:t>
            </a:r>
          </a:p>
        </p:txBody>
      </p:sp>
      <p:sp>
        <p:nvSpPr>
          <p:cNvPr id="114" name="TextBox 113"/>
          <p:cNvSpPr txBox="1"/>
          <p:nvPr/>
        </p:nvSpPr>
        <p:spPr>
          <a:xfrm>
            <a:off x="31717155" y="2345764"/>
            <a:ext cx="11581126" cy="1077218"/>
          </a:xfrm>
          <a:prstGeom prst="rect">
            <a:avLst/>
          </a:prstGeom>
          <a:noFill/>
          <a:ln>
            <a:noFill/>
          </a:ln>
        </p:spPr>
        <p:txBody>
          <a:bodyPr wrap="square" rtlCol="0">
            <a:spAutoFit/>
          </a:bodyPr>
          <a:lstStyle/>
          <a:p>
            <a:pPr algn="ctr"/>
            <a:r>
              <a:rPr lang="en-US" sz="3200" dirty="0">
                <a:solidFill>
                  <a:schemeClr val="bg1"/>
                </a:solidFill>
                <a:latin typeface="Arial" panose="020B0604020202020204" pitchFamily="34" charset="0"/>
              </a:rPr>
              <a:t>Earth Systems Research Center</a:t>
            </a:r>
          </a:p>
          <a:p>
            <a:pPr algn="ctr"/>
            <a:r>
              <a:rPr lang="en-US" sz="3200" dirty="0">
                <a:solidFill>
                  <a:schemeClr val="bg1"/>
                </a:solidFill>
                <a:latin typeface="Arial" panose="020B0604020202020204" pitchFamily="34" charset="0"/>
              </a:rPr>
              <a:t>Institute for the Study of Earth, Oceans, and Space </a:t>
            </a:r>
          </a:p>
        </p:txBody>
      </p:sp>
      <p:sp>
        <p:nvSpPr>
          <p:cNvPr id="111" name="TextBox 110"/>
          <p:cNvSpPr txBox="1"/>
          <p:nvPr/>
        </p:nvSpPr>
        <p:spPr>
          <a:xfrm>
            <a:off x="29568398" y="21143600"/>
            <a:ext cx="13229229" cy="1200329"/>
          </a:xfrm>
          <a:prstGeom prst="rect">
            <a:avLst/>
          </a:prstGeom>
          <a:noFill/>
        </p:spPr>
        <p:txBody>
          <a:bodyPr wrap="square" rtlCol="0">
            <a:spAutoFit/>
          </a:bodyPr>
          <a:lstStyle/>
          <a:p>
            <a:r>
              <a:rPr lang="en-US" dirty="0" smtClean="0"/>
              <a:t>Results </a:t>
            </a:r>
            <a:r>
              <a:rPr lang="en-US" dirty="0"/>
              <a:t>thus far suggest the climate impacts of land cover and land management largely involve tradeoffs between albedo and greenhouse gas </a:t>
            </a:r>
            <a:r>
              <a:rPr lang="en-US" dirty="0" err="1"/>
              <a:t>forcings</a:t>
            </a:r>
            <a:r>
              <a:rPr lang="en-US" dirty="0"/>
              <a:t> at global scales, while </a:t>
            </a:r>
            <a:r>
              <a:rPr lang="en-US" dirty="0" smtClean="0"/>
              <a:t>latent heat and aerodynamic roughness (related to sensible heat flux</a:t>
            </a:r>
            <a:r>
              <a:rPr lang="en-US" smtClean="0"/>
              <a:t>) </a:t>
            </a:r>
            <a:r>
              <a:rPr lang="en-US" smtClean="0"/>
              <a:t>have </a:t>
            </a:r>
            <a:r>
              <a:rPr lang="en-US" dirty="0"/>
              <a:t>a large influence on local surface climate.</a:t>
            </a:r>
          </a:p>
        </p:txBody>
      </p:sp>
      <p:sp>
        <p:nvSpPr>
          <p:cNvPr id="115" name="Rectangle 280"/>
          <p:cNvSpPr>
            <a:spLocks noChangeArrowheads="1"/>
          </p:cNvSpPr>
          <p:nvPr/>
        </p:nvSpPr>
        <p:spPr bwMode="auto">
          <a:xfrm>
            <a:off x="29431843" y="28152585"/>
            <a:ext cx="13624561" cy="4195567"/>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grpSp>
        <p:nvGrpSpPr>
          <p:cNvPr id="2058" name="Group 196"/>
          <p:cNvGrpSpPr>
            <a:grpSpLocks noChangeAspect="1"/>
          </p:cNvGrpSpPr>
          <p:nvPr/>
        </p:nvGrpSpPr>
        <p:grpSpPr bwMode="auto">
          <a:xfrm>
            <a:off x="39986375" y="29315632"/>
            <a:ext cx="1143000" cy="1026314"/>
            <a:chOff x="2124" y="1533"/>
            <a:chExt cx="1512" cy="1253"/>
          </a:xfrm>
        </p:grpSpPr>
        <p:sp>
          <p:nvSpPr>
            <p:cNvPr id="2227" name="Oval 197"/>
            <p:cNvSpPr>
              <a:spLocks noChangeAspect="1" noChangeArrowheads="1"/>
            </p:cNvSpPr>
            <p:nvPr/>
          </p:nvSpPr>
          <p:spPr bwMode="auto">
            <a:xfrm>
              <a:off x="2199" y="1536"/>
              <a:ext cx="1248" cy="124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pic>
          <p:nvPicPr>
            <p:cNvPr id="2228" name="Picture 198" descr="nasalogo2"/>
            <p:cNvPicPr preferRelativeResize="0">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124" y="1533"/>
              <a:ext cx="1512" cy="1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32" name="Picture 184" descr="ecosystems_and_society_lo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4363975" y="29088362"/>
            <a:ext cx="1828800" cy="1626417"/>
          </a:xfrm>
          <a:prstGeom prst="rect">
            <a:avLst/>
          </a:prstGeom>
          <a:noFill/>
          <a:extLst>
            <a:ext uri="{909E8E84-426E-40DD-AFC4-6F175D3DCCD1}">
              <a14:hiddenFill xmlns:a14="http://schemas.microsoft.com/office/drawing/2010/main">
                <a:solidFill>
                  <a:srgbClr val="FFFFFF"/>
                </a:solidFill>
              </a14:hiddenFill>
            </a:ext>
          </a:extLst>
        </p:spPr>
      </p:pic>
      <p:pic>
        <p:nvPicPr>
          <p:cNvPr id="2252" name="Picture 204" descr="NSF_logo"/>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7143134" y="29066118"/>
            <a:ext cx="1752600" cy="17713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389867" y="31018296"/>
            <a:ext cx="11210367" cy="923330"/>
          </a:xfrm>
          <a:prstGeom prst="rect">
            <a:avLst/>
          </a:prstGeom>
          <a:solidFill>
            <a:schemeClr val="bg1"/>
          </a:solidFill>
          <a:ln>
            <a:noFill/>
          </a:ln>
        </p:spPr>
        <p:txBody>
          <a:bodyPr wrap="square" rtlCol="0">
            <a:spAutoFit/>
          </a:bodyPr>
          <a:lstStyle/>
          <a:p>
            <a:r>
              <a:rPr lang="en-US" sz="1800" dirty="0"/>
              <a:t>This study is supported by National Aeronautics and Space Administration (NASA) through the Carbon Cycle Science Program (award number NNX14AJ18) and the NH </a:t>
            </a:r>
            <a:r>
              <a:rPr lang="en-US" sz="1800" dirty="0" err="1"/>
              <a:t>EPSCoR</a:t>
            </a:r>
            <a:r>
              <a:rPr lang="en-US" sz="1800" dirty="0"/>
              <a:t> Program.  Support for the NH </a:t>
            </a:r>
            <a:r>
              <a:rPr lang="en-US" sz="1800" dirty="0" err="1"/>
              <a:t>EPSCoR</a:t>
            </a:r>
            <a:r>
              <a:rPr lang="en-US" sz="1800" dirty="0"/>
              <a:t> Program is provided by the National Science Foundation's Research Infrastructure Improvement Award # EPS 1101245. </a:t>
            </a:r>
          </a:p>
        </p:txBody>
      </p:sp>
      <p:pic>
        <p:nvPicPr>
          <p:cNvPr id="19" name="Picture 18"/>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0551235" y="29376401"/>
            <a:ext cx="3000794" cy="1104891"/>
          </a:xfrm>
          <a:prstGeom prst="rect">
            <a:avLst/>
          </a:prstGeom>
        </p:spPr>
      </p:pic>
      <p:pic>
        <p:nvPicPr>
          <p:cNvPr id="10" name="Picture 9"/>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0239780" y="911409"/>
            <a:ext cx="12751736" cy="2074578"/>
          </a:xfrm>
          <a:prstGeom prst="rect">
            <a:avLst/>
          </a:prstGeom>
        </p:spPr>
      </p:pic>
      <p:sp>
        <p:nvSpPr>
          <p:cNvPr id="121" name="Text Box 288"/>
          <p:cNvSpPr txBox="1">
            <a:spLocks noChangeArrowheads="1"/>
          </p:cNvSpPr>
          <p:nvPr/>
        </p:nvSpPr>
        <p:spPr bwMode="auto">
          <a:xfrm>
            <a:off x="29632145" y="28215577"/>
            <a:ext cx="13303404"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Acknowledgements</a:t>
            </a:r>
          </a:p>
        </p:txBody>
      </p:sp>
      <p:sp>
        <p:nvSpPr>
          <p:cNvPr id="123" name="TextBox 122"/>
          <p:cNvSpPr txBox="1"/>
          <p:nvPr/>
        </p:nvSpPr>
        <p:spPr>
          <a:xfrm>
            <a:off x="29632145" y="22343929"/>
            <a:ext cx="13265868" cy="3046988"/>
          </a:xfrm>
          <a:prstGeom prst="rect">
            <a:avLst/>
          </a:prstGeom>
          <a:noFill/>
        </p:spPr>
        <p:txBody>
          <a:bodyPr wrap="square" rtlCol="0">
            <a:spAutoFit/>
          </a:bodyPr>
          <a:lstStyle/>
          <a:p>
            <a:r>
              <a:rPr lang="en-US" b="1" u="sng" dirty="0"/>
              <a:t>Site comparison summary for first 3 years of measurements:</a:t>
            </a:r>
          </a:p>
          <a:p>
            <a:pPr marL="342900" indent="-342900">
              <a:buFont typeface="Arial" panose="020B0604020202020204" pitchFamily="34" charset="0"/>
              <a:buChar char="•"/>
            </a:pPr>
            <a:r>
              <a:rPr lang="en-US" dirty="0"/>
              <a:t>the forest site had the lowest annual and growing season albedo, and maintained the lowest surface temperature</a:t>
            </a:r>
          </a:p>
          <a:p>
            <a:pPr marL="342900" indent="-342900">
              <a:buFont typeface="Arial" panose="020B0604020202020204" pitchFamily="34" charset="0"/>
              <a:buChar char="•"/>
            </a:pPr>
            <a:r>
              <a:rPr lang="en-US" dirty="0"/>
              <a:t>the agricultural sites had latent heat fluxes similar to or greater than the forest </a:t>
            </a:r>
            <a:r>
              <a:rPr lang="en-US" dirty="0" smtClean="0"/>
              <a:t>site but comparatively lower sensible heat fluxes  </a:t>
            </a:r>
            <a:endParaRPr lang="en-US" dirty="0"/>
          </a:p>
          <a:p>
            <a:pPr marL="342900" indent="-342900">
              <a:buFont typeface="Arial" panose="020B0604020202020204" pitchFamily="34" charset="0"/>
              <a:buChar char="•"/>
            </a:pPr>
            <a:r>
              <a:rPr lang="en-US" dirty="0"/>
              <a:t>the forest site was a moderate C sink; eddy covariance measurements indicate that the agricultural sites were also moderate C sinks, but when C added and removed during management was </a:t>
            </a:r>
            <a:r>
              <a:rPr lang="en-US" dirty="0" smtClean="0"/>
              <a:t>accounted </a:t>
            </a:r>
            <a:r>
              <a:rPr lang="en-US" dirty="0"/>
              <a:t>for, the agricultural sites were near carbon </a:t>
            </a:r>
            <a:r>
              <a:rPr lang="en-US" dirty="0" smtClean="0"/>
              <a:t>neutral</a:t>
            </a:r>
            <a:endParaRPr lang="en-US" dirty="0"/>
          </a:p>
        </p:txBody>
      </p:sp>
      <p:sp>
        <p:nvSpPr>
          <p:cNvPr id="16" name="TextBox 15"/>
          <p:cNvSpPr txBox="1"/>
          <p:nvPr/>
        </p:nvSpPr>
        <p:spPr>
          <a:xfrm>
            <a:off x="38925847" y="3919802"/>
            <a:ext cx="4965353" cy="461665"/>
          </a:xfrm>
          <a:prstGeom prst="rect">
            <a:avLst/>
          </a:prstGeom>
          <a:noFill/>
        </p:spPr>
        <p:txBody>
          <a:bodyPr wrap="square" rtlCol="0">
            <a:spAutoFit/>
          </a:bodyPr>
          <a:lstStyle/>
          <a:p>
            <a:r>
              <a:rPr lang="en-US" dirty="0" err="1" smtClean="0">
                <a:solidFill>
                  <a:schemeClr val="bg1"/>
                </a:solidFill>
              </a:rPr>
              <a:t>Ameriflux</a:t>
            </a:r>
            <a:r>
              <a:rPr lang="en-US" dirty="0" smtClean="0">
                <a:solidFill>
                  <a:schemeClr val="bg1"/>
                </a:solidFill>
              </a:rPr>
              <a:t> </a:t>
            </a:r>
            <a:r>
              <a:rPr lang="en-US" dirty="0" err="1" smtClean="0">
                <a:solidFill>
                  <a:schemeClr val="bg1"/>
                </a:solidFill>
              </a:rPr>
              <a:t>Spet</a:t>
            </a:r>
            <a:r>
              <a:rPr lang="en-US" dirty="0" smtClean="0">
                <a:solidFill>
                  <a:schemeClr val="bg1"/>
                </a:solidFill>
              </a:rPr>
              <a:t> 21-24, 2016</a:t>
            </a:r>
            <a:endParaRPr lang="en-US" dirty="0">
              <a:solidFill>
                <a:schemeClr val="bg1"/>
              </a:solidFill>
            </a:endParaRPr>
          </a:p>
        </p:txBody>
      </p:sp>
      <p:pic>
        <p:nvPicPr>
          <p:cNvPr id="17" name="Picture 16"/>
          <p:cNvPicPr>
            <a:picLocks noChangeAspect="1"/>
          </p:cNvPicPr>
          <p:nvPr/>
        </p:nvPicPr>
        <p:blipFill>
          <a:blip r:embed="rId23"/>
          <a:stretch>
            <a:fillRect/>
          </a:stretch>
        </p:blipFill>
        <p:spPr>
          <a:xfrm>
            <a:off x="10896601" y="8101013"/>
            <a:ext cx="3206814" cy="3127348"/>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16993</TotalTime>
  <Words>1287</Words>
  <Application>Microsoft Office PowerPoint</Application>
  <PresentationFormat>Custom</PresentationFormat>
  <Paragraphs>62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PowerPoint Presentation</vt:lpstr>
    </vt:vector>
  </TitlesOfParts>
  <Company>Complex Systems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apo</cp:lastModifiedBy>
  <cp:revision>749</cp:revision>
  <dcterms:created xsi:type="dcterms:W3CDTF">2006-08-18T20:05:05Z</dcterms:created>
  <dcterms:modified xsi:type="dcterms:W3CDTF">2016-09-18T21:44:03Z</dcterms:modified>
</cp:coreProperties>
</file>