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43891200" cy="18288000"/>
  <p:notesSz cx="9309100" cy="14795500"/>
  <p:defaultTextStyle>
    <a:defPPr>
      <a:defRPr lang="en-US"/>
    </a:defPPr>
    <a:lvl1pPr marL="0" algn="l" defTabSz="2809037" rtl="0" eaLnBrk="1" latinLnBrk="0" hangingPunct="1">
      <a:defRPr sz="5530" kern="1200">
        <a:solidFill>
          <a:schemeClr val="tx1"/>
        </a:solidFill>
        <a:latin typeface="+mn-lt"/>
        <a:ea typeface="+mn-ea"/>
        <a:cs typeface="+mn-cs"/>
      </a:defRPr>
    </a:lvl1pPr>
    <a:lvl2pPr marL="1404518" algn="l" defTabSz="2809037" rtl="0" eaLnBrk="1" latinLnBrk="0" hangingPunct="1">
      <a:defRPr sz="5530" kern="1200">
        <a:solidFill>
          <a:schemeClr val="tx1"/>
        </a:solidFill>
        <a:latin typeface="+mn-lt"/>
        <a:ea typeface="+mn-ea"/>
        <a:cs typeface="+mn-cs"/>
      </a:defRPr>
    </a:lvl2pPr>
    <a:lvl3pPr marL="2809037" algn="l" defTabSz="2809037" rtl="0" eaLnBrk="1" latinLnBrk="0" hangingPunct="1">
      <a:defRPr sz="5530" kern="1200">
        <a:solidFill>
          <a:schemeClr val="tx1"/>
        </a:solidFill>
        <a:latin typeface="+mn-lt"/>
        <a:ea typeface="+mn-ea"/>
        <a:cs typeface="+mn-cs"/>
      </a:defRPr>
    </a:lvl3pPr>
    <a:lvl4pPr marL="4213555" algn="l" defTabSz="2809037" rtl="0" eaLnBrk="1" latinLnBrk="0" hangingPunct="1">
      <a:defRPr sz="5530" kern="1200">
        <a:solidFill>
          <a:schemeClr val="tx1"/>
        </a:solidFill>
        <a:latin typeface="+mn-lt"/>
        <a:ea typeface="+mn-ea"/>
        <a:cs typeface="+mn-cs"/>
      </a:defRPr>
    </a:lvl4pPr>
    <a:lvl5pPr marL="5618074" algn="l" defTabSz="2809037" rtl="0" eaLnBrk="1" latinLnBrk="0" hangingPunct="1">
      <a:defRPr sz="5530" kern="1200">
        <a:solidFill>
          <a:schemeClr val="tx1"/>
        </a:solidFill>
        <a:latin typeface="+mn-lt"/>
        <a:ea typeface="+mn-ea"/>
        <a:cs typeface="+mn-cs"/>
      </a:defRPr>
    </a:lvl5pPr>
    <a:lvl6pPr marL="7022592" algn="l" defTabSz="2809037" rtl="0" eaLnBrk="1" latinLnBrk="0" hangingPunct="1">
      <a:defRPr sz="5530" kern="1200">
        <a:solidFill>
          <a:schemeClr val="tx1"/>
        </a:solidFill>
        <a:latin typeface="+mn-lt"/>
        <a:ea typeface="+mn-ea"/>
        <a:cs typeface="+mn-cs"/>
      </a:defRPr>
    </a:lvl6pPr>
    <a:lvl7pPr marL="8427110" algn="l" defTabSz="2809037" rtl="0" eaLnBrk="1" latinLnBrk="0" hangingPunct="1">
      <a:defRPr sz="5530" kern="1200">
        <a:solidFill>
          <a:schemeClr val="tx1"/>
        </a:solidFill>
        <a:latin typeface="+mn-lt"/>
        <a:ea typeface="+mn-ea"/>
        <a:cs typeface="+mn-cs"/>
      </a:defRPr>
    </a:lvl7pPr>
    <a:lvl8pPr marL="9831629" algn="l" defTabSz="2809037" rtl="0" eaLnBrk="1" latinLnBrk="0" hangingPunct="1">
      <a:defRPr sz="5530" kern="1200">
        <a:solidFill>
          <a:schemeClr val="tx1"/>
        </a:solidFill>
        <a:latin typeface="+mn-lt"/>
        <a:ea typeface="+mn-ea"/>
        <a:cs typeface="+mn-cs"/>
      </a:defRPr>
    </a:lvl8pPr>
    <a:lvl9pPr marL="11236147" algn="l" defTabSz="2809037" rtl="0" eaLnBrk="1" latinLnBrk="0" hangingPunct="1">
      <a:defRPr sz="553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760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4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 autoAdjust="0"/>
    <p:restoredTop sz="95370" autoAdjust="0"/>
  </p:normalViewPr>
  <p:slideViewPr>
    <p:cSldViewPr snapToGrid="0">
      <p:cViewPr>
        <p:scale>
          <a:sx n="40" d="100"/>
          <a:sy n="40" d="100"/>
        </p:scale>
        <p:origin x="-3216" y="-1195"/>
      </p:cViewPr>
      <p:guideLst>
        <p:guide orient="horz" pos="5760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4033804" cy="741793"/>
          </a:xfrm>
          <a:prstGeom prst="rect">
            <a:avLst/>
          </a:prstGeom>
        </p:spPr>
        <p:txBody>
          <a:bodyPr vert="horz" lIns="134903" tIns="67453" rIns="134903" bIns="67453" rtlCol="0"/>
          <a:lstStyle>
            <a:lvl1pPr algn="l">
              <a:defRPr sz="18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3193" y="4"/>
            <a:ext cx="4033804" cy="741793"/>
          </a:xfrm>
          <a:prstGeom prst="rect">
            <a:avLst/>
          </a:prstGeom>
        </p:spPr>
        <p:txBody>
          <a:bodyPr vert="horz" lIns="134903" tIns="67453" rIns="134903" bIns="67453" rtlCol="0"/>
          <a:lstStyle>
            <a:lvl1pPr algn="r">
              <a:defRPr sz="1800"/>
            </a:lvl1pPr>
          </a:lstStyle>
          <a:p>
            <a:fld id="{BEB07801-CD2F-497A-A23E-DE7584B2E3B8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1336675" y="1849438"/>
            <a:ext cx="11982450" cy="499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4903" tIns="67453" rIns="134903" bIns="6745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070" y="7120208"/>
            <a:ext cx="7448963" cy="5825855"/>
          </a:xfrm>
          <a:prstGeom prst="rect">
            <a:avLst/>
          </a:prstGeom>
        </p:spPr>
        <p:txBody>
          <a:bodyPr vert="horz" lIns="134903" tIns="67453" rIns="134903" bIns="6745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4053711"/>
            <a:ext cx="4033804" cy="741793"/>
          </a:xfrm>
          <a:prstGeom prst="rect">
            <a:avLst/>
          </a:prstGeom>
        </p:spPr>
        <p:txBody>
          <a:bodyPr vert="horz" lIns="134903" tIns="67453" rIns="134903" bIns="67453" rtlCol="0" anchor="b"/>
          <a:lstStyle>
            <a:lvl1pPr algn="l">
              <a:defRPr sz="18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3193" y="14053711"/>
            <a:ext cx="4033804" cy="741793"/>
          </a:xfrm>
          <a:prstGeom prst="rect">
            <a:avLst/>
          </a:prstGeom>
        </p:spPr>
        <p:txBody>
          <a:bodyPr vert="horz" lIns="134903" tIns="67453" rIns="134903" bIns="67453" rtlCol="0" anchor="b"/>
          <a:lstStyle>
            <a:lvl1pPr algn="r">
              <a:defRPr sz="1800"/>
            </a:lvl1pPr>
          </a:lstStyle>
          <a:p>
            <a:fld id="{F2AA0126-A3D7-4D4C-AC71-8C22B16141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573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336675" y="1849438"/>
            <a:ext cx="11982450" cy="499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A0126-A3D7-4D4C-AC71-8C22B161417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716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2992968"/>
            <a:ext cx="32918400" cy="6366933"/>
          </a:xfrm>
        </p:spPr>
        <p:txBody>
          <a:bodyPr anchor="b"/>
          <a:lstStyle>
            <a:lvl1pPr algn="ctr">
              <a:defRPr sz="1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9605435"/>
            <a:ext cx="32918400" cy="4415365"/>
          </a:xfrm>
        </p:spPr>
        <p:txBody>
          <a:bodyPr/>
          <a:lstStyle>
            <a:lvl1pPr marL="0" indent="0" algn="ctr">
              <a:buNone/>
              <a:defRPr sz="6400"/>
            </a:lvl1pPr>
            <a:lvl2pPr marL="1219215" indent="0" algn="ctr">
              <a:buNone/>
              <a:defRPr sz="5333"/>
            </a:lvl2pPr>
            <a:lvl3pPr marL="2438430" indent="0" algn="ctr">
              <a:buNone/>
              <a:defRPr sz="4800"/>
            </a:lvl3pPr>
            <a:lvl4pPr marL="3657646" indent="0" algn="ctr">
              <a:buNone/>
              <a:defRPr sz="4267"/>
            </a:lvl4pPr>
            <a:lvl5pPr marL="4876861" indent="0" algn="ctr">
              <a:buNone/>
              <a:defRPr sz="4267"/>
            </a:lvl5pPr>
            <a:lvl6pPr marL="6096076" indent="0" algn="ctr">
              <a:buNone/>
              <a:defRPr sz="4267"/>
            </a:lvl6pPr>
            <a:lvl7pPr marL="7315291" indent="0" algn="ctr">
              <a:buNone/>
              <a:defRPr sz="4267"/>
            </a:lvl7pPr>
            <a:lvl8pPr marL="8534507" indent="0" algn="ctr">
              <a:buNone/>
              <a:defRPr sz="4267"/>
            </a:lvl8pPr>
            <a:lvl9pPr marL="9753722" indent="0" algn="ctr">
              <a:buNone/>
              <a:defRPr sz="426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23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641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4559303"/>
            <a:ext cx="37856160" cy="7607299"/>
          </a:xfrm>
        </p:spPr>
        <p:txBody>
          <a:bodyPr anchor="b"/>
          <a:lstStyle>
            <a:lvl1pPr>
              <a:defRPr sz="1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12238569"/>
            <a:ext cx="37856160" cy="4000499"/>
          </a:xfrm>
        </p:spPr>
        <p:txBody>
          <a:bodyPr/>
          <a:lstStyle>
            <a:lvl1pPr marL="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1pPr>
            <a:lvl2pPr marL="1219215" indent="0">
              <a:buNone/>
              <a:defRPr sz="5333">
                <a:solidFill>
                  <a:schemeClr val="tx1">
                    <a:tint val="75000"/>
                  </a:schemeClr>
                </a:solidFill>
              </a:defRPr>
            </a:lvl2pPr>
            <a:lvl3pPr marL="243843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3pPr>
            <a:lvl4pPr marL="3657646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4pPr>
            <a:lvl5pPr marL="4876861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5pPr>
            <a:lvl6pPr marL="6096076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6pPr>
            <a:lvl7pPr marL="7315291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7pPr>
            <a:lvl8pPr marL="8534507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8pPr>
            <a:lvl9pPr marL="9753722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004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4868333"/>
            <a:ext cx="18653760" cy="116035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4868333"/>
            <a:ext cx="18653760" cy="116035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97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973668"/>
            <a:ext cx="37856160" cy="35348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39" y="4483101"/>
            <a:ext cx="18568033" cy="2197099"/>
          </a:xfrm>
        </p:spPr>
        <p:txBody>
          <a:bodyPr anchor="b"/>
          <a:lstStyle>
            <a:lvl1pPr marL="0" indent="0">
              <a:buNone/>
              <a:defRPr sz="6400" b="1"/>
            </a:lvl1pPr>
            <a:lvl2pPr marL="1219215" indent="0">
              <a:buNone/>
              <a:defRPr sz="5333" b="1"/>
            </a:lvl2pPr>
            <a:lvl3pPr marL="2438430" indent="0">
              <a:buNone/>
              <a:defRPr sz="4800" b="1"/>
            </a:lvl3pPr>
            <a:lvl4pPr marL="3657646" indent="0">
              <a:buNone/>
              <a:defRPr sz="4267" b="1"/>
            </a:lvl4pPr>
            <a:lvl5pPr marL="4876861" indent="0">
              <a:buNone/>
              <a:defRPr sz="4267" b="1"/>
            </a:lvl5pPr>
            <a:lvl6pPr marL="6096076" indent="0">
              <a:buNone/>
              <a:defRPr sz="4267" b="1"/>
            </a:lvl6pPr>
            <a:lvl7pPr marL="7315291" indent="0">
              <a:buNone/>
              <a:defRPr sz="4267" b="1"/>
            </a:lvl7pPr>
            <a:lvl8pPr marL="8534507" indent="0">
              <a:buNone/>
              <a:defRPr sz="4267" b="1"/>
            </a:lvl8pPr>
            <a:lvl9pPr marL="9753722" indent="0">
              <a:buNone/>
              <a:defRPr sz="42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39" y="6680200"/>
            <a:ext cx="18568033" cy="98255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0" y="4483101"/>
            <a:ext cx="18659477" cy="2197099"/>
          </a:xfrm>
        </p:spPr>
        <p:txBody>
          <a:bodyPr anchor="b"/>
          <a:lstStyle>
            <a:lvl1pPr marL="0" indent="0">
              <a:buNone/>
              <a:defRPr sz="6400" b="1"/>
            </a:lvl1pPr>
            <a:lvl2pPr marL="1219215" indent="0">
              <a:buNone/>
              <a:defRPr sz="5333" b="1"/>
            </a:lvl2pPr>
            <a:lvl3pPr marL="2438430" indent="0">
              <a:buNone/>
              <a:defRPr sz="4800" b="1"/>
            </a:lvl3pPr>
            <a:lvl4pPr marL="3657646" indent="0">
              <a:buNone/>
              <a:defRPr sz="4267" b="1"/>
            </a:lvl4pPr>
            <a:lvl5pPr marL="4876861" indent="0">
              <a:buNone/>
              <a:defRPr sz="4267" b="1"/>
            </a:lvl5pPr>
            <a:lvl6pPr marL="6096076" indent="0">
              <a:buNone/>
              <a:defRPr sz="4267" b="1"/>
            </a:lvl6pPr>
            <a:lvl7pPr marL="7315291" indent="0">
              <a:buNone/>
              <a:defRPr sz="4267" b="1"/>
            </a:lvl7pPr>
            <a:lvl8pPr marL="8534507" indent="0">
              <a:buNone/>
              <a:defRPr sz="4267" b="1"/>
            </a:lvl8pPr>
            <a:lvl9pPr marL="9753722" indent="0">
              <a:buNone/>
              <a:defRPr sz="42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0" y="6680200"/>
            <a:ext cx="18659477" cy="98255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80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077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686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1219200"/>
            <a:ext cx="14156053" cy="4267200"/>
          </a:xfrm>
        </p:spPr>
        <p:txBody>
          <a:bodyPr anchor="b"/>
          <a:lstStyle>
            <a:lvl1pPr>
              <a:defRPr sz="853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2633135"/>
            <a:ext cx="22219920" cy="12996333"/>
          </a:xfrm>
        </p:spPr>
        <p:txBody>
          <a:bodyPr/>
          <a:lstStyle>
            <a:lvl1pPr>
              <a:defRPr sz="8533"/>
            </a:lvl1pPr>
            <a:lvl2pPr>
              <a:defRPr sz="7467"/>
            </a:lvl2pPr>
            <a:lvl3pPr>
              <a:defRPr sz="6400"/>
            </a:lvl3pPr>
            <a:lvl4pPr>
              <a:defRPr sz="5333"/>
            </a:lvl4pPr>
            <a:lvl5pPr>
              <a:defRPr sz="5333"/>
            </a:lvl5pPr>
            <a:lvl6pPr>
              <a:defRPr sz="5333"/>
            </a:lvl6pPr>
            <a:lvl7pPr>
              <a:defRPr sz="5333"/>
            </a:lvl7pPr>
            <a:lvl8pPr>
              <a:defRPr sz="5333"/>
            </a:lvl8pPr>
            <a:lvl9pPr>
              <a:defRPr sz="5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5486400"/>
            <a:ext cx="14156053" cy="10164235"/>
          </a:xfrm>
        </p:spPr>
        <p:txBody>
          <a:bodyPr/>
          <a:lstStyle>
            <a:lvl1pPr marL="0" indent="0">
              <a:buNone/>
              <a:defRPr sz="4267"/>
            </a:lvl1pPr>
            <a:lvl2pPr marL="1219215" indent="0">
              <a:buNone/>
              <a:defRPr sz="3733"/>
            </a:lvl2pPr>
            <a:lvl3pPr marL="2438430" indent="0">
              <a:buNone/>
              <a:defRPr sz="3200"/>
            </a:lvl3pPr>
            <a:lvl4pPr marL="3657646" indent="0">
              <a:buNone/>
              <a:defRPr sz="2667"/>
            </a:lvl4pPr>
            <a:lvl5pPr marL="4876861" indent="0">
              <a:buNone/>
              <a:defRPr sz="2667"/>
            </a:lvl5pPr>
            <a:lvl6pPr marL="6096076" indent="0">
              <a:buNone/>
              <a:defRPr sz="2667"/>
            </a:lvl6pPr>
            <a:lvl7pPr marL="7315291" indent="0">
              <a:buNone/>
              <a:defRPr sz="2667"/>
            </a:lvl7pPr>
            <a:lvl8pPr marL="8534507" indent="0">
              <a:buNone/>
              <a:defRPr sz="2667"/>
            </a:lvl8pPr>
            <a:lvl9pPr marL="9753722" indent="0">
              <a:buNone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525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1219200"/>
            <a:ext cx="14156053" cy="4267200"/>
          </a:xfrm>
        </p:spPr>
        <p:txBody>
          <a:bodyPr anchor="b"/>
          <a:lstStyle>
            <a:lvl1pPr>
              <a:defRPr sz="853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2633135"/>
            <a:ext cx="22219920" cy="12996333"/>
          </a:xfrm>
        </p:spPr>
        <p:txBody>
          <a:bodyPr anchor="t"/>
          <a:lstStyle>
            <a:lvl1pPr marL="0" indent="0">
              <a:buNone/>
              <a:defRPr sz="8533"/>
            </a:lvl1pPr>
            <a:lvl2pPr marL="1219215" indent="0">
              <a:buNone/>
              <a:defRPr sz="7467"/>
            </a:lvl2pPr>
            <a:lvl3pPr marL="2438430" indent="0">
              <a:buNone/>
              <a:defRPr sz="6400"/>
            </a:lvl3pPr>
            <a:lvl4pPr marL="3657646" indent="0">
              <a:buNone/>
              <a:defRPr sz="5333"/>
            </a:lvl4pPr>
            <a:lvl5pPr marL="4876861" indent="0">
              <a:buNone/>
              <a:defRPr sz="5333"/>
            </a:lvl5pPr>
            <a:lvl6pPr marL="6096076" indent="0">
              <a:buNone/>
              <a:defRPr sz="5333"/>
            </a:lvl6pPr>
            <a:lvl7pPr marL="7315291" indent="0">
              <a:buNone/>
              <a:defRPr sz="5333"/>
            </a:lvl7pPr>
            <a:lvl8pPr marL="8534507" indent="0">
              <a:buNone/>
              <a:defRPr sz="5333"/>
            </a:lvl8pPr>
            <a:lvl9pPr marL="9753722" indent="0">
              <a:buNone/>
              <a:defRPr sz="5333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5486400"/>
            <a:ext cx="14156053" cy="10164235"/>
          </a:xfrm>
        </p:spPr>
        <p:txBody>
          <a:bodyPr/>
          <a:lstStyle>
            <a:lvl1pPr marL="0" indent="0">
              <a:buNone/>
              <a:defRPr sz="4267"/>
            </a:lvl1pPr>
            <a:lvl2pPr marL="1219215" indent="0">
              <a:buNone/>
              <a:defRPr sz="3733"/>
            </a:lvl2pPr>
            <a:lvl3pPr marL="2438430" indent="0">
              <a:buNone/>
              <a:defRPr sz="3200"/>
            </a:lvl3pPr>
            <a:lvl4pPr marL="3657646" indent="0">
              <a:buNone/>
              <a:defRPr sz="2667"/>
            </a:lvl4pPr>
            <a:lvl5pPr marL="4876861" indent="0">
              <a:buNone/>
              <a:defRPr sz="2667"/>
            </a:lvl5pPr>
            <a:lvl6pPr marL="6096076" indent="0">
              <a:buNone/>
              <a:defRPr sz="2667"/>
            </a:lvl6pPr>
            <a:lvl7pPr marL="7315291" indent="0">
              <a:buNone/>
              <a:defRPr sz="2667"/>
            </a:lvl7pPr>
            <a:lvl8pPr marL="8534507" indent="0">
              <a:buNone/>
              <a:defRPr sz="2667"/>
            </a:lvl8pPr>
            <a:lvl9pPr marL="9753722" indent="0">
              <a:buNone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85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973667"/>
            <a:ext cx="9464040" cy="154982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973667"/>
            <a:ext cx="27843480" cy="154982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217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973668"/>
            <a:ext cx="37856160" cy="35348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4868333"/>
            <a:ext cx="37856160" cy="11603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16950268"/>
            <a:ext cx="9875520" cy="9736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8E613-F4C9-481B-86D0-39D4D9FA964A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16950268"/>
            <a:ext cx="14813280" cy="9736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16950268"/>
            <a:ext cx="9875520" cy="9736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C149-BA54-4DCD-AA14-4077CF63F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863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438430" rtl="0" eaLnBrk="1" latinLnBrk="0" hangingPunct="1">
        <a:lnSpc>
          <a:spcPct val="90000"/>
        </a:lnSpc>
        <a:spcBef>
          <a:spcPct val="0"/>
        </a:spcBef>
        <a:buNone/>
        <a:defRPr sz="117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9608" indent="-609608" algn="l" defTabSz="2438430" rtl="0" eaLnBrk="1" latinLnBrk="0" hangingPunct="1">
        <a:lnSpc>
          <a:spcPct val="90000"/>
        </a:lnSpc>
        <a:spcBef>
          <a:spcPts val="2667"/>
        </a:spcBef>
        <a:buFont typeface="Arial" panose="020B0604020202020204" pitchFamily="34" charset="0"/>
        <a:buChar char="•"/>
        <a:defRPr sz="7467" kern="1200">
          <a:solidFill>
            <a:schemeClr val="tx1"/>
          </a:solidFill>
          <a:latin typeface="+mn-lt"/>
          <a:ea typeface="+mn-ea"/>
          <a:cs typeface="+mn-cs"/>
        </a:defRPr>
      </a:lvl1pPr>
      <a:lvl2pPr marL="1828823" indent="-609608" algn="l" defTabSz="243843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2pPr>
      <a:lvl3pPr marL="3048038" indent="-609608" algn="l" defTabSz="243843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5333" kern="1200">
          <a:solidFill>
            <a:schemeClr val="tx1"/>
          </a:solidFill>
          <a:latin typeface="+mn-lt"/>
          <a:ea typeface="+mn-ea"/>
          <a:cs typeface="+mn-cs"/>
        </a:defRPr>
      </a:lvl3pPr>
      <a:lvl4pPr marL="4267253" indent="-609608" algn="l" defTabSz="243843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5486469" indent="-609608" algn="l" defTabSz="243843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705684" indent="-609608" algn="l" defTabSz="243843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924899" indent="-609608" algn="l" defTabSz="243843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9144114" indent="-609608" algn="l" defTabSz="243843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10363330" indent="-609608" algn="l" defTabSz="243843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3843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algn="l" defTabSz="243843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38430" algn="l" defTabSz="243843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57646" algn="l" defTabSz="243843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76861" algn="l" defTabSz="243843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96076" algn="l" defTabSz="243843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315291" algn="l" defTabSz="243843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534507" algn="l" defTabSz="243843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753722" algn="l" defTabSz="243843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emf"/><Relationship Id="rId5" Type="http://schemas.openxmlformats.org/officeDocument/2006/relationships/image" Target="../media/image3.jpg"/><Relationship Id="rId10" Type="http://schemas.openxmlformats.org/officeDocument/2006/relationships/image" Target="../media/image8.emf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4768" y="877858"/>
            <a:ext cx="42665429" cy="1477328"/>
          </a:xfrm>
          <a:prstGeom prst="rect">
            <a:avLst/>
          </a:prstGeom>
          <a:noFill/>
          <a:ln w="952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0" b="1" dirty="0">
                <a:solidFill>
                  <a:srgbClr val="002060"/>
                </a:solidFill>
              </a:rPr>
              <a:t>History of Agricultural Research and Innovation at UNH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8274" y="9781041"/>
            <a:ext cx="4527808" cy="39143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" b="15614"/>
          <a:stretch/>
        </p:blipFill>
        <p:spPr>
          <a:xfrm>
            <a:off x="35540648" y="457847"/>
            <a:ext cx="8068842" cy="4801414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476220" y="9144000"/>
            <a:ext cx="42883873" cy="0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89528" y="16360465"/>
            <a:ext cx="7614349" cy="1506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1866: </a:t>
            </a:r>
            <a:r>
              <a:rPr lang="en-US" sz="3072" dirty="0"/>
              <a:t>First agricultural research begins shortly after NH College of Agriculture and Mechanical Arts established at Dartmouth. </a:t>
            </a:r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2879017" y="7933996"/>
            <a:ext cx="0" cy="1210004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84457" y="5798517"/>
            <a:ext cx="7468174" cy="1979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1887</a:t>
            </a:r>
            <a:r>
              <a:rPr lang="en-US" sz="3072" dirty="0"/>
              <a:t>: NH Agricultural Experiment Station is established after passage of the Hatch Act, providing federal funding for agricultural research at land-grant institutions. 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09" y="457847"/>
            <a:ext cx="7866350" cy="5160407"/>
          </a:xfrm>
          <a:prstGeom prst="rect">
            <a:avLst/>
          </a:prstGeom>
        </p:spPr>
      </p:pic>
      <p:cxnSp>
        <p:nvCxnSpPr>
          <p:cNvPr id="35" name="Straight Connector 34"/>
          <p:cNvCxnSpPr/>
          <p:nvPr/>
        </p:nvCxnSpPr>
        <p:spPr>
          <a:xfrm flipV="1">
            <a:off x="8999401" y="9149403"/>
            <a:ext cx="0" cy="2407597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7096775" y="11738209"/>
            <a:ext cx="3768808" cy="2928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1893: </a:t>
            </a:r>
            <a:r>
              <a:rPr lang="en-US" sz="3072" dirty="0"/>
              <a:t>NH Agricultural Experiment Station moves to Durham, anchoring what is now the University of New Hampshire. </a:t>
            </a: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9748882" y="7061200"/>
            <a:ext cx="0" cy="2088898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8596828" y="3474269"/>
            <a:ext cx="2725233" cy="340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1900: </a:t>
            </a:r>
            <a:r>
              <a:rPr lang="en-US" sz="3072" dirty="0"/>
              <a:t>C.W. Burkett, agriculturalist, is the first PhD on staff at the experiment station. </a:t>
            </a: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11336743" y="9164033"/>
            <a:ext cx="0" cy="5613402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7954958" y="14944614"/>
            <a:ext cx="7404920" cy="1506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1903: </a:t>
            </a:r>
            <a:r>
              <a:rPr lang="en-US" sz="3072" dirty="0"/>
              <a:t>E.M. Davis, purchasing agent, and M.E. Townsend, stenographer, become first women on staff at experiment station.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1534823" y="7325142"/>
            <a:ext cx="5956638" cy="1034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1907: </a:t>
            </a:r>
            <a:r>
              <a:rPr lang="en-US" sz="3072" dirty="0"/>
              <a:t>“Practicality” of milking cows by machine investigated. </a:t>
            </a:r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12590535" y="8456373"/>
            <a:ext cx="0" cy="678264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4824" y="2775197"/>
            <a:ext cx="6378082" cy="4534021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951162" y="16833210"/>
            <a:ext cx="7472980" cy="1034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1903: </a:t>
            </a:r>
            <a:r>
              <a:rPr lang="en-US" sz="3072" dirty="0"/>
              <a:t>First nursery inspection law enacted; station entomologist appointed inspector.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1776792" y="10109454"/>
            <a:ext cx="4113935" cy="2456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1912: </a:t>
            </a:r>
            <a:r>
              <a:rPr lang="en-US" sz="3072" dirty="0"/>
              <a:t>C.A. Black becomes the first woman PhD and first woman scientist on experiment station staff.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142610" y="16833210"/>
            <a:ext cx="4659839" cy="1034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1916: </a:t>
            </a:r>
            <a:r>
              <a:rPr lang="en-US" sz="3072" dirty="0"/>
              <a:t>UNH Poultry Department is established. </a:t>
            </a:r>
          </a:p>
        </p:txBody>
      </p:sp>
      <p:cxnSp>
        <p:nvCxnSpPr>
          <p:cNvPr id="53" name="Straight Connector 52"/>
          <p:cNvCxnSpPr/>
          <p:nvPr/>
        </p:nvCxnSpPr>
        <p:spPr>
          <a:xfrm flipV="1">
            <a:off x="18400426" y="9153583"/>
            <a:ext cx="0" cy="2403417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18153887" y="5481632"/>
            <a:ext cx="5042999" cy="2456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1921: </a:t>
            </a:r>
            <a:r>
              <a:rPr lang="en-US" sz="3072" dirty="0"/>
              <a:t>NH Legislature makes first appropriation in support of agricultural research conducted at the experiment station. </a:t>
            </a:r>
          </a:p>
        </p:txBody>
      </p:sp>
      <p:cxnSp>
        <p:nvCxnSpPr>
          <p:cNvPr id="56" name="Straight Connector 55"/>
          <p:cNvCxnSpPr/>
          <p:nvPr/>
        </p:nvCxnSpPr>
        <p:spPr>
          <a:xfrm flipV="1">
            <a:off x="19612851" y="7926116"/>
            <a:ext cx="0" cy="1203255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13477934" y="9150096"/>
            <a:ext cx="0" cy="934975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18736994" y="9795084"/>
            <a:ext cx="6429747" cy="1510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1923: </a:t>
            </a:r>
            <a:r>
              <a:rPr lang="en-US" sz="3072" dirty="0"/>
              <a:t>NH College of Agriculture and Mechanical Arts becomes the University of New Hampshire. 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2609" y="11814242"/>
            <a:ext cx="4537920" cy="5019685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18417718" y="3353469"/>
            <a:ext cx="5834584" cy="1506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1941: </a:t>
            </a:r>
            <a:r>
              <a:rPr lang="en-US" sz="3072" dirty="0"/>
              <a:t>Importance of soil loss from erosion and value of cover crops to reduce the loss is studied.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5540648" y="5278245"/>
            <a:ext cx="8068841" cy="1983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2012: </a:t>
            </a:r>
            <a:r>
              <a:rPr lang="en-US" sz="3072" dirty="0"/>
              <a:t>Station scientists launch first ever cold-hardy </a:t>
            </a:r>
            <a:r>
              <a:rPr lang="en-US" sz="3072" dirty="0" err="1"/>
              <a:t>kiwiberry</a:t>
            </a:r>
            <a:r>
              <a:rPr lang="en-US" sz="3072" dirty="0"/>
              <a:t> research project. Public tastes UNH </a:t>
            </a:r>
            <a:r>
              <a:rPr lang="en-US" sz="3072" dirty="0" err="1"/>
              <a:t>kiwiberries</a:t>
            </a:r>
            <a:r>
              <a:rPr lang="en-US" sz="3072" dirty="0"/>
              <a:t> for the first time at fall 2016 farmers markets across the state.</a:t>
            </a:r>
          </a:p>
        </p:txBody>
      </p:sp>
      <p:cxnSp>
        <p:nvCxnSpPr>
          <p:cNvPr id="71" name="Straight Connector 70"/>
          <p:cNvCxnSpPr/>
          <p:nvPr/>
        </p:nvCxnSpPr>
        <p:spPr>
          <a:xfrm flipV="1">
            <a:off x="20697854" y="9153853"/>
            <a:ext cx="0" cy="647597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23411087" y="4862869"/>
            <a:ext cx="0" cy="4266504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25425859" y="9167426"/>
            <a:ext cx="0" cy="3034224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24609636" y="6396804"/>
            <a:ext cx="6702743" cy="1983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1940s: </a:t>
            </a:r>
            <a:r>
              <a:rPr lang="en-US" sz="3072" dirty="0"/>
              <a:t>UNH begins lilac breeding program that will last for five decades and become the most prolific lilac breeding program in the nation.</a:t>
            </a:r>
          </a:p>
        </p:txBody>
      </p:sp>
      <p:pic>
        <p:nvPicPr>
          <p:cNvPr id="86" name="Picture 8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6521" y="2355186"/>
            <a:ext cx="7183676" cy="4040818"/>
          </a:xfrm>
          <a:prstGeom prst="rect">
            <a:avLst/>
          </a:prstGeom>
        </p:spPr>
      </p:pic>
      <p:cxnSp>
        <p:nvCxnSpPr>
          <p:cNvPr id="87" name="Straight Connector 86"/>
          <p:cNvCxnSpPr/>
          <p:nvPr/>
        </p:nvCxnSpPr>
        <p:spPr>
          <a:xfrm flipV="1">
            <a:off x="25008004" y="8380167"/>
            <a:ext cx="0" cy="749204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43368481" y="7261608"/>
            <a:ext cx="0" cy="1895197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21398996" y="12201650"/>
            <a:ext cx="7578219" cy="1510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1956: </a:t>
            </a:r>
            <a:r>
              <a:rPr lang="en-US" sz="3072" dirty="0"/>
              <a:t>Station scientists make the first conclusions regarding land-use trends using aerial photos.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2932038" y="13872394"/>
            <a:ext cx="4527808" cy="1979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1999 to present: </a:t>
            </a:r>
            <a:r>
              <a:rPr lang="en-US" sz="3072" dirty="0"/>
              <a:t>Sales of seeds developed by Brent Loy represent 35% of UNH’s total intellectual property revenue.</a:t>
            </a:r>
          </a:p>
        </p:txBody>
      </p:sp>
      <p:cxnSp>
        <p:nvCxnSpPr>
          <p:cNvPr id="59" name="Straight Connector 58"/>
          <p:cNvCxnSpPr/>
          <p:nvPr/>
        </p:nvCxnSpPr>
        <p:spPr>
          <a:xfrm flipV="1">
            <a:off x="36048128" y="9137683"/>
            <a:ext cx="0" cy="508360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33289810" y="7554048"/>
            <a:ext cx="6962772" cy="1037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1989: </a:t>
            </a:r>
            <a:r>
              <a:rPr lang="en-US" sz="3072" dirty="0"/>
              <a:t>Thomas P. Fairchild Dairy Teaching and Research Center opens.</a:t>
            </a:r>
          </a:p>
        </p:txBody>
      </p:sp>
      <p:cxnSp>
        <p:nvCxnSpPr>
          <p:cNvPr id="64" name="Straight Connector 63"/>
          <p:cNvCxnSpPr/>
          <p:nvPr/>
        </p:nvCxnSpPr>
        <p:spPr>
          <a:xfrm flipV="1">
            <a:off x="35254580" y="8611486"/>
            <a:ext cx="0" cy="543024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41476910" y="9158008"/>
            <a:ext cx="0" cy="634809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37795200" y="9877652"/>
            <a:ext cx="5815410" cy="1510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2005: </a:t>
            </a:r>
            <a:r>
              <a:rPr lang="en-US" sz="3072" dirty="0"/>
              <a:t>UNH establishes Organic Dairy Research Farm, the first of its kind at a land-grant university.</a:t>
            </a:r>
          </a:p>
        </p:txBody>
      </p:sp>
      <p:cxnSp>
        <p:nvCxnSpPr>
          <p:cNvPr id="67" name="Straight Connector 66"/>
          <p:cNvCxnSpPr/>
          <p:nvPr/>
        </p:nvCxnSpPr>
        <p:spPr>
          <a:xfrm flipV="1">
            <a:off x="28009656" y="9136127"/>
            <a:ext cx="0" cy="644914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26190273" y="9794095"/>
            <a:ext cx="4423605" cy="1979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1978: </a:t>
            </a:r>
            <a:r>
              <a:rPr lang="en-US" sz="3072" dirty="0"/>
              <a:t>One hundred new varieties of plants introduced by experiment station since 1938. 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V="1">
            <a:off x="32942805" y="6591726"/>
            <a:ext cx="0" cy="2558374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32073849" y="3474269"/>
            <a:ext cx="3175001" cy="2928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1987: </a:t>
            </a:r>
            <a:r>
              <a:rPr lang="en-US" sz="3072" dirty="0"/>
              <a:t>Experiment station celebrates 100 years of research and innovation at UNH.</a:t>
            </a:r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30936921" y="9156893"/>
            <a:ext cx="15926" cy="3710021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23156978" y="14938460"/>
            <a:ext cx="6066590" cy="2928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1986: </a:t>
            </a:r>
            <a:r>
              <a:rPr lang="en-US" sz="3072" dirty="0"/>
              <a:t>Experiment station releases groundbreaking “A Synopsis of New Hampshire Seaweeds,” a report based on 18 years of research on algal flora, in </a:t>
            </a:r>
            <a:r>
              <a:rPr lang="en-US" sz="3072" i="1" dirty="0" err="1"/>
              <a:t>Rhodora</a:t>
            </a:r>
            <a:r>
              <a:rPr lang="en-US" sz="3072" i="1" dirty="0"/>
              <a:t>, </a:t>
            </a:r>
            <a:r>
              <a:rPr lang="en-US" sz="3072" dirty="0"/>
              <a:t>the journal of the New England Botanical Club.</a:t>
            </a:r>
          </a:p>
        </p:txBody>
      </p:sp>
      <p:cxnSp>
        <p:nvCxnSpPr>
          <p:cNvPr id="75" name="Straight Connector 74"/>
          <p:cNvCxnSpPr/>
          <p:nvPr/>
        </p:nvCxnSpPr>
        <p:spPr>
          <a:xfrm flipV="1">
            <a:off x="3939721" y="9144000"/>
            <a:ext cx="0" cy="384048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4353790" y="9517908"/>
            <a:ext cx="4153156" cy="1983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72" b="1" dirty="0"/>
              <a:t>1888</a:t>
            </a:r>
            <a:r>
              <a:rPr lang="en-US" sz="3072" dirty="0"/>
              <a:t>: First bulletin of NH Agricultural Experiment Station,” Ensilage,” is published. </a:t>
            </a:r>
          </a:p>
        </p:txBody>
      </p:sp>
      <p:cxnSp>
        <p:nvCxnSpPr>
          <p:cNvPr id="85" name="Straight Connector 84"/>
          <p:cNvCxnSpPr/>
          <p:nvPr/>
        </p:nvCxnSpPr>
        <p:spPr>
          <a:xfrm flipV="1">
            <a:off x="476220" y="9148633"/>
            <a:ext cx="0" cy="7211832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" name="Picture 8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170" y="9475986"/>
            <a:ext cx="3242725" cy="54846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302" y="12395844"/>
            <a:ext cx="5576907" cy="21976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302" y="15253924"/>
            <a:ext cx="5357633" cy="2258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2"/>
          <a:srcRect l="9124" t="8840" r="59774" b="18162"/>
          <a:stretch/>
        </p:blipFill>
        <p:spPr>
          <a:xfrm>
            <a:off x="29271785" y="13004990"/>
            <a:ext cx="3329087" cy="501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029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766</TotalTime>
  <Words>427</Words>
  <Application>Microsoft Office PowerPoint</Application>
  <PresentationFormat>Custom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Wright, Lori</dc:creator>
  <cp:lastModifiedBy>aew</cp:lastModifiedBy>
  <cp:revision>112</cp:revision>
  <cp:lastPrinted>2016-09-20T12:36:07Z</cp:lastPrinted>
  <dcterms:created xsi:type="dcterms:W3CDTF">2015-01-20T18:21:53Z</dcterms:created>
  <dcterms:modified xsi:type="dcterms:W3CDTF">2016-09-22T15:10:41Z</dcterms:modified>
</cp:coreProperties>
</file>