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7"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432" autoAdjust="0"/>
  </p:normalViewPr>
  <p:slideViewPr>
    <p:cSldViewPr snapToGrid="0">
      <p:cViewPr>
        <p:scale>
          <a:sx n="30" d="100"/>
          <a:sy n="30" d="100"/>
        </p:scale>
        <p:origin x="-312" y="-2010"/>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101" d="100"/>
          <a:sy n="101" d="100"/>
        </p:scale>
        <p:origin x="-357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9/28/2016</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9/28/2016</a:t>
            </a:fld>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a:prstGeom prst="rect">
            <a:avLst/>
          </a:prstGeo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dirty="0"/>
          </a:p>
        </p:txBody>
      </p:sp>
    </p:spTree>
    <p:extLst>
      <p:ext uri="{BB962C8B-B14F-4D97-AF65-F5344CB8AC3E}">
        <p14:creationId xmlns:p14="http://schemas.microsoft.com/office/powerpoint/2010/main" val="1231919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smtClean="0"/>
              <a:t>Click to edit Master title style</a:t>
            </a:r>
            <a:endParaRPr lang="en-US"/>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9/28/2016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dirty="0"/>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9/28/2016</a:t>
            </a:fld>
            <a:endParaRPr lang="en-US" dirty="0"/>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1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jpe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9" name="Picture 258"/>
          <p:cNvPicPr>
            <a:picLocks noChangeAspect="1"/>
          </p:cNvPicPr>
          <p:nvPr/>
        </p:nvPicPr>
        <p:blipFill rotWithShape="1">
          <a:blip r:embed="rId3"/>
          <a:srcRect l="8205" t="2251" r="4919" b="5520"/>
          <a:stretch/>
        </p:blipFill>
        <p:spPr>
          <a:xfrm>
            <a:off x="32106882" y="6783628"/>
            <a:ext cx="8020119" cy="5150455"/>
          </a:xfrm>
          <a:prstGeom prst="rect">
            <a:avLst/>
          </a:prstGeom>
        </p:spPr>
      </p:pic>
      <p:sp>
        <p:nvSpPr>
          <p:cNvPr id="4" name="Title 3"/>
          <p:cNvSpPr>
            <a:spLocks noGrp="1"/>
          </p:cNvSpPr>
          <p:nvPr>
            <p:ph type="title"/>
          </p:nvPr>
        </p:nvSpPr>
        <p:spPr>
          <a:xfrm>
            <a:off x="6416379" y="357808"/>
            <a:ext cx="31089600" cy="2514540"/>
          </a:xfrm>
        </p:spPr>
        <p:txBody>
          <a:bodyPr>
            <a:normAutofit fontScale="90000"/>
          </a:bodyPr>
          <a:lstStyle/>
          <a:p>
            <a:pPr algn="ctr"/>
            <a:r>
              <a:rPr lang="en-US" sz="9600" dirty="0" smtClean="0"/>
              <a:t>The effect of carboxylic acid additives on the structure and corrosion resistance of alumina coatings</a:t>
            </a:r>
            <a:endParaRPr lang="en-US" sz="9600" dirty="0"/>
          </a:p>
        </p:txBody>
      </p:sp>
      <p:sp>
        <p:nvSpPr>
          <p:cNvPr id="7" name="Text Placeholder 6"/>
          <p:cNvSpPr>
            <a:spLocks noGrp="1"/>
          </p:cNvSpPr>
          <p:nvPr>
            <p:ph type="body" sz="quarter" idx="17"/>
          </p:nvPr>
        </p:nvSpPr>
        <p:spPr>
          <a:xfrm>
            <a:off x="585103" y="5594736"/>
            <a:ext cx="13798296" cy="1005840"/>
          </a:xfrm>
        </p:spPr>
        <p:txBody>
          <a:bodyPr/>
          <a:lstStyle/>
          <a:p>
            <a:r>
              <a:rPr lang="en-US" dirty="0" smtClean="0"/>
              <a:t>Background &amp; Theory</a:t>
            </a:r>
            <a:endParaRPr lang="en-US" dirty="0"/>
          </a:p>
        </p:txBody>
      </p:sp>
      <p:sp>
        <p:nvSpPr>
          <p:cNvPr id="8" name="Text Placeholder 7"/>
          <p:cNvSpPr>
            <a:spLocks noGrp="1"/>
          </p:cNvSpPr>
          <p:nvPr>
            <p:ph type="body" sz="quarter" idx="19"/>
          </p:nvPr>
        </p:nvSpPr>
        <p:spPr>
          <a:xfrm>
            <a:off x="534808" y="16320713"/>
            <a:ext cx="13798296" cy="1005840"/>
          </a:xfrm>
        </p:spPr>
        <p:txBody>
          <a:bodyPr/>
          <a:lstStyle/>
          <a:p>
            <a:r>
              <a:rPr lang="en-US" dirty="0" smtClean="0"/>
              <a:t>Methods &amp; Materials</a:t>
            </a:r>
            <a:endParaRPr lang="en-US" dirty="0"/>
          </a:p>
        </p:txBody>
      </p:sp>
      <p:sp>
        <p:nvSpPr>
          <p:cNvPr id="13" name="Content Placeholder 12"/>
          <p:cNvSpPr>
            <a:spLocks noGrp="1"/>
          </p:cNvSpPr>
          <p:nvPr>
            <p:ph sz="quarter" idx="26"/>
          </p:nvPr>
        </p:nvSpPr>
        <p:spPr>
          <a:xfrm>
            <a:off x="14725774" y="18528781"/>
            <a:ext cx="14222406" cy="1182302"/>
          </a:xfrm>
        </p:spPr>
        <p:txBody>
          <a:bodyPr>
            <a:normAutofit/>
          </a:bodyPr>
          <a:lstStyle/>
          <a:p>
            <a:pPr marL="0" indent="0">
              <a:buNone/>
            </a:pPr>
            <a:r>
              <a:rPr lang="en-US" dirty="0"/>
              <a:t>Figure 2</a:t>
            </a:r>
            <a:r>
              <a:rPr lang="en-US" dirty="0" smtClean="0"/>
              <a:t>. SEM </a:t>
            </a:r>
            <a:r>
              <a:rPr lang="en-US" dirty="0"/>
              <a:t>cross-section image of </a:t>
            </a:r>
            <a:r>
              <a:rPr lang="en-US" dirty="0" smtClean="0"/>
              <a:t>anodized aluminum with 100mg </a:t>
            </a:r>
            <a:r>
              <a:rPr lang="en-US" dirty="0" smtClean="0"/>
              <a:t>Mellitic </a:t>
            </a:r>
            <a:r>
              <a:rPr lang="en-US" dirty="0"/>
              <a:t>acid </a:t>
            </a:r>
            <a:r>
              <a:rPr lang="en-US" dirty="0" smtClean="0"/>
              <a:t>additive. </a:t>
            </a:r>
            <a:r>
              <a:rPr lang="en-US" dirty="0"/>
              <a:t>Coating </a:t>
            </a:r>
            <a:r>
              <a:rPr lang="en-US" dirty="0" smtClean="0"/>
              <a:t>thickness: 27.7 </a:t>
            </a:r>
            <a:r>
              <a:rPr lang="el-GR" dirty="0" smtClean="0">
                <a:latin typeface="Calibri" panose="020F0502020204030204" pitchFamily="34" charset="0"/>
              </a:rPr>
              <a:t>μ</a:t>
            </a:r>
            <a:r>
              <a:rPr lang="en-US" dirty="0" smtClean="0">
                <a:latin typeface="Calibri" panose="020F0502020204030204" pitchFamily="34" charset="0"/>
              </a:rPr>
              <a:t>m</a:t>
            </a:r>
            <a:r>
              <a:rPr lang="en-US" dirty="0" smtClean="0"/>
              <a:t>. </a:t>
            </a:r>
            <a:endParaRPr lang="en-US" dirty="0"/>
          </a:p>
        </p:txBody>
      </p:sp>
      <p:sp>
        <p:nvSpPr>
          <p:cNvPr id="9" name="Text Placeholder 8"/>
          <p:cNvSpPr>
            <a:spLocks noGrp="1"/>
          </p:cNvSpPr>
          <p:nvPr>
            <p:ph type="body" sz="quarter" idx="21"/>
          </p:nvPr>
        </p:nvSpPr>
        <p:spPr>
          <a:xfrm>
            <a:off x="15046252" y="12179427"/>
            <a:ext cx="13749138" cy="1001935"/>
          </a:xfrm>
        </p:spPr>
        <p:txBody>
          <a:bodyPr/>
          <a:lstStyle/>
          <a:p>
            <a:r>
              <a:rPr lang="en-US" dirty="0" smtClean="0"/>
              <a:t>Coating properties</a:t>
            </a:r>
            <a:endParaRPr lang="en-US" dirty="0"/>
          </a:p>
        </p:txBody>
      </p:sp>
      <p:sp>
        <p:nvSpPr>
          <p:cNvPr id="18" name="Text Placeholder 17"/>
          <p:cNvSpPr>
            <a:spLocks noGrp="1"/>
          </p:cNvSpPr>
          <p:nvPr>
            <p:ph type="body" sz="quarter" idx="31"/>
          </p:nvPr>
        </p:nvSpPr>
        <p:spPr>
          <a:xfrm>
            <a:off x="29409083" y="5640420"/>
            <a:ext cx="13798296" cy="1005840"/>
          </a:xfrm>
        </p:spPr>
        <p:txBody>
          <a:bodyPr/>
          <a:lstStyle/>
          <a:p>
            <a:r>
              <a:rPr lang="en-US" dirty="0" smtClean="0"/>
              <a:t>Corrosion results</a:t>
            </a:r>
            <a:endParaRPr lang="en-US" dirty="0"/>
          </a:p>
        </p:txBody>
      </p:sp>
      <p:sp>
        <p:nvSpPr>
          <p:cNvPr id="21" name="Text Placeholder 20"/>
          <p:cNvSpPr>
            <a:spLocks noGrp="1"/>
          </p:cNvSpPr>
          <p:nvPr>
            <p:ph type="body" sz="quarter" idx="34"/>
          </p:nvPr>
        </p:nvSpPr>
        <p:spPr>
          <a:xfrm>
            <a:off x="29451354" y="26192512"/>
            <a:ext cx="13798296" cy="1005840"/>
          </a:xfrm>
          <a:solidFill>
            <a:schemeClr val="accent4"/>
          </a:solidFill>
        </p:spPr>
        <p:txBody>
          <a:bodyPr/>
          <a:lstStyle/>
          <a:p>
            <a:r>
              <a:rPr lang="en-US" dirty="0" smtClean="0"/>
              <a:t>conclusions</a:t>
            </a:r>
            <a:endParaRPr lang="en-US" dirty="0"/>
          </a:p>
        </p:txBody>
      </p:sp>
      <p:sp>
        <p:nvSpPr>
          <p:cNvPr id="30" name="Text Placeholder 1"/>
          <p:cNvSpPr>
            <a:spLocks noGrp="1"/>
          </p:cNvSpPr>
          <p:nvPr>
            <p:ph sz="quarter" idx="25"/>
          </p:nvPr>
        </p:nvSpPr>
        <p:spPr>
          <a:xfrm>
            <a:off x="799859" y="6696828"/>
            <a:ext cx="13583540" cy="9672300"/>
          </a:xfrm>
        </p:spPr>
        <p:txBody>
          <a:bodyPr>
            <a:noAutofit/>
          </a:bodyPr>
          <a:lstStyle/>
          <a:p>
            <a:pPr marL="0" indent="0">
              <a:buNone/>
            </a:pPr>
            <a:r>
              <a:rPr lang="en-US" sz="3200" dirty="0" smtClean="0"/>
              <a:t>      </a:t>
            </a:r>
            <a:r>
              <a:rPr lang="en-US" sz="3600" dirty="0" smtClean="0"/>
              <a:t>In the aerospace, appliances, and computer industries, </a:t>
            </a:r>
            <a:r>
              <a:rPr lang="en-US" sz="3600" dirty="0"/>
              <a:t>h</a:t>
            </a:r>
            <a:r>
              <a:rPr lang="en-US" sz="3600" dirty="0" smtClean="0"/>
              <a:t>ardcoat anodizing is used to increase corrosion and abrasion resistance, improve surface cosmetics, and provide electrical insulation.  Alumina is resistant at neutral pH, but is extremely vulnerable in acidic and basic environments such as household consumption and cleaning mediums.  Varying anodizing bath additives and sealing chemistries are ways to improve the corrosion resistance of the coatings.  </a:t>
            </a:r>
            <a:endParaRPr lang="en-US" sz="3600" dirty="0"/>
          </a:p>
          <a:p>
            <a:pPr marL="0" indent="0">
              <a:buNone/>
            </a:pPr>
            <a:r>
              <a:rPr lang="en-US" sz="3600" dirty="0"/>
              <a:t> </a:t>
            </a:r>
            <a:r>
              <a:rPr lang="en-US" sz="3600" dirty="0" smtClean="0"/>
              <a:t>      Complexing organic compounds in the form of carboxylates were added to the sulfuric acid anodizing bath to improve the stability of the coating.</a:t>
            </a:r>
          </a:p>
          <a:p>
            <a:pPr marL="0" indent="0">
              <a:buNone/>
            </a:pPr>
            <a:r>
              <a:rPr lang="en-US" sz="3600" dirty="0"/>
              <a:t> </a:t>
            </a:r>
            <a:r>
              <a:rPr lang="en-US" sz="3600" dirty="0" smtClean="0"/>
              <a:t>       Hard-ion carboxylates readily form complexes with Al</a:t>
            </a:r>
            <a:r>
              <a:rPr lang="en-US" sz="3600" baseline="30000" dirty="0" smtClean="0"/>
              <a:t>3+</a:t>
            </a:r>
            <a:r>
              <a:rPr lang="en-US" sz="3600" dirty="0" smtClean="0"/>
              <a:t> to form insoluble metal soaps that are incorporated onto the surface of the anodic coating.  Ideally, this thin film promotes protection of the metal, and even more so when coupled with a finishing seal.</a:t>
            </a:r>
            <a:r>
              <a:rPr lang="en-US" sz="3600" baseline="30000" dirty="0" smtClean="0"/>
              <a:t>1 </a:t>
            </a:r>
            <a:r>
              <a:rPr lang="en-US" sz="3600" dirty="0" smtClean="0"/>
              <a:t>Lithium acetylacetonate seal was chosen due to its ability to induce formation of a dual salt with good chemical resistance at the surface (Fig. 4).</a:t>
            </a:r>
          </a:p>
        </p:txBody>
      </p:sp>
      <p:sp>
        <p:nvSpPr>
          <p:cNvPr id="45" name="TextBox 44"/>
          <p:cNvSpPr txBox="1"/>
          <p:nvPr/>
        </p:nvSpPr>
        <p:spPr>
          <a:xfrm>
            <a:off x="6497781" y="2886907"/>
            <a:ext cx="31089600" cy="1846659"/>
          </a:xfrm>
          <a:prstGeom prst="rect">
            <a:avLst/>
          </a:prstGeom>
          <a:noFill/>
        </p:spPr>
        <p:txBody>
          <a:bodyPr wrap="square" rtlCol="0">
            <a:spAutoFit/>
          </a:bodyPr>
          <a:lstStyle/>
          <a:p>
            <a:pPr algn="ctr"/>
            <a:r>
              <a:rPr lang="en-US" sz="6600" dirty="0" smtClean="0">
                <a:solidFill>
                  <a:schemeClr val="bg1"/>
                </a:solidFill>
              </a:rPr>
              <a:t>Abby Koczera</a:t>
            </a:r>
          </a:p>
          <a:p>
            <a:pPr algn="ctr"/>
            <a:r>
              <a:rPr lang="en-US" sz="4800" dirty="0" smtClean="0">
                <a:solidFill>
                  <a:schemeClr val="bg1"/>
                </a:solidFill>
              </a:rPr>
              <a:t>Chemical Engineering 2017, University of New Hampshire</a:t>
            </a: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51397" y="1144645"/>
            <a:ext cx="2478029" cy="2983998"/>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224451" y="1048392"/>
            <a:ext cx="2478029" cy="2983998"/>
          </a:xfrm>
          <a:prstGeom prst="rect">
            <a:avLst/>
          </a:prstGeom>
        </p:spPr>
      </p:pic>
      <p:sp>
        <p:nvSpPr>
          <p:cNvPr id="31" name="TextBox 30"/>
          <p:cNvSpPr txBox="1"/>
          <p:nvPr/>
        </p:nvSpPr>
        <p:spPr>
          <a:xfrm>
            <a:off x="14837547" y="28264747"/>
            <a:ext cx="14085692" cy="954107"/>
          </a:xfrm>
          <a:prstGeom prst="rect">
            <a:avLst/>
          </a:prstGeom>
          <a:noFill/>
        </p:spPr>
        <p:txBody>
          <a:bodyPr wrap="square" rtlCol="0">
            <a:spAutoFit/>
          </a:bodyPr>
          <a:lstStyle/>
          <a:p>
            <a:r>
              <a:rPr lang="en-US" sz="2800" dirty="0" smtClean="0"/>
              <a:t>Figure 3. Potential with respect to time of additives anodized at various concentrations, includes measured coating thickness values.</a:t>
            </a:r>
          </a:p>
        </p:txBody>
      </p:sp>
      <p:graphicFrame>
        <p:nvGraphicFramePr>
          <p:cNvPr id="56" name="Table 55"/>
          <p:cNvGraphicFramePr>
            <a:graphicFrameLocks noGrp="1"/>
          </p:cNvGraphicFramePr>
          <p:nvPr>
            <p:extLst>
              <p:ext uri="{D42A27DB-BD31-4B8C-83A1-F6EECF244321}">
                <p14:modId xmlns:p14="http://schemas.microsoft.com/office/powerpoint/2010/main" val="871021425"/>
              </p:ext>
            </p:extLst>
          </p:nvPr>
        </p:nvGraphicFramePr>
        <p:xfrm>
          <a:off x="15079700" y="8010381"/>
          <a:ext cx="13635273" cy="3770089"/>
        </p:xfrm>
        <a:graphic>
          <a:graphicData uri="http://schemas.openxmlformats.org/drawingml/2006/table">
            <a:tbl>
              <a:tblPr firstRow="1" bandRow="1">
                <a:tableStyleId>{7E9639D4-E3E2-4D34-9284-5A2195B3D0D7}</a:tableStyleId>
              </a:tblPr>
              <a:tblGrid>
                <a:gridCol w="3142141"/>
                <a:gridCol w="4023334"/>
                <a:gridCol w="4081307"/>
                <a:gridCol w="2388491"/>
              </a:tblGrid>
              <a:tr h="768733">
                <a:tc>
                  <a:txBody>
                    <a:bodyPr/>
                    <a:lstStyle/>
                    <a:p>
                      <a:pPr algn="ctr"/>
                      <a:r>
                        <a:rPr lang="en-US" sz="2400" dirty="0" smtClean="0"/>
                        <a:t>Additive</a:t>
                      </a:r>
                      <a:endParaRPr lang="en-US" sz="2400" dirty="0"/>
                    </a:p>
                  </a:txBody>
                  <a:tcPr anchor="ctr">
                    <a:lnB w="12700" cap="flat" cmpd="sng" algn="ctr">
                      <a:solidFill>
                        <a:schemeClr val="tx1"/>
                      </a:solidFill>
                      <a:prstDash val="solid"/>
                      <a:round/>
                      <a:headEnd type="none" w="med" len="med"/>
                      <a:tailEnd type="none" w="med" len="med"/>
                    </a:lnB>
                  </a:tcPr>
                </a:tc>
                <a:tc>
                  <a:txBody>
                    <a:bodyPr/>
                    <a:lstStyle/>
                    <a:p>
                      <a:pPr algn="ctr"/>
                      <a:r>
                        <a:rPr lang="en-US" sz="2400" dirty="0" smtClean="0"/>
                        <a:t>Mass (mg)</a:t>
                      </a:r>
                      <a:endParaRPr lang="en-US" sz="2400" dirty="0"/>
                    </a:p>
                  </a:txBody>
                  <a:tcPr anchor="ctr">
                    <a:lnB w="12700" cap="flat" cmpd="sng" algn="ctr">
                      <a:solidFill>
                        <a:schemeClr val="tx1"/>
                      </a:solidFill>
                      <a:prstDash val="solid"/>
                      <a:round/>
                      <a:headEnd type="none" w="med" len="med"/>
                      <a:tailEnd type="none" w="med" len="med"/>
                    </a:lnB>
                  </a:tcPr>
                </a:tc>
                <a:tc>
                  <a:txBody>
                    <a:bodyPr/>
                    <a:lstStyle/>
                    <a:p>
                      <a:pPr algn="ctr"/>
                      <a:r>
                        <a:rPr lang="en-US" sz="2400" dirty="0" smtClean="0"/>
                        <a:t>Seal Types</a:t>
                      </a:r>
                      <a:endParaRPr lang="en-US" sz="2400" dirty="0"/>
                    </a:p>
                  </a:txBody>
                  <a:tcPr anchor="ctr">
                    <a:lnB w="12700" cap="flat" cmpd="sng" algn="ctr">
                      <a:solidFill>
                        <a:schemeClr val="tx1"/>
                      </a:solidFill>
                      <a:prstDash val="solid"/>
                      <a:round/>
                      <a:headEnd type="none" w="med" len="med"/>
                      <a:tailEnd type="none" w="med" len="med"/>
                    </a:lnB>
                  </a:tcPr>
                </a:tc>
                <a:tc>
                  <a:txBody>
                    <a:bodyPr/>
                    <a:lstStyle/>
                    <a:p>
                      <a:pPr algn="ctr"/>
                      <a:r>
                        <a:rPr lang="en-US" sz="2400" dirty="0" smtClean="0"/>
                        <a:t>Corrosion</a:t>
                      </a:r>
                      <a:r>
                        <a:rPr lang="en-US" sz="2400" baseline="0" dirty="0" smtClean="0"/>
                        <a:t> Tests</a:t>
                      </a:r>
                      <a:endParaRPr lang="en-US" sz="2400" dirty="0"/>
                    </a:p>
                  </a:txBody>
                  <a:tcPr anchor="ctr">
                    <a:lnB w="12700" cap="flat" cmpd="sng" algn="ctr">
                      <a:solidFill>
                        <a:schemeClr val="tx1"/>
                      </a:solidFill>
                      <a:prstDash val="solid"/>
                      <a:round/>
                      <a:headEnd type="none" w="med" len="med"/>
                      <a:tailEnd type="none" w="med" len="med"/>
                    </a:lnB>
                  </a:tcPr>
                </a:tc>
              </a:tr>
              <a:tr h="521739">
                <a:tc rowSpan="2">
                  <a:txBody>
                    <a:bodyPr/>
                    <a:lstStyle/>
                    <a:p>
                      <a:pPr algn="ctr"/>
                      <a:r>
                        <a:rPr lang="en-US" sz="2400" dirty="0" smtClean="0"/>
                        <a:t>Mellitic Acid</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dirty="0" smtClean="0"/>
                        <a:t>10</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6">
                  <a:txBody>
                    <a:bodyPr/>
                    <a:lstStyle/>
                    <a:p>
                      <a:pPr algn="ctr"/>
                      <a:r>
                        <a:rPr lang="en-US" sz="2400" dirty="0" smtClean="0"/>
                        <a:t>None</a:t>
                      </a:r>
                    </a:p>
                    <a:p>
                      <a:pPr algn="ctr"/>
                      <a:endParaRPr lang="en-US" sz="2400" dirty="0" smtClean="0"/>
                    </a:p>
                    <a:p>
                      <a:pPr algn="ctr"/>
                      <a:r>
                        <a:rPr lang="en-US" sz="2400" dirty="0" smtClean="0"/>
                        <a:t>Boiling</a:t>
                      </a:r>
                      <a:r>
                        <a:rPr lang="en-US" sz="2400" baseline="0" dirty="0" smtClean="0"/>
                        <a:t> Water</a:t>
                      </a:r>
                    </a:p>
                    <a:p>
                      <a:pPr algn="ctr"/>
                      <a:endParaRPr lang="en-US" sz="2400" baseline="0" dirty="0" smtClean="0"/>
                    </a:p>
                    <a:p>
                      <a:pPr algn="ctr"/>
                      <a:r>
                        <a:rPr lang="en-US" sz="2400" baseline="0" dirty="0" smtClean="0"/>
                        <a:t>Boiling Lithium Acetylacetonate</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6">
                  <a:txBody>
                    <a:bodyPr/>
                    <a:lstStyle/>
                    <a:p>
                      <a:pPr algn="ctr"/>
                      <a:r>
                        <a:rPr lang="en-US" sz="2400" dirty="0" smtClean="0"/>
                        <a:t>0.5M</a:t>
                      </a:r>
                      <a:r>
                        <a:rPr lang="en-US" sz="2400" baseline="0" dirty="0" smtClean="0"/>
                        <a:t> KOH</a:t>
                      </a:r>
                    </a:p>
                    <a:p>
                      <a:pPr algn="ctr"/>
                      <a:endParaRPr lang="en-US" sz="2400" baseline="0" dirty="0" smtClean="0"/>
                    </a:p>
                    <a:p>
                      <a:pPr algn="ctr"/>
                      <a:r>
                        <a:rPr lang="en-US" sz="2400" baseline="0" dirty="0" smtClean="0"/>
                        <a:t>1M Acetic Acid</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21739">
                <a:tc vMerge="1">
                  <a:txBody>
                    <a:bodyPr/>
                    <a:lstStyle/>
                    <a:p>
                      <a:endParaRPr lang="en-US" dirty="0"/>
                    </a:p>
                  </a:txBody>
                  <a:tcPr/>
                </a:tc>
                <a:tc>
                  <a:txBody>
                    <a:bodyPr/>
                    <a:lstStyle/>
                    <a:p>
                      <a:pPr algn="ctr"/>
                      <a:r>
                        <a:rPr lang="en-US" sz="2400" dirty="0" smtClean="0"/>
                        <a:t>100</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dirty="0"/>
                    </a:p>
                  </a:txBody>
                  <a:tcPr/>
                </a:tc>
                <a:tc vMerge="1">
                  <a:txBody>
                    <a:bodyPr/>
                    <a:lstStyle/>
                    <a:p>
                      <a:endParaRPr lang="en-US" dirty="0"/>
                    </a:p>
                  </a:txBody>
                  <a:tcPr/>
                </a:tc>
              </a:tr>
              <a:tr h="521739">
                <a:tc rowSpan="3">
                  <a:txBody>
                    <a:bodyPr/>
                    <a:lstStyle/>
                    <a:p>
                      <a:pPr algn="ctr"/>
                      <a:r>
                        <a:rPr lang="en-US" sz="2400" dirty="0" smtClean="0"/>
                        <a:t>Glutaric Acid</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dirty="0" smtClean="0"/>
                        <a:t>10</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dirty="0"/>
                    </a:p>
                  </a:txBody>
                  <a:tcPr/>
                </a:tc>
                <a:tc vMerge="1">
                  <a:txBody>
                    <a:bodyPr/>
                    <a:lstStyle/>
                    <a:p>
                      <a:endParaRPr lang="en-US" dirty="0"/>
                    </a:p>
                  </a:txBody>
                  <a:tcPr/>
                </a:tc>
              </a:tr>
              <a:tr h="521739">
                <a:tc vMerge="1">
                  <a:txBody>
                    <a:bodyPr/>
                    <a:lstStyle/>
                    <a:p>
                      <a:endParaRPr lang="en-US" dirty="0"/>
                    </a:p>
                  </a:txBody>
                  <a:tcPr/>
                </a:tc>
                <a:tc>
                  <a:txBody>
                    <a:bodyPr/>
                    <a:lstStyle/>
                    <a:p>
                      <a:pPr algn="ctr"/>
                      <a:r>
                        <a:rPr lang="en-US" sz="2400" dirty="0" smtClean="0"/>
                        <a:t>30</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dirty="0"/>
                    </a:p>
                  </a:txBody>
                  <a:tcPr/>
                </a:tc>
                <a:tc vMerge="1">
                  <a:txBody>
                    <a:bodyPr/>
                    <a:lstStyle/>
                    <a:p>
                      <a:endParaRPr lang="en-US" dirty="0"/>
                    </a:p>
                  </a:txBody>
                  <a:tcPr/>
                </a:tc>
              </a:tr>
              <a:tr h="407439">
                <a:tc vMerge="1">
                  <a:txBody>
                    <a:bodyPr/>
                    <a:lstStyle/>
                    <a:p>
                      <a:endParaRPr lang="en-US" dirty="0"/>
                    </a:p>
                  </a:txBody>
                  <a:tcPr/>
                </a:tc>
                <a:tc>
                  <a:txBody>
                    <a:bodyPr/>
                    <a:lstStyle/>
                    <a:p>
                      <a:pPr algn="ctr"/>
                      <a:r>
                        <a:rPr lang="en-US" sz="2400" dirty="0" smtClean="0"/>
                        <a:t>100</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dirty="0"/>
                    </a:p>
                  </a:txBody>
                  <a:tcPr/>
                </a:tc>
                <a:tc vMerge="1">
                  <a:txBody>
                    <a:bodyPr/>
                    <a:lstStyle/>
                    <a:p>
                      <a:endParaRPr lang="en-US" dirty="0"/>
                    </a:p>
                  </a:txBody>
                  <a:tcPr/>
                </a:tc>
              </a:tr>
              <a:tr h="356372">
                <a:tc>
                  <a:txBody>
                    <a:bodyPr/>
                    <a:lstStyle/>
                    <a:p>
                      <a:pPr algn="ctr"/>
                      <a:r>
                        <a:rPr lang="en-US" sz="2400" dirty="0" smtClean="0"/>
                        <a:t>Lithium Citrate</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400" dirty="0" smtClean="0"/>
                        <a:t>10</a:t>
                      </a:r>
                      <a:endParaRPr 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US" dirty="0"/>
                    </a:p>
                  </a:txBody>
                  <a:tcPr/>
                </a:tc>
                <a:tc vMerge="1">
                  <a:txBody>
                    <a:bodyPr/>
                    <a:lstStyle/>
                    <a:p>
                      <a:endParaRPr lang="en-US" dirty="0"/>
                    </a:p>
                  </a:txBody>
                  <a:tcPr/>
                </a:tc>
              </a:tr>
            </a:tbl>
          </a:graphicData>
        </a:graphic>
      </p:graphicFrame>
      <p:sp>
        <p:nvSpPr>
          <p:cNvPr id="57" name="Text Placeholder 8"/>
          <p:cNvSpPr>
            <a:spLocks noGrp="1"/>
          </p:cNvSpPr>
          <p:nvPr>
            <p:ph type="body" sz="quarter" idx="21"/>
          </p:nvPr>
        </p:nvSpPr>
        <p:spPr>
          <a:xfrm>
            <a:off x="14997093" y="5640420"/>
            <a:ext cx="13798296" cy="1005840"/>
          </a:xfrm>
          <a:solidFill>
            <a:schemeClr val="accent4"/>
          </a:solidFill>
        </p:spPr>
        <p:txBody>
          <a:bodyPr/>
          <a:lstStyle/>
          <a:p>
            <a:r>
              <a:rPr lang="en-US" dirty="0" smtClean="0"/>
              <a:t>Experimental matrix</a:t>
            </a:r>
            <a:endParaRPr lang="en-US" dirty="0"/>
          </a:p>
        </p:txBody>
      </p:sp>
      <p:sp>
        <p:nvSpPr>
          <p:cNvPr id="20" name="TextBox 19"/>
          <p:cNvSpPr txBox="1"/>
          <p:nvPr/>
        </p:nvSpPr>
        <p:spPr>
          <a:xfrm>
            <a:off x="29895640" y="27505306"/>
            <a:ext cx="11935327" cy="5078313"/>
          </a:xfrm>
          <a:prstGeom prst="rect">
            <a:avLst/>
          </a:prstGeom>
          <a:noFill/>
        </p:spPr>
        <p:txBody>
          <a:bodyPr wrap="square" rtlCol="0">
            <a:spAutoFit/>
          </a:bodyPr>
          <a:lstStyle/>
          <a:p>
            <a:pPr marL="685800" indent="-685800">
              <a:buFont typeface="Arial" panose="020B0604020202020204" pitchFamily="34" charset="0"/>
              <a:buChar char="•"/>
            </a:pPr>
            <a:r>
              <a:rPr lang="en-US" sz="3600" dirty="0" smtClean="0"/>
              <a:t>Higher concentrations of carboxylic additives in the anodizing bath yield thicker coatings</a:t>
            </a:r>
          </a:p>
          <a:p>
            <a:pPr marL="685800" indent="-685800">
              <a:buFont typeface="Arial" panose="020B0604020202020204" pitchFamily="34" charset="0"/>
              <a:buChar char="•"/>
            </a:pPr>
            <a:r>
              <a:rPr lang="en-US" sz="3600" dirty="0" smtClean="0"/>
              <a:t>Additives create protective films composed of insoluble metal soaps</a:t>
            </a:r>
          </a:p>
          <a:p>
            <a:pPr marL="685800" indent="-685800">
              <a:buFont typeface="Arial" panose="020B0604020202020204" pitchFamily="34" charset="0"/>
              <a:buChar char="•"/>
            </a:pPr>
            <a:r>
              <a:rPr lang="en-US" sz="3600" dirty="0" smtClean="0"/>
              <a:t>Lithium acetylacetonate seal provides protection against corrosion, specifically for glutaric acid configurations</a:t>
            </a:r>
          </a:p>
          <a:p>
            <a:pPr marL="685800" indent="-685800">
              <a:buFont typeface="Arial" panose="020B0604020202020204" pitchFamily="34" charset="0"/>
              <a:buChar char="•"/>
            </a:pPr>
            <a:r>
              <a:rPr lang="en-US" sz="3600" dirty="0" smtClean="0"/>
              <a:t>Mellitic acid anodized samples performed best in KOH corrosion tests when sealed with boiling water</a:t>
            </a:r>
            <a:endParaRPr lang="en-US" sz="3600" dirty="0"/>
          </a:p>
          <a:p>
            <a:endParaRPr lang="en-US" sz="3600" dirty="0" err="1" smtClean="0"/>
          </a:p>
        </p:txBody>
      </p:sp>
      <p:sp>
        <p:nvSpPr>
          <p:cNvPr id="63" name="Content Placeholder 12"/>
          <p:cNvSpPr>
            <a:spLocks noGrp="1"/>
          </p:cNvSpPr>
          <p:nvPr>
            <p:ph sz="quarter" idx="26"/>
          </p:nvPr>
        </p:nvSpPr>
        <p:spPr>
          <a:xfrm>
            <a:off x="14901872" y="6684943"/>
            <a:ext cx="13990930" cy="1182302"/>
          </a:xfrm>
        </p:spPr>
        <p:txBody>
          <a:bodyPr>
            <a:normAutofit/>
          </a:bodyPr>
          <a:lstStyle/>
          <a:p>
            <a:pPr marL="0" indent="0">
              <a:buNone/>
            </a:pPr>
            <a:r>
              <a:rPr lang="en-US" dirty="0" smtClean="0"/>
              <a:t>Table 1.  Consequential additive configurations, including concentration in the anodizing bath followed by three types of seals and corrosion tests.</a:t>
            </a:r>
            <a:endParaRPr lang="en-US" dirty="0"/>
          </a:p>
        </p:txBody>
      </p:sp>
      <p:sp>
        <p:nvSpPr>
          <p:cNvPr id="260" name="TextBox 259"/>
          <p:cNvSpPr txBox="1"/>
          <p:nvPr/>
        </p:nvSpPr>
        <p:spPr>
          <a:xfrm>
            <a:off x="29600991" y="11936732"/>
            <a:ext cx="13942274" cy="523220"/>
          </a:xfrm>
          <a:prstGeom prst="rect">
            <a:avLst/>
          </a:prstGeom>
          <a:noFill/>
        </p:spPr>
        <p:txBody>
          <a:bodyPr wrap="square" rtlCol="0">
            <a:spAutoFit/>
          </a:bodyPr>
          <a:lstStyle/>
          <a:p>
            <a:r>
              <a:rPr lang="en-US" sz="2800" dirty="0" smtClean="0"/>
              <a:t>Figure 4. Lithium acetylacetonate sealing mechanism and its reaction with alumina.  </a:t>
            </a:r>
          </a:p>
        </p:txBody>
      </p:sp>
      <p:pic>
        <p:nvPicPr>
          <p:cNvPr id="263" name="Picture 262"/>
          <p:cNvPicPr>
            <a:picLocks noChangeAspect="1"/>
          </p:cNvPicPr>
          <p:nvPr/>
        </p:nvPicPr>
        <p:blipFill>
          <a:blip r:embed="rId5"/>
          <a:stretch>
            <a:fillRect/>
          </a:stretch>
        </p:blipFill>
        <p:spPr>
          <a:xfrm>
            <a:off x="763741" y="17877599"/>
            <a:ext cx="13340433" cy="5388037"/>
          </a:xfrm>
          <a:prstGeom prst="rect">
            <a:avLst/>
          </a:prstGeom>
        </p:spPr>
      </p:pic>
      <p:pic>
        <p:nvPicPr>
          <p:cNvPr id="318" name="Picture 317"/>
          <p:cNvPicPr>
            <a:picLocks noChangeAspect="1"/>
          </p:cNvPicPr>
          <p:nvPr/>
        </p:nvPicPr>
        <p:blipFill>
          <a:blip r:embed="rId6"/>
          <a:stretch>
            <a:fillRect/>
          </a:stretch>
        </p:blipFill>
        <p:spPr>
          <a:xfrm>
            <a:off x="586693" y="23145865"/>
            <a:ext cx="13694527" cy="8696882"/>
          </a:xfrm>
          <a:prstGeom prst="rect">
            <a:avLst/>
          </a:prstGeom>
        </p:spPr>
      </p:pic>
      <p:sp>
        <p:nvSpPr>
          <p:cNvPr id="319" name="TextBox 318"/>
          <p:cNvSpPr txBox="1"/>
          <p:nvPr/>
        </p:nvSpPr>
        <p:spPr>
          <a:xfrm>
            <a:off x="1103977" y="31938999"/>
            <a:ext cx="13942274" cy="523220"/>
          </a:xfrm>
          <a:prstGeom prst="rect">
            <a:avLst/>
          </a:prstGeom>
          <a:noFill/>
        </p:spPr>
        <p:txBody>
          <a:bodyPr wrap="square" rtlCol="0">
            <a:spAutoFit/>
          </a:bodyPr>
          <a:lstStyle/>
          <a:p>
            <a:r>
              <a:rPr lang="en-US" sz="2800" dirty="0" smtClean="0"/>
              <a:t>Figure 1. Schematic of the flow process and experimental set up.</a:t>
            </a:r>
          </a:p>
        </p:txBody>
      </p:sp>
      <p:pic>
        <p:nvPicPr>
          <p:cNvPr id="321" name="Picture 320"/>
          <p:cNvPicPr>
            <a:picLocks noChangeAspect="1"/>
          </p:cNvPicPr>
          <p:nvPr/>
        </p:nvPicPr>
        <p:blipFill>
          <a:blip r:embed="rId7"/>
          <a:stretch>
            <a:fillRect/>
          </a:stretch>
        </p:blipFill>
        <p:spPr>
          <a:xfrm rot="16200000">
            <a:off x="6691540" y="25473532"/>
            <a:ext cx="5257189" cy="7927070"/>
          </a:xfrm>
          <a:prstGeom prst="rect">
            <a:avLst/>
          </a:prstGeom>
          <a:ln>
            <a:noFill/>
            <a:prstDash val="sysDash"/>
          </a:ln>
        </p:spPr>
      </p:pic>
      <p:sp>
        <p:nvSpPr>
          <p:cNvPr id="322" name="TextBox 321"/>
          <p:cNvSpPr txBox="1"/>
          <p:nvPr/>
        </p:nvSpPr>
        <p:spPr>
          <a:xfrm>
            <a:off x="8486004" y="31348633"/>
            <a:ext cx="4523284" cy="584775"/>
          </a:xfrm>
          <a:prstGeom prst="rect">
            <a:avLst/>
          </a:prstGeom>
          <a:noFill/>
        </p:spPr>
        <p:txBody>
          <a:bodyPr wrap="square" rtlCol="0">
            <a:spAutoFit/>
          </a:bodyPr>
          <a:lstStyle/>
          <a:p>
            <a:pPr algn="ctr"/>
            <a:r>
              <a:rPr lang="en-US" sz="3200" dirty="0" smtClean="0"/>
              <a:t>Metal Soap Complex</a:t>
            </a:r>
            <a:endParaRPr lang="en-US" sz="3200" dirty="0" smtClean="0">
              <a:solidFill>
                <a:srgbClr val="FF0000"/>
              </a:solidFill>
            </a:endParaRPr>
          </a:p>
        </p:txBody>
      </p:sp>
      <p:pic>
        <p:nvPicPr>
          <p:cNvPr id="327" name="Picture 326"/>
          <p:cNvPicPr>
            <a:picLocks noChangeAspect="1"/>
          </p:cNvPicPr>
          <p:nvPr/>
        </p:nvPicPr>
        <p:blipFill rotWithShape="1">
          <a:blip r:embed="rId8"/>
          <a:srcRect l="2101" t="2195" r="22465" b="21756"/>
          <a:stretch/>
        </p:blipFill>
        <p:spPr>
          <a:xfrm>
            <a:off x="15474157" y="13468536"/>
            <a:ext cx="6161896" cy="4963993"/>
          </a:xfrm>
          <a:prstGeom prst="rect">
            <a:avLst/>
          </a:prstGeom>
        </p:spPr>
      </p:pic>
      <p:grpSp>
        <p:nvGrpSpPr>
          <p:cNvPr id="10" name="Group 9"/>
          <p:cNvGrpSpPr/>
          <p:nvPr/>
        </p:nvGrpSpPr>
        <p:grpSpPr>
          <a:xfrm>
            <a:off x="29171443" y="20606734"/>
            <a:ext cx="13928792" cy="5211068"/>
            <a:chOff x="44034930" y="18982961"/>
            <a:chExt cx="13928792" cy="8349095"/>
          </a:xfrm>
        </p:grpSpPr>
        <p:pic>
          <p:nvPicPr>
            <p:cNvPr id="26" name="Picture 25" descr="C:\Users\Abby\Documents\Barkey Lab\LiAcAc Treated Corrosion Test 1.16.jpeg"/>
            <p:cNvPicPr/>
            <p:nvPr/>
          </p:nvPicPr>
          <p:blipFill rotWithShape="1">
            <a:blip r:embed="rId9">
              <a:extLst>
                <a:ext uri="{28A0092B-C50C-407E-A947-70E740481C1C}">
                  <a14:useLocalDpi xmlns:a14="http://schemas.microsoft.com/office/drawing/2010/main" val="0"/>
                </a:ext>
              </a:extLst>
            </a:blip>
            <a:srcRect l="7590" t="6253" r="20269" b="13217"/>
            <a:stretch/>
          </p:blipFill>
          <p:spPr bwMode="auto">
            <a:xfrm rot="16200000">
              <a:off x="53300027" y="20319289"/>
              <a:ext cx="5855645" cy="3182989"/>
            </a:xfrm>
            <a:prstGeom prst="rect">
              <a:avLst/>
            </a:prstGeom>
            <a:noFill/>
            <a:ln>
              <a:noFill/>
            </a:ln>
            <a:extLst>
              <a:ext uri="{53640926-AAD7-44D8-BBD7-CCE9431645EC}">
                <a14:shadowObscured xmlns:a14="http://schemas.microsoft.com/office/drawing/2010/main"/>
              </a:ext>
            </a:extLst>
          </p:spPr>
        </p:pic>
        <p:sp>
          <p:nvSpPr>
            <p:cNvPr id="29" name="TextBox 28"/>
            <p:cNvSpPr txBox="1"/>
            <p:nvPr/>
          </p:nvSpPr>
          <p:spPr>
            <a:xfrm>
              <a:off x="44464256" y="25113038"/>
              <a:ext cx="13499466" cy="2219018"/>
            </a:xfrm>
            <a:prstGeom prst="rect">
              <a:avLst/>
            </a:prstGeom>
            <a:noFill/>
          </p:spPr>
          <p:txBody>
            <a:bodyPr wrap="square" rtlCol="0">
              <a:spAutoFit/>
            </a:bodyPr>
            <a:lstStyle/>
            <a:p>
              <a:r>
                <a:rPr lang="en-US" sz="2800" dirty="0" smtClean="0"/>
                <a:t>Figure 6. Corrosion behavior in 0.5M KOH for samples sealed in (a) boiling water and </a:t>
              </a:r>
            </a:p>
            <a:p>
              <a:r>
                <a:rPr lang="en-US" sz="2800" dirty="0" smtClean="0"/>
                <a:t>(b) boiling lithium acetylacetonate. Sample (left to right in each photo): no additives, 10mg glutaric acid and 10mg lithium citrate.</a:t>
              </a:r>
            </a:p>
          </p:txBody>
        </p:sp>
        <p:pic>
          <p:nvPicPr>
            <p:cNvPr id="42" name="Picture 41" descr="C:\Users\Abby\Documents\Barkey Lab\H20 Treated Corrosion Test 1.5.jpeg"/>
            <p:cNvPicPr/>
            <p:nvPr/>
          </p:nvPicPr>
          <p:blipFill rotWithShape="1">
            <a:blip r:embed="rId10">
              <a:extLst>
                <a:ext uri="{28A0092B-C50C-407E-A947-70E740481C1C}">
                  <a14:useLocalDpi xmlns:a14="http://schemas.microsoft.com/office/drawing/2010/main" val="0"/>
                </a:ext>
              </a:extLst>
            </a:blip>
            <a:srcRect l="22892" t="12279" r="14221" b="-573"/>
            <a:stretch/>
          </p:blipFill>
          <p:spPr bwMode="auto">
            <a:xfrm rot="5400000">
              <a:off x="46237330" y="20207956"/>
              <a:ext cx="5855645" cy="3405669"/>
            </a:xfrm>
            <a:prstGeom prst="rect">
              <a:avLst/>
            </a:prstGeom>
            <a:noFill/>
            <a:ln>
              <a:noFill/>
            </a:ln>
            <a:extLst>
              <a:ext uri="{53640926-AAD7-44D8-BBD7-CCE9431645EC}">
                <a14:shadowObscured xmlns:a14="http://schemas.microsoft.com/office/drawing/2010/main"/>
              </a:ext>
            </a:extLst>
          </p:spPr>
        </p:pic>
        <p:sp>
          <p:nvSpPr>
            <p:cNvPr id="44" name="TextBox 43"/>
            <p:cNvSpPr txBox="1"/>
            <p:nvPr/>
          </p:nvSpPr>
          <p:spPr>
            <a:xfrm>
              <a:off x="50824496" y="24182377"/>
              <a:ext cx="587267" cy="523221"/>
            </a:xfrm>
            <a:prstGeom prst="rect">
              <a:avLst/>
            </a:prstGeom>
            <a:noFill/>
          </p:spPr>
          <p:txBody>
            <a:bodyPr wrap="square" rtlCol="0">
              <a:spAutoFit/>
            </a:bodyPr>
            <a:lstStyle/>
            <a:p>
              <a:r>
                <a:rPr lang="en-US" sz="2800" dirty="0" smtClean="0"/>
                <a:t>(b)</a:t>
              </a:r>
            </a:p>
          </p:txBody>
        </p:sp>
        <p:sp>
          <p:nvSpPr>
            <p:cNvPr id="43" name="TextBox 42"/>
            <p:cNvSpPr txBox="1"/>
            <p:nvPr/>
          </p:nvSpPr>
          <p:spPr>
            <a:xfrm>
              <a:off x="44034930" y="24125405"/>
              <a:ext cx="587267" cy="523219"/>
            </a:xfrm>
            <a:prstGeom prst="rect">
              <a:avLst/>
            </a:prstGeom>
            <a:solidFill>
              <a:schemeClr val="bg1"/>
            </a:solidFill>
          </p:spPr>
          <p:txBody>
            <a:bodyPr wrap="square" rtlCol="0">
              <a:spAutoFit/>
            </a:bodyPr>
            <a:lstStyle/>
            <a:p>
              <a:r>
                <a:rPr lang="en-US" sz="2800" dirty="0" smtClean="0"/>
                <a:t>(a)</a:t>
              </a:r>
            </a:p>
          </p:txBody>
        </p:sp>
      </p:grpSp>
      <p:grpSp>
        <p:nvGrpSpPr>
          <p:cNvPr id="6" name="Group 5"/>
          <p:cNvGrpSpPr/>
          <p:nvPr/>
        </p:nvGrpSpPr>
        <p:grpSpPr>
          <a:xfrm>
            <a:off x="31286448" y="12525266"/>
            <a:ext cx="8781545" cy="6484777"/>
            <a:chOff x="30214118" y="14162211"/>
            <a:chExt cx="10660347" cy="8931647"/>
          </a:xfrm>
        </p:grpSpPr>
        <p:pic>
          <p:nvPicPr>
            <p:cNvPr id="3" name="Picture 2"/>
            <p:cNvPicPr>
              <a:picLocks noChangeAspect="1"/>
            </p:cNvPicPr>
            <p:nvPr/>
          </p:nvPicPr>
          <p:blipFill rotWithShape="1">
            <a:blip r:embed="rId11"/>
            <a:srcRect t="4374" r="15243"/>
            <a:stretch/>
          </p:blipFill>
          <p:spPr>
            <a:xfrm>
              <a:off x="30214118" y="14162211"/>
              <a:ext cx="10660347" cy="8931647"/>
            </a:xfrm>
            <a:prstGeom prst="rect">
              <a:avLst/>
            </a:prstGeom>
          </p:spPr>
        </p:pic>
        <p:sp>
          <p:nvSpPr>
            <p:cNvPr id="5" name="TextBox 4"/>
            <p:cNvSpPr txBox="1"/>
            <p:nvPr/>
          </p:nvSpPr>
          <p:spPr>
            <a:xfrm>
              <a:off x="31356440" y="15908665"/>
              <a:ext cx="3250544" cy="1653243"/>
            </a:xfrm>
            <a:prstGeom prst="rect">
              <a:avLst/>
            </a:prstGeom>
            <a:noFill/>
          </p:spPr>
          <p:txBody>
            <a:bodyPr wrap="square" rtlCol="0">
              <a:spAutoFit/>
            </a:bodyPr>
            <a:lstStyle/>
            <a:p>
              <a:r>
                <a:rPr lang="en-US" sz="2400" dirty="0" smtClean="0"/>
                <a:t>G: Glutaric Acid</a:t>
              </a:r>
            </a:p>
            <a:p>
              <a:r>
                <a:rPr lang="en-US" sz="2400" dirty="0" smtClean="0"/>
                <a:t>L: Lithium Citrate</a:t>
              </a:r>
            </a:p>
            <a:p>
              <a:r>
                <a:rPr lang="en-US" sz="2400" dirty="0" smtClean="0"/>
                <a:t>M: Mellitic Acid</a:t>
              </a:r>
            </a:p>
          </p:txBody>
        </p:sp>
        <p:pic>
          <p:nvPicPr>
            <p:cNvPr id="48" name="Picture 47"/>
            <p:cNvPicPr>
              <a:picLocks noChangeAspect="1"/>
            </p:cNvPicPr>
            <p:nvPr/>
          </p:nvPicPr>
          <p:blipFill rotWithShape="1">
            <a:blip r:embed="rId11"/>
            <a:srcRect l="85213" t="4374" b="81231"/>
            <a:stretch/>
          </p:blipFill>
          <p:spPr>
            <a:xfrm>
              <a:off x="31383759" y="14257355"/>
              <a:ext cx="2568976" cy="1857156"/>
            </a:xfrm>
            <a:prstGeom prst="rect">
              <a:avLst/>
            </a:prstGeom>
          </p:spPr>
        </p:pic>
      </p:grpSp>
      <p:sp>
        <p:nvSpPr>
          <p:cNvPr id="50" name="TextBox 49"/>
          <p:cNvSpPr txBox="1"/>
          <p:nvPr/>
        </p:nvSpPr>
        <p:spPr>
          <a:xfrm>
            <a:off x="29536602" y="19190398"/>
            <a:ext cx="13942274" cy="954107"/>
          </a:xfrm>
          <a:prstGeom prst="rect">
            <a:avLst/>
          </a:prstGeom>
          <a:noFill/>
        </p:spPr>
        <p:txBody>
          <a:bodyPr wrap="square" rtlCol="0">
            <a:spAutoFit/>
          </a:bodyPr>
          <a:lstStyle/>
          <a:p>
            <a:r>
              <a:rPr lang="en-US" sz="2800" dirty="0" smtClean="0"/>
              <a:t>Figure 5.  0.5M KOH corrosion completion times for samples of different seals.  Lithium acetylacetonate seal proved better than the hot water seal for all samples except Mellitic acid. </a:t>
            </a:r>
          </a:p>
        </p:txBody>
      </p:sp>
      <p:grpSp>
        <p:nvGrpSpPr>
          <p:cNvPr id="11" name="Group 10"/>
          <p:cNvGrpSpPr/>
          <p:nvPr/>
        </p:nvGrpSpPr>
        <p:grpSpPr>
          <a:xfrm>
            <a:off x="15941120" y="19817799"/>
            <a:ext cx="11880395" cy="8348382"/>
            <a:chOff x="15220957" y="21341238"/>
            <a:chExt cx="11880395" cy="8348382"/>
          </a:xfrm>
        </p:grpSpPr>
        <p:grpSp>
          <p:nvGrpSpPr>
            <p:cNvPr id="52" name="Group 51"/>
            <p:cNvGrpSpPr/>
            <p:nvPr/>
          </p:nvGrpSpPr>
          <p:grpSpPr>
            <a:xfrm>
              <a:off x="15220957" y="21539476"/>
              <a:ext cx="11880395" cy="8150144"/>
              <a:chOff x="29819737" y="14190419"/>
              <a:chExt cx="10993567" cy="7371968"/>
            </a:xfrm>
          </p:grpSpPr>
          <p:grpSp>
            <p:nvGrpSpPr>
              <p:cNvPr id="53" name="Group 52"/>
              <p:cNvGrpSpPr/>
              <p:nvPr/>
            </p:nvGrpSpPr>
            <p:grpSpPr>
              <a:xfrm>
                <a:off x="29819737" y="14190419"/>
                <a:ext cx="10993567" cy="7371968"/>
                <a:chOff x="16319862" y="22565082"/>
                <a:chExt cx="10675316" cy="8828105"/>
              </a:xfrm>
            </p:grpSpPr>
            <p:pic>
              <p:nvPicPr>
                <p:cNvPr id="62" name="Picture 61"/>
                <p:cNvPicPr>
                  <a:picLocks noChangeAspect="1"/>
                </p:cNvPicPr>
                <p:nvPr/>
              </p:nvPicPr>
              <p:blipFill rotWithShape="1">
                <a:blip r:embed="rId12"/>
                <a:srcRect r="21693"/>
                <a:stretch/>
              </p:blipFill>
              <p:spPr>
                <a:xfrm>
                  <a:off x="16319862" y="22565082"/>
                  <a:ext cx="9827978" cy="8828105"/>
                </a:xfrm>
                <a:prstGeom prst="rect">
                  <a:avLst/>
                </a:prstGeom>
              </p:spPr>
            </p:pic>
            <p:sp>
              <p:nvSpPr>
                <p:cNvPr id="64" name="Down Arrow 63"/>
                <p:cNvSpPr/>
                <p:nvPr/>
              </p:nvSpPr>
              <p:spPr>
                <a:xfrm rot="10800000">
                  <a:off x="26227212" y="23058468"/>
                  <a:ext cx="397853" cy="6132017"/>
                </a:xfrm>
                <a:prstGeom prst="downArrow">
                  <a:avLst/>
                </a:prstGeom>
                <a:solidFill>
                  <a:schemeClr val="accent5">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smtClean="0"/>
                </a:p>
              </p:txBody>
            </p:sp>
            <p:sp>
              <p:nvSpPr>
                <p:cNvPr id="66" name="TextBox 65"/>
                <p:cNvSpPr txBox="1"/>
                <p:nvPr/>
              </p:nvSpPr>
              <p:spPr>
                <a:xfrm rot="16200000">
                  <a:off x="24481617" y="25390542"/>
                  <a:ext cx="4578822" cy="448300"/>
                </a:xfrm>
                <a:prstGeom prst="rect">
                  <a:avLst/>
                </a:prstGeom>
                <a:noFill/>
              </p:spPr>
              <p:txBody>
                <a:bodyPr wrap="square" rtlCol="0">
                  <a:spAutoFit/>
                </a:bodyPr>
                <a:lstStyle/>
                <a:p>
                  <a:r>
                    <a:rPr lang="en-US" sz="2400" dirty="0" smtClean="0"/>
                    <a:t>Increasing coating thickness</a:t>
                  </a:r>
                </a:p>
              </p:txBody>
            </p:sp>
          </p:grpSp>
          <p:sp>
            <p:nvSpPr>
              <p:cNvPr id="54" name="TextBox 53"/>
              <p:cNvSpPr txBox="1"/>
              <p:nvPr/>
            </p:nvSpPr>
            <p:spPr>
              <a:xfrm>
                <a:off x="38705200" y="17173059"/>
                <a:ext cx="1085777" cy="417585"/>
              </a:xfrm>
              <a:prstGeom prst="rect">
                <a:avLst/>
              </a:prstGeom>
              <a:solidFill>
                <a:schemeClr val="bg1"/>
              </a:solidFill>
            </p:spPr>
            <p:txBody>
              <a:bodyPr wrap="square" rtlCol="0">
                <a:spAutoFit/>
              </a:bodyPr>
              <a:lstStyle/>
              <a:p>
                <a:r>
                  <a:rPr lang="en-US" sz="2400" dirty="0" smtClean="0"/>
                  <a:t>26.3</a:t>
                </a:r>
                <a:r>
                  <a:rPr lang="el-GR" sz="2400" dirty="0" smtClean="0">
                    <a:latin typeface="Calibri" panose="020F0502020204030204" pitchFamily="34" charset="0"/>
                  </a:rPr>
                  <a:t>μ</a:t>
                </a:r>
                <a:r>
                  <a:rPr lang="en-US" sz="2400" dirty="0" smtClean="0">
                    <a:latin typeface="Calibri" panose="020F0502020204030204" pitchFamily="34" charset="0"/>
                  </a:rPr>
                  <a:t>m</a:t>
                </a:r>
                <a:endParaRPr lang="en-US" sz="2400" dirty="0" smtClean="0"/>
              </a:p>
            </p:txBody>
          </p:sp>
          <p:sp>
            <p:nvSpPr>
              <p:cNvPr id="55" name="TextBox 54"/>
              <p:cNvSpPr txBox="1"/>
              <p:nvPr/>
            </p:nvSpPr>
            <p:spPr>
              <a:xfrm>
                <a:off x="38764560" y="15405817"/>
                <a:ext cx="1083064" cy="461665"/>
              </a:xfrm>
              <a:prstGeom prst="rect">
                <a:avLst/>
              </a:prstGeom>
              <a:solidFill>
                <a:schemeClr val="bg1"/>
              </a:solidFill>
            </p:spPr>
            <p:txBody>
              <a:bodyPr wrap="square" rtlCol="0">
                <a:spAutoFit/>
              </a:bodyPr>
              <a:lstStyle/>
              <a:p>
                <a:r>
                  <a:rPr lang="en-US" sz="2400" dirty="0" smtClean="0"/>
                  <a:t>27.7</a:t>
                </a:r>
                <a:r>
                  <a:rPr lang="el-GR" sz="2400" dirty="0" smtClean="0">
                    <a:latin typeface="Calibri" panose="020F0502020204030204" pitchFamily="34" charset="0"/>
                  </a:rPr>
                  <a:t>μ</a:t>
                </a:r>
                <a:r>
                  <a:rPr lang="en-US" sz="2400" dirty="0" smtClean="0">
                    <a:latin typeface="Calibri" panose="020F0502020204030204" pitchFamily="34" charset="0"/>
                  </a:rPr>
                  <a:t>m</a:t>
                </a:r>
                <a:endParaRPr lang="en-US" sz="2400" dirty="0" smtClean="0"/>
              </a:p>
            </p:txBody>
          </p:sp>
          <p:sp>
            <p:nvSpPr>
              <p:cNvPr id="59" name="TextBox 58"/>
              <p:cNvSpPr txBox="1"/>
              <p:nvPr/>
            </p:nvSpPr>
            <p:spPr>
              <a:xfrm>
                <a:off x="38728740" y="16325314"/>
                <a:ext cx="1083064" cy="417585"/>
              </a:xfrm>
              <a:prstGeom prst="rect">
                <a:avLst/>
              </a:prstGeom>
              <a:solidFill>
                <a:schemeClr val="bg1"/>
              </a:solidFill>
            </p:spPr>
            <p:txBody>
              <a:bodyPr wrap="square" rtlCol="0">
                <a:spAutoFit/>
              </a:bodyPr>
              <a:lstStyle/>
              <a:p>
                <a:r>
                  <a:rPr lang="en-US" sz="2400" dirty="0" smtClean="0"/>
                  <a:t>33.1</a:t>
                </a:r>
                <a:r>
                  <a:rPr lang="el-GR" sz="2400" dirty="0" smtClean="0">
                    <a:latin typeface="Calibri" panose="020F0502020204030204" pitchFamily="34" charset="0"/>
                  </a:rPr>
                  <a:t>μ</a:t>
                </a:r>
                <a:r>
                  <a:rPr lang="en-US" sz="2400" dirty="0" smtClean="0">
                    <a:latin typeface="Calibri" panose="020F0502020204030204" pitchFamily="34" charset="0"/>
                  </a:rPr>
                  <a:t>m</a:t>
                </a:r>
                <a:endParaRPr lang="en-US" sz="2400" dirty="0" smtClean="0"/>
              </a:p>
            </p:txBody>
          </p:sp>
          <p:sp>
            <p:nvSpPr>
              <p:cNvPr id="60" name="TextBox 59"/>
              <p:cNvSpPr txBox="1"/>
              <p:nvPr/>
            </p:nvSpPr>
            <p:spPr>
              <a:xfrm>
                <a:off x="38715423" y="18209319"/>
                <a:ext cx="1099986" cy="417585"/>
              </a:xfrm>
              <a:prstGeom prst="rect">
                <a:avLst/>
              </a:prstGeom>
              <a:solidFill>
                <a:schemeClr val="bg1"/>
              </a:solidFill>
            </p:spPr>
            <p:txBody>
              <a:bodyPr wrap="square" rtlCol="0">
                <a:spAutoFit/>
              </a:bodyPr>
              <a:lstStyle/>
              <a:p>
                <a:r>
                  <a:rPr lang="en-US" sz="2400" dirty="0" smtClean="0"/>
                  <a:t>25.1</a:t>
                </a:r>
                <a:r>
                  <a:rPr lang="el-GR" sz="2400" dirty="0" smtClean="0">
                    <a:latin typeface="Calibri" panose="020F0502020204030204" pitchFamily="34" charset="0"/>
                  </a:rPr>
                  <a:t>μ</a:t>
                </a:r>
                <a:r>
                  <a:rPr lang="en-US" sz="2400" dirty="0" smtClean="0">
                    <a:latin typeface="Calibri" panose="020F0502020204030204" pitchFamily="34" charset="0"/>
                  </a:rPr>
                  <a:t>m</a:t>
                </a:r>
                <a:endParaRPr lang="en-US" sz="2400" dirty="0" smtClean="0"/>
              </a:p>
            </p:txBody>
          </p:sp>
          <p:sp>
            <p:nvSpPr>
              <p:cNvPr id="61" name="TextBox 60"/>
              <p:cNvSpPr txBox="1"/>
              <p:nvPr/>
            </p:nvSpPr>
            <p:spPr>
              <a:xfrm>
                <a:off x="38733704" y="19226046"/>
                <a:ext cx="1083064" cy="463311"/>
              </a:xfrm>
              <a:prstGeom prst="rect">
                <a:avLst/>
              </a:prstGeom>
              <a:solidFill>
                <a:schemeClr val="bg1"/>
              </a:solidFill>
            </p:spPr>
            <p:txBody>
              <a:bodyPr wrap="square" rtlCol="0">
                <a:spAutoFit/>
              </a:bodyPr>
              <a:lstStyle/>
              <a:p>
                <a:r>
                  <a:rPr lang="en-US" sz="2400" dirty="0" smtClean="0"/>
                  <a:t>23.2</a:t>
                </a:r>
                <a:r>
                  <a:rPr lang="el-GR" sz="2400" dirty="0" smtClean="0">
                    <a:latin typeface="Calibri" panose="020F0502020204030204" pitchFamily="34" charset="0"/>
                  </a:rPr>
                  <a:t>μ</a:t>
                </a:r>
                <a:r>
                  <a:rPr lang="en-US" sz="2400" dirty="0" smtClean="0">
                    <a:latin typeface="Calibri" panose="020F0502020204030204" pitchFamily="34" charset="0"/>
                  </a:rPr>
                  <a:t>m</a:t>
                </a:r>
                <a:endParaRPr lang="en-US" sz="2400" dirty="0" smtClean="0"/>
              </a:p>
            </p:txBody>
          </p:sp>
        </p:grpSp>
        <p:sp>
          <p:nvSpPr>
            <p:cNvPr id="58" name="TextBox 57"/>
            <p:cNvSpPr txBox="1"/>
            <p:nvPr/>
          </p:nvSpPr>
          <p:spPr>
            <a:xfrm>
              <a:off x="17612673" y="21341238"/>
              <a:ext cx="6271790" cy="523220"/>
            </a:xfrm>
            <a:prstGeom prst="rect">
              <a:avLst/>
            </a:prstGeom>
            <a:solidFill>
              <a:schemeClr val="bg1"/>
            </a:solidFill>
          </p:spPr>
          <p:txBody>
            <a:bodyPr wrap="square" rtlCol="0">
              <a:spAutoFit/>
            </a:bodyPr>
            <a:lstStyle/>
            <a:p>
              <a:pPr algn="ctr"/>
              <a:r>
                <a:rPr lang="en-US" sz="2800" b="1" dirty="0" smtClean="0"/>
                <a:t>Potential vs. Time</a:t>
              </a:r>
              <a:endParaRPr lang="en-US" sz="2800" b="1" dirty="0" smtClean="0">
                <a:solidFill>
                  <a:srgbClr val="FF0000"/>
                </a:solidFill>
              </a:endParaRPr>
            </a:p>
          </p:txBody>
        </p:sp>
      </p:grpSp>
      <p:pic>
        <p:nvPicPr>
          <p:cNvPr id="14" name="Picture 13"/>
          <p:cNvPicPr>
            <a:picLocks noChangeAspect="1"/>
          </p:cNvPicPr>
          <p:nvPr/>
        </p:nvPicPr>
        <p:blipFill rotWithShape="1">
          <a:blip r:embed="rId13">
            <a:extLst>
              <a:ext uri="{28A0092B-C50C-407E-A947-70E740481C1C}">
                <a14:useLocalDpi xmlns:a14="http://schemas.microsoft.com/office/drawing/2010/main" val="0"/>
              </a:ext>
            </a:extLst>
          </a:blip>
          <a:srcRect l="37276" t="27164" r="9435" b="14364"/>
          <a:stretch/>
        </p:blipFill>
        <p:spPr>
          <a:xfrm rot="5400000">
            <a:off x="29359012" y="20916287"/>
            <a:ext cx="3682609" cy="3034102"/>
          </a:xfrm>
          <a:prstGeom prst="rect">
            <a:avLst/>
          </a:prstGeom>
        </p:spPr>
      </p:pic>
      <p:pic>
        <p:nvPicPr>
          <p:cNvPr id="16" name="Picture 15"/>
          <p:cNvPicPr>
            <a:picLocks noChangeAspect="1"/>
          </p:cNvPicPr>
          <p:nvPr/>
        </p:nvPicPr>
        <p:blipFill rotWithShape="1">
          <a:blip r:embed="rId14">
            <a:extLst>
              <a:ext uri="{28A0092B-C50C-407E-A947-70E740481C1C}">
                <a14:useLocalDpi xmlns:a14="http://schemas.microsoft.com/office/drawing/2010/main" val="0"/>
              </a:ext>
            </a:extLst>
          </a:blip>
          <a:srcRect l="12697" t="22885" r="20987" b="6249"/>
          <a:stretch/>
        </p:blipFill>
        <p:spPr>
          <a:xfrm rot="5400000">
            <a:off x="36309432" y="20808345"/>
            <a:ext cx="3665781" cy="3268152"/>
          </a:xfrm>
          <a:prstGeom prst="rect">
            <a:avLst/>
          </a:prstGeom>
        </p:spPr>
      </p:pic>
      <p:sp>
        <p:nvSpPr>
          <p:cNvPr id="67" name="Text Placeholder 20"/>
          <p:cNvSpPr>
            <a:spLocks noGrp="1"/>
          </p:cNvSpPr>
          <p:nvPr>
            <p:ph type="body" sz="quarter" idx="34"/>
          </p:nvPr>
        </p:nvSpPr>
        <p:spPr>
          <a:xfrm>
            <a:off x="14765096" y="29421733"/>
            <a:ext cx="13798296" cy="1005840"/>
          </a:xfrm>
        </p:spPr>
        <p:txBody>
          <a:bodyPr/>
          <a:lstStyle/>
          <a:p>
            <a:r>
              <a:rPr lang="en-US" dirty="0" smtClean="0"/>
              <a:t>Acknowledgements</a:t>
            </a:r>
            <a:endParaRPr lang="en-US" dirty="0"/>
          </a:p>
        </p:txBody>
      </p:sp>
      <p:sp>
        <p:nvSpPr>
          <p:cNvPr id="68" name="TextBox 67"/>
          <p:cNvSpPr txBox="1"/>
          <p:nvPr/>
        </p:nvSpPr>
        <p:spPr>
          <a:xfrm>
            <a:off x="14837547" y="30685716"/>
            <a:ext cx="13814560" cy="1569660"/>
          </a:xfrm>
          <a:prstGeom prst="rect">
            <a:avLst/>
          </a:prstGeom>
          <a:noFill/>
        </p:spPr>
        <p:txBody>
          <a:bodyPr wrap="square" rtlCol="0">
            <a:spAutoFit/>
          </a:bodyPr>
          <a:lstStyle/>
          <a:p>
            <a:pPr algn="just"/>
            <a:r>
              <a:rPr lang="en-US" sz="3200" dirty="0" smtClean="0">
                <a:solidFill>
                  <a:srgbClr val="000000"/>
                </a:solidFill>
                <a:cs typeface="Franklin Gothic Medium"/>
              </a:rPr>
              <a:t>The author acknowledges the guidance and expertise of </a:t>
            </a:r>
            <a:r>
              <a:rPr lang="en-US" sz="3200" dirty="0">
                <a:solidFill>
                  <a:srgbClr val="000000"/>
                </a:solidFill>
                <a:cs typeface="Franklin Gothic Medium"/>
              </a:rPr>
              <a:t>Professor Dale P. </a:t>
            </a:r>
            <a:r>
              <a:rPr lang="en-US" sz="3200" dirty="0" smtClean="0">
                <a:solidFill>
                  <a:srgbClr val="000000"/>
                </a:solidFill>
                <a:cs typeface="Franklin Gothic Medium"/>
              </a:rPr>
              <a:t>Barkey, </a:t>
            </a:r>
            <a:r>
              <a:rPr lang="en-US" sz="3200" dirty="0">
                <a:solidFill>
                  <a:srgbClr val="000000"/>
                </a:solidFill>
                <a:cs typeface="Franklin Gothic Medium"/>
              </a:rPr>
              <a:t>as well as the  support of the University of New Hampshire College of Engineering and Physical Sciences</a:t>
            </a:r>
            <a:r>
              <a:rPr lang="en-US" sz="3200" i="1" dirty="0"/>
              <a:t>.</a:t>
            </a:r>
            <a:endParaRPr lang="en-US" sz="3200" dirty="0"/>
          </a:p>
        </p:txBody>
      </p:sp>
      <p:sp>
        <p:nvSpPr>
          <p:cNvPr id="2" name="TextBox 1"/>
          <p:cNvSpPr txBox="1"/>
          <p:nvPr/>
        </p:nvSpPr>
        <p:spPr>
          <a:xfrm>
            <a:off x="7912114" y="18936568"/>
            <a:ext cx="4572001" cy="646331"/>
          </a:xfrm>
          <a:prstGeom prst="rect">
            <a:avLst/>
          </a:prstGeom>
          <a:solidFill>
            <a:schemeClr val="bg1"/>
          </a:solidFill>
        </p:spPr>
        <p:txBody>
          <a:bodyPr wrap="square" rtlCol="0">
            <a:spAutoFit/>
          </a:bodyPr>
          <a:lstStyle/>
          <a:p>
            <a:r>
              <a:rPr lang="en-US" sz="3600" dirty="0" smtClean="0"/>
              <a:t>40 minutes; 3.5 A/dm</a:t>
            </a:r>
            <a:r>
              <a:rPr lang="en-US" sz="3600" baseline="30000" dirty="0" smtClean="0"/>
              <a:t>2</a:t>
            </a:r>
            <a:endParaRPr lang="en-US" sz="3600" dirty="0" smtClean="0"/>
          </a:p>
        </p:txBody>
      </p:sp>
      <p:sp>
        <p:nvSpPr>
          <p:cNvPr id="65" name="TextBox 64"/>
          <p:cNvSpPr txBox="1"/>
          <p:nvPr/>
        </p:nvSpPr>
        <p:spPr>
          <a:xfrm>
            <a:off x="7648779" y="18114412"/>
            <a:ext cx="5008023" cy="646331"/>
          </a:xfrm>
          <a:prstGeom prst="rect">
            <a:avLst/>
          </a:prstGeom>
          <a:solidFill>
            <a:schemeClr val="bg1"/>
          </a:solidFill>
        </p:spPr>
        <p:txBody>
          <a:bodyPr wrap="square" rtlCol="0">
            <a:spAutoFit/>
          </a:bodyPr>
          <a:lstStyle/>
          <a:p>
            <a:r>
              <a:rPr lang="en-US" sz="3600" dirty="0" smtClean="0"/>
              <a:t>Type III Anodizing @ 0</a:t>
            </a:r>
            <a:r>
              <a:rPr lang="en-US" sz="3600" baseline="30000" dirty="0" smtClean="0"/>
              <a:t>o</a:t>
            </a:r>
            <a:r>
              <a:rPr lang="en-US" sz="3600" dirty="0" smtClean="0"/>
              <a:t>C</a:t>
            </a:r>
            <a:endParaRPr lang="en-US" sz="3600" dirty="0" smtClean="0"/>
          </a:p>
        </p:txBody>
      </p:sp>
      <p:sp>
        <p:nvSpPr>
          <p:cNvPr id="69" name="TextBox 68"/>
          <p:cNvSpPr txBox="1"/>
          <p:nvPr/>
        </p:nvSpPr>
        <p:spPr>
          <a:xfrm>
            <a:off x="4241824" y="18152512"/>
            <a:ext cx="1780971" cy="646331"/>
          </a:xfrm>
          <a:prstGeom prst="rect">
            <a:avLst/>
          </a:prstGeom>
          <a:solidFill>
            <a:schemeClr val="bg1"/>
          </a:solidFill>
        </p:spPr>
        <p:txBody>
          <a:bodyPr wrap="square" rtlCol="0">
            <a:spAutoFit/>
          </a:bodyPr>
          <a:lstStyle/>
          <a:p>
            <a:r>
              <a:rPr lang="en-US" sz="3600" dirty="0" smtClean="0"/>
              <a:t>DI Rinse</a:t>
            </a:r>
            <a:endParaRPr lang="en-US" sz="3600" dirty="0" smtClean="0"/>
          </a:p>
        </p:txBody>
      </p:sp>
      <p:sp>
        <p:nvSpPr>
          <p:cNvPr id="70" name="TextBox 69"/>
          <p:cNvSpPr txBox="1"/>
          <p:nvPr/>
        </p:nvSpPr>
        <p:spPr>
          <a:xfrm>
            <a:off x="1343681" y="18152512"/>
            <a:ext cx="1244576" cy="646331"/>
          </a:xfrm>
          <a:prstGeom prst="rect">
            <a:avLst/>
          </a:prstGeom>
          <a:solidFill>
            <a:schemeClr val="bg1"/>
          </a:solidFill>
        </p:spPr>
        <p:txBody>
          <a:bodyPr wrap="square" rtlCol="0">
            <a:spAutoFit/>
          </a:bodyPr>
          <a:lstStyle/>
          <a:p>
            <a:r>
              <a:rPr lang="en-US" sz="3600" dirty="0" smtClean="0"/>
              <a:t>Clean</a:t>
            </a:r>
            <a:endParaRPr lang="en-US" sz="3600" dirty="0" smtClean="0"/>
          </a:p>
        </p:txBody>
      </p:sp>
      <p:sp>
        <p:nvSpPr>
          <p:cNvPr id="71" name="TextBox 70"/>
          <p:cNvSpPr txBox="1"/>
          <p:nvPr/>
        </p:nvSpPr>
        <p:spPr>
          <a:xfrm>
            <a:off x="1194247" y="20431084"/>
            <a:ext cx="1682303" cy="646331"/>
          </a:xfrm>
          <a:prstGeom prst="rect">
            <a:avLst/>
          </a:prstGeom>
          <a:solidFill>
            <a:schemeClr val="bg1"/>
          </a:solidFill>
        </p:spPr>
        <p:txBody>
          <a:bodyPr wrap="square" rtlCol="0">
            <a:spAutoFit/>
          </a:bodyPr>
          <a:lstStyle/>
          <a:p>
            <a:r>
              <a:rPr lang="en-US" sz="3600" dirty="0" smtClean="0"/>
              <a:t>DI Rinse</a:t>
            </a:r>
            <a:endParaRPr lang="en-US" sz="3600" dirty="0" smtClean="0"/>
          </a:p>
        </p:txBody>
      </p:sp>
      <p:sp>
        <p:nvSpPr>
          <p:cNvPr id="72" name="TextBox 71"/>
          <p:cNvSpPr txBox="1"/>
          <p:nvPr/>
        </p:nvSpPr>
        <p:spPr>
          <a:xfrm>
            <a:off x="4402808" y="20415387"/>
            <a:ext cx="3839483" cy="646331"/>
          </a:xfrm>
          <a:prstGeom prst="rect">
            <a:avLst/>
          </a:prstGeom>
          <a:solidFill>
            <a:schemeClr val="bg1"/>
          </a:solidFill>
        </p:spPr>
        <p:txBody>
          <a:bodyPr wrap="square" rtlCol="0">
            <a:spAutoFit/>
          </a:bodyPr>
          <a:lstStyle/>
          <a:p>
            <a:pPr algn="ctr"/>
            <a:r>
              <a:rPr lang="en-US" sz="3600" dirty="0" smtClean="0"/>
              <a:t>Seal</a:t>
            </a:r>
            <a:endParaRPr lang="en-US" sz="3600" dirty="0" smtClean="0"/>
          </a:p>
        </p:txBody>
      </p:sp>
      <p:sp>
        <p:nvSpPr>
          <p:cNvPr id="73" name="TextBox 72"/>
          <p:cNvSpPr txBox="1"/>
          <p:nvPr/>
        </p:nvSpPr>
        <p:spPr>
          <a:xfrm>
            <a:off x="10133611" y="20431084"/>
            <a:ext cx="3658590" cy="646331"/>
          </a:xfrm>
          <a:prstGeom prst="rect">
            <a:avLst/>
          </a:prstGeom>
          <a:solidFill>
            <a:schemeClr val="bg1"/>
          </a:solidFill>
        </p:spPr>
        <p:txBody>
          <a:bodyPr wrap="square" rtlCol="0">
            <a:spAutoFit/>
          </a:bodyPr>
          <a:lstStyle/>
          <a:p>
            <a:pPr algn="ctr"/>
            <a:r>
              <a:rPr lang="en-US" sz="3600" dirty="0" smtClean="0"/>
              <a:t>Corrosion Tests</a:t>
            </a:r>
            <a:endParaRPr lang="en-US" sz="3600" dirty="0" smtClean="0"/>
          </a:p>
        </p:txBody>
      </p:sp>
      <p:sp>
        <p:nvSpPr>
          <p:cNvPr id="74" name="TextBox 73"/>
          <p:cNvSpPr txBox="1"/>
          <p:nvPr/>
        </p:nvSpPr>
        <p:spPr>
          <a:xfrm>
            <a:off x="224182" y="21988676"/>
            <a:ext cx="3658590" cy="1200329"/>
          </a:xfrm>
          <a:prstGeom prst="rect">
            <a:avLst/>
          </a:prstGeom>
          <a:solidFill>
            <a:schemeClr val="bg1"/>
          </a:solidFill>
        </p:spPr>
        <p:txBody>
          <a:bodyPr wrap="square" rtlCol="0">
            <a:spAutoFit/>
          </a:bodyPr>
          <a:lstStyle/>
          <a:p>
            <a:pPr algn="ctr"/>
            <a:r>
              <a:rPr lang="en-US" sz="3600" dirty="0" smtClean="0"/>
              <a:t>SEM &amp; EDS</a:t>
            </a:r>
          </a:p>
          <a:p>
            <a:pPr algn="ctr"/>
            <a:r>
              <a:rPr lang="en-US" sz="3600" dirty="0" smtClean="0"/>
              <a:t>Analysis</a:t>
            </a:r>
            <a:endParaRPr lang="en-US" sz="3600" dirty="0" smtClean="0"/>
          </a:p>
        </p:txBody>
      </p:sp>
      <p:sp>
        <p:nvSpPr>
          <p:cNvPr id="75" name="TextBox 74"/>
          <p:cNvSpPr txBox="1"/>
          <p:nvPr/>
        </p:nvSpPr>
        <p:spPr>
          <a:xfrm>
            <a:off x="4228188" y="21184231"/>
            <a:ext cx="5886076" cy="1754326"/>
          </a:xfrm>
          <a:prstGeom prst="rect">
            <a:avLst/>
          </a:prstGeom>
          <a:solidFill>
            <a:schemeClr val="bg1"/>
          </a:solidFill>
        </p:spPr>
        <p:txBody>
          <a:bodyPr wrap="square" rtlCol="0">
            <a:spAutoFit/>
          </a:bodyPr>
          <a:lstStyle/>
          <a:p>
            <a:pPr marL="571500" indent="-571500">
              <a:buFont typeface="Arial" panose="020B0604020202020204" pitchFamily="34" charset="0"/>
              <a:buChar char="•"/>
            </a:pPr>
            <a:r>
              <a:rPr lang="en-US" sz="3600" dirty="0" smtClean="0"/>
              <a:t>Deionized H</a:t>
            </a:r>
            <a:r>
              <a:rPr lang="en-US" sz="3600" baseline="-25000" dirty="0" smtClean="0"/>
              <a:t>2</a:t>
            </a:r>
            <a:r>
              <a:rPr lang="en-US" sz="3600" dirty="0" smtClean="0"/>
              <a:t>O</a:t>
            </a:r>
          </a:p>
          <a:p>
            <a:pPr marL="571500" indent="-571500">
              <a:buFont typeface="Arial" panose="020B0604020202020204" pitchFamily="34" charset="0"/>
              <a:buChar char="•"/>
            </a:pPr>
            <a:r>
              <a:rPr lang="en-US" sz="3600" dirty="0" smtClean="0"/>
              <a:t>Lithium Acetylacetonate</a:t>
            </a:r>
          </a:p>
          <a:p>
            <a:pPr marL="571500" indent="-571500">
              <a:buFont typeface="Arial" panose="020B0604020202020204" pitchFamily="34" charset="0"/>
              <a:buChar char="•"/>
            </a:pPr>
            <a:r>
              <a:rPr lang="en-US" sz="3600" dirty="0" smtClean="0"/>
              <a:t>100</a:t>
            </a:r>
            <a:r>
              <a:rPr lang="en-US" sz="3600" baseline="30000" dirty="0" smtClean="0"/>
              <a:t>o</a:t>
            </a:r>
            <a:r>
              <a:rPr lang="en-US" sz="3600" dirty="0" smtClean="0"/>
              <a:t>C, 15 mins</a:t>
            </a:r>
            <a:endParaRPr lang="en-US" sz="3600" dirty="0" smtClean="0"/>
          </a:p>
        </p:txBody>
      </p:sp>
      <p:sp>
        <p:nvSpPr>
          <p:cNvPr id="76" name="TextBox 75"/>
          <p:cNvSpPr txBox="1"/>
          <p:nvPr/>
        </p:nvSpPr>
        <p:spPr>
          <a:xfrm>
            <a:off x="10133611" y="21173667"/>
            <a:ext cx="3658590" cy="1200329"/>
          </a:xfrm>
          <a:prstGeom prst="rect">
            <a:avLst/>
          </a:prstGeom>
          <a:solidFill>
            <a:schemeClr val="bg1"/>
          </a:solidFill>
        </p:spPr>
        <p:txBody>
          <a:bodyPr wrap="square" rtlCol="0">
            <a:spAutoFit/>
          </a:bodyPr>
          <a:lstStyle/>
          <a:p>
            <a:pPr algn="ctr"/>
            <a:r>
              <a:rPr lang="en-US" sz="3600" dirty="0" smtClean="0"/>
              <a:t>0.5M KOH</a:t>
            </a:r>
          </a:p>
          <a:p>
            <a:pPr algn="ctr"/>
            <a:r>
              <a:rPr lang="en-US" sz="3600" dirty="0" smtClean="0"/>
              <a:t>1M Acetic Acid</a:t>
            </a:r>
            <a:endParaRPr lang="en-US" sz="3600" dirty="0" smtClean="0"/>
          </a:p>
        </p:txBody>
      </p:sp>
      <p:sp>
        <p:nvSpPr>
          <p:cNvPr id="77" name="TextBox 76"/>
          <p:cNvSpPr txBox="1"/>
          <p:nvPr/>
        </p:nvSpPr>
        <p:spPr>
          <a:xfrm>
            <a:off x="114562" y="18922613"/>
            <a:ext cx="3658590" cy="1200329"/>
          </a:xfrm>
          <a:prstGeom prst="rect">
            <a:avLst/>
          </a:prstGeom>
          <a:solidFill>
            <a:schemeClr val="bg1"/>
          </a:solidFill>
        </p:spPr>
        <p:txBody>
          <a:bodyPr wrap="square" rtlCol="0">
            <a:spAutoFit/>
          </a:bodyPr>
          <a:lstStyle/>
          <a:p>
            <a:pPr algn="ctr"/>
            <a:r>
              <a:rPr lang="en-US" sz="3600" dirty="0" smtClean="0"/>
              <a:t>1M KOH</a:t>
            </a:r>
          </a:p>
          <a:p>
            <a:pPr algn="ctr"/>
            <a:r>
              <a:rPr lang="en-US" sz="3600" dirty="0" smtClean="0"/>
              <a:t>1min</a:t>
            </a:r>
            <a:endParaRPr lang="en-US" sz="3600" dirty="0" smtClean="0"/>
          </a:p>
        </p:txBody>
      </p:sp>
      <p:sp>
        <p:nvSpPr>
          <p:cNvPr id="78" name="TextBox 77"/>
          <p:cNvSpPr txBox="1"/>
          <p:nvPr/>
        </p:nvSpPr>
        <p:spPr>
          <a:xfrm>
            <a:off x="4895004" y="23125651"/>
            <a:ext cx="2358604" cy="584775"/>
          </a:xfrm>
          <a:prstGeom prst="rect">
            <a:avLst/>
          </a:prstGeom>
          <a:solidFill>
            <a:schemeClr val="bg1"/>
          </a:solidFill>
        </p:spPr>
        <p:txBody>
          <a:bodyPr wrap="square" rtlCol="0">
            <a:spAutoFit/>
          </a:bodyPr>
          <a:lstStyle/>
          <a:p>
            <a:r>
              <a:rPr lang="en-US" sz="3200" dirty="0" smtClean="0"/>
              <a:t>Mellitic Acid</a:t>
            </a:r>
          </a:p>
        </p:txBody>
      </p:sp>
      <p:sp>
        <p:nvSpPr>
          <p:cNvPr id="79" name="TextBox 78"/>
          <p:cNvSpPr txBox="1"/>
          <p:nvPr/>
        </p:nvSpPr>
        <p:spPr>
          <a:xfrm>
            <a:off x="4897999" y="23625346"/>
            <a:ext cx="2358604" cy="584775"/>
          </a:xfrm>
          <a:prstGeom prst="rect">
            <a:avLst/>
          </a:prstGeom>
          <a:solidFill>
            <a:schemeClr val="bg1"/>
          </a:solidFill>
        </p:spPr>
        <p:txBody>
          <a:bodyPr wrap="square" rtlCol="0">
            <a:spAutoFit/>
          </a:bodyPr>
          <a:lstStyle/>
          <a:p>
            <a:r>
              <a:rPr lang="en-US" sz="3200" dirty="0" smtClean="0"/>
              <a:t>pKa = 0.8</a:t>
            </a:r>
            <a:endParaRPr lang="en-US" sz="3200" dirty="0" smtClean="0"/>
          </a:p>
        </p:txBody>
      </p:sp>
      <p:sp>
        <p:nvSpPr>
          <p:cNvPr id="80" name="TextBox 79"/>
          <p:cNvSpPr txBox="1"/>
          <p:nvPr/>
        </p:nvSpPr>
        <p:spPr>
          <a:xfrm>
            <a:off x="7775007" y="23144037"/>
            <a:ext cx="2358604" cy="584775"/>
          </a:xfrm>
          <a:prstGeom prst="rect">
            <a:avLst/>
          </a:prstGeom>
          <a:solidFill>
            <a:schemeClr val="bg1"/>
          </a:solidFill>
        </p:spPr>
        <p:txBody>
          <a:bodyPr wrap="square" rtlCol="0">
            <a:spAutoFit/>
          </a:bodyPr>
          <a:lstStyle/>
          <a:p>
            <a:r>
              <a:rPr lang="en-US" sz="3200" dirty="0" smtClean="0"/>
              <a:t>Glutaric Acid</a:t>
            </a:r>
            <a:endParaRPr lang="en-US" sz="3200" dirty="0" smtClean="0"/>
          </a:p>
        </p:txBody>
      </p:sp>
      <p:sp>
        <p:nvSpPr>
          <p:cNvPr id="81" name="TextBox 80"/>
          <p:cNvSpPr txBox="1"/>
          <p:nvPr/>
        </p:nvSpPr>
        <p:spPr>
          <a:xfrm>
            <a:off x="7794186" y="23625346"/>
            <a:ext cx="2358604" cy="584775"/>
          </a:xfrm>
          <a:prstGeom prst="rect">
            <a:avLst/>
          </a:prstGeom>
          <a:solidFill>
            <a:schemeClr val="bg1"/>
          </a:solidFill>
        </p:spPr>
        <p:txBody>
          <a:bodyPr wrap="square" rtlCol="0">
            <a:spAutoFit/>
          </a:bodyPr>
          <a:lstStyle/>
          <a:p>
            <a:r>
              <a:rPr lang="en-US" sz="3200" dirty="0" smtClean="0"/>
              <a:t>pKa = 4.34</a:t>
            </a:r>
            <a:endParaRPr lang="en-US" sz="3200" dirty="0" smtClean="0"/>
          </a:p>
        </p:txBody>
      </p:sp>
      <p:sp>
        <p:nvSpPr>
          <p:cNvPr id="82" name="TextBox 81"/>
          <p:cNvSpPr txBox="1"/>
          <p:nvPr/>
        </p:nvSpPr>
        <p:spPr>
          <a:xfrm>
            <a:off x="10747646" y="23125650"/>
            <a:ext cx="2668480" cy="584775"/>
          </a:xfrm>
          <a:prstGeom prst="rect">
            <a:avLst/>
          </a:prstGeom>
          <a:solidFill>
            <a:schemeClr val="bg1"/>
          </a:solidFill>
        </p:spPr>
        <p:txBody>
          <a:bodyPr wrap="square" rtlCol="0">
            <a:spAutoFit/>
          </a:bodyPr>
          <a:lstStyle/>
          <a:p>
            <a:r>
              <a:rPr lang="en-US" sz="3200" dirty="0" smtClean="0"/>
              <a:t>Lithium Citrate</a:t>
            </a:r>
            <a:endParaRPr lang="en-US" sz="3200" dirty="0" smtClean="0"/>
          </a:p>
        </p:txBody>
      </p:sp>
      <p:sp>
        <p:nvSpPr>
          <p:cNvPr id="83" name="TextBox 82"/>
          <p:cNvSpPr txBox="1"/>
          <p:nvPr/>
        </p:nvSpPr>
        <p:spPr>
          <a:xfrm>
            <a:off x="10747646" y="23625345"/>
            <a:ext cx="2046528" cy="584775"/>
          </a:xfrm>
          <a:prstGeom prst="rect">
            <a:avLst/>
          </a:prstGeom>
          <a:solidFill>
            <a:schemeClr val="bg1"/>
          </a:solidFill>
        </p:spPr>
        <p:txBody>
          <a:bodyPr wrap="square" rtlCol="0">
            <a:spAutoFit/>
          </a:bodyPr>
          <a:lstStyle/>
          <a:p>
            <a:r>
              <a:rPr lang="en-US" sz="3200" dirty="0" smtClean="0"/>
              <a:t>pKa = 3.13</a:t>
            </a:r>
            <a:endParaRPr lang="en-US" sz="3200" dirty="0" smtClean="0"/>
          </a:p>
        </p:txBody>
      </p:sp>
      <p:sp>
        <p:nvSpPr>
          <p:cNvPr id="17" name="Rectangle 16"/>
          <p:cNvSpPr/>
          <p:nvPr/>
        </p:nvSpPr>
        <p:spPr>
          <a:xfrm>
            <a:off x="5356598" y="24178504"/>
            <a:ext cx="8414115" cy="25169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smtClean="0"/>
          </a:p>
        </p:txBody>
      </p:sp>
      <p:sp>
        <p:nvSpPr>
          <p:cNvPr id="85" name="Rectangle 84"/>
          <p:cNvSpPr/>
          <p:nvPr/>
        </p:nvSpPr>
        <p:spPr>
          <a:xfrm>
            <a:off x="4936988" y="24588398"/>
            <a:ext cx="748630" cy="11913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smtClean="0"/>
          </a:p>
        </p:txBody>
      </p:sp>
      <p:sp>
        <p:nvSpPr>
          <p:cNvPr id="86" name="Rectangle 85"/>
          <p:cNvSpPr/>
          <p:nvPr/>
        </p:nvSpPr>
        <p:spPr>
          <a:xfrm>
            <a:off x="12882134" y="23923251"/>
            <a:ext cx="1347177" cy="11913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smtClean="0"/>
          </a:p>
        </p:txBody>
      </p:sp>
      <p:pic>
        <p:nvPicPr>
          <p:cNvPr id="84" name="Picture 8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823451" y="24214684"/>
            <a:ext cx="2901528" cy="2510938"/>
          </a:xfrm>
          <a:prstGeom prst="rect">
            <a:avLst/>
          </a:prstGeom>
        </p:spPr>
      </p:pic>
      <p:pic>
        <p:nvPicPr>
          <p:cNvPr id="87" name="Picture 86"/>
          <p:cNvPicPr>
            <a:picLocks noChangeAspect="1"/>
          </p:cNvPicPr>
          <p:nvPr/>
        </p:nvPicPr>
        <p:blipFill rotWithShape="1">
          <a:blip r:embed="rId16">
            <a:extLst>
              <a:ext uri="{28A0092B-C50C-407E-A947-70E740481C1C}">
                <a14:useLocalDpi xmlns:a14="http://schemas.microsoft.com/office/drawing/2010/main" val="0"/>
              </a:ext>
            </a:extLst>
          </a:blip>
          <a:srcRect b="30159"/>
          <a:stretch/>
        </p:blipFill>
        <p:spPr>
          <a:xfrm>
            <a:off x="7625277" y="25401391"/>
            <a:ext cx="3569257" cy="1467191"/>
          </a:xfrm>
          <a:prstGeom prst="rect">
            <a:avLst/>
          </a:prstGeom>
        </p:spPr>
      </p:pic>
      <p:pic>
        <p:nvPicPr>
          <p:cNvPr id="88" name="Picture 87"/>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0443661" y="23995362"/>
            <a:ext cx="4093474" cy="2824498"/>
          </a:xfrm>
          <a:prstGeom prst="rect">
            <a:avLst/>
          </a:prstGeom>
        </p:spPr>
      </p:pic>
      <p:sp>
        <p:nvSpPr>
          <p:cNvPr id="90" name="TextBox 89"/>
          <p:cNvSpPr txBox="1"/>
          <p:nvPr/>
        </p:nvSpPr>
        <p:spPr>
          <a:xfrm>
            <a:off x="124417" y="25014599"/>
            <a:ext cx="2909878" cy="523220"/>
          </a:xfrm>
          <a:prstGeom prst="rect">
            <a:avLst/>
          </a:prstGeom>
          <a:solidFill>
            <a:schemeClr val="bg1"/>
          </a:solidFill>
        </p:spPr>
        <p:txBody>
          <a:bodyPr wrap="square" rtlCol="0">
            <a:spAutoFit/>
          </a:bodyPr>
          <a:lstStyle/>
          <a:p>
            <a:pPr algn="r"/>
            <a:r>
              <a:rPr lang="en-US" sz="2800" dirty="0" smtClean="0"/>
              <a:t>Working Electrode</a:t>
            </a:r>
            <a:endParaRPr lang="en-US" sz="2800" dirty="0" smtClean="0"/>
          </a:p>
        </p:txBody>
      </p:sp>
      <p:sp>
        <p:nvSpPr>
          <p:cNvPr id="91" name="TextBox 90"/>
          <p:cNvSpPr txBox="1"/>
          <p:nvPr/>
        </p:nvSpPr>
        <p:spPr>
          <a:xfrm>
            <a:off x="213328" y="26402611"/>
            <a:ext cx="2604938" cy="1384995"/>
          </a:xfrm>
          <a:prstGeom prst="rect">
            <a:avLst/>
          </a:prstGeom>
          <a:solidFill>
            <a:schemeClr val="bg1"/>
          </a:solidFill>
        </p:spPr>
        <p:txBody>
          <a:bodyPr wrap="square" rtlCol="0">
            <a:spAutoFit/>
          </a:bodyPr>
          <a:lstStyle/>
          <a:p>
            <a:pPr algn="ctr"/>
            <a:r>
              <a:rPr lang="en-US" sz="2800" dirty="0" smtClean="0"/>
              <a:t>2cm</a:t>
            </a:r>
            <a:r>
              <a:rPr lang="en-US" sz="2800" baseline="30000" dirty="0" smtClean="0"/>
              <a:t>2</a:t>
            </a:r>
            <a:endParaRPr lang="en-US" sz="2800" dirty="0" smtClean="0"/>
          </a:p>
          <a:p>
            <a:pPr algn="ctr"/>
            <a:r>
              <a:rPr lang="en-US" sz="2800" dirty="0" smtClean="0"/>
              <a:t>Total Area</a:t>
            </a:r>
          </a:p>
          <a:p>
            <a:pPr algn="ctr"/>
            <a:r>
              <a:rPr lang="en-US" sz="2800" dirty="0" smtClean="0"/>
              <a:t>Aluminum Rods</a:t>
            </a:r>
            <a:endParaRPr lang="en-US" sz="2800" dirty="0" smtClean="0"/>
          </a:p>
        </p:txBody>
      </p:sp>
      <p:sp>
        <p:nvSpPr>
          <p:cNvPr id="92" name="TextBox 91"/>
          <p:cNvSpPr txBox="1"/>
          <p:nvPr/>
        </p:nvSpPr>
        <p:spPr>
          <a:xfrm>
            <a:off x="624748" y="29841426"/>
            <a:ext cx="631211" cy="523220"/>
          </a:xfrm>
          <a:prstGeom prst="rect">
            <a:avLst/>
          </a:prstGeom>
          <a:solidFill>
            <a:schemeClr val="bg1"/>
          </a:solidFill>
        </p:spPr>
        <p:txBody>
          <a:bodyPr wrap="square" rtlCol="0">
            <a:spAutoFit/>
          </a:bodyPr>
          <a:lstStyle/>
          <a:p>
            <a:pPr algn="r"/>
            <a:r>
              <a:rPr lang="en-US" sz="2800" dirty="0" smtClean="0"/>
              <a:t>Ice</a:t>
            </a:r>
            <a:endParaRPr lang="en-US" sz="2800" dirty="0" smtClean="0"/>
          </a:p>
        </p:txBody>
      </p:sp>
      <p:sp>
        <p:nvSpPr>
          <p:cNvPr id="93" name="TextBox 92"/>
          <p:cNvSpPr txBox="1"/>
          <p:nvPr/>
        </p:nvSpPr>
        <p:spPr>
          <a:xfrm>
            <a:off x="1925080" y="29841425"/>
            <a:ext cx="2477727" cy="523220"/>
          </a:xfrm>
          <a:prstGeom prst="rect">
            <a:avLst/>
          </a:prstGeom>
          <a:solidFill>
            <a:schemeClr val="bg1"/>
          </a:solidFill>
        </p:spPr>
        <p:txBody>
          <a:bodyPr wrap="square" rtlCol="0">
            <a:spAutoFit/>
          </a:bodyPr>
          <a:lstStyle/>
          <a:p>
            <a:pPr algn="ctr"/>
            <a:r>
              <a:rPr lang="en-US" sz="2800" dirty="0" smtClean="0"/>
              <a:t>10% vol H</a:t>
            </a:r>
            <a:r>
              <a:rPr lang="en-US" sz="2800" baseline="-25000" dirty="0" smtClean="0"/>
              <a:t>2</a:t>
            </a:r>
            <a:r>
              <a:rPr lang="en-US" sz="2800" dirty="0" smtClean="0"/>
              <a:t>SO</a:t>
            </a:r>
            <a:r>
              <a:rPr lang="en-US" sz="2800" baseline="-25000" dirty="0" smtClean="0"/>
              <a:t>4</a:t>
            </a:r>
            <a:endParaRPr lang="en-US" sz="2800" dirty="0" smtClean="0"/>
          </a:p>
        </p:txBody>
      </p:sp>
      <p:sp>
        <p:nvSpPr>
          <p:cNvPr id="94" name="TextBox 93"/>
          <p:cNvSpPr txBox="1"/>
          <p:nvPr/>
        </p:nvSpPr>
        <p:spPr>
          <a:xfrm>
            <a:off x="2336195" y="30261658"/>
            <a:ext cx="1695672" cy="523220"/>
          </a:xfrm>
          <a:prstGeom prst="rect">
            <a:avLst/>
          </a:prstGeom>
          <a:solidFill>
            <a:schemeClr val="bg1"/>
          </a:solidFill>
        </p:spPr>
        <p:txBody>
          <a:bodyPr wrap="square" rtlCol="0">
            <a:spAutoFit/>
          </a:bodyPr>
          <a:lstStyle/>
          <a:p>
            <a:pPr algn="ctr"/>
            <a:r>
              <a:rPr lang="en-US" sz="2800" dirty="0" smtClean="0"/>
              <a:t>0 &lt; pH &lt; 1</a:t>
            </a:r>
            <a:endParaRPr lang="en-US" sz="2800" dirty="0" smtClean="0"/>
          </a:p>
        </p:txBody>
      </p:sp>
      <p:pic>
        <p:nvPicPr>
          <p:cNvPr id="107" name="Picture 106"/>
          <p:cNvPicPr>
            <a:picLocks noChangeAspect="1"/>
          </p:cNvPicPr>
          <p:nvPr/>
        </p:nvPicPr>
        <p:blipFill rotWithShape="1">
          <a:blip r:embed="rId12"/>
          <a:srcRect l="77917" t="5343" r="2910" b="73420"/>
          <a:stretch/>
        </p:blipFill>
        <p:spPr>
          <a:xfrm>
            <a:off x="17168404" y="20537946"/>
            <a:ext cx="3021958" cy="2299979"/>
          </a:xfrm>
          <a:prstGeom prst="rect">
            <a:avLst/>
          </a:prstGeom>
        </p:spPr>
      </p:pic>
      <p:sp>
        <p:nvSpPr>
          <p:cNvPr id="108" name="TextBox 107"/>
          <p:cNvSpPr txBox="1"/>
          <p:nvPr/>
        </p:nvSpPr>
        <p:spPr>
          <a:xfrm rot="16200000">
            <a:off x="13958720" y="23733751"/>
            <a:ext cx="4200151" cy="523220"/>
          </a:xfrm>
          <a:prstGeom prst="rect">
            <a:avLst/>
          </a:prstGeom>
          <a:solidFill>
            <a:schemeClr val="bg1"/>
          </a:solidFill>
        </p:spPr>
        <p:txBody>
          <a:bodyPr wrap="square" rtlCol="0">
            <a:spAutoFit/>
          </a:bodyPr>
          <a:lstStyle/>
          <a:p>
            <a:pPr algn="ctr"/>
            <a:r>
              <a:rPr lang="en-US" sz="2800" dirty="0" smtClean="0"/>
              <a:t>Potential (V)</a:t>
            </a:r>
            <a:endParaRPr lang="en-US" sz="2800" dirty="0" smtClean="0">
              <a:solidFill>
                <a:srgbClr val="FF0000"/>
              </a:solidFill>
            </a:endParaRPr>
          </a:p>
        </p:txBody>
      </p:sp>
      <p:sp>
        <p:nvSpPr>
          <p:cNvPr id="109" name="TextBox 108"/>
          <p:cNvSpPr txBox="1"/>
          <p:nvPr/>
        </p:nvSpPr>
        <p:spPr>
          <a:xfrm>
            <a:off x="19941384" y="27808713"/>
            <a:ext cx="3389337" cy="523220"/>
          </a:xfrm>
          <a:prstGeom prst="rect">
            <a:avLst/>
          </a:prstGeom>
          <a:solidFill>
            <a:schemeClr val="bg1"/>
          </a:solidFill>
        </p:spPr>
        <p:txBody>
          <a:bodyPr wrap="square" rtlCol="0">
            <a:spAutoFit/>
          </a:bodyPr>
          <a:lstStyle/>
          <a:p>
            <a:pPr algn="ctr"/>
            <a:r>
              <a:rPr lang="en-US" sz="2800" dirty="0" smtClean="0"/>
              <a:t>Time (s)</a:t>
            </a:r>
            <a:endParaRPr lang="en-US" sz="2800" dirty="0" smtClean="0">
              <a:solidFill>
                <a:srgbClr val="FF0000"/>
              </a:solidFill>
            </a:endParaRPr>
          </a:p>
        </p:txBody>
      </p:sp>
      <p:sp>
        <p:nvSpPr>
          <p:cNvPr id="110" name="TextBox 109"/>
          <p:cNvSpPr txBox="1"/>
          <p:nvPr/>
        </p:nvSpPr>
        <p:spPr>
          <a:xfrm>
            <a:off x="17711764" y="20882086"/>
            <a:ext cx="2733612" cy="2431435"/>
          </a:xfrm>
          <a:prstGeom prst="rect">
            <a:avLst/>
          </a:prstGeom>
          <a:solidFill>
            <a:schemeClr val="bg1"/>
          </a:solidFill>
        </p:spPr>
        <p:txBody>
          <a:bodyPr wrap="square" rtlCol="0">
            <a:spAutoFit/>
          </a:bodyPr>
          <a:lstStyle/>
          <a:p>
            <a:r>
              <a:rPr lang="en-US" sz="2400" dirty="0" smtClean="0"/>
              <a:t>10mg Glutari</a:t>
            </a:r>
            <a:r>
              <a:rPr lang="en-US" sz="2400" dirty="0" smtClean="0"/>
              <a:t>c Acid</a:t>
            </a:r>
          </a:p>
          <a:p>
            <a:r>
              <a:rPr lang="en-US" sz="2400" dirty="0" smtClean="0"/>
              <a:t>10mg Mellitic Acid</a:t>
            </a:r>
          </a:p>
          <a:p>
            <a:r>
              <a:rPr lang="en-US" sz="2400" dirty="0" smtClean="0"/>
              <a:t>100mg Glutaric Acid</a:t>
            </a:r>
          </a:p>
          <a:p>
            <a:r>
              <a:rPr lang="en-US" sz="2400" dirty="0" smtClean="0"/>
              <a:t>100mg Mellitic Acid</a:t>
            </a:r>
          </a:p>
          <a:p>
            <a:r>
              <a:rPr lang="en-US" sz="2400" dirty="0" smtClean="0"/>
              <a:t>None</a:t>
            </a:r>
          </a:p>
          <a:p>
            <a:endParaRPr lang="en-US" sz="3200" dirty="0" smtClean="0"/>
          </a:p>
        </p:txBody>
      </p:sp>
      <p:sp>
        <p:nvSpPr>
          <p:cNvPr id="111" name="TextBox 110"/>
          <p:cNvSpPr txBox="1"/>
          <p:nvPr/>
        </p:nvSpPr>
        <p:spPr>
          <a:xfrm>
            <a:off x="17208018" y="20498777"/>
            <a:ext cx="1566065" cy="461665"/>
          </a:xfrm>
          <a:prstGeom prst="rect">
            <a:avLst/>
          </a:prstGeom>
          <a:solidFill>
            <a:schemeClr val="bg1"/>
          </a:solidFill>
        </p:spPr>
        <p:txBody>
          <a:bodyPr wrap="square" rtlCol="0">
            <a:spAutoFit/>
          </a:bodyPr>
          <a:lstStyle/>
          <a:p>
            <a:r>
              <a:rPr lang="en-US" sz="2400" dirty="0" smtClean="0"/>
              <a:t>Additive</a:t>
            </a:r>
            <a:endParaRPr lang="en-US" sz="2400" dirty="0" smtClean="0"/>
          </a:p>
        </p:txBody>
      </p:sp>
      <p:sp>
        <p:nvSpPr>
          <p:cNvPr id="112" name="TextBox 111"/>
          <p:cNvSpPr txBox="1"/>
          <p:nvPr/>
        </p:nvSpPr>
        <p:spPr>
          <a:xfrm>
            <a:off x="32229675" y="12612875"/>
            <a:ext cx="1566065" cy="461665"/>
          </a:xfrm>
          <a:prstGeom prst="rect">
            <a:avLst/>
          </a:prstGeom>
          <a:solidFill>
            <a:schemeClr val="bg1"/>
          </a:solidFill>
        </p:spPr>
        <p:txBody>
          <a:bodyPr wrap="square" rtlCol="0">
            <a:spAutoFit/>
          </a:bodyPr>
          <a:lstStyle/>
          <a:p>
            <a:r>
              <a:rPr lang="en-US" sz="2400" dirty="0" smtClean="0"/>
              <a:t>Seal</a:t>
            </a:r>
            <a:endParaRPr lang="en-US" sz="2400" dirty="0" smtClean="0"/>
          </a:p>
        </p:txBody>
      </p:sp>
      <p:sp>
        <p:nvSpPr>
          <p:cNvPr id="113" name="TextBox 112"/>
          <p:cNvSpPr txBox="1"/>
          <p:nvPr/>
        </p:nvSpPr>
        <p:spPr>
          <a:xfrm>
            <a:off x="32767744" y="13014937"/>
            <a:ext cx="1200849" cy="830997"/>
          </a:xfrm>
          <a:prstGeom prst="rect">
            <a:avLst/>
          </a:prstGeom>
          <a:solidFill>
            <a:schemeClr val="bg1"/>
          </a:solidFill>
        </p:spPr>
        <p:txBody>
          <a:bodyPr wrap="square" rtlCol="0">
            <a:spAutoFit/>
          </a:bodyPr>
          <a:lstStyle/>
          <a:p>
            <a:r>
              <a:rPr lang="en-US" sz="2400" dirty="0" smtClean="0"/>
              <a:t>LiAcAc</a:t>
            </a:r>
          </a:p>
          <a:p>
            <a:r>
              <a:rPr lang="en-US" sz="2400" dirty="0" smtClean="0"/>
              <a:t>Water</a:t>
            </a:r>
          </a:p>
        </p:txBody>
      </p:sp>
      <p:sp>
        <p:nvSpPr>
          <p:cNvPr id="114" name="TextBox 113"/>
          <p:cNvSpPr txBox="1"/>
          <p:nvPr/>
        </p:nvSpPr>
        <p:spPr>
          <a:xfrm rot="16200000">
            <a:off x="29391171" y="15395012"/>
            <a:ext cx="4200151" cy="461665"/>
          </a:xfrm>
          <a:prstGeom prst="rect">
            <a:avLst/>
          </a:prstGeom>
          <a:solidFill>
            <a:schemeClr val="bg1"/>
          </a:solidFill>
        </p:spPr>
        <p:txBody>
          <a:bodyPr wrap="square" rtlCol="0">
            <a:spAutoFit/>
          </a:bodyPr>
          <a:lstStyle/>
          <a:p>
            <a:pPr algn="ctr"/>
            <a:r>
              <a:rPr lang="en-US" sz="2400" dirty="0" smtClean="0"/>
              <a:t>Time (min)</a:t>
            </a:r>
            <a:endParaRPr lang="en-US" sz="2400" dirty="0" smtClean="0">
              <a:solidFill>
                <a:srgbClr val="FF0000"/>
              </a:solidFill>
            </a:endParaRPr>
          </a:p>
        </p:txBody>
      </p:sp>
      <p:sp>
        <p:nvSpPr>
          <p:cNvPr id="115" name="TextBox 114"/>
          <p:cNvSpPr txBox="1"/>
          <p:nvPr/>
        </p:nvSpPr>
        <p:spPr>
          <a:xfrm>
            <a:off x="34644290" y="18805744"/>
            <a:ext cx="2785837" cy="461665"/>
          </a:xfrm>
          <a:prstGeom prst="rect">
            <a:avLst/>
          </a:prstGeom>
          <a:solidFill>
            <a:schemeClr val="bg1"/>
          </a:solidFill>
        </p:spPr>
        <p:txBody>
          <a:bodyPr wrap="square" rtlCol="0" anchor="t">
            <a:spAutoFit/>
          </a:bodyPr>
          <a:lstStyle/>
          <a:p>
            <a:pPr algn="ctr"/>
            <a:r>
              <a:rPr lang="en-US" sz="2400" dirty="0" smtClean="0"/>
              <a:t>Sample</a:t>
            </a:r>
            <a:endParaRPr lang="en-US" sz="2400" dirty="0" smtClean="0">
              <a:solidFill>
                <a:srgbClr val="FF0000"/>
              </a:solidFill>
            </a:endParaRPr>
          </a:p>
        </p:txBody>
      </p:sp>
      <p:pic>
        <p:nvPicPr>
          <p:cNvPr id="19" name="Picture 18"/>
          <p:cNvPicPr>
            <a:picLocks noChangeAspect="1"/>
          </p:cNvPicPr>
          <p:nvPr/>
        </p:nvPicPr>
        <p:blipFill rotWithShape="1">
          <a:blip r:embed="rId18">
            <a:extLst>
              <a:ext uri="{28A0092B-C50C-407E-A947-70E740481C1C}">
                <a14:useLocalDpi xmlns:a14="http://schemas.microsoft.com/office/drawing/2010/main" val="0"/>
              </a:ext>
            </a:extLst>
          </a:blip>
          <a:srcRect b="7229"/>
          <a:stretch/>
        </p:blipFill>
        <p:spPr>
          <a:xfrm>
            <a:off x="21925193" y="13463071"/>
            <a:ext cx="6120176" cy="4955558"/>
          </a:xfrm>
          <a:prstGeom prst="rect">
            <a:avLst/>
          </a:prstGeom>
        </p:spPr>
      </p:pic>
      <p:pic>
        <p:nvPicPr>
          <p:cNvPr id="328" name="Picture 327"/>
          <p:cNvPicPr>
            <a:picLocks noChangeAspect="1"/>
          </p:cNvPicPr>
          <p:nvPr/>
        </p:nvPicPr>
        <p:blipFill rotWithShape="1">
          <a:blip r:embed="rId19"/>
          <a:srcRect l="74489" t="73316" r="3026" b="23058"/>
          <a:stretch/>
        </p:blipFill>
        <p:spPr>
          <a:xfrm>
            <a:off x="26517600" y="18157370"/>
            <a:ext cx="1510984" cy="237095"/>
          </a:xfrm>
          <a:prstGeom prst="rect">
            <a:avLst/>
          </a:prstGeom>
        </p:spPr>
      </p:pic>
      <p:sp>
        <p:nvSpPr>
          <p:cNvPr id="22" name="TextBox 21"/>
          <p:cNvSpPr txBox="1"/>
          <p:nvPr/>
        </p:nvSpPr>
        <p:spPr>
          <a:xfrm>
            <a:off x="26878526" y="17577895"/>
            <a:ext cx="1588249" cy="662222"/>
          </a:xfrm>
          <a:prstGeom prst="rect">
            <a:avLst/>
          </a:prstGeom>
          <a:noFill/>
        </p:spPr>
        <p:txBody>
          <a:bodyPr wrap="square" rtlCol="0">
            <a:spAutoFit/>
          </a:bodyPr>
          <a:lstStyle/>
          <a:p>
            <a:r>
              <a:rPr lang="en-US" sz="3600" dirty="0" smtClean="0">
                <a:solidFill>
                  <a:schemeClr val="bg1"/>
                </a:solidFill>
              </a:rPr>
              <a:t>1 </a:t>
            </a:r>
            <a:r>
              <a:rPr lang="el-GR" sz="3600" dirty="0" smtClean="0">
                <a:solidFill>
                  <a:schemeClr val="bg1"/>
                </a:solidFill>
                <a:latin typeface="Calibri" panose="020F0502020204030204" pitchFamily="34" charset="0"/>
              </a:rPr>
              <a:t>μ</a:t>
            </a:r>
            <a:r>
              <a:rPr lang="en-US" sz="3600" dirty="0" smtClean="0">
                <a:solidFill>
                  <a:schemeClr val="bg1"/>
                </a:solidFill>
                <a:latin typeface="Calibri" panose="020F0502020204030204" pitchFamily="34" charset="0"/>
              </a:rPr>
              <a:t>m</a:t>
            </a:r>
            <a:endParaRPr lang="en-US" sz="3600" dirty="0" smtClean="0">
              <a:solidFill>
                <a:schemeClr val="bg1"/>
              </a:solidFill>
            </a:endParaRPr>
          </a:p>
        </p:txBody>
      </p:sp>
      <p:sp>
        <p:nvSpPr>
          <p:cNvPr id="116" name="TextBox 115"/>
          <p:cNvSpPr txBox="1"/>
          <p:nvPr/>
        </p:nvSpPr>
        <p:spPr>
          <a:xfrm rot="18068374">
            <a:off x="3406301" y="26704692"/>
            <a:ext cx="1631899" cy="523220"/>
          </a:xfrm>
          <a:prstGeom prst="rect">
            <a:avLst/>
          </a:prstGeom>
          <a:solidFill>
            <a:schemeClr val="bg1"/>
          </a:solidFill>
        </p:spPr>
        <p:txBody>
          <a:bodyPr wrap="square" rtlCol="0">
            <a:spAutoFit/>
          </a:bodyPr>
          <a:lstStyle/>
          <a:p>
            <a:pPr algn="r"/>
            <a:r>
              <a:rPr lang="en-US" sz="2800" dirty="0" smtClean="0"/>
              <a:t>Additives</a:t>
            </a:r>
            <a:endParaRPr lang="en-US" sz="2800" dirty="0" smtClean="0"/>
          </a:p>
        </p:txBody>
      </p:sp>
    </p:spTree>
    <p:extLst>
      <p:ext uri="{BB962C8B-B14F-4D97-AF65-F5344CB8AC3E}">
        <p14:creationId xmlns:p14="http://schemas.microsoft.com/office/powerpoint/2010/main" val="1302422967"/>
      </p:ext>
    </p:extLst>
  </p:cSld>
  <p:clrMapOvr>
    <a:masterClrMapping/>
  </p:clrMapOvr>
  <p:timing>
    <p:tnLst>
      <p:par>
        <p:cTn id="1" dur="indefinite" restart="never" nodeType="tmRoot"/>
      </p:par>
    </p:tnLst>
  </p:timing>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640</Words>
  <Application>Microsoft Office PowerPoint</Application>
  <PresentationFormat>Custom</PresentationFormat>
  <Paragraphs>105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Cambria</vt:lpstr>
      <vt:lpstr>Franklin Gothic Medium</vt:lpstr>
      <vt:lpstr>Medical Poster</vt:lpstr>
      <vt:lpstr>The effect of carboxylic acid additives on the structure and corrosion resistance of alumina coatings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2015-04-29T17:08:18Z</dcterms:created>
  <dcterms:modified xsi:type="dcterms:W3CDTF">2016-09-28T17:09:40Z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